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2" r:id="rId2"/>
    <p:sldId id="274" r:id="rId3"/>
    <p:sldId id="263" r:id="rId4"/>
    <p:sldId id="277" r:id="rId5"/>
    <p:sldId id="271" r:id="rId6"/>
    <p:sldId id="276" r:id="rId7"/>
    <p:sldId id="265" r:id="rId8"/>
    <p:sldId id="270" r:id="rId9"/>
    <p:sldId id="260" r:id="rId10"/>
    <p:sldId id="266" r:id="rId11"/>
    <p:sldId id="279" r:id="rId12"/>
    <p:sldId id="28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00"/>
    <a:srgbClr val="FF5050"/>
    <a:srgbClr val="FF0000"/>
    <a:srgbClr val="578FA3"/>
    <a:srgbClr val="E79441"/>
    <a:srgbClr val="FF3300"/>
    <a:srgbClr val="FF050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61" autoAdjust="0"/>
    <p:restoredTop sz="94660"/>
  </p:normalViewPr>
  <p:slideViewPr>
    <p:cSldViewPr snapToGrid="0">
      <p:cViewPr>
        <p:scale>
          <a:sx n="70" d="100"/>
          <a:sy n="70" d="100"/>
        </p:scale>
        <p:origin x="74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0208A5E-F6DD-4689-84D2-269822C78551}"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1C56EF-51EC-47FB-A8F0-3CC17C6DCBB3}" type="slidenum">
              <a:rPr lang="en-GB" smtClean="0"/>
              <a:t>‹#›</a:t>
            </a:fld>
            <a:endParaRPr lang="en-GB"/>
          </a:p>
        </p:txBody>
      </p:sp>
    </p:spTree>
    <p:extLst>
      <p:ext uri="{BB962C8B-B14F-4D97-AF65-F5344CB8AC3E}">
        <p14:creationId xmlns:p14="http://schemas.microsoft.com/office/powerpoint/2010/main" val="1613136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208A5E-F6DD-4689-84D2-269822C78551}"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1C56EF-51EC-47FB-A8F0-3CC17C6DCBB3}" type="slidenum">
              <a:rPr lang="en-GB" smtClean="0"/>
              <a:t>‹#›</a:t>
            </a:fld>
            <a:endParaRPr lang="en-GB"/>
          </a:p>
        </p:txBody>
      </p:sp>
    </p:spTree>
    <p:extLst>
      <p:ext uri="{BB962C8B-B14F-4D97-AF65-F5344CB8AC3E}">
        <p14:creationId xmlns:p14="http://schemas.microsoft.com/office/powerpoint/2010/main" val="2752914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208A5E-F6DD-4689-84D2-269822C78551}"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1C56EF-51EC-47FB-A8F0-3CC17C6DCBB3}" type="slidenum">
              <a:rPr lang="en-GB" smtClean="0"/>
              <a:t>‹#›</a:t>
            </a:fld>
            <a:endParaRPr lang="en-GB"/>
          </a:p>
        </p:txBody>
      </p:sp>
    </p:spTree>
    <p:extLst>
      <p:ext uri="{BB962C8B-B14F-4D97-AF65-F5344CB8AC3E}">
        <p14:creationId xmlns:p14="http://schemas.microsoft.com/office/powerpoint/2010/main" val="20753711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208A5E-F6DD-4689-84D2-269822C78551}" type="datetimeFigureOut">
              <a:rPr lang="en-GB" smtClean="0"/>
              <a:t>01/11/2020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1C56EF-51EC-47FB-A8F0-3CC17C6DCBB3}" type="slidenum">
              <a:rPr lang="en-GB" smtClean="0"/>
              <a:t>‹#›</a:t>
            </a:fld>
            <a:endParaRPr lang="en-GB"/>
          </a:p>
        </p:txBody>
      </p:sp>
    </p:spTree>
    <p:extLst>
      <p:ext uri="{BB962C8B-B14F-4D97-AF65-F5344CB8AC3E}">
        <p14:creationId xmlns:p14="http://schemas.microsoft.com/office/powerpoint/2010/main" val="1844715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208A5E-F6DD-4689-84D2-269822C78551}" type="datetimeFigureOut">
              <a:rPr lang="en-GB" smtClean="0"/>
              <a:t>01/11/2020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61C56EF-51EC-47FB-A8F0-3CC17C6DCBB3}" type="slidenum">
              <a:rPr lang="en-GB" smtClean="0"/>
              <a:t>‹#›</a:t>
            </a:fld>
            <a:endParaRPr lang="en-GB"/>
          </a:p>
        </p:txBody>
      </p:sp>
    </p:spTree>
    <p:extLst>
      <p:ext uri="{BB962C8B-B14F-4D97-AF65-F5344CB8AC3E}">
        <p14:creationId xmlns:p14="http://schemas.microsoft.com/office/powerpoint/2010/main" val="1872317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0208A5E-F6DD-4689-84D2-269822C78551}" type="datetimeFigureOut">
              <a:rPr lang="en-GB" smtClean="0"/>
              <a:t>01/11/2020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61C56EF-51EC-47FB-A8F0-3CC17C6DCBB3}" type="slidenum">
              <a:rPr lang="en-GB" smtClean="0"/>
              <a:t>‹#›</a:t>
            </a:fld>
            <a:endParaRPr lang="en-GB"/>
          </a:p>
        </p:txBody>
      </p:sp>
    </p:spTree>
    <p:extLst>
      <p:ext uri="{BB962C8B-B14F-4D97-AF65-F5344CB8AC3E}">
        <p14:creationId xmlns:p14="http://schemas.microsoft.com/office/powerpoint/2010/main" val="1162351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208A5E-F6DD-4689-84D2-269822C78551}" type="datetimeFigureOut">
              <a:rPr lang="en-GB" smtClean="0"/>
              <a:t>01/11/2020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61C56EF-51EC-47FB-A8F0-3CC17C6DCBB3}" type="slidenum">
              <a:rPr lang="en-GB" smtClean="0"/>
              <a:t>‹#›</a:t>
            </a:fld>
            <a:endParaRPr lang="en-GB"/>
          </a:p>
        </p:txBody>
      </p:sp>
    </p:spTree>
    <p:extLst>
      <p:ext uri="{BB962C8B-B14F-4D97-AF65-F5344CB8AC3E}">
        <p14:creationId xmlns:p14="http://schemas.microsoft.com/office/powerpoint/2010/main" val="21167788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0208A5E-F6DD-4689-84D2-269822C78551}" type="datetimeFigureOut">
              <a:rPr lang="en-GB" smtClean="0"/>
              <a:t>01/11/2020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1C56EF-51EC-47FB-A8F0-3CC17C6DCBB3}" type="slidenum">
              <a:rPr lang="en-GB" smtClean="0"/>
              <a:t>‹#›</a:t>
            </a:fld>
            <a:endParaRPr lang="en-GB"/>
          </a:p>
        </p:txBody>
      </p:sp>
    </p:spTree>
    <p:extLst>
      <p:ext uri="{BB962C8B-B14F-4D97-AF65-F5344CB8AC3E}">
        <p14:creationId xmlns:p14="http://schemas.microsoft.com/office/powerpoint/2010/main" val="9044578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0208A5E-F6DD-4689-84D2-269822C78551}" type="datetimeFigureOut">
              <a:rPr lang="en-GB" smtClean="0"/>
              <a:t>01/11/2020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1C56EF-51EC-47FB-A8F0-3CC17C6DCBB3}" type="slidenum">
              <a:rPr lang="en-GB" smtClean="0"/>
              <a:t>‹#›</a:t>
            </a:fld>
            <a:endParaRPr lang="en-GB"/>
          </a:p>
        </p:txBody>
      </p:sp>
    </p:spTree>
    <p:extLst>
      <p:ext uri="{BB962C8B-B14F-4D97-AF65-F5344CB8AC3E}">
        <p14:creationId xmlns:p14="http://schemas.microsoft.com/office/powerpoint/2010/main" val="2059791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208A5E-F6DD-4689-84D2-269822C78551}"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1C56EF-51EC-47FB-A8F0-3CC17C6DCBB3}" type="slidenum">
              <a:rPr lang="en-GB" smtClean="0"/>
              <a:t>‹#›</a:t>
            </a:fld>
            <a:endParaRPr lang="en-GB"/>
          </a:p>
        </p:txBody>
      </p:sp>
    </p:spTree>
    <p:extLst>
      <p:ext uri="{BB962C8B-B14F-4D97-AF65-F5344CB8AC3E}">
        <p14:creationId xmlns:p14="http://schemas.microsoft.com/office/powerpoint/2010/main" val="85701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208A5E-F6DD-4689-84D2-269822C78551}"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1C56EF-51EC-47FB-A8F0-3CC17C6DCBB3}" type="slidenum">
              <a:rPr lang="en-GB" smtClean="0"/>
              <a:t>‹#›</a:t>
            </a:fld>
            <a:endParaRPr lang="en-GB"/>
          </a:p>
        </p:txBody>
      </p:sp>
    </p:spTree>
    <p:extLst>
      <p:ext uri="{BB962C8B-B14F-4D97-AF65-F5344CB8AC3E}">
        <p14:creationId xmlns:p14="http://schemas.microsoft.com/office/powerpoint/2010/main" val="1530692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208A5E-F6DD-4689-84D2-269822C78551}" type="datetimeFigureOut">
              <a:rPr lang="en-GB" smtClean="0"/>
              <a:t>01/11/2020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1C56EF-51EC-47FB-A8F0-3CC17C6DCBB3}" type="slidenum">
              <a:rPr lang="en-GB" smtClean="0"/>
              <a:t>‹#›</a:t>
            </a:fld>
            <a:endParaRPr lang="en-GB"/>
          </a:p>
        </p:txBody>
      </p:sp>
    </p:spTree>
    <p:extLst>
      <p:ext uri="{BB962C8B-B14F-4D97-AF65-F5344CB8AC3E}">
        <p14:creationId xmlns:p14="http://schemas.microsoft.com/office/powerpoint/2010/main" val="28814402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19.jpe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6.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image" Target="../media/image21.jpeg"/><Relationship Id="rId7" Type="http://schemas.openxmlformats.org/officeDocument/2006/relationships/image" Target="../media/image25.jpeg"/><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 Id="rId9" Type="http://schemas.openxmlformats.org/officeDocument/2006/relationships/image" Target="../media/image27.png"/></Relationships>
</file>

<file path=ppt/slides/_rels/slide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31.jpeg"/><Relationship Id="rId4" Type="http://schemas.openxmlformats.org/officeDocument/2006/relationships/image" Target="../media/image30.jpeg"/></Relationships>
</file>

<file path=ppt/slides/_rels/slide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pic>
        <p:nvPicPr>
          <p:cNvPr id="1026" name="Picture 2" descr="Working Abroad - Welsh Emigration: Welsh Culture">
            <a:extLst>
              <a:ext uri="{FF2B5EF4-FFF2-40B4-BE49-F238E27FC236}">
                <a16:creationId xmlns:a16="http://schemas.microsoft.com/office/drawing/2014/main" id="{51F041D0-A9EC-49BA-9966-F0026D6CCE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907" b="-3"/>
          <a:stretch/>
        </p:blipFill>
        <p:spPr bwMode="auto">
          <a:xfrm>
            <a:off x="-13855" y="1"/>
            <a:ext cx="3252291" cy="365175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Best walks in Snowdonia for a week-long tour">
            <a:extLst>
              <a:ext uri="{FF2B5EF4-FFF2-40B4-BE49-F238E27FC236}">
                <a16:creationId xmlns:a16="http://schemas.microsoft.com/office/drawing/2014/main" id="{55A2C3F3-ED67-4C52-B0E1-64B838938ED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577" r="30777" b="3"/>
          <a:stretch/>
        </p:blipFill>
        <p:spPr bwMode="auto">
          <a:xfrm>
            <a:off x="3405231" y="0"/>
            <a:ext cx="2620716" cy="365175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Y Ddraig">
            <a:extLst>
              <a:ext uri="{FF2B5EF4-FFF2-40B4-BE49-F238E27FC236}">
                <a16:creationId xmlns:a16="http://schemas.microsoft.com/office/drawing/2014/main" id="{2082517D-AD49-4D8A-B4FA-43360631093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502" r="2598"/>
          <a:stretch/>
        </p:blipFill>
        <p:spPr bwMode="auto">
          <a:xfrm>
            <a:off x="6165031" y="-6"/>
            <a:ext cx="2620715" cy="365175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Mari Lwyd - A Welsh Living Tradition of Death | The Hearth of Brighid">
            <a:extLst>
              <a:ext uri="{FF2B5EF4-FFF2-40B4-BE49-F238E27FC236}">
                <a16:creationId xmlns:a16="http://schemas.microsoft.com/office/drawing/2014/main" id="{8C83BED3-B477-470F-8018-FB01F60B373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1768" r="16252" b="-3"/>
          <a:stretch/>
        </p:blipFill>
        <p:spPr bwMode="auto">
          <a:xfrm>
            <a:off x="8952542" y="-4365"/>
            <a:ext cx="3239458" cy="365611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884E6E7-F900-46B9-B49D-A8CC2D2F237A}"/>
              </a:ext>
            </a:extLst>
          </p:cNvPr>
          <p:cNvSpPr txBox="1"/>
          <p:nvPr/>
        </p:nvSpPr>
        <p:spPr>
          <a:xfrm>
            <a:off x="-64017" y="3429000"/>
            <a:ext cx="2686050" cy="246221"/>
          </a:xfrm>
          <a:prstGeom prst="rect">
            <a:avLst/>
          </a:prstGeom>
          <a:noFill/>
        </p:spPr>
        <p:txBody>
          <a:bodyPr wrap="square" rtlCol="0">
            <a:spAutoFit/>
          </a:bodyPr>
          <a:lstStyle/>
          <a:p>
            <a:pPr>
              <a:spcAft>
                <a:spcPts val="600"/>
              </a:spcAft>
            </a:pPr>
            <a:r>
              <a:rPr lang="en-GB" sz="1000" dirty="0">
                <a:solidFill>
                  <a:schemeClr val="bg1"/>
                </a:solidFill>
              </a:rPr>
              <a:t>(National Museum, 2008)</a:t>
            </a:r>
          </a:p>
        </p:txBody>
      </p:sp>
      <p:sp>
        <p:nvSpPr>
          <p:cNvPr id="6" name="TextBox 5">
            <a:extLst>
              <a:ext uri="{FF2B5EF4-FFF2-40B4-BE49-F238E27FC236}">
                <a16:creationId xmlns:a16="http://schemas.microsoft.com/office/drawing/2014/main" id="{766702B1-FA46-4FB5-896A-7D7FD39B6553}"/>
              </a:ext>
            </a:extLst>
          </p:cNvPr>
          <p:cNvSpPr txBox="1"/>
          <p:nvPr/>
        </p:nvSpPr>
        <p:spPr>
          <a:xfrm>
            <a:off x="6166055" y="0"/>
            <a:ext cx="3449782" cy="246221"/>
          </a:xfrm>
          <a:prstGeom prst="rect">
            <a:avLst/>
          </a:prstGeom>
          <a:noFill/>
        </p:spPr>
        <p:txBody>
          <a:bodyPr wrap="square" rtlCol="0">
            <a:spAutoFit/>
          </a:bodyPr>
          <a:lstStyle/>
          <a:p>
            <a:pPr>
              <a:spcAft>
                <a:spcPts val="600"/>
              </a:spcAft>
            </a:pPr>
            <a:r>
              <a:rPr lang="en-GB" sz="1000" dirty="0">
                <a:solidFill>
                  <a:schemeClr val="bg1">
                    <a:lumMod val="95000"/>
                  </a:schemeClr>
                </a:solidFill>
              </a:rPr>
              <a:t>(</a:t>
            </a:r>
            <a:r>
              <a:rPr lang="en-GB" sz="1000" dirty="0" err="1">
                <a:solidFill>
                  <a:schemeClr val="bg1">
                    <a:lumMod val="95000"/>
                  </a:schemeClr>
                </a:solidFill>
              </a:rPr>
              <a:t>SpookyIsles</a:t>
            </a:r>
            <a:r>
              <a:rPr lang="en-GB" sz="1000" dirty="0">
                <a:solidFill>
                  <a:schemeClr val="bg1">
                    <a:lumMod val="95000"/>
                  </a:schemeClr>
                </a:solidFill>
              </a:rPr>
              <a:t>, 2020)</a:t>
            </a:r>
          </a:p>
        </p:txBody>
      </p:sp>
      <p:sp>
        <p:nvSpPr>
          <p:cNvPr id="8" name="TextBox 7">
            <a:extLst>
              <a:ext uri="{FF2B5EF4-FFF2-40B4-BE49-F238E27FC236}">
                <a16:creationId xmlns:a16="http://schemas.microsoft.com/office/drawing/2014/main" id="{3EB63611-22EB-4C07-AA93-E76CAB67FF9B}"/>
              </a:ext>
            </a:extLst>
          </p:cNvPr>
          <p:cNvSpPr txBox="1"/>
          <p:nvPr/>
        </p:nvSpPr>
        <p:spPr>
          <a:xfrm>
            <a:off x="8952542" y="3372484"/>
            <a:ext cx="1809750" cy="246221"/>
          </a:xfrm>
          <a:prstGeom prst="rect">
            <a:avLst/>
          </a:prstGeom>
          <a:noFill/>
        </p:spPr>
        <p:txBody>
          <a:bodyPr wrap="square" rtlCol="0">
            <a:spAutoFit/>
          </a:bodyPr>
          <a:lstStyle/>
          <a:p>
            <a:pPr>
              <a:spcAft>
                <a:spcPts val="600"/>
              </a:spcAft>
            </a:pPr>
            <a:r>
              <a:rPr lang="en-GB" sz="1000" dirty="0">
                <a:solidFill>
                  <a:schemeClr val="bg1"/>
                </a:solidFill>
              </a:rPr>
              <a:t>(</a:t>
            </a:r>
            <a:r>
              <a:rPr lang="en-GB" sz="1000" dirty="0" err="1">
                <a:solidFill>
                  <a:schemeClr val="bg1"/>
                </a:solidFill>
              </a:rPr>
              <a:t>Brighid</a:t>
            </a:r>
            <a:r>
              <a:rPr lang="en-GB" sz="1000" dirty="0">
                <a:solidFill>
                  <a:schemeClr val="bg1"/>
                </a:solidFill>
              </a:rPr>
              <a:t>, 2018)</a:t>
            </a:r>
          </a:p>
        </p:txBody>
      </p:sp>
      <p:sp>
        <p:nvSpPr>
          <p:cNvPr id="9" name="TextBox 8">
            <a:extLst>
              <a:ext uri="{FF2B5EF4-FFF2-40B4-BE49-F238E27FC236}">
                <a16:creationId xmlns:a16="http://schemas.microsoft.com/office/drawing/2014/main" id="{10B02362-6C1B-44DA-A5AC-240CCF5AE4EB}"/>
              </a:ext>
            </a:extLst>
          </p:cNvPr>
          <p:cNvSpPr txBox="1"/>
          <p:nvPr/>
        </p:nvSpPr>
        <p:spPr>
          <a:xfrm>
            <a:off x="3377520" y="13331"/>
            <a:ext cx="2521527" cy="246221"/>
          </a:xfrm>
          <a:prstGeom prst="rect">
            <a:avLst/>
          </a:prstGeom>
          <a:noFill/>
        </p:spPr>
        <p:txBody>
          <a:bodyPr wrap="square" rtlCol="0">
            <a:spAutoFit/>
          </a:bodyPr>
          <a:lstStyle/>
          <a:p>
            <a:pPr>
              <a:spcAft>
                <a:spcPts val="600"/>
              </a:spcAft>
            </a:pPr>
            <a:r>
              <a:rPr lang="en-GB" sz="1000" dirty="0">
                <a:solidFill>
                  <a:schemeClr val="bg1"/>
                </a:solidFill>
              </a:rPr>
              <a:t>(Telegraph, 2017)</a:t>
            </a:r>
          </a:p>
        </p:txBody>
      </p:sp>
      <p:sp>
        <p:nvSpPr>
          <p:cNvPr id="11" name="TextBox 10">
            <a:extLst>
              <a:ext uri="{FF2B5EF4-FFF2-40B4-BE49-F238E27FC236}">
                <a16:creationId xmlns:a16="http://schemas.microsoft.com/office/drawing/2014/main" id="{BEC4CB3F-AB09-4CF8-9B46-FBACAEBE4F91}"/>
              </a:ext>
            </a:extLst>
          </p:cNvPr>
          <p:cNvSpPr txBox="1"/>
          <p:nvPr/>
        </p:nvSpPr>
        <p:spPr>
          <a:xfrm>
            <a:off x="501085" y="3566848"/>
            <a:ext cx="5474700" cy="3154710"/>
          </a:xfrm>
          <a:prstGeom prst="rect">
            <a:avLst/>
          </a:prstGeom>
          <a:noFill/>
        </p:spPr>
        <p:txBody>
          <a:bodyPr wrap="square" rtlCol="0">
            <a:spAutoFit/>
          </a:bodyPr>
          <a:lstStyle/>
          <a:p>
            <a:r>
              <a:rPr lang="en-GB" sz="19900" spc="600" dirty="0">
                <a:solidFill>
                  <a:schemeClr val="accent1">
                    <a:lumMod val="75000"/>
                  </a:schemeClr>
                </a:solidFill>
                <a:latin typeface="Bodoni MT Black" panose="02070A03080606020203" pitchFamily="18" charset="0"/>
              </a:rPr>
              <a:t>S</a:t>
            </a:r>
            <a:r>
              <a:rPr lang="en-GB" sz="19900" spc="600" dirty="0">
                <a:solidFill>
                  <a:srgbClr val="00B050"/>
                </a:solidFill>
                <a:latin typeface="Bodoni MT Black" panose="02070A03080606020203" pitchFamily="18" charset="0"/>
              </a:rPr>
              <a:t>4</a:t>
            </a:r>
            <a:r>
              <a:rPr lang="en-GB" sz="19900" spc="600" dirty="0">
                <a:solidFill>
                  <a:srgbClr val="FF0000"/>
                </a:solidFill>
                <a:latin typeface="Bodoni MT Black" panose="02070A03080606020203" pitchFamily="18" charset="0"/>
              </a:rPr>
              <a:t>C</a:t>
            </a:r>
          </a:p>
        </p:txBody>
      </p:sp>
      <p:sp>
        <p:nvSpPr>
          <p:cNvPr id="12" name="TextBox 11">
            <a:extLst>
              <a:ext uri="{FF2B5EF4-FFF2-40B4-BE49-F238E27FC236}">
                <a16:creationId xmlns:a16="http://schemas.microsoft.com/office/drawing/2014/main" id="{3B1ABAE2-436C-4B9D-89D0-CC073A37BF65}"/>
              </a:ext>
            </a:extLst>
          </p:cNvPr>
          <p:cNvSpPr txBox="1"/>
          <p:nvPr/>
        </p:nvSpPr>
        <p:spPr>
          <a:xfrm>
            <a:off x="6717300" y="3866930"/>
            <a:ext cx="5474700" cy="2554545"/>
          </a:xfrm>
          <a:prstGeom prst="rect">
            <a:avLst/>
          </a:prstGeom>
          <a:noFill/>
        </p:spPr>
        <p:txBody>
          <a:bodyPr wrap="square" rtlCol="0">
            <a:spAutoFit/>
          </a:bodyPr>
          <a:lstStyle/>
          <a:p>
            <a:r>
              <a:rPr lang="en-GB" dirty="0">
                <a:solidFill>
                  <a:srgbClr val="C00000"/>
                </a:solidFill>
                <a:latin typeface="Algerian" panose="04020705040A02060702" pitchFamily="82" charset="0"/>
              </a:rPr>
              <a:t> </a:t>
            </a:r>
            <a:r>
              <a:rPr lang="en-GB" sz="4000" u="sng" dirty="0">
                <a:solidFill>
                  <a:srgbClr val="C00000"/>
                </a:solidFill>
                <a:latin typeface="Algerian" panose="04020705040A02060702" pitchFamily="82" charset="0"/>
              </a:rPr>
              <a:t>Celebrating Language and Culture Belonging to Wales</a:t>
            </a:r>
          </a:p>
        </p:txBody>
      </p:sp>
      <p:sp>
        <p:nvSpPr>
          <p:cNvPr id="13" name="TextBox 12">
            <a:extLst>
              <a:ext uri="{FF2B5EF4-FFF2-40B4-BE49-F238E27FC236}">
                <a16:creationId xmlns:a16="http://schemas.microsoft.com/office/drawing/2014/main" id="{7AEE9495-BA64-4DC0-9CE9-BFD6E322B742}"/>
              </a:ext>
            </a:extLst>
          </p:cNvPr>
          <p:cNvSpPr txBox="1"/>
          <p:nvPr/>
        </p:nvSpPr>
        <p:spPr>
          <a:xfrm>
            <a:off x="9857417" y="6485034"/>
            <a:ext cx="2668005" cy="369332"/>
          </a:xfrm>
          <a:prstGeom prst="rect">
            <a:avLst/>
          </a:prstGeom>
          <a:noFill/>
        </p:spPr>
        <p:txBody>
          <a:bodyPr wrap="square" rtlCol="0">
            <a:spAutoFit/>
          </a:bodyPr>
          <a:lstStyle/>
          <a:p>
            <a:r>
              <a:rPr lang="en-GB" dirty="0">
                <a:solidFill>
                  <a:schemeClr val="bg1"/>
                </a:solidFill>
              </a:rPr>
              <a:t>Rachel Evans - 1807740</a:t>
            </a:r>
          </a:p>
        </p:txBody>
      </p:sp>
    </p:spTree>
    <p:extLst>
      <p:ext uri="{BB962C8B-B14F-4D97-AF65-F5344CB8AC3E}">
        <p14:creationId xmlns:p14="http://schemas.microsoft.com/office/powerpoint/2010/main" val="9920040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alpha val="8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C377D-3915-447A-A798-F727B22CCFCE}"/>
              </a:ext>
            </a:extLst>
          </p:cNvPr>
          <p:cNvSpPr>
            <a:spLocks noGrp="1"/>
          </p:cNvSpPr>
          <p:nvPr>
            <p:ph type="title"/>
          </p:nvPr>
        </p:nvSpPr>
        <p:spPr>
          <a:xfrm>
            <a:off x="311802" y="344188"/>
            <a:ext cx="5493328" cy="2344719"/>
          </a:xfrm>
        </p:spPr>
        <p:txBody>
          <a:bodyPr vert="horz" lIns="91440" tIns="45720" rIns="91440" bIns="45720" rtlCol="0" anchor="ctr">
            <a:normAutofit fontScale="90000"/>
          </a:bodyPr>
          <a:lstStyle/>
          <a:p>
            <a:r>
              <a:rPr lang="en-US" u="sng" dirty="0">
                <a:solidFill>
                  <a:schemeClr val="bg1"/>
                </a:solidFill>
                <a:latin typeface="Algerian" panose="04020705040A02060702" pitchFamily="82" charset="0"/>
              </a:rPr>
              <a:t>HOW THE USE OF THE WELSH LANGUAGE HAS CHANGED OVER THE YEARS</a:t>
            </a:r>
          </a:p>
        </p:txBody>
      </p:sp>
      <p:pic>
        <p:nvPicPr>
          <p:cNvPr id="5122" name="Picture 2" descr="The chart shows the results of the APS from 2001 to the end of March 2020. In 2001 there were 834,500 Welsh speakers. The trend declines to 2007 and then increases again to 855,200 by the end of March 2020. The Census results for 2001 and 2011 are also plotted on the same for chart, to illustrate that the Census estimates for the number of welsh speakers are considerably lower; over 200,000 lower.">
            <a:extLst>
              <a:ext uri="{FF2B5EF4-FFF2-40B4-BE49-F238E27FC236}">
                <a16:creationId xmlns:a16="http://schemas.microsoft.com/office/drawing/2014/main" id="{C4EC6D33-5F21-4029-90A8-E2BA237294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159" b="-3"/>
          <a:stretch/>
        </p:blipFill>
        <p:spPr bwMode="auto">
          <a:xfrm>
            <a:off x="456935" y="3011375"/>
            <a:ext cx="5493328" cy="341878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9901D06-7AAA-41D3-A802-A9A92F4F41F5}"/>
              </a:ext>
            </a:extLst>
          </p:cNvPr>
          <p:cNvSpPr txBox="1"/>
          <p:nvPr/>
        </p:nvSpPr>
        <p:spPr>
          <a:xfrm>
            <a:off x="4430006" y="6231174"/>
            <a:ext cx="2583543" cy="230832"/>
          </a:xfrm>
          <a:prstGeom prst="rect">
            <a:avLst/>
          </a:prstGeom>
          <a:noFill/>
        </p:spPr>
        <p:txBody>
          <a:bodyPr wrap="square" rtlCol="0">
            <a:spAutoFit/>
          </a:bodyPr>
          <a:lstStyle/>
          <a:p>
            <a:r>
              <a:rPr lang="en-GB" sz="900" dirty="0"/>
              <a:t>(Welsh Government, 2020)</a:t>
            </a:r>
          </a:p>
        </p:txBody>
      </p:sp>
      <p:pic>
        <p:nvPicPr>
          <p:cNvPr id="4" name="Picture 3">
            <a:extLst>
              <a:ext uri="{FF2B5EF4-FFF2-40B4-BE49-F238E27FC236}">
                <a16:creationId xmlns:a16="http://schemas.microsoft.com/office/drawing/2014/main" id="{6ABA1360-6490-4A39-B015-71A31247583D}"/>
              </a:ext>
            </a:extLst>
          </p:cNvPr>
          <p:cNvPicPr>
            <a:picLocks noChangeAspect="1"/>
          </p:cNvPicPr>
          <p:nvPr/>
        </p:nvPicPr>
        <p:blipFill rotWithShape="1">
          <a:blip r:embed="rId3"/>
          <a:srcRect l="32500" t="18318" r="34881" b="12203"/>
          <a:stretch/>
        </p:blipFill>
        <p:spPr>
          <a:xfrm>
            <a:off x="6470223" y="128341"/>
            <a:ext cx="5493328" cy="6578462"/>
          </a:xfrm>
          <a:prstGeom prst="rect">
            <a:avLst/>
          </a:prstGeom>
        </p:spPr>
      </p:pic>
      <p:sp>
        <p:nvSpPr>
          <p:cNvPr id="5" name="TextBox 4">
            <a:extLst>
              <a:ext uri="{FF2B5EF4-FFF2-40B4-BE49-F238E27FC236}">
                <a16:creationId xmlns:a16="http://schemas.microsoft.com/office/drawing/2014/main" id="{402910FB-41C8-46DB-8823-F60DA2EE0BBF}"/>
              </a:ext>
            </a:extLst>
          </p:cNvPr>
          <p:cNvSpPr txBox="1"/>
          <p:nvPr/>
        </p:nvSpPr>
        <p:spPr>
          <a:xfrm>
            <a:off x="10588487" y="6462006"/>
            <a:ext cx="2080592" cy="230832"/>
          </a:xfrm>
          <a:prstGeom prst="rect">
            <a:avLst/>
          </a:prstGeom>
          <a:noFill/>
        </p:spPr>
        <p:txBody>
          <a:bodyPr wrap="square" rtlCol="0">
            <a:spAutoFit/>
          </a:bodyPr>
          <a:lstStyle/>
          <a:p>
            <a:r>
              <a:rPr lang="en-GB" sz="900" dirty="0"/>
              <a:t>(Welsh Government, 2017)</a:t>
            </a:r>
          </a:p>
        </p:txBody>
      </p:sp>
    </p:spTree>
    <p:extLst>
      <p:ext uri="{BB962C8B-B14F-4D97-AF65-F5344CB8AC3E}">
        <p14:creationId xmlns:p14="http://schemas.microsoft.com/office/powerpoint/2010/main" val="2020666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2" name="Picture 2" descr="S4C protest at Carmarthen">
            <a:extLst>
              <a:ext uri="{FF2B5EF4-FFF2-40B4-BE49-F238E27FC236}">
                <a16:creationId xmlns:a16="http://schemas.microsoft.com/office/drawing/2014/main" id="{1137C3B9-301A-408F-B901-0994BD2A47F0}"/>
              </a:ext>
            </a:extLst>
          </p:cNvPr>
          <p:cNvPicPr>
            <a:picLocks noChangeAspect="1" noChangeArrowheads="1"/>
          </p:cNvPicPr>
          <p:nvPr/>
        </p:nvPicPr>
        <p:blipFill rotWithShape="1">
          <a:blip r:embed="rId2">
            <a:duotone>
              <a:prstClr val="black"/>
              <a:schemeClr val="tx2">
                <a:tint val="45000"/>
                <a:satMod val="400000"/>
              </a:schemeClr>
            </a:duotone>
            <a:alphaModFix amt="35000"/>
            <a:extLst>
              <a:ext uri="{28A0092B-C50C-407E-A947-70E740481C1C}">
                <a14:useLocalDpi xmlns:a14="http://schemas.microsoft.com/office/drawing/2010/main" val="0"/>
              </a:ext>
            </a:extLst>
          </a:blip>
          <a:srcRect t="2808" b="12631"/>
          <a:stretch/>
        </p:blipFill>
        <p:spPr bwMode="auto">
          <a:xfrm>
            <a:off x="34668" y="30428"/>
            <a:ext cx="12122663" cy="557096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CA06071-48FF-408B-998B-EB3EA81EC9AD}"/>
              </a:ext>
            </a:extLst>
          </p:cNvPr>
          <p:cNvSpPr txBox="1"/>
          <p:nvPr/>
        </p:nvSpPr>
        <p:spPr>
          <a:xfrm>
            <a:off x="97018" y="-217841"/>
            <a:ext cx="6387102"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u="sng" kern="1200" dirty="0">
                <a:solidFill>
                  <a:schemeClr val="accent6">
                    <a:lumMod val="75000"/>
                  </a:schemeClr>
                </a:solidFill>
                <a:latin typeface="Algerian" panose="04020705040A02060702" pitchFamily="82" charset="0"/>
                <a:ea typeface="+mj-ea"/>
                <a:cs typeface="+mj-cs"/>
              </a:rPr>
              <a:t>CYMDEITHAS YR IAITH</a:t>
            </a:r>
          </a:p>
        </p:txBody>
      </p:sp>
      <p:pic>
        <p:nvPicPr>
          <p:cNvPr id="1026" name="Picture 2" descr="Gwynfor Evans &amp; Dafydd Iwan speaking at a Plaid Cymru organised Cymdeithas  yr Iaith backed rally in support of starting a Welsh Language TV channel.  Aberystwyth, 1980. Gwynfor later threatened to go">
            <a:extLst>
              <a:ext uri="{FF2B5EF4-FFF2-40B4-BE49-F238E27FC236}">
                <a16:creationId xmlns:a16="http://schemas.microsoft.com/office/drawing/2014/main" id="{6950208A-B743-4662-9468-A73FAB3AC5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76" r="-4" b="-4"/>
          <a:stretch/>
        </p:blipFill>
        <p:spPr bwMode="auto">
          <a:xfrm>
            <a:off x="7696306" y="0"/>
            <a:ext cx="4502173" cy="2868984"/>
          </a:xfrm>
          <a:custGeom>
            <a:avLst/>
            <a:gdLst/>
            <a:ahLst/>
            <a:cxnLst/>
            <a:rect l="l" t="t" r="r" b="b"/>
            <a:pathLst>
              <a:path w="4502173" h="3316924">
                <a:moveTo>
                  <a:pt x="154695" y="0"/>
                </a:moveTo>
                <a:lnTo>
                  <a:pt x="4502173" y="0"/>
                </a:lnTo>
                <a:lnTo>
                  <a:pt x="4502173" y="2237639"/>
                </a:lnTo>
                <a:lnTo>
                  <a:pt x="4365663" y="2420191"/>
                </a:lnTo>
                <a:cubicBezTo>
                  <a:pt x="3913696" y="2967849"/>
                  <a:pt x="3229704" y="3316924"/>
                  <a:pt x="2464181" y="3316924"/>
                </a:cubicBezTo>
                <a:cubicBezTo>
                  <a:pt x="1103251" y="3316924"/>
                  <a:pt x="0" y="2213673"/>
                  <a:pt x="0" y="852743"/>
                </a:cubicBezTo>
                <a:cubicBezTo>
                  <a:pt x="0" y="597569"/>
                  <a:pt x="38787" y="351454"/>
                  <a:pt x="110786" y="119971"/>
                </a:cubicBez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BBC Blogs - Wales - Saunders Lewis and The Fate of the Language">
            <a:extLst>
              <a:ext uri="{FF2B5EF4-FFF2-40B4-BE49-F238E27FC236}">
                <a16:creationId xmlns:a16="http://schemas.microsoft.com/office/drawing/2014/main" id="{2DE806CC-1D4C-4B5F-BD3A-1E2CD3B9013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709" r="4" b="34462"/>
          <a:stretch/>
        </p:blipFill>
        <p:spPr bwMode="auto">
          <a:xfrm>
            <a:off x="8768834" y="4082148"/>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CE9F3C5-EF11-4E61-A01D-BFFA068D32EB}"/>
              </a:ext>
            </a:extLst>
          </p:cNvPr>
          <p:cNvSpPr txBox="1"/>
          <p:nvPr/>
        </p:nvSpPr>
        <p:spPr>
          <a:xfrm>
            <a:off x="6221182" y="44830"/>
            <a:ext cx="2872121" cy="400110"/>
          </a:xfrm>
          <a:prstGeom prst="rect">
            <a:avLst/>
          </a:prstGeom>
          <a:noFill/>
        </p:spPr>
        <p:txBody>
          <a:bodyPr wrap="square" rtlCol="0">
            <a:spAutoFit/>
          </a:bodyPr>
          <a:lstStyle/>
          <a:p>
            <a:pPr>
              <a:spcAft>
                <a:spcPts val="600"/>
              </a:spcAft>
            </a:pPr>
            <a:r>
              <a:rPr lang="en-GB" sz="2000" u="sng" dirty="0"/>
              <a:t>Dafydd Iwan</a:t>
            </a:r>
          </a:p>
        </p:txBody>
      </p:sp>
      <p:sp>
        <p:nvSpPr>
          <p:cNvPr id="9" name="TextBox 8">
            <a:extLst>
              <a:ext uri="{FF2B5EF4-FFF2-40B4-BE49-F238E27FC236}">
                <a16:creationId xmlns:a16="http://schemas.microsoft.com/office/drawing/2014/main" id="{B466D8AB-7036-4922-B386-666874A247B6}"/>
              </a:ext>
            </a:extLst>
          </p:cNvPr>
          <p:cNvSpPr txBox="1"/>
          <p:nvPr/>
        </p:nvSpPr>
        <p:spPr>
          <a:xfrm>
            <a:off x="7828308" y="6625133"/>
            <a:ext cx="2119085" cy="230832"/>
          </a:xfrm>
          <a:prstGeom prst="rect">
            <a:avLst/>
          </a:prstGeom>
          <a:noFill/>
        </p:spPr>
        <p:txBody>
          <a:bodyPr wrap="square" rtlCol="0">
            <a:spAutoFit/>
          </a:bodyPr>
          <a:lstStyle/>
          <a:p>
            <a:pPr>
              <a:spcAft>
                <a:spcPts val="600"/>
              </a:spcAft>
            </a:pPr>
            <a:r>
              <a:rPr lang="en-GB" sz="900" dirty="0"/>
              <a:t>(Reddit,2008)</a:t>
            </a:r>
          </a:p>
        </p:txBody>
      </p:sp>
      <p:sp>
        <p:nvSpPr>
          <p:cNvPr id="2" name="TextBox 1">
            <a:extLst>
              <a:ext uri="{FF2B5EF4-FFF2-40B4-BE49-F238E27FC236}">
                <a16:creationId xmlns:a16="http://schemas.microsoft.com/office/drawing/2014/main" id="{492A0A1E-D228-4901-B980-2C466BB88E71}"/>
              </a:ext>
            </a:extLst>
          </p:cNvPr>
          <p:cNvSpPr txBox="1"/>
          <p:nvPr/>
        </p:nvSpPr>
        <p:spPr>
          <a:xfrm flipH="1">
            <a:off x="9947392" y="3628119"/>
            <a:ext cx="3011219" cy="400110"/>
          </a:xfrm>
          <a:prstGeom prst="rect">
            <a:avLst/>
          </a:prstGeom>
          <a:noFill/>
        </p:spPr>
        <p:txBody>
          <a:bodyPr wrap="square" rtlCol="0">
            <a:spAutoFit/>
          </a:bodyPr>
          <a:lstStyle/>
          <a:p>
            <a:pPr>
              <a:spcAft>
                <a:spcPts val="600"/>
              </a:spcAft>
            </a:pPr>
            <a:r>
              <a:rPr lang="en-GB" sz="2000" u="sng" dirty="0"/>
              <a:t>Saunders Lewis</a:t>
            </a:r>
          </a:p>
        </p:txBody>
      </p:sp>
      <p:sp>
        <p:nvSpPr>
          <p:cNvPr id="11" name="TextBox 10">
            <a:extLst>
              <a:ext uri="{FF2B5EF4-FFF2-40B4-BE49-F238E27FC236}">
                <a16:creationId xmlns:a16="http://schemas.microsoft.com/office/drawing/2014/main" id="{9AA9944B-681C-46BE-977E-76E59025223F}"/>
              </a:ext>
            </a:extLst>
          </p:cNvPr>
          <p:cNvSpPr txBox="1"/>
          <p:nvPr/>
        </p:nvSpPr>
        <p:spPr>
          <a:xfrm>
            <a:off x="8999051" y="6632996"/>
            <a:ext cx="3231958" cy="230832"/>
          </a:xfrm>
          <a:prstGeom prst="rect">
            <a:avLst/>
          </a:prstGeom>
          <a:noFill/>
        </p:spPr>
        <p:txBody>
          <a:bodyPr wrap="square" rtlCol="0">
            <a:spAutoFit/>
          </a:bodyPr>
          <a:lstStyle/>
          <a:p>
            <a:pPr>
              <a:spcAft>
                <a:spcPts val="600"/>
              </a:spcAft>
            </a:pPr>
            <a:r>
              <a:rPr lang="en-GB" sz="900" dirty="0"/>
              <a:t>(Carradice,2012)</a:t>
            </a:r>
          </a:p>
        </p:txBody>
      </p:sp>
      <p:sp>
        <p:nvSpPr>
          <p:cNvPr id="12" name="TextBox 11">
            <a:extLst>
              <a:ext uri="{FF2B5EF4-FFF2-40B4-BE49-F238E27FC236}">
                <a16:creationId xmlns:a16="http://schemas.microsoft.com/office/drawing/2014/main" id="{5161B042-F398-4E2A-A3D6-28C099699DBC}"/>
              </a:ext>
            </a:extLst>
          </p:cNvPr>
          <p:cNvSpPr txBox="1"/>
          <p:nvPr/>
        </p:nvSpPr>
        <p:spPr>
          <a:xfrm flipH="1">
            <a:off x="11112984" y="2727613"/>
            <a:ext cx="3131228" cy="230832"/>
          </a:xfrm>
          <a:prstGeom prst="rect">
            <a:avLst/>
          </a:prstGeom>
          <a:noFill/>
        </p:spPr>
        <p:txBody>
          <a:bodyPr wrap="square" rtlCol="0">
            <a:spAutoFit/>
          </a:bodyPr>
          <a:lstStyle/>
          <a:p>
            <a:r>
              <a:rPr lang="en-GB" sz="900" dirty="0"/>
              <a:t>(Plaid Cymru, 2020)</a:t>
            </a:r>
          </a:p>
        </p:txBody>
      </p:sp>
      <p:sp>
        <p:nvSpPr>
          <p:cNvPr id="13" name="TextBox 12">
            <a:extLst>
              <a:ext uri="{FF2B5EF4-FFF2-40B4-BE49-F238E27FC236}">
                <a16:creationId xmlns:a16="http://schemas.microsoft.com/office/drawing/2014/main" id="{3A5E11C1-DA4E-4997-A50A-B2B6250967A0}"/>
              </a:ext>
            </a:extLst>
          </p:cNvPr>
          <p:cNvSpPr txBox="1"/>
          <p:nvPr/>
        </p:nvSpPr>
        <p:spPr>
          <a:xfrm flipH="1">
            <a:off x="123498" y="793140"/>
            <a:ext cx="4283614" cy="400110"/>
          </a:xfrm>
          <a:prstGeom prst="rect">
            <a:avLst/>
          </a:prstGeom>
          <a:noFill/>
        </p:spPr>
        <p:txBody>
          <a:bodyPr wrap="square" rtlCol="0">
            <a:spAutoFit/>
          </a:bodyPr>
          <a:lstStyle/>
          <a:p>
            <a:r>
              <a:rPr lang="en-GB" sz="2000" u="sng" dirty="0"/>
              <a:t>Core Aims</a:t>
            </a:r>
          </a:p>
        </p:txBody>
      </p:sp>
      <p:sp>
        <p:nvSpPr>
          <p:cNvPr id="15" name="TextBox 14">
            <a:extLst>
              <a:ext uri="{FF2B5EF4-FFF2-40B4-BE49-F238E27FC236}">
                <a16:creationId xmlns:a16="http://schemas.microsoft.com/office/drawing/2014/main" id="{21283E50-D514-426E-8A14-78744481E6C3}"/>
              </a:ext>
            </a:extLst>
          </p:cNvPr>
          <p:cNvSpPr txBox="1"/>
          <p:nvPr/>
        </p:nvSpPr>
        <p:spPr>
          <a:xfrm>
            <a:off x="123498" y="1192642"/>
            <a:ext cx="4666891" cy="1323439"/>
          </a:xfrm>
          <a:prstGeom prst="rect">
            <a:avLst/>
          </a:prstGeom>
          <a:noFill/>
        </p:spPr>
        <p:txBody>
          <a:bodyPr wrap="square" rtlCol="0">
            <a:spAutoFit/>
          </a:bodyPr>
          <a:lstStyle/>
          <a:p>
            <a:pPr marL="342900" indent="-342900">
              <a:buFont typeface="Courier New" panose="02070309020205020404" pitchFamily="49" charset="0"/>
              <a:buChar char="o"/>
            </a:pPr>
            <a:r>
              <a:rPr lang="en-GB" sz="2000" dirty="0"/>
              <a:t>“Language Rights</a:t>
            </a:r>
          </a:p>
          <a:p>
            <a:pPr marL="342900" indent="-342900">
              <a:buFont typeface="Courier New" panose="02070309020205020404" pitchFamily="49" charset="0"/>
              <a:buChar char="o"/>
            </a:pPr>
            <a:r>
              <a:rPr lang="en-GB" sz="2000" dirty="0"/>
              <a:t>Education</a:t>
            </a:r>
          </a:p>
          <a:p>
            <a:pPr marL="342900" indent="-342900">
              <a:buFont typeface="Courier New" panose="02070309020205020404" pitchFamily="49" charset="0"/>
              <a:buChar char="o"/>
            </a:pPr>
            <a:r>
              <a:rPr lang="en-GB" sz="2000" dirty="0"/>
              <a:t>Sustainable Communities</a:t>
            </a:r>
          </a:p>
          <a:p>
            <a:pPr marL="342900" indent="-342900">
              <a:buFont typeface="Courier New" panose="02070309020205020404" pitchFamily="49" charset="0"/>
              <a:buChar char="o"/>
            </a:pPr>
            <a:r>
              <a:rPr lang="en-GB" sz="2000" dirty="0"/>
              <a:t>Media” </a:t>
            </a:r>
            <a:r>
              <a:rPr lang="en-GB" sz="1000" dirty="0"/>
              <a:t>(Cymdeithas Yr Iaith, 2020, p.1)</a:t>
            </a:r>
          </a:p>
        </p:txBody>
      </p:sp>
      <p:sp>
        <p:nvSpPr>
          <p:cNvPr id="16" name="TextBox 15">
            <a:extLst>
              <a:ext uri="{FF2B5EF4-FFF2-40B4-BE49-F238E27FC236}">
                <a16:creationId xmlns:a16="http://schemas.microsoft.com/office/drawing/2014/main" id="{C584EA76-690E-43EC-A99A-D3F0A74D8223}"/>
              </a:ext>
            </a:extLst>
          </p:cNvPr>
          <p:cNvSpPr txBox="1"/>
          <p:nvPr/>
        </p:nvSpPr>
        <p:spPr>
          <a:xfrm>
            <a:off x="5436876" y="4376771"/>
            <a:ext cx="3450974" cy="400110"/>
          </a:xfrm>
          <a:prstGeom prst="rect">
            <a:avLst/>
          </a:prstGeom>
          <a:noFill/>
        </p:spPr>
        <p:txBody>
          <a:bodyPr wrap="square" rtlCol="0">
            <a:spAutoFit/>
          </a:bodyPr>
          <a:lstStyle/>
          <a:p>
            <a:r>
              <a:rPr lang="en-GB" sz="2000" u="sng" dirty="0"/>
              <a:t>Campaigns</a:t>
            </a:r>
          </a:p>
        </p:txBody>
      </p:sp>
      <p:sp>
        <p:nvSpPr>
          <p:cNvPr id="18" name="TextBox 17">
            <a:extLst>
              <a:ext uri="{FF2B5EF4-FFF2-40B4-BE49-F238E27FC236}">
                <a16:creationId xmlns:a16="http://schemas.microsoft.com/office/drawing/2014/main" id="{A86D701F-F175-4293-AE83-BB4BC33397F3}"/>
              </a:ext>
            </a:extLst>
          </p:cNvPr>
          <p:cNvSpPr txBox="1"/>
          <p:nvPr/>
        </p:nvSpPr>
        <p:spPr>
          <a:xfrm>
            <a:off x="3916618" y="4739265"/>
            <a:ext cx="4302224" cy="1785104"/>
          </a:xfrm>
          <a:prstGeom prst="rect">
            <a:avLst/>
          </a:prstGeom>
          <a:noFill/>
        </p:spPr>
        <p:txBody>
          <a:bodyPr wrap="square" rtlCol="0">
            <a:spAutoFit/>
          </a:bodyPr>
          <a:lstStyle/>
          <a:p>
            <a:pPr marL="342900" indent="-342900">
              <a:buFont typeface="Courier New" panose="02070309020205020404" pitchFamily="49" charset="0"/>
              <a:buChar char="o"/>
            </a:pPr>
            <a:r>
              <a:rPr lang="en-GB" sz="2000" dirty="0"/>
              <a:t>“1960,s – Billingual road signs</a:t>
            </a:r>
          </a:p>
          <a:p>
            <a:pPr marL="342900" indent="-342900">
              <a:buFont typeface="Courier New" panose="02070309020205020404" pitchFamily="49" charset="0"/>
              <a:buChar char="o"/>
            </a:pPr>
            <a:r>
              <a:rPr lang="en-GB" sz="2000" dirty="0"/>
              <a:t>1970’s – Welsh language channel</a:t>
            </a:r>
          </a:p>
          <a:p>
            <a:pPr marL="342900" indent="-342900">
              <a:buFont typeface="Courier New" panose="02070309020205020404" pitchFamily="49" charset="0"/>
              <a:buChar char="o"/>
            </a:pPr>
            <a:r>
              <a:rPr lang="en-GB" sz="2000" dirty="0"/>
              <a:t>1980’s – property Act</a:t>
            </a:r>
          </a:p>
          <a:p>
            <a:pPr marL="342900" indent="-342900">
              <a:buFont typeface="Courier New" panose="02070309020205020404" pitchFamily="49" charset="0"/>
              <a:buChar char="o"/>
            </a:pPr>
            <a:r>
              <a:rPr lang="en-GB" sz="2000" dirty="0"/>
              <a:t>1982 – S4C Established</a:t>
            </a:r>
          </a:p>
          <a:p>
            <a:pPr marL="342900" indent="-342900">
              <a:buFont typeface="Courier New" panose="02070309020205020404" pitchFamily="49" charset="0"/>
              <a:buChar char="o"/>
            </a:pPr>
            <a:r>
              <a:rPr lang="en-GB" sz="2000" dirty="0"/>
              <a:t>1993 – Welsh Language Act 1993” </a:t>
            </a:r>
            <a:r>
              <a:rPr lang="en-GB" sz="1000" dirty="0"/>
              <a:t>(Cymdeithas Yr Iaith,2020,p.1)</a:t>
            </a:r>
          </a:p>
        </p:txBody>
      </p:sp>
      <p:pic>
        <p:nvPicPr>
          <p:cNvPr id="2050" name="Picture 2" descr="Merched y Wawr take to the road | News | Cambrian News">
            <a:extLst>
              <a:ext uri="{FF2B5EF4-FFF2-40B4-BE49-F238E27FC236}">
                <a16:creationId xmlns:a16="http://schemas.microsoft.com/office/drawing/2014/main" id="{D7AE5F6A-A5A0-4E25-8BA8-5B19DD1B69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670" y="5023486"/>
            <a:ext cx="2982017" cy="179288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E3B95D7-CCDE-402A-B387-CF81E67F8CCF}"/>
              </a:ext>
            </a:extLst>
          </p:cNvPr>
          <p:cNvSpPr txBox="1"/>
          <p:nvPr/>
        </p:nvSpPr>
        <p:spPr>
          <a:xfrm>
            <a:off x="-25268" y="4597952"/>
            <a:ext cx="2175163" cy="400110"/>
          </a:xfrm>
          <a:prstGeom prst="rect">
            <a:avLst/>
          </a:prstGeom>
          <a:noFill/>
        </p:spPr>
        <p:txBody>
          <a:bodyPr wrap="square" rtlCol="0">
            <a:spAutoFit/>
          </a:bodyPr>
          <a:lstStyle/>
          <a:p>
            <a:r>
              <a:rPr lang="en-GB" sz="2000" u="sng" dirty="0"/>
              <a:t>Merched Yr Mawr</a:t>
            </a:r>
          </a:p>
        </p:txBody>
      </p:sp>
      <p:sp>
        <p:nvSpPr>
          <p:cNvPr id="5" name="TextBox 4">
            <a:extLst>
              <a:ext uri="{FF2B5EF4-FFF2-40B4-BE49-F238E27FC236}">
                <a16:creationId xmlns:a16="http://schemas.microsoft.com/office/drawing/2014/main" id="{5C85D668-E959-4119-B7F4-2D6F832C2874}"/>
              </a:ext>
            </a:extLst>
          </p:cNvPr>
          <p:cNvSpPr txBox="1"/>
          <p:nvPr/>
        </p:nvSpPr>
        <p:spPr>
          <a:xfrm flipH="1">
            <a:off x="-18139" y="6605913"/>
            <a:ext cx="2168034" cy="230832"/>
          </a:xfrm>
          <a:prstGeom prst="rect">
            <a:avLst/>
          </a:prstGeom>
          <a:noFill/>
        </p:spPr>
        <p:txBody>
          <a:bodyPr wrap="square" rtlCol="0">
            <a:spAutoFit/>
          </a:bodyPr>
          <a:lstStyle/>
          <a:p>
            <a:r>
              <a:rPr lang="en-GB" sz="900" dirty="0"/>
              <a:t>(Cambrian News, 2017)</a:t>
            </a:r>
          </a:p>
        </p:txBody>
      </p:sp>
    </p:spTree>
    <p:extLst>
      <p:ext uri="{BB962C8B-B14F-4D97-AF65-F5344CB8AC3E}">
        <p14:creationId xmlns:p14="http://schemas.microsoft.com/office/powerpoint/2010/main" val="265518849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alpha val="84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514908F-1A52-46EF-A83D-EB105E92FF06}"/>
              </a:ext>
            </a:extLst>
          </p:cNvPr>
          <p:cNvSpPr txBox="1"/>
          <p:nvPr/>
        </p:nvSpPr>
        <p:spPr>
          <a:xfrm>
            <a:off x="117736" y="-506508"/>
            <a:ext cx="4707671" cy="122565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u="sng" kern="1200" dirty="0">
                <a:solidFill>
                  <a:srgbClr val="CC0000"/>
                </a:solidFill>
                <a:latin typeface="Algerian" panose="04020705040A02060702" pitchFamily="82" charset="0"/>
                <a:ea typeface="+mj-ea"/>
                <a:cs typeface="Angsana New" panose="020B0502040204020203" pitchFamily="18" charset="-34"/>
              </a:rPr>
              <a:t>Gwynfor </a:t>
            </a:r>
            <a:r>
              <a:rPr lang="en-US" sz="3800" u="sng" kern="1200" dirty="0">
                <a:solidFill>
                  <a:srgbClr val="C00000"/>
                </a:solidFill>
                <a:latin typeface="Algerian" panose="04020705040A02060702" pitchFamily="82" charset="0"/>
                <a:ea typeface="+mj-ea"/>
                <a:cs typeface="Angsana New" panose="020B0502040204020203" pitchFamily="18" charset="-34"/>
              </a:rPr>
              <a:t>Evans</a:t>
            </a:r>
          </a:p>
        </p:txBody>
      </p:sp>
      <p:pic>
        <p:nvPicPr>
          <p:cNvPr id="2050" name="Picture 2" descr="A group of people posing for a photo&#10;&#10;Description automatically generated">
            <a:extLst>
              <a:ext uri="{FF2B5EF4-FFF2-40B4-BE49-F238E27FC236}">
                <a16:creationId xmlns:a16="http://schemas.microsoft.com/office/drawing/2014/main" id="{2E5C242E-37CC-42E5-BD97-AE7F51D2AE1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17286"/>
          <a:stretch/>
        </p:blipFill>
        <p:spPr bwMode="auto">
          <a:xfrm>
            <a:off x="6121367" y="106316"/>
            <a:ext cx="5952897" cy="305071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A person standing in front of a crowd posing for the camera&#10;&#10;Description automatically generated">
            <a:extLst>
              <a:ext uri="{FF2B5EF4-FFF2-40B4-BE49-F238E27FC236}">
                <a16:creationId xmlns:a16="http://schemas.microsoft.com/office/drawing/2014/main" id="{87A1A82C-8042-4FCB-BE07-1A0CDFE9764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416"/>
          <a:stretch/>
        </p:blipFill>
        <p:spPr bwMode="auto">
          <a:xfrm>
            <a:off x="6121367" y="3272848"/>
            <a:ext cx="5956073" cy="3411619"/>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A Tribute to Gwynfor Evans - C4/S4C - Transdiffusion Broadcasting System">
            <a:extLst>
              <a:ext uri="{FF2B5EF4-FFF2-40B4-BE49-F238E27FC236}">
                <a16:creationId xmlns:a16="http://schemas.microsoft.com/office/drawing/2014/main" id="{3B1FECF0-A465-4C30-8D34-0577F9A40C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0107" y="817841"/>
            <a:ext cx="3075947" cy="499701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B513AEA-377D-4CD9-8910-62ECEAC0E888}"/>
              </a:ext>
            </a:extLst>
          </p:cNvPr>
          <p:cNvSpPr txBox="1"/>
          <p:nvPr/>
        </p:nvSpPr>
        <p:spPr>
          <a:xfrm>
            <a:off x="0" y="6382351"/>
            <a:ext cx="3289733" cy="369332"/>
          </a:xfrm>
          <a:prstGeom prst="rect">
            <a:avLst/>
          </a:prstGeom>
          <a:noFill/>
        </p:spPr>
        <p:txBody>
          <a:bodyPr wrap="square" rtlCol="0">
            <a:spAutoFit/>
          </a:bodyPr>
          <a:lstStyle/>
          <a:p>
            <a:r>
              <a:rPr lang="en-GB" dirty="0">
                <a:solidFill>
                  <a:schemeClr val="bg1"/>
                </a:solidFill>
              </a:rPr>
              <a:t>“The Welsh Language Act 1967”</a:t>
            </a:r>
          </a:p>
        </p:txBody>
      </p:sp>
      <p:sp>
        <p:nvSpPr>
          <p:cNvPr id="3" name="TextBox 2">
            <a:extLst>
              <a:ext uri="{FF2B5EF4-FFF2-40B4-BE49-F238E27FC236}">
                <a16:creationId xmlns:a16="http://schemas.microsoft.com/office/drawing/2014/main" id="{506FEE29-C6D2-4ACE-AAEF-5F31B667C9F5}"/>
              </a:ext>
            </a:extLst>
          </p:cNvPr>
          <p:cNvSpPr txBox="1"/>
          <p:nvPr/>
        </p:nvSpPr>
        <p:spPr>
          <a:xfrm>
            <a:off x="3637296" y="778497"/>
            <a:ext cx="2029252" cy="5078313"/>
          </a:xfrm>
          <a:prstGeom prst="rect">
            <a:avLst/>
          </a:prstGeom>
          <a:noFill/>
        </p:spPr>
        <p:txBody>
          <a:bodyPr wrap="square" rtlCol="0">
            <a:spAutoFit/>
          </a:bodyPr>
          <a:lstStyle/>
          <a:p>
            <a:r>
              <a:rPr lang="en-GB" sz="2400" dirty="0">
                <a:solidFill>
                  <a:schemeClr val="bg1"/>
                </a:solidFill>
              </a:rPr>
              <a:t>“</a:t>
            </a:r>
            <a:r>
              <a:rPr lang="en-GB" sz="2000" dirty="0">
                <a:solidFill>
                  <a:schemeClr val="bg1"/>
                </a:solidFill>
              </a:rPr>
              <a:t>If Gwynfor had not believed with such passion, exhibited such an unwavering commitment, such an incredible perseverance, then Wales would not be what it is today. It was he who created the aspiration within us.”</a:t>
            </a:r>
          </a:p>
        </p:txBody>
      </p:sp>
      <p:sp>
        <p:nvSpPr>
          <p:cNvPr id="6" name="TextBox 5">
            <a:extLst>
              <a:ext uri="{FF2B5EF4-FFF2-40B4-BE49-F238E27FC236}">
                <a16:creationId xmlns:a16="http://schemas.microsoft.com/office/drawing/2014/main" id="{E8C4842B-629E-4D67-842F-DFAC66F7FAD3}"/>
              </a:ext>
            </a:extLst>
          </p:cNvPr>
          <p:cNvSpPr txBox="1"/>
          <p:nvPr/>
        </p:nvSpPr>
        <p:spPr>
          <a:xfrm>
            <a:off x="4874239" y="5584021"/>
            <a:ext cx="2287102" cy="230832"/>
          </a:xfrm>
          <a:prstGeom prst="rect">
            <a:avLst/>
          </a:prstGeom>
          <a:noFill/>
        </p:spPr>
        <p:txBody>
          <a:bodyPr wrap="square" rtlCol="0">
            <a:spAutoFit/>
          </a:bodyPr>
          <a:lstStyle/>
          <a:p>
            <a:r>
              <a:rPr lang="en-GB" sz="900" dirty="0">
                <a:solidFill>
                  <a:schemeClr val="bg1"/>
                </a:solidFill>
              </a:rPr>
              <a:t>(Wigley, 2016, p.1)</a:t>
            </a:r>
          </a:p>
        </p:txBody>
      </p:sp>
      <p:sp>
        <p:nvSpPr>
          <p:cNvPr id="7" name="TextBox 6">
            <a:extLst>
              <a:ext uri="{FF2B5EF4-FFF2-40B4-BE49-F238E27FC236}">
                <a16:creationId xmlns:a16="http://schemas.microsoft.com/office/drawing/2014/main" id="{3EEEDDF4-0BC2-49BD-B3EB-658DB13278A2}"/>
              </a:ext>
            </a:extLst>
          </p:cNvPr>
          <p:cNvSpPr txBox="1"/>
          <p:nvPr/>
        </p:nvSpPr>
        <p:spPr>
          <a:xfrm>
            <a:off x="117736" y="5798136"/>
            <a:ext cx="2618548" cy="230832"/>
          </a:xfrm>
          <a:prstGeom prst="rect">
            <a:avLst/>
          </a:prstGeom>
          <a:noFill/>
        </p:spPr>
        <p:txBody>
          <a:bodyPr wrap="square" rtlCol="0">
            <a:spAutoFit/>
          </a:bodyPr>
          <a:lstStyle/>
          <a:p>
            <a:r>
              <a:rPr lang="en-GB" sz="900" dirty="0">
                <a:solidFill>
                  <a:schemeClr val="bg1"/>
                </a:solidFill>
              </a:rPr>
              <a:t>(Graham, 2005)</a:t>
            </a:r>
          </a:p>
        </p:txBody>
      </p:sp>
      <p:sp>
        <p:nvSpPr>
          <p:cNvPr id="9" name="TextBox 8">
            <a:extLst>
              <a:ext uri="{FF2B5EF4-FFF2-40B4-BE49-F238E27FC236}">
                <a16:creationId xmlns:a16="http://schemas.microsoft.com/office/drawing/2014/main" id="{FB0EE10A-02E5-489A-9146-9AB76B59BB0C}"/>
              </a:ext>
            </a:extLst>
          </p:cNvPr>
          <p:cNvSpPr txBox="1"/>
          <p:nvPr/>
        </p:nvSpPr>
        <p:spPr>
          <a:xfrm flipH="1">
            <a:off x="11095005" y="6648939"/>
            <a:ext cx="1218915" cy="230832"/>
          </a:xfrm>
          <a:prstGeom prst="rect">
            <a:avLst/>
          </a:prstGeom>
          <a:noFill/>
        </p:spPr>
        <p:txBody>
          <a:bodyPr wrap="square" rtlCol="0">
            <a:spAutoFit/>
          </a:bodyPr>
          <a:lstStyle/>
          <a:p>
            <a:r>
              <a:rPr lang="en-GB" sz="900" dirty="0">
                <a:solidFill>
                  <a:schemeClr val="bg1"/>
                </a:solidFill>
              </a:rPr>
              <a:t>(Plaid Cymru,2020)</a:t>
            </a:r>
          </a:p>
        </p:txBody>
      </p:sp>
      <p:sp>
        <p:nvSpPr>
          <p:cNvPr id="10" name="TextBox 9">
            <a:extLst>
              <a:ext uri="{FF2B5EF4-FFF2-40B4-BE49-F238E27FC236}">
                <a16:creationId xmlns:a16="http://schemas.microsoft.com/office/drawing/2014/main" id="{94EEC5CF-8EAA-4BC8-892D-4AA699022955}"/>
              </a:ext>
            </a:extLst>
          </p:cNvPr>
          <p:cNvSpPr txBox="1"/>
          <p:nvPr/>
        </p:nvSpPr>
        <p:spPr>
          <a:xfrm>
            <a:off x="6070634" y="2947174"/>
            <a:ext cx="3183840" cy="230832"/>
          </a:xfrm>
          <a:prstGeom prst="rect">
            <a:avLst/>
          </a:prstGeom>
          <a:noFill/>
        </p:spPr>
        <p:txBody>
          <a:bodyPr wrap="square" rtlCol="0">
            <a:spAutoFit/>
          </a:bodyPr>
          <a:lstStyle/>
          <a:p>
            <a:r>
              <a:rPr lang="en-GB" sz="900" dirty="0"/>
              <a:t>(Plaid Cymru, 2020)</a:t>
            </a:r>
          </a:p>
        </p:txBody>
      </p:sp>
      <p:sp>
        <p:nvSpPr>
          <p:cNvPr id="11" name="TextBox 10">
            <a:extLst>
              <a:ext uri="{FF2B5EF4-FFF2-40B4-BE49-F238E27FC236}">
                <a16:creationId xmlns:a16="http://schemas.microsoft.com/office/drawing/2014/main" id="{2F5DCCAC-70D7-4D04-880A-53C7CBEA8C26}"/>
              </a:ext>
            </a:extLst>
          </p:cNvPr>
          <p:cNvSpPr txBox="1"/>
          <p:nvPr/>
        </p:nvSpPr>
        <p:spPr>
          <a:xfrm>
            <a:off x="3161878" y="6567017"/>
            <a:ext cx="1939637" cy="230832"/>
          </a:xfrm>
          <a:prstGeom prst="rect">
            <a:avLst/>
          </a:prstGeom>
          <a:noFill/>
        </p:spPr>
        <p:txBody>
          <a:bodyPr wrap="square" rtlCol="0">
            <a:spAutoFit/>
          </a:bodyPr>
          <a:lstStyle/>
          <a:p>
            <a:r>
              <a:rPr lang="en-GB" sz="900" dirty="0">
                <a:solidFill>
                  <a:schemeClr val="bg1"/>
                </a:solidFill>
              </a:rPr>
              <a:t>(Davies, 2014, p.120)</a:t>
            </a:r>
          </a:p>
        </p:txBody>
      </p:sp>
    </p:spTree>
    <p:extLst>
      <p:ext uri="{BB962C8B-B14F-4D97-AF65-F5344CB8AC3E}">
        <p14:creationId xmlns:p14="http://schemas.microsoft.com/office/powerpoint/2010/main" val="40517610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50" name="Picture 2" descr="Image">
            <a:extLst>
              <a:ext uri="{FF2B5EF4-FFF2-40B4-BE49-F238E27FC236}">
                <a16:creationId xmlns:a16="http://schemas.microsoft.com/office/drawing/2014/main" id="{46F9B71F-5B92-454B-A3B0-9DA322B26A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0194"/>
          <a:stretch/>
        </p:blipFill>
        <p:spPr bwMode="auto">
          <a:xfrm>
            <a:off x="-1" y="-3"/>
            <a:ext cx="4064316" cy="228128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ali Mali: Children's favourite character turns 50 - BBC News">
            <a:extLst>
              <a:ext uri="{FF2B5EF4-FFF2-40B4-BE49-F238E27FC236}">
                <a16:creationId xmlns:a16="http://schemas.microsoft.com/office/drawing/2014/main" id="{6F3DF6EC-5B4D-4A3E-80A7-43EC831A66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5781"/>
          <a:stretch/>
        </p:blipFill>
        <p:spPr bwMode="auto">
          <a:xfrm>
            <a:off x="4067494" y="-1357"/>
            <a:ext cx="3953242" cy="227226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S4C Chwaraeon (Channel Four Wales Sports) | The Dots">
            <a:extLst>
              <a:ext uri="{FF2B5EF4-FFF2-40B4-BE49-F238E27FC236}">
                <a16:creationId xmlns:a16="http://schemas.microsoft.com/office/drawing/2014/main" id="{6C1A65C3-DC1F-4A1D-BB58-F0616FDB8B6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 b="217"/>
          <a:stretch/>
        </p:blipFill>
        <p:spPr bwMode="auto">
          <a:xfrm>
            <a:off x="20" y="2292876"/>
            <a:ext cx="4064292" cy="228127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Heno 🏴󠁧󠁢󠁷󠁬󠁳󠁿 on Twitter: &quot;.@DylanEbz a @HuwFoulkes ar Heno! @S4C  @sgorio @S4Cchwaraeon @RhoddersOwen… &quot;">
            <a:extLst>
              <a:ext uri="{FF2B5EF4-FFF2-40B4-BE49-F238E27FC236}">
                <a16:creationId xmlns:a16="http://schemas.microsoft.com/office/drawing/2014/main" id="{FEDBDAB1-FAEF-4DBF-9C54-792E0E595B5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194" r="1" b="33936"/>
          <a:stretch/>
        </p:blipFill>
        <p:spPr bwMode="auto">
          <a:xfrm>
            <a:off x="3" y="4585734"/>
            <a:ext cx="4061141" cy="227226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53CD72ED-B953-4EE5-90A5-924DB3F75D3C}"/>
              </a:ext>
            </a:extLst>
          </p:cNvPr>
          <p:cNvSpPr/>
          <p:nvPr/>
        </p:nvSpPr>
        <p:spPr>
          <a:xfrm>
            <a:off x="4124071" y="2391119"/>
            <a:ext cx="7792158" cy="4420876"/>
          </a:xfrm>
          <a:prstGeom prst="rect">
            <a:avLst/>
          </a:prstGeom>
          <a:solidFill>
            <a:schemeClr val="tx1">
              <a:alpha val="81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C33299DE-4D8E-4080-B437-082A22E6E4FA}"/>
              </a:ext>
            </a:extLst>
          </p:cNvPr>
          <p:cNvSpPr>
            <a:spLocks noGrp="1"/>
          </p:cNvSpPr>
          <p:nvPr>
            <p:ph type="title"/>
          </p:nvPr>
        </p:nvSpPr>
        <p:spPr>
          <a:xfrm>
            <a:off x="4202409" y="2452511"/>
            <a:ext cx="1968627" cy="850831"/>
          </a:xfrm>
        </p:spPr>
        <p:txBody>
          <a:bodyPr vert="horz" lIns="91440" tIns="45720" rIns="91440" bIns="45720" rtlCol="0" anchor="b">
            <a:noAutofit/>
          </a:bodyPr>
          <a:lstStyle/>
          <a:p>
            <a:r>
              <a:rPr lang="en-US" sz="6000" b="1" u="sng" kern="1200" dirty="0">
                <a:solidFill>
                  <a:schemeClr val="bg1"/>
                </a:solidFill>
                <a:latin typeface="Algerian" panose="04020705040A02060702" pitchFamily="82" charset="0"/>
              </a:rPr>
              <a:t>S4C</a:t>
            </a:r>
          </a:p>
        </p:txBody>
      </p:sp>
      <p:sp>
        <p:nvSpPr>
          <p:cNvPr id="16" name="TextBox 15">
            <a:extLst>
              <a:ext uri="{FF2B5EF4-FFF2-40B4-BE49-F238E27FC236}">
                <a16:creationId xmlns:a16="http://schemas.microsoft.com/office/drawing/2014/main" id="{689C50E2-FAB2-4D7E-A0DB-EAC44BB55EC9}"/>
              </a:ext>
            </a:extLst>
          </p:cNvPr>
          <p:cNvSpPr txBox="1"/>
          <p:nvPr/>
        </p:nvSpPr>
        <p:spPr>
          <a:xfrm>
            <a:off x="-61524" y="4305969"/>
            <a:ext cx="2708912" cy="246221"/>
          </a:xfrm>
          <a:prstGeom prst="rect">
            <a:avLst/>
          </a:prstGeom>
          <a:noFill/>
        </p:spPr>
        <p:txBody>
          <a:bodyPr wrap="square" rtlCol="0">
            <a:spAutoFit/>
          </a:bodyPr>
          <a:lstStyle/>
          <a:p>
            <a:r>
              <a:rPr lang="en-GB" sz="1000" dirty="0">
                <a:solidFill>
                  <a:schemeClr val="bg1"/>
                </a:solidFill>
              </a:rPr>
              <a:t>(The Dots, 2020)</a:t>
            </a:r>
          </a:p>
        </p:txBody>
      </p:sp>
      <p:sp>
        <p:nvSpPr>
          <p:cNvPr id="17" name="TextBox 16">
            <a:extLst>
              <a:ext uri="{FF2B5EF4-FFF2-40B4-BE49-F238E27FC236}">
                <a16:creationId xmlns:a16="http://schemas.microsoft.com/office/drawing/2014/main" id="{13B8C7B2-AC36-4D6C-B68C-3BD5B14D6DC2}"/>
              </a:ext>
            </a:extLst>
          </p:cNvPr>
          <p:cNvSpPr txBox="1"/>
          <p:nvPr/>
        </p:nvSpPr>
        <p:spPr>
          <a:xfrm flipH="1">
            <a:off x="-53218" y="6623367"/>
            <a:ext cx="3028950" cy="246221"/>
          </a:xfrm>
          <a:prstGeom prst="rect">
            <a:avLst/>
          </a:prstGeom>
          <a:noFill/>
        </p:spPr>
        <p:txBody>
          <a:bodyPr wrap="square" rtlCol="0">
            <a:spAutoFit/>
          </a:bodyPr>
          <a:lstStyle/>
          <a:p>
            <a:r>
              <a:rPr lang="en-GB" sz="1000" dirty="0"/>
              <a:t>(Twitter, 2018)</a:t>
            </a:r>
          </a:p>
        </p:txBody>
      </p:sp>
      <p:sp>
        <p:nvSpPr>
          <p:cNvPr id="19" name="TextBox 18">
            <a:extLst>
              <a:ext uri="{FF2B5EF4-FFF2-40B4-BE49-F238E27FC236}">
                <a16:creationId xmlns:a16="http://schemas.microsoft.com/office/drawing/2014/main" id="{FD70E2AC-FEF1-410D-ADF9-5A13824E27B3}"/>
              </a:ext>
            </a:extLst>
          </p:cNvPr>
          <p:cNvSpPr txBox="1"/>
          <p:nvPr/>
        </p:nvSpPr>
        <p:spPr>
          <a:xfrm flipH="1">
            <a:off x="2961800" y="1917139"/>
            <a:ext cx="3847408" cy="246221"/>
          </a:xfrm>
          <a:prstGeom prst="rect">
            <a:avLst/>
          </a:prstGeom>
          <a:noFill/>
        </p:spPr>
        <p:txBody>
          <a:bodyPr wrap="square" rtlCol="0">
            <a:spAutoFit/>
          </a:bodyPr>
          <a:lstStyle/>
          <a:p>
            <a:r>
              <a:rPr lang="en-GB" sz="1000" dirty="0">
                <a:solidFill>
                  <a:schemeClr val="bg1"/>
                </a:solidFill>
              </a:rPr>
              <a:t>(Twitter, 2020)</a:t>
            </a:r>
          </a:p>
        </p:txBody>
      </p:sp>
      <p:sp>
        <p:nvSpPr>
          <p:cNvPr id="7" name="TextBox 6">
            <a:extLst>
              <a:ext uri="{FF2B5EF4-FFF2-40B4-BE49-F238E27FC236}">
                <a16:creationId xmlns:a16="http://schemas.microsoft.com/office/drawing/2014/main" id="{B5B18C1D-478D-4E00-9684-98BBC1FB694E}"/>
              </a:ext>
            </a:extLst>
          </p:cNvPr>
          <p:cNvSpPr txBox="1"/>
          <p:nvPr/>
        </p:nvSpPr>
        <p:spPr>
          <a:xfrm>
            <a:off x="4203377" y="3304150"/>
            <a:ext cx="4656406" cy="461665"/>
          </a:xfrm>
          <a:prstGeom prst="rect">
            <a:avLst/>
          </a:prstGeom>
          <a:noFill/>
        </p:spPr>
        <p:txBody>
          <a:bodyPr wrap="square" rtlCol="0">
            <a:spAutoFit/>
          </a:bodyPr>
          <a:lstStyle/>
          <a:p>
            <a:r>
              <a:rPr lang="en-GB" sz="2400" u="sng" dirty="0">
                <a:solidFill>
                  <a:schemeClr val="bg1"/>
                </a:solidFill>
              </a:rPr>
              <a:t>Core Values</a:t>
            </a:r>
          </a:p>
        </p:txBody>
      </p:sp>
      <p:sp>
        <p:nvSpPr>
          <p:cNvPr id="9" name="TextBox 8">
            <a:extLst>
              <a:ext uri="{FF2B5EF4-FFF2-40B4-BE49-F238E27FC236}">
                <a16:creationId xmlns:a16="http://schemas.microsoft.com/office/drawing/2014/main" id="{72889156-5C24-403A-B07B-EDBDB74EEC0E}"/>
              </a:ext>
            </a:extLst>
          </p:cNvPr>
          <p:cNvSpPr txBox="1"/>
          <p:nvPr/>
        </p:nvSpPr>
        <p:spPr>
          <a:xfrm>
            <a:off x="4266220" y="3789154"/>
            <a:ext cx="3659560" cy="3508653"/>
          </a:xfrm>
          <a:prstGeom prst="rect">
            <a:avLst/>
          </a:prstGeom>
          <a:noFill/>
        </p:spPr>
        <p:txBody>
          <a:bodyPr wrap="square" rtlCol="0">
            <a:spAutoFit/>
          </a:bodyPr>
          <a:lstStyle/>
          <a:p>
            <a:pPr marL="342900" indent="-342900">
              <a:buFont typeface="Courier New" panose="02070309020205020404" pitchFamily="49" charset="0"/>
              <a:buChar char="o"/>
            </a:pPr>
            <a:r>
              <a:rPr lang="en-GB" sz="2400" dirty="0">
                <a:solidFill>
                  <a:schemeClr val="bg1"/>
                </a:solidFill>
              </a:rPr>
              <a:t>“Unique</a:t>
            </a:r>
          </a:p>
          <a:p>
            <a:pPr marL="342900" indent="-342900">
              <a:buFont typeface="Courier New" panose="02070309020205020404" pitchFamily="49" charset="0"/>
              <a:buChar char="o"/>
            </a:pPr>
            <a:r>
              <a:rPr lang="en-GB" sz="2400" dirty="0">
                <a:solidFill>
                  <a:schemeClr val="bg1"/>
                </a:solidFill>
              </a:rPr>
              <a:t>Welsh</a:t>
            </a:r>
          </a:p>
          <a:p>
            <a:pPr marL="342900" indent="-342900">
              <a:buFont typeface="Courier New" panose="02070309020205020404" pitchFamily="49" charset="0"/>
              <a:buChar char="o"/>
            </a:pPr>
            <a:r>
              <a:rPr lang="en-GB" sz="2400" dirty="0">
                <a:solidFill>
                  <a:schemeClr val="bg1"/>
                </a:solidFill>
              </a:rPr>
              <a:t>Audience -  Centred</a:t>
            </a:r>
          </a:p>
          <a:p>
            <a:pPr marL="342900" indent="-342900">
              <a:buFont typeface="Courier New" panose="02070309020205020404" pitchFamily="49" charset="0"/>
              <a:buChar char="o"/>
            </a:pPr>
            <a:r>
              <a:rPr lang="en-GB" sz="2400" dirty="0">
                <a:solidFill>
                  <a:schemeClr val="bg1"/>
                </a:solidFill>
              </a:rPr>
              <a:t>Accessible</a:t>
            </a:r>
          </a:p>
          <a:p>
            <a:pPr marL="342900" indent="-342900">
              <a:buFont typeface="Courier New" panose="02070309020205020404" pitchFamily="49" charset="0"/>
              <a:buChar char="o"/>
            </a:pPr>
            <a:r>
              <a:rPr lang="en-GB" sz="2400" dirty="0">
                <a:solidFill>
                  <a:schemeClr val="bg1"/>
                </a:solidFill>
              </a:rPr>
              <a:t>Creative; and</a:t>
            </a:r>
          </a:p>
          <a:p>
            <a:pPr marL="342900" indent="-342900">
              <a:buFont typeface="Courier New" panose="02070309020205020404" pitchFamily="49" charset="0"/>
              <a:buChar char="o"/>
            </a:pPr>
            <a:r>
              <a:rPr lang="en-GB" sz="2400" dirty="0">
                <a:solidFill>
                  <a:schemeClr val="bg1"/>
                </a:solidFill>
              </a:rPr>
              <a:t>Collaborative”</a:t>
            </a:r>
          </a:p>
          <a:p>
            <a:pPr marL="285750" indent="-285750">
              <a:buFont typeface="Wingdings" panose="05000000000000000000" pitchFamily="2" charset="2"/>
              <a:buChar char="§"/>
            </a:pPr>
            <a:endParaRPr lang="en-GB" sz="2400" dirty="0">
              <a:solidFill>
                <a:schemeClr val="bg1"/>
              </a:solidFill>
            </a:endParaRPr>
          </a:p>
          <a:p>
            <a:pPr marL="285750" indent="-285750">
              <a:buFont typeface="Wingdings" panose="05000000000000000000" pitchFamily="2" charset="2"/>
              <a:buChar char="§"/>
            </a:pPr>
            <a:endParaRPr lang="en-GB" dirty="0">
              <a:solidFill>
                <a:schemeClr val="bg1"/>
              </a:solidFill>
            </a:endParaRPr>
          </a:p>
          <a:p>
            <a:pPr marL="285750" indent="-285750">
              <a:buFont typeface="Wingdings" panose="05000000000000000000" pitchFamily="2" charset="2"/>
              <a:buChar char="§"/>
            </a:pPr>
            <a:endParaRPr lang="en-GB" dirty="0">
              <a:solidFill>
                <a:schemeClr val="bg1"/>
              </a:solidFill>
            </a:endParaRPr>
          </a:p>
          <a:p>
            <a:endParaRPr lang="en-GB" dirty="0">
              <a:solidFill>
                <a:schemeClr val="bg1"/>
              </a:solidFill>
            </a:endParaRPr>
          </a:p>
        </p:txBody>
      </p:sp>
      <p:sp>
        <p:nvSpPr>
          <p:cNvPr id="14" name="TextBox 13">
            <a:extLst>
              <a:ext uri="{FF2B5EF4-FFF2-40B4-BE49-F238E27FC236}">
                <a16:creationId xmlns:a16="http://schemas.microsoft.com/office/drawing/2014/main" id="{5ACF06F8-CF35-4C33-BE73-345DD6C2C6B9}"/>
              </a:ext>
            </a:extLst>
          </p:cNvPr>
          <p:cNvSpPr txBox="1"/>
          <p:nvPr/>
        </p:nvSpPr>
        <p:spPr>
          <a:xfrm flipH="1">
            <a:off x="6403680" y="6471460"/>
            <a:ext cx="2220403" cy="246221"/>
          </a:xfrm>
          <a:prstGeom prst="rect">
            <a:avLst/>
          </a:prstGeom>
          <a:noFill/>
        </p:spPr>
        <p:txBody>
          <a:bodyPr wrap="square" rtlCol="0">
            <a:spAutoFit/>
          </a:bodyPr>
          <a:lstStyle/>
          <a:p>
            <a:r>
              <a:rPr lang="en-GB" sz="1000" dirty="0">
                <a:solidFill>
                  <a:schemeClr val="bg1"/>
                </a:solidFill>
              </a:rPr>
              <a:t>(</a:t>
            </a:r>
            <a:r>
              <a:rPr lang="en-GB" sz="900" dirty="0">
                <a:solidFill>
                  <a:schemeClr val="bg1"/>
                </a:solidFill>
              </a:rPr>
              <a:t>S4C,  2014,  p.1.)</a:t>
            </a:r>
          </a:p>
        </p:txBody>
      </p:sp>
      <p:pic>
        <p:nvPicPr>
          <p:cNvPr id="23" name="Picture 2" descr="S4C weekly viewing figures. . Weekly viewing figures throughout the UK .">
            <a:extLst>
              <a:ext uri="{FF2B5EF4-FFF2-40B4-BE49-F238E27FC236}">
                <a16:creationId xmlns:a16="http://schemas.microsoft.com/office/drawing/2014/main" id="{67AD6EDF-D294-48DB-BAD3-BA473AA45B5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26470" y="2270909"/>
            <a:ext cx="4665530" cy="459867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5FEF390-FAB1-41C1-B36A-B502EF8A3D36}"/>
              </a:ext>
            </a:extLst>
          </p:cNvPr>
          <p:cNvSpPr txBox="1"/>
          <p:nvPr/>
        </p:nvSpPr>
        <p:spPr>
          <a:xfrm flipH="1">
            <a:off x="7185853" y="-11731"/>
            <a:ext cx="1356036" cy="230832"/>
          </a:xfrm>
          <a:prstGeom prst="rect">
            <a:avLst/>
          </a:prstGeom>
          <a:noFill/>
        </p:spPr>
        <p:txBody>
          <a:bodyPr wrap="square" rtlCol="0">
            <a:spAutoFit/>
          </a:bodyPr>
          <a:lstStyle/>
          <a:p>
            <a:r>
              <a:rPr lang="en-GB" sz="900" dirty="0"/>
              <a:t>(BBC, 2019)</a:t>
            </a:r>
          </a:p>
        </p:txBody>
      </p:sp>
      <p:pic>
        <p:nvPicPr>
          <p:cNvPr id="1026" name="Picture 2" descr="National Eisteddfod postponed due to coronavirus | South Wales Argus">
            <a:extLst>
              <a:ext uri="{FF2B5EF4-FFF2-40B4-BE49-F238E27FC236}">
                <a16:creationId xmlns:a16="http://schemas.microsoft.com/office/drawing/2014/main" id="{A16EA534-75F5-4F49-8485-72DB198BD39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20736" y="0"/>
            <a:ext cx="4171264" cy="2270909"/>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E6A9BB16-60CC-457D-826F-D31507ED0C7F}"/>
              </a:ext>
            </a:extLst>
          </p:cNvPr>
          <p:cNvSpPr txBox="1"/>
          <p:nvPr/>
        </p:nvSpPr>
        <p:spPr>
          <a:xfrm>
            <a:off x="10936612" y="2531"/>
            <a:ext cx="1873466" cy="230832"/>
          </a:xfrm>
          <a:prstGeom prst="rect">
            <a:avLst/>
          </a:prstGeom>
          <a:noFill/>
        </p:spPr>
        <p:txBody>
          <a:bodyPr wrap="square" rtlCol="0">
            <a:spAutoFit/>
          </a:bodyPr>
          <a:lstStyle/>
          <a:p>
            <a:r>
              <a:rPr lang="en-GB" sz="900" dirty="0"/>
              <a:t>(Jones, 2020)</a:t>
            </a:r>
          </a:p>
        </p:txBody>
      </p:sp>
      <p:sp>
        <p:nvSpPr>
          <p:cNvPr id="12" name="TextBox 11">
            <a:extLst>
              <a:ext uri="{FF2B5EF4-FFF2-40B4-BE49-F238E27FC236}">
                <a16:creationId xmlns:a16="http://schemas.microsoft.com/office/drawing/2014/main" id="{1360E5DA-4A87-4E5A-9081-6B063101ED76}"/>
              </a:ext>
            </a:extLst>
          </p:cNvPr>
          <p:cNvSpPr txBox="1"/>
          <p:nvPr/>
        </p:nvSpPr>
        <p:spPr>
          <a:xfrm flipH="1">
            <a:off x="11199416" y="2369323"/>
            <a:ext cx="1347857" cy="230832"/>
          </a:xfrm>
          <a:prstGeom prst="rect">
            <a:avLst/>
          </a:prstGeom>
          <a:noFill/>
        </p:spPr>
        <p:txBody>
          <a:bodyPr wrap="square" rtlCol="0">
            <a:spAutoFit/>
          </a:bodyPr>
          <a:lstStyle/>
          <a:p>
            <a:r>
              <a:rPr lang="en-GB" sz="900" dirty="0"/>
              <a:t>(Thomas, 2019)</a:t>
            </a:r>
          </a:p>
        </p:txBody>
      </p:sp>
    </p:spTree>
    <p:extLst>
      <p:ext uri="{BB962C8B-B14F-4D97-AF65-F5344CB8AC3E}">
        <p14:creationId xmlns:p14="http://schemas.microsoft.com/office/powerpoint/2010/main" val="957909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alpha val="8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F68ED-D46F-4D63-A575-7C96CA949F27}"/>
              </a:ext>
            </a:extLst>
          </p:cNvPr>
          <p:cNvSpPr>
            <a:spLocks noGrp="1"/>
          </p:cNvSpPr>
          <p:nvPr>
            <p:ph type="title"/>
          </p:nvPr>
        </p:nvSpPr>
        <p:spPr>
          <a:xfrm>
            <a:off x="526344" y="-1066609"/>
            <a:ext cx="4614002" cy="2387600"/>
          </a:xfrm>
        </p:spPr>
        <p:txBody>
          <a:bodyPr vert="horz" lIns="91440" tIns="45720" rIns="91440" bIns="45720" rtlCol="0" anchor="b">
            <a:normAutofit/>
          </a:bodyPr>
          <a:lstStyle/>
          <a:p>
            <a:r>
              <a:rPr lang="en-US" sz="4000" u="sng" dirty="0">
                <a:latin typeface="Algerian" panose="04020705040A02060702" pitchFamily="82" charset="0"/>
              </a:rPr>
              <a:t>CYW – LEARNING THROUGH PLAY</a:t>
            </a:r>
            <a:endParaRPr lang="en-US" sz="4000" u="sng" kern="1200" dirty="0">
              <a:latin typeface="Algerian" panose="04020705040A02060702" pitchFamily="82" charset="0"/>
            </a:endParaRPr>
          </a:p>
        </p:txBody>
      </p:sp>
      <p:pic>
        <p:nvPicPr>
          <p:cNvPr id="6148" name="Picture 4" descr="Cyw yn yr Ysbyty | Na-Nôg">
            <a:extLst>
              <a:ext uri="{FF2B5EF4-FFF2-40B4-BE49-F238E27FC236}">
                <a16:creationId xmlns:a16="http://schemas.microsoft.com/office/drawing/2014/main" id="{B25C5A06-4330-497A-81C7-BF0BA48A07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05" b="530"/>
          <a:stretch/>
        </p:blipFill>
        <p:spPr bwMode="auto">
          <a:xfrm>
            <a:off x="6894286" y="-18001"/>
            <a:ext cx="2897051" cy="21959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D8C5CF7-7CF7-49C9-BBF0-FE52A0B8B636}"/>
              </a:ext>
            </a:extLst>
          </p:cNvPr>
          <p:cNvSpPr txBox="1"/>
          <p:nvPr/>
        </p:nvSpPr>
        <p:spPr>
          <a:xfrm>
            <a:off x="9002216" y="-13470"/>
            <a:ext cx="3429000" cy="246221"/>
          </a:xfrm>
          <a:prstGeom prst="rect">
            <a:avLst/>
          </a:prstGeom>
          <a:noFill/>
        </p:spPr>
        <p:txBody>
          <a:bodyPr wrap="square" rtlCol="0">
            <a:spAutoFit/>
          </a:bodyPr>
          <a:lstStyle/>
          <a:p>
            <a:pPr>
              <a:spcAft>
                <a:spcPts val="600"/>
              </a:spcAft>
            </a:pPr>
            <a:r>
              <a:rPr lang="en-GB" sz="1000" dirty="0">
                <a:solidFill>
                  <a:schemeClr val="bg1"/>
                </a:solidFill>
              </a:rPr>
              <a:t>(</a:t>
            </a:r>
            <a:r>
              <a:rPr lang="en-GB" sz="1000" dirty="0" err="1">
                <a:solidFill>
                  <a:schemeClr val="bg1"/>
                </a:solidFill>
              </a:rPr>
              <a:t>Drm</a:t>
            </a:r>
            <a:r>
              <a:rPr lang="en-GB" sz="1000" dirty="0">
                <a:solidFill>
                  <a:schemeClr val="bg1"/>
                </a:solidFill>
              </a:rPr>
              <a:t>, 2018)</a:t>
            </a:r>
          </a:p>
        </p:txBody>
      </p:sp>
      <p:sp>
        <p:nvSpPr>
          <p:cNvPr id="7" name="TextBox 6">
            <a:extLst>
              <a:ext uri="{FF2B5EF4-FFF2-40B4-BE49-F238E27FC236}">
                <a16:creationId xmlns:a16="http://schemas.microsoft.com/office/drawing/2014/main" id="{5BB1D536-477B-462B-BB75-D12D5DE0F7DB}"/>
              </a:ext>
            </a:extLst>
          </p:cNvPr>
          <p:cNvSpPr txBox="1"/>
          <p:nvPr/>
        </p:nvSpPr>
        <p:spPr>
          <a:xfrm>
            <a:off x="7529000" y="6611779"/>
            <a:ext cx="4073236" cy="246221"/>
          </a:xfrm>
          <a:prstGeom prst="rect">
            <a:avLst/>
          </a:prstGeom>
          <a:noFill/>
        </p:spPr>
        <p:txBody>
          <a:bodyPr wrap="square" rtlCol="0">
            <a:spAutoFit/>
          </a:bodyPr>
          <a:lstStyle/>
          <a:p>
            <a:pPr>
              <a:spcAft>
                <a:spcPts val="600"/>
              </a:spcAft>
            </a:pPr>
            <a:r>
              <a:rPr lang="en-GB" sz="1000" dirty="0"/>
              <a:t>(S4C,2020)</a:t>
            </a:r>
          </a:p>
        </p:txBody>
      </p:sp>
      <p:pic>
        <p:nvPicPr>
          <p:cNvPr id="21" name="Picture 10" descr="Dwylo’r Enfys">
            <a:extLst>
              <a:ext uri="{FF2B5EF4-FFF2-40B4-BE49-F238E27FC236}">
                <a16:creationId xmlns:a16="http://schemas.microsoft.com/office/drawing/2014/main" id="{B2F05C9D-B50F-45B9-B434-57B1E466D8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51984" y="2164498"/>
            <a:ext cx="2440015" cy="2229573"/>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4" descr="Caru Canu">
            <a:extLst>
              <a:ext uri="{FF2B5EF4-FFF2-40B4-BE49-F238E27FC236}">
                <a16:creationId xmlns:a16="http://schemas.microsoft.com/office/drawing/2014/main" id="{02AC95A5-BCEF-4375-B386-9B5DEA6D5D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94285" y="2185660"/>
            <a:ext cx="2857700" cy="2208411"/>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12" descr="Timpo">
            <a:extLst>
              <a:ext uri="{FF2B5EF4-FFF2-40B4-BE49-F238E27FC236}">
                <a16:creationId xmlns:a16="http://schemas.microsoft.com/office/drawing/2014/main" id="{803FC3B5-180D-4B44-A773-14CBFAF0C3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13708" y="4393521"/>
            <a:ext cx="2777447" cy="2479865"/>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 descr="Heini">
            <a:extLst>
              <a:ext uri="{FF2B5EF4-FFF2-40B4-BE49-F238E27FC236}">
                <a16:creationId xmlns:a16="http://schemas.microsoft.com/office/drawing/2014/main" id="{2280AB9E-ADB0-450A-AEFA-BE468AE727E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91985" y="4393521"/>
            <a:ext cx="2790728" cy="247986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96D9401-A74A-4B80-92E1-76DA26CC2A80}"/>
              </a:ext>
            </a:extLst>
          </p:cNvPr>
          <p:cNvSpPr txBox="1"/>
          <p:nvPr/>
        </p:nvSpPr>
        <p:spPr>
          <a:xfrm flipH="1">
            <a:off x="6869933" y="2874545"/>
            <a:ext cx="2218903" cy="400110"/>
          </a:xfrm>
          <a:prstGeom prst="rect">
            <a:avLst/>
          </a:prstGeom>
          <a:noFill/>
        </p:spPr>
        <p:txBody>
          <a:bodyPr wrap="square" rtlCol="0">
            <a:spAutoFit/>
          </a:bodyPr>
          <a:lstStyle/>
          <a:p>
            <a:r>
              <a:rPr lang="en-GB" sz="2000" dirty="0">
                <a:solidFill>
                  <a:schemeClr val="bg1"/>
                </a:solidFill>
              </a:rPr>
              <a:t>Caru Canu</a:t>
            </a:r>
          </a:p>
        </p:txBody>
      </p:sp>
      <p:pic>
        <p:nvPicPr>
          <p:cNvPr id="1028" name="Picture 4" descr="Jamborî">
            <a:extLst>
              <a:ext uri="{FF2B5EF4-FFF2-40B4-BE49-F238E27FC236}">
                <a16:creationId xmlns:a16="http://schemas.microsoft.com/office/drawing/2014/main" id="{179B56B6-3E7F-4F5F-93A7-F44889FFF9D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791338" y="-10307"/>
            <a:ext cx="2400662" cy="219596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CDF84A0-74E8-49E8-911F-379669FF7733}"/>
              </a:ext>
            </a:extLst>
          </p:cNvPr>
          <p:cNvSpPr txBox="1"/>
          <p:nvPr/>
        </p:nvSpPr>
        <p:spPr>
          <a:xfrm>
            <a:off x="8723754" y="4453701"/>
            <a:ext cx="1127516" cy="461665"/>
          </a:xfrm>
          <a:prstGeom prst="rect">
            <a:avLst/>
          </a:prstGeom>
          <a:noFill/>
        </p:spPr>
        <p:txBody>
          <a:bodyPr wrap="square" rtlCol="0">
            <a:spAutoFit/>
          </a:bodyPr>
          <a:lstStyle/>
          <a:p>
            <a:r>
              <a:rPr lang="en-GB" sz="2400" dirty="0">
                <a:solidFill>
                  <a:schemeClr val="bg1"/>
                </a:solidFill>
                <a:latin typeface="Californian FB" panose="0207040306080B030204" pitchFamily="18" charset="0"/>
              </a:rPr>
              <a:t>Heini</a:t>
            </a:r>
          </a:p>
        </p:txBody>
      </p:sp>
      <p:sp>
        <p:nvSpPr>
          <p:cNvPr id="10" name="TextBox 9">
            <a:extLst>
              <a:ext uri="{FF2B5EF4-FFF2-40B4-BE49-F238E27FC236}">
                <a16:creationId xmlns:a16="http://schemas.microsoft.com/office/drawing/2014/main" id="{326E4F64-60C7-4FDD-AC9A-386DD911E732}"/>
              </a:ext>
            </a:extLst>
          </p:cNvPr>
          <p:cNvSpPr txBox="1"/>
          <p:nvPr/>
        </p:nvSpPr>
        <p:spPr>
          <a:xfrm>
            <a:off x="9776337" y="2164498"/>
            <a:ext cx="2349304" cy="400110"/>
          </a:xfrm>
          <a:prstGeom prst="rect">
            <a:avLst/>
          </a:prstGeom>
          <a:noFill/>
        </p:spPr>
        <p:txBody>
          <a:bodyPr wrap="square" rtlCol="0">
            <a:spAutoFit/>
          </a:bodyPr>
          <a:lstStyle/>
          <a:p>
            <a:r>
              <a:rPr lang="en-GB" sz="2000" dirty="0"/>
              <a:t>Dwylo’r Enfys</a:t>
            </a:r>
          </a:p>
        </p:txBody>
      </p:sp>
      <p:sp>
        <p:nvSpPr>
          <p:cNvPr id="11" name="TextBox 10">
            <a:extLst>
              <a:ext uri="{FF2B5EF4-FFF2-40B4-BE49-F238E27FC236}">
                <a16:creationId xmlns:a16="http://schemas.microsoft.com/office/drawing/2014/main" id="{695414AC-6FAC-4D1A-B5EB-E25122DFFFBB}"/>
              </a:ext>
            </a:extLst>
          </p:cNvPr>
          <p:cNvSpPr txBox="1"/>
          <p:nvPr/>
        </p:nvSpPr>
        <p:spPr>
          <a:xfrm>
            <a:off x="471905" y="1348331"/>
            <a:ext cx="5421694" cy="1692771"/>
          </a:xfrm>
          <a:prstGeom prst="rect">
            <a:avLst/>
          </a:prstGeom>
          <a:noFill/>
        </p:spPr>
        <p:txBody>
          <a:bodyPr wrap="square" rtlCol="0">
            <a:spAutoFit/>
          </a:bodyPr>
          <a:lstStyle/>
          <a:p>
            <a:r>
              <a:rPr lang="en-GB" sz="2600" dirty="0"/>
              <a:t>“Cyw offers educational programmes to children in nursery and foundation years, giving them a chance to learn through play with activities such as”:</a:t>
            </a:r>
          </a:p>
        </p:txBody>
      </p:sp>
      <p:sp>
        <p:nvSpPr>
          <p:cNvPr id="13" name="TextBox 12">
            <a:extLst>
              <a:ext uri="{FF2B5EF4-FFF2-40B4-BE49-F238E27FC236}">
                <a16:creationId xmlns:a16="http://schemas.microsoft.com/office/drawing/2014/main" id="{3B9C34CD-2532-47BE-9013-2CF29BBF1E77}"/>
              </a:ext>
            </a:extLst>
          </p:cNvPr>
          <p:cNvSpPr txBox="1"/>
          <p:nvPr/>
        </p:nvSpPr>
        <p:spPr>
          <a:xfrm>
            <a:off x="471905" y="3462156"/>
            <a:ext cx="3254086" cy="2031325"/>
          </a:xfrm>
          <a:prstGeom prst="rect">
            <a:avLst/>
          </a:prstGeom>
          <a:noFill/>
        </p:spPr>
        <p:txBody>
          <a:bodyPr wrap="square" rtlCol="0">
            <a:spAutoFit/>
          </a:bodyPr>
          <a:lstStyle/>
          <a:p>
            <a:pPr marL="285750" indent="-285750">
              <a:buFont typeface="Courier New" panose="02070309020205020404" pitchFamily="49" charset="0"/>
              <a:buChar char="o"/>
            </a:pPr>
            <a:r>
              <a:rPr lang="en-GB" dirty="0"/>
              <a:t>Problem solving</a:t>
            </a:r>
          </a:p>
          <a:p>
            <a:pPr marL="285750" indent="-285750">
              <a:buFont typeface="Courier New" panose="02070309020205020404" pitchFamily="49" charset="0"/>
              <a:buChar char="o"/>
            </a:pPr>
            <a:r>
              <a:rPr lang="en-GB" dirty="0"/>
              <a:t>Story telling</a:t>
            </a:r>
          </a:p>
          <a:p>
            <a:pPr marL="285750" indent="-285750">
              <a:buFont typeface="Courier New" panose="02070309020205020404" pitchFamily="49" charset="0"/>
              <a:buChar char="o"/>
            </a:pPr>
            <a:r>
              <a:rPr lang="en-GB" dirty="0"/>
              <a:t>Dance</a:t>
            </a:r>
          </a:p>
          <a:p>
            <a:pPr marL="285750" indent="-285750">
              <a:buFont typeface="Courier New" panose="02070309020205020404" pitchFamily="49" charset="0"/>
              <a:buChar char="o"/>
            </a:pPr>
            <a:r>
              <a:rPr lang="en-GB" dirty="0"/>
              <a:t>Literacy</a:t>
            </a:r>
          </a:p>
          <a:p>
            <a:pPr marL="285750" indent="-285750">
              <a:buFont typeface="Courier New" panose="02070309020205020404" pitchFamily="49" charset="0"/>
              <a:buChar char="o"/>
            </a:pPr>
            <a:r>
              <a:rPr lang="en-GB" dirty="0"/>
              <a:t>Makaton</a:t>
            </a:r>
          </a:p>
          <a:p>
            <a:pPr marL="285750" indent="-285750">
              <a:buFont typeface="Courier New" panose="02070309020205020404" pitchFamily="49" charset="0"/>
              <a:buChar char="o"/>
            </a:pPr>
            <a:r>
              <a:rPr lang="en-GB" dirty="0"/>
              <a:t>Mindfulness</a:t>
            </a:r>
          </a:p>
          <a:p>
            <a:pPr marL="285750" indent="-285750">
              <a:buFont typeface="Courier New" panose="02070309020205020404" pitchFamily="49" charset="0"/>
              <a:buChar char="o"/>
            </a:pPr>
            <a:r>
              <a:rPr lang="en-GB" dirty="0"/>
              <a:t>Songs</a:t>
            </a:r>
          </a:p>
        </p:txBody>
      </p:sp>
      <p:sp>
        <p:nvSpPr>
          <p:cNvPr id="14" name="TextBox 13">
            <a:extLst>
              <a:ext uri="{FF2B5EF4-FFF2-40B4-BE49-F238E27FC236}">
                <a16:creationId xmlns:a16="http://schemas.microsoft.com/office/drawing/2014/main" id="{EBA8232E-9765-455C-89DD-71029E487114}"/>
              </a:ext>
            </a:extLst>
          </p:cNvPr>
          <p:cNvSpPr txBox="1"/>
          <p:nvPr/>
        </p:nvSpPr>
        <p:spPr>
          <a:xfrm flipH="1">
            <a:off x="434413" y="5473284"/>
            <a:ext cx="1592089" cy="246221"/>
          </a:xfrm>
          <a:prstGeom prst="rect">
            <a:avLst/>
          </a:prstGeom>
          <a:noFill/>
        </p:spPr>
        <p:txBody>
          <a:bodyPr wrap="square" rtlCol="0">
            <a:spAutoFit/>
          </a:bodyPr>
          <a:lstStyle/>
          <a:p>
            <a:r>
              <a:rPr lang="en-GB" sz="1000" dirty="0"/>
              <a:t>(S4C, 2020, p.1)</a:t>
            </a:r>
          </a:p>
        </p:txBody>
      </p:sp>
      <p:sp>
        <p:nvSpPr>
          <p:cNvPr id="34" name="TextBox 33">
            <a:extLst>
              <a:ext uri="{FF2B5EF4-FFF2-40B4-BE49-F238E27FC236}">
                <a16:creationId xmlns:a16="http://schemas.microsoft.com/office/drawing/2014/main" id="{C3A47E41-EA71-4F68-BEAE-222D83FF0E99}"/>
              </a:ext>
            </a:extLst>
          </p:cNvPr>
          <p:cNvSpPr txBox="1"/>
          <p:nvPr/>
        </p:nvSpPr>
        <p:spPr>
          <a:xfrm flipH="1">
            <a:off x="8948586" y="6631011"/>
            <a:ext cx="1592089" cy="246221"/>
          </a:xfrm>
          <a:prstGeom prst="rect">
            <a:avLst/>
          </a:prstGeom>
          <a:noFill/>
        </p:spPr>
        <p:txBody>
          <a:bodyPr wrap="square" rtlCol="0">
            <a:spAutoFit/>
          </a:bodyPr>
          <a:lstStyle/>
          <a:p>
            <a:r>
              <a:rPr lang="en-GB" sz="1000" dirty="0">
                <a:solidFill>
                  <a:schemeClr val="bg1"/>
                </a:solidFill>
              </a:rPr>
              <a:t>(S4C, 2020)</a:t>
            </a:r>
          </a:p>
        </p:txBody>
      </p:sp>
      <p:sp>
        <p:nvSpPr>
          <p:cNvPr id="35" name="TextBox 34">
            <a:extLst>
              <a:ext uri="{FF2B5EF4-FFF2-40B4-BE49-F238E27FC236}">
                <a16:creationId xmlns:a16="http://schemas.microsoft.com/office/drawing/2014/main" id="{89901E60-8D5E-479E-94B7-A53E1CA6B7B1}"/>
              </a:ext>
            </a:extLst>
          </p:cNvPr>
          <p:cNvSpPr txBox="1"/>
          <p:nvPr/>
        </p:nvSpPr>
        <p:spPr>
          <a:xfrm flipH="1">
            <a:off x="11484861" y="6619472"/>
            <a:ext cx="1592089" cy="246221"/>
          </a:xfrm>
          <a:prstGeom prst="rect">
            <a:avLst/>
          </a:prstGeom>
          <a:noFill/>
        </p:spPr>
        <p:txBody>
          <a:bodyPr wrap="square" rtlCol="0">
            <a:spAutoFit/>
          </a:bodyPr>
          <a:lstStyle/>
          <a:p>
            <a:r>
              <a:rPr lang="en-GB" sz="1000" dirty="0">
                <a:solidFill>
                  <a:schemeClr val="bg1"/>
                </a:solidFill>
              </a:rPr>
              <a:t>(S4C, 2020)</a:t>
            </a:r>
          </a:p>
        </p:txBody>
      </p:sp>
      <p:sp>
        <p:nvSpPr>
          <p:cNvPr id="36" name="TextBox 35">
            <a:extLst>
              <a:ext uri="{FF2B5EF4-FFF2-40B4-BE49-F238E27FC236}">
                <a16:creationId xmlns:a16="http://schemas.microsoft.com/office/drawing/2014/main" id="{6A0FBBA6-B59A-4B75-90CA-308F3042F7DF}"/>
              </a:ext>
            </a:extLst>
          </p:cNvPr>
          <p:cNvSpPr txBox="1"/>
          <p:nvPr/>
        </p:nvSpPr>
        <p:spPr>
          <a:xfrm flipH="1">
            <a:off x="11484862" y="4143453"/>
            <a:ext cx="1592089" cy="246221"/>
          </a:xfrm>
          <a:prstGeom prst="rect">
            <a:avLst/>
          </a:prstGeom>
          <a:noFill/>
        </p:spPr>
        <p:txBody>
          <a:bodyPr wrap="square" rtlCol="0">
            <a:spAutoFit/>
          </a:bodyPr>
          <a:lstStyle/>
          <a:p>
            <a:r>
              <a:rPr lang="en-GB" sz="1000" dirty="0"/>
              <a:t>(S4C, 2020)</a:t>
            </a:r>
          </a:p>
        </p:txBody>
      </p:sp>
      <p:sp>
        <p:nvSpPr>
          <p:cNvPr id="17" name="TextBox 16">
            <a:extLst>
              <a:ext uri="{FF2B5EF4-FFF2-40B4-BE49-F238E27FC236}">
                <a16:creationId xmlns:a16="http://schemas.microsoft.com/office/drawing/2014/main" id="{1527DB01-F048-43CB-B683-CF91F157A357}"/>
              </a:ext>
            </a:extLst>
          </p:cNvPr>
          <p:cNvSpPr txBox="1"/>
          <p:nvPr/>
        </p:nvSpPr>
        <p:spPr>
          <a:xfrm flipH="1">
            <a:off x="9738846" y="1950588"/>
            <a:ext cx="1431280" cy="246221"/>
          </a:xfrm>
          <a:prstGeom prst="rect">
            <a:avLst/>
          </a:prstGeom>
          <a:noFill/>
        </p:spPr>
        <p:txBody>
          <a:bodyPr wrap="square" rtlCol="0">
            <a:spAutoFit/>
          </a:bodyPr>
          <a:lstStyle/>
          <a:p>
            <a:r>
              <a:rPr lang="en-GB" sz="1000" dirty="0">
                <a:solidFill>
                  <a:schemeClr val="bg1"/>
                </a:solidFill>
              </a:rPr>
              <a:t>(S4C, 2020)</a:t>
            </a:r>
          </a:p>
        </p:txBody>
      </p:sp>
      <p:sp>
        <p:nvSpPr>
          <p:cNvPr id="18" name="TextBox 17">
            <a:extLst>
              <a:ext uri="{FF2B5EF4-FFF2-40B4-BE49-F238E27FC236}">
                <a16:creationId xmlns:a16="http://schemas.microsoft.com/office/drawing/2014/main" id="{C9CA740E-311E-4626-9DFE-84BBBA740FDB}"/>
              </a:ext>
            </a:extLst>
          </p:cNvPr>
          <p:cNvSpPr txBox="1"/>
          <p:nvPr/>
        </p:nvSpPr>
        <p:spPr>
          <a:xfrm>
            <a:off x="9020931" y="4168694"/>
            <a:ext cx="1744922" cy="246221"/>
          </a:xfrm>
          <a:prstGeom prst="rect">
            <a:avLst/>
          </a:prstGeom>
          <a:noFill/>
        </p:spPr>
        <p:txBody>
          <a:bodyPr wrap="square" rtlCol="0">
            <a:spAutoFit/>
          </a:bodyPr>
          <a:lstStyle/>
          <a:p>
            <a:r>
              <a:rPr lang="en-GB" sz="1000" dirty="0">
                <a:solidFill>
                  <a:schemeClr val="bg1"/>
                </a:solidFill>
              </a:rPr>
              <a:t>(S4C, 2020)</a:t>
            </a:r>
          </a:p>
        </p:txBody>
      </p:sp>
      <p:sp>
        <p:nvSpPr>
          <p:cNvPr id="20" name="TextBox 19">
            <a:extLst>
              <a:ext uri="{FF2B5EF4-FFF2-40B4-BE49-F238E27FC236}">
                <a16:creationId xmlns:a16="http://schemas.microsoft.com/office/drawing/2014/main" id="{3B4A1E6C-D091-434E-95D6-0FBC2275D8E1}"/>
              </a:ext>
            </a:extLst>
          </p:cNvPr>
          <p:cNvSpPr txBox="1"/>
          <p:nvPr/>
        </p:nvSpPr>
        <p:spPr>
          <a:xfrm>
            <a:off x="725471" y="2947798"/>
            <a:ext cx="1675272" cy="246221"/>
          </a:xfrm>
          <a:prstGeom prst="rect">
            <a:avLst/>
          </a:prstGeom>
          <a:noFill/>
        </p:spPr>
        <p:txBody>
          <a:bodyPr wrap="square" rtlCol="0">
            <a:spAutoFit/>
          </a:bodyPr>
          <a:lstStyle/>
          <a:p>
            <a:r>
              <a:rPr lang="en-GB" sz="1000" dirty="0"/>
              <a:t>(S4C, 2020, p.1)</a:t>
            </a:r>
          </a:p>
        </p:txBody>
      </p:sp>
      <p:pic>
        <p:nvPicPr>
          <p:cNvPr id="26" name="Picture 4" descr="Jean Piaget's Greatest Words of Wisdom">
            <a:extLst>
              <a:ext uri="{FF2B5EF4-FFF2-40B4-BE49-F238E27FC236}">
                <a16:creationId xmlns:a16="http://schemas.microsoft.com/office/drawing/2014/main" id="{DEFF1888-0722-4814-84C0-E155D88F1ED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82305" y="3335599"/>
            <a:ext cx="2055156" cy="1973087"/>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2EB2E01B-F548-493A-B4F7-9085F16CDC27}"/>
              </a:ext>
            </a:extLst>
          </p:cNvPr>
          <p:cNvSpPr txBox="1"/>
          <p:nvPr/>
        </p:nvSpPr>
        <p:spPr>
          <a:xfrm>
            <a:off x="6066461" y="5175799"/>
            <a:ext cx="1731544" cy="230832"/>
          </a:xfrm>
          <a:prstGeom prst="rect">
            <a:avLst/>
          </a:prstGeom>
          <a:noFill/>
        </p:spPr>
        <p:txBody>
          <a:bodyPr wrap="square" rtlCol="0">
            <a:spAutoFit/>
          </a:bodyPr>
          <a:lstStyle/>
          <a:p>
            <a:r>
              <a:rPr lang="en-GB" sz="900" dirty="0"/>
              <a:t>(Cherry, 2019)</a:t>
            </a:r>
          </a:p>
        </p:txBody>
      </p:sp>
      <p:pic>
        <p:nvPicPr>
          <p:cNvPr id="4098" name="Picture 2" descr="Foundation Phase | Early Years Wales">
            <a:extLst>
              <a:ext uri="{FF2B5EF4-FFF2-40B4-BE49-F238E27FC236}">
                <a16:creationId xmlns:a16="http://schemas.microsoft.com/office/drawing/2014/main" id="{3C5659A5-E192-4719-A1FA-9DF4AC97D7F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587197" y="4773275"/>
            <a:ext cx="2277590" cy="2048143"/>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DDE251B-6FA1-46D7-9AB1-1A364A169FFD}"/>
              </a:ext>
            </a:extLst>
          </p:cNvPr>
          <p:cNvSpPr txBox="1"/>
          <p:nvPr/>
        </p:nvSpPr>
        <p:spPr>
          <a:xfrm>
            <a:off x="2659229" y="4278941"/>
            <a:ext cx="2035422" cy="553998"/>
          </a:xfrm>
          <a:prstGeom prst="rect">
            <a:avLst/>
          </a:prstGeom>
          <a:noFill/>
        </p:spPr>
        <p:txBody>
          <a:bodyPr wrap="square" rtlCol="0">
            <a:spAutoFit/>
          </a:bodyPr>
          <a:lstStyle/>
          <a:p>
            <a:pPr algn="ctr"/>
            <a:r>
              <a:rPr lang="en-GB" sz="1500" dirty="0"/>
              <a:t>Learning through play – Foundation phase</a:t>
            </a:r>
          </a:p>
        </p:txBody>
      </p:sp>
      <p:sp>
        <p:nvSpPr>
          <p:cNvPr id="15" name="TextBox 14">
            <a:extLst>
              <a:ext uri="{FF2B5EF4-FFF2-40B4-BE49-F238E27FC236}">
                <a16:creationId xmlns:a16="http://schemas.microsoft.com/office/drawing/2014/main" id="{B5D45F71-BBCF-44D3-90B2-FE9A6FC08C4A}"/>
              </a:ext>
            </a:extLst>
          </p:cNvPr>
          <p:cNvSpPr txBox="1"/>
          <p:nvPr/>
        </p:nvSpPr>
        <p:spPr>
          <a:xfrm flipH="1">
            <a:off x="6066461" y="2981157"/>
            <a:ext cx="1228188" cy="323165"/>
          </a:xfrm>
          <a:prstGeom prst="rect">
            <a:avLst/>
          </a:prstGeom>
          <a:noFill/>
        </p:spPr>
        <p:txBody>
          <a:bodyPr wrap="square" rtlCol="0">
            <a:spAutoFit/>
          </a:bodyPr>
          <a:lstStyle/>
          <a:p>
            <a:r>
              <a:rPr lang="en-GB" sz="1500" u="sng" dirty="0"/>
              <a:t>Piaget</a:t>
            </a:r>
          </a:p>
        </p:txBody>
      </p:sp>
      <p:sp>
        <p:nvSpPr>
          <p:cNvPr id="3" name="TextBox 2">
            <a:extLst>
              <a:ext uri="{FF2B5EF4-FFF2-40B4-BE49-F238E27FC236}">
                <a16:creationId xmlns:a16="http://schemas.microsoft.com/office/drawing/2014/main" id="{D1CD8BF4-C4CA-42B0-94E6-0994D26E6DDC}"/>
              </a:ext>
            </a:extLst>
          </p:cNvPr>
          <p:cNvSpPr txBox="1"/>
          <p:nvPr/>
        </p:nvSpPr>
        <p:spPr>
          <a:xfrm flipH="1">
            <a:off x="4321208" y="6619472"/>
            <a:ext cx="1592089" cy="230832"/>
          </a:xfrm>
          <a:prstGeom prst="rect">
            <a:avLst/>
          </a:prstGeom>
          <a:noFill/>
        </p:spPr>
        <p:txBody>
          <a:bodyPr wrap="square" rtlCol="0">
            <a:spAutoFit/>
          </a:bodyPr>
          <a:lstStyle/>
          <a:p>
            <a:r>
              <a:rPr lang="en-GB" sz="900" dirty="0"/>
              <a:t>(Early Years, 2020)</a:t>
            </a:r>
          </a:p>
        </p:txBody>
      </p:sp>
    </p:spTree>
    <p:extLst>
      <p:ext uri="{BB962C8B-B14F-4D97-AF65-F5344CB8AC3E}">
        <p14:creationId xmlns:p14="http://schemas.microsoft.com/office/powerpoint/2010/main" val="112064829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alpha val="83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27A0F-D530-44B4-83A2-43429F822ABD}"/>
              </a:ext>
            </a:extLst>
          </p:cNvPr>
          <p:cNvSpPr>
            <a:spLocks noGrp="1"/>
          </p:cNvSpPr>
          <p:nvPr>
            <p:ph type="title"/>
          </p:nvPr>
        </p:nvSpPr>
        <p:spPr>
          <a:xfrm>
            <a:off x="235975" y="205256"/>
            <a:ext cx="8604850" cy="1347965"/>
          </a:xfrm>
        </p:spPr>
        <p:txBody>
          <a:bodyPr vert="horz" lIns="91440" tIns="45720" rIns="91440" bIns="45720" rtlCol="0" anchor="b">
            <a:normAutofit/>
          </a:bodyPr>
          <a:lstStyle/>
          <a:p>
            <a:r>
              <a:rPr lang="en-US" u="sng" kern="1200" dirty="0">
                <a:solidFill>
                  <a:srgbClr val="C00000"/>
                </a:solidFill>
                <a:latin typeface="Algerian" panose="04020705040A02060702" pitchFamily="82" charset="0"/>
              </a:rPr>
              <a:t>S4C WORKING IN PARTNERSHIP WITH THE WELSH GOVERNMENT</a:t>
            </a:r>
          </a:p>
        </p:txBody>
      </p:sp>
      <p:sp>
        <p:nvSpPr>
          <p:cNvPr id="4" name="TextBox 3">
            <a:extLst>
              <a:ext uri="{FF2B5EF4-FFF2-40B4-BE49-F238E27FC236}">
                <a16:creationId xmlns:a16="http://schemas.microsoft.com/office/drawing/2014/main" id="{B8E444E7-CB53-4B02-82E3-F1C18690A6E9}"/>
              </a:ext>
            </a:extLst>
          </p:cNvPr>
          <p:cNvSpPr txBox="1"/>
          <p:nvPr/>
        </p:nvSpPr>
        <p:spPr>
          <a:xfrm>
            <a:off x="235975" y="4370331"/>
            <a:ext cx="5216621" cy="369332"/>
          </a:xfrm>
          <a:prstGeom prst="rect">
            <a:avLst/>
          </a:prstGeom>
          <a:noFill/>
        </p:spPr>
        <p:txBody>
          <a:bodyPr wrap="none" rtlCol="0">
            <a:spAutoFit/>
          </a:bodyPr>
          <a:lstStyle/>
          <a:p>
            <a:r>
              <a:rPr lang="en-GB" dirty="0">
                <a:solidFill>
                  <a:schemeClr val="bg1"/>
                </a:solidFill>
              </a:rPr>
              <a:t>“Cymraeg 2050 – A million Welsh speakers.”</a:t>
            </a:r>
            <a:r>
              <a:rPr lang="en-GB" sz="1000" dirty="0">
                <a:solidFill>
                  <a:schemeClr val="bg1"/>
                </a:solidFill>
              </a:rPr>
              <a:t>  (S4C, 2018, p.1)</a:t>
            </a:r>
          </a:p>
        </p:txBody>
      </p:sp>
      <p:sp>
        <p:nvSpPr>
          <p:cNvPr id="9" name="TextBox 8">
            <a:extLst>
              <a:ext uri="{FF2B5EF4-FFF2-40B4-BE49-F238E27FC236}">
                <a16:creationId xmlns:a16="http://schemas.microsoft.com/office/drawing/2014/main" id="{25BD9099-C109-4C2F-9A11-611859B55079}"/>
              </a:ext>
            </a:extLst>
          </p:cNvPr>
          <p:cNvSpPr txBox="1"/>
          <p:nvPr/>
        </p:nvSpPr>
        <p:spPr>
          <a:xfrm>
            <a:off x="228559" y="1725555"/>
            <a:ext cx="9120157" cy="1618146"/>
          </a:xfrm>
          <a:prstGeom prst="rect">
            <a:avLst/>
          </a:prstGeom>
          <a:noFill/>
        </p:spPr>
        <p:txBody>
          <a:bodyPr wrap="square" rtlCol="0">
            <a:spAutoFit/>
          </a:bodyPr>
          <a:lstStyle/>
          <a:p>
            <a:pPr marL="342900" indent="-342900">
              <a:buFont typeface="Arial" panose="020B0604020202020204" pitchFamily="34" charset="0"/>
              <a:buChar char="•"/>
            </a:pPr>
            <a:r>
              <a:rPr lang="en-GB" sz="2400" dirty="0">
                <a:solidFill>
                  <a:schemeClr val="bg1"/>
                </a:solidFill>
              </a:rPr>
              <a:t>“Support learners education and children and young people</a:t>
            </a:r>
          </a:p>
          <a:p>
            <a:pPr marL="342900" indent="-342900">
              <a:buFont typeface="Arial" panose="020B0604020202020204" pitchFamily="34" charset="0"/>
              <a:buChar char="•"/>
            </a:pPr>
            <a:r>
              <a:rPr lang="en-GB" sz="2400" dirty="0">
                <a:solidFill>
                  <a:schemeClr val="bg1"/>
                </a:solidFill>
              </a:rPr>
              <a:t>Technology and working together to ensure a place for the Welsh language on platforms and future technology </a:t>
            </a:r>
          </a:p>
          <a:p>
            <a:pPr marL="342900" indent="-342900">
              <a:buFont typeface="Arial" panose="020B0604020202020204" pitchFamily="34" charset="0"/>
              <a:buChar char="•"/>
            </a:pPr>
            <a:r>
              <a:rPr lang="en-GB" sz="2400" dirty="0">
                <a:solidFill>
                  <a:schemeClr val="bg1"/>
                </a:solidFill>
              </a:rPr>
              <a:t>Regularly share information. Research and networks” </a:t>
            </a:r>
            <a:r>
              <a:rPr lang="en-GB" sz="1050" dirty="0">
                <a:solidFill>
                  <a:schemeClr val="bg1"/>
                </a:solidFill>
              </a:rPr>
              <a:t>(S4C, 2018, p.1)</a:t>
            </a:r>
          </a:p>
        </p:txBody>
      </p:sp>
      <p:pic>
        <p:nvPicPr>
          <p:cNvPr id="2050" name="Picture 2" descr="Home | GOV.WALES">
            <a:extLst>
              <a:ext uri="{FF2B5EF4-FFF2-40B4-BE49-F238E27FC236}">
                <a16:creationId xmlns:a16="http://schemas.microsoft.com/office/drawing/2014/main" id="{C4BA557B-11E1-4BCE-BCD5-769E845023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32334" y="99929"/>
            <a:ext cx="2470831" cy="156770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Amser Maith yn ol">
            <a:extLst>
              <a:ext uri="{FF2B5EF4-FFF2-40B4-BE49-F238E27FC236}">
                <a16:creationId xmlns:a16="http://schemas.microsoft.com/office/drawing/2014/main" id="{7F0D133D-AED2-43D3-A612-A54D84DDE5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43749" y="4480894"/>
            <a:ext cx="2867219" cy="208398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942A695-F673-4B74-9600-24537A55FD68}"/>
              </a:ext>
            </a:extLst>
          </p:cNvPr>
          <p:cNvSpPr txBox="1"/>
          <p:nvPr/>
        </p:nvSpPr>
        <p:spPr>
          <a:xfrm>
            <a:off x="10749155" y="6606693"/>
            <a:ext cx="2146851" cy="230832"/>
          </a:xfrm>
          <a:prstGeom prst="rect">
            <a:avLst/>
          </a:prstGeom>
          <a:noFill/>
        </p:spPr>
        <p:txBody>
          <a:bodyPr wrap="square" rtlCol="0">
            <a:spAutoFit/>
          </a:bodyPr>
          <a:lstStyle/>
          <a:p>
            <a:r>
              <a:rPr lang="en-GB" sz="900" dirty="0">
                <a:solidFill>
                  <a:schemeClr val="bg1"/>
                </a:solidFill>
              </a:rPr>
              <a:t>(Trinity Saint David's, 2020)</a:t>
            </a:r>
          </a:p>
        </p:txBody>
      </p:sp>
      <p:sp>
        <p:nvSpPr>
          <p:cNvPr id="6" name="TextBox 5">
            <a:extLst>
              <a:ext uri="{FF2B5EF4-FFF2-40B4-BE49-F238E27FC236}">
                <a16:creationId xmlns:a16="http://schemas.microsoft.com/office/drawing/2014/main" id="{17759882-155F-46EE-8995-C663FC9EB9FA}"/>
              </a:ext>
            </a:extLst>
          </p:cNvPr>
          <p:cNvSpPr txBox="1"/>
          <p:nvPr/>
        </p:nvSpPr>
        <p:spPr>
          <a:xfrm>
            <a:off x="9468018" y="70098"/>
            <a:ext cx="2356697" cy="230832"/>
          </a:xfrm>
          <a:prstGeom prst="rect">
            <a:avLst/>
          </a:prstGeom>
          <a:noFill/>
        </p:spPr>
        <p:txBody>
          <a:bodyPr wrap="square" rtlCol="0">
            <a:spAutoFit/>
          </a:bodyPr>
          <a:lstStyle/>
          <a:p>
            <a:r>
              <a:rPr lang="en-GB" sz="900" dirty="0">
                <a:solidFill>
                  <a:schemeClr val="bg1"/>
                </a:solidFill>
              </a:rPr>
              <a:t>(Welsh Government, 2020)</a:t>
            </a:r>
          </a:p>
        </p:txBody>
      </p:sp>
      <p:sp>
        <p:nvSpPr>
          <p:cNvPr id="3" name="TextBox 2">
            <a:extLst>
              <a:ext uri="{FF2B5EF4-FFF2-40B4-BE49-F238E27FC236}">
                <a16:creationId xmlns:a16="http://schemas.microsoft.com/office/drawing/2014/main" id="{F7C560F0-D0D4-4621-A082-EE2E03AB2E75}"/>
              </a:ext>
            </a:extLst>
          </p:cNvPr>
          <p:cNvSpPr txBox="1"/>
          <p:nvPr/>
        </p:nvSpPr>
        <p:spPr>
          <a:xfrm>
            <a:off x="235975" y="4792124"/>
            <a:ext cx="2823603" cy="369332"/>
          </a:xfrm>
          <a:prstGeom prst="rect">
            <a:avLst/>
          </a:prstGeom>
          <a:noFill/>
        </p:spPr>
        <p:txBody>
          <a:bodyPr wrap="square" rtlCol="0">
            <a:spAutoFit/>
          </a:bodyPr>
          <a:lstStyle/>
          <a:p>
            <a:r>
              <a:rPr lang="en-GB" dirty="0">
                <a:solidFill>
                  <a:schemeClr val="bg1"/>
                </a:solidFill>
              </a:rPr>
              <a:t>“Welsh Curriculum 2022”</a:t>
            </a:r>
          </a:p>
        </p:txBody>
      </p:sp>
      <p:pic>
        <p:nvPicPr>
          <p:cNvPr id="13" name="Picture 2" descr="Biography of Psychologist Lev Vygotsky">
            <a:extLst>
              <a:ext uri="{FF2B5EF4-FFF2-40B4-BE49-F238E27FC236}">
                <a16:creationId xmlns:a16="http://schemas.microsoft.com/office/drawing/2014/main" id="{EB03250B-DECD-48D9-A320-F2C03E8084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71741" y="2050355"/>
            <a:ext cx="1483860" cy="137864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ED45E87-D90E-4B0A-BA66-22AB985CD32F}"/>
              </a:ext>
            </a:extLst>
          </p:cNvPr>
          <p:cNvSpPr txBox="1"/>
          <p:nvPr/>
        </p:nvSpPr>
        <p:spPr>
          <a:xfrm>
            <a:off x="10521438" y="1688119"/>
            <a:ext cx="1301142" cy="369332"/>
          </a:xfrm>
          <a:prstGeom prst="rect">
            <a:avLst/>
          </a:prstGeom>
          <a:noFill/>
        </p:spPr>
        <p:txBody>
          <a:bodyPr wrap="square" rtlCol="0">
            <a:spAutoFit/>
          </a:bodyPr>
          <a:lstStyle/>
          <a:p>
            <a:r>
              <a:rPr lang="en-GB" u="sng" dirty="0">
                <a:solidFill>
                  <a:schemeClr val="bg1"/>
                </a:solidFill>
              </a:rPr>
              <a:t>Vygotsky </a:t>
            </a:r>
          </a:p>
        </p:txBody>
      </p:sp>
      <p:sp>
        <p:nvSpPr>
          <p:cNvPr id="10" name="TextBox 9">
            <a:extLst>
              <a:ext uri="{FF2B5EF4-FFF2-40B4-BE49-F238E27FC236}">
                <a16:creationId xmlns:a16="http://schemas.microsoft.com/office/drawing/2014/main" id="{BEEE5DA0-ADB2-48BE-9764-33A9100B2AEB}"/>
              </a:ext>
            </a:extLst>
          </p:cNvPr>
          <p:cNvSpPr txBox="1"/>
          <p:nvPr/>
        </p:nvSpPr>
        <p:spPr>
          <a:xfrm>
            <a:off x="10371741" y="3367745"/>
            <a:ext cx="2146851" cy="369332"/>
          </a:xfrm>
          <a:prstGeom prst="rect">
            <a:avLst/>
          </a:prstGeom>
          <a:noFill/>
        </p:spPr>
        <p:txBody>
          <a:bodyPr wrap="square" rtlCol="0">
            <a:spAutoFit/>
          </a:bodyPr>
          <a:lstStyle/>
          <a:p>
            <a:r>
              <a:rPr lang="en-GB" dirty="0">
                <a:solidFill>
                  <a:schemeClr val="bg1"/>
                </a:solidFill>
              </a:rPr>
              <a:t>Cultural tools</a:t>
            </a:r>
          </a:p>
        </p:txBody>
      </p:sp>
      <p:sp>
        <p:nvSpPr>
          <p:cNvPr id="17" name="TextBox 16">
            <a:extLst>
              <a:ext uri="{FF2B5EF4-FFF2-40B4-BE49-F238E27FC236}">
                <a16:creationId xmlns:a16="http://schemas.microsoft.com/office/drawing/2014/main" id="{51A5C9C7-1BE0-487E-9300-604C2B2E569E}"/>
              </a:ext>
            </a:extLst>
          </p:cNvPr>
          <p:cNvSpPr txBox="1"/>
          <p:nvPr/>
        </p:nvSpPr>
        <p:spPr>
          <a:xfrm flipH="1">
            <a:off x="11043324" y="3219077"/>
            <a:ext cx="1919681" cy="230832"/>
          </a:xfrm>
          <a:prstGeom prst="rect">
            <a:avLst/>
          </a:prstGeom>
          <a:noFill/>
        </p:spPr>
        <p:txBody>
          <a:bodyPr wrap="square" rtlCol="0">
            <a:spAutoFit/>
          </a:bodyPr>
          <a:lstStyle/>
          <a:p>
            <a:r>
              <a:rPr lang="en-GB" sz="900" dirty="0">
                <a:solidFill>
                  <a:schemeClr val="bg1"/>
                </a:solidFill>
              </a:rPr>
              <a:t>(Cherry, 2020)</a:t>
            </a:r>
          </a:p>
        </p:txBody>
      </p:sp>
      <p:sp>
        <p:nvSpPr>
          <p:cNvPr id="11" name="Arrow: Down 10">
            <a:extLst>
              <a:ext uri="{FF2B5EF4-FFF2-40B4-BE49-F238E27FC236}">
                <a16:creationId xmlns:a16="http://schemas.microsoft.com/office/drawing/2014/main" id="{2709187A-AA32-4246-AE09-F02AD1B5DA59}"/>
              </a:ext>
            </a:extLst>
          </p:cNvPr>
          <p:cNvSpPr/>
          <p:nvPr/>
        </p:nvSpPr>
        <p:spPr>
          <a:xfrm>
            <a:off x="10971992" y="3778894"/>
            <a:ext cx="377512" cy="574352"/>
          </a:xfrm>
          <a:prstGeom prst="downArrow">
            <a:avLst/>
          </a:prstGeom>
          <a:solidFill>
            <a:srgbClr val="C0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highlight>
                <a:srgbClr val="CC0000"/>
              </a:highlight>
            </a:endParaRPr>
          </a:p>
        </p:txBody>
      </p:sp>
      <p:pic>
        <p:nvPicPr>
          <p:cNvPr id="6146" name="Picture 2" descr="Into Film Cymru | Into Film Wales - Into Film">
            <a:extLst>
              <a:ext uri="{FF2B5EF4-FFF2-40B4-BE49-F238E27FC236}">
                <a16:creationId xmlns:a16="http://schemas.microsoft.com/office/drawing/2014/main" id="{F5D897CC-3201-4F94-86DE-17FC368D272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50902" y="4353245"/>
            <a:ext cx="2682428" cy="2368863"/>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D12F8D98-D686-4FDE-9FB3-6D9D19294A15}"/>
              </a:ext>
            </a:extLst>
          </p:cNvPr>
          <p:cNvSpPr txBox="1"/>
          <p:nvPr/>
        </p:nvSpPr>
        <p:spPr>
          <a:xfrm>
            <a:off x="6350902" y="4324165"/>
            <a:ext cx="1702390" cy="230832"/>
          </a:xfrm>
          <a:prstGeom prst="rect">
            <a:avLst/>
          </a:prstGeom>
          <a:noFill/>
        </p:spPr>
        <p:txBody>
          <a:bodyPr wrap="square" rtlCol="0">
            <a:spAutoFit/>
          </a:bodyPr>
          <a:lstStyle/>
          <a:p>
            <a:r>
              <a:rPr lang="en-GB" sz="900" dirty="0"/>
              <a:t>(Into Film, 2020)</a:t>
            </a:r>
          </a:p>
        </p:txBody>
      </p:sp>
      <p:sp>
        <p:nvSpPr>
          <p:cNvPr id="7" name="TextBox 6">
            <a:extLst>
              <a:ext uri="{FF2B5EF4-FFF2-40B4-BE49-F238E27FC236}">
                <a16:creationId xmlns:a16="http://schemas.microsoft.com/office/drawing/2014/main" id="{9AAF191C-B27B-4531-9974-25FC1887535A}"/>
              </a:ext>
            </a:extLst>
          </p:cNvPr>
          <p:cNvSpPr txBox="1"/>
          <p:nvPr/>
        </p:nvSpPr>
        <p:spPr>
          <a:xfrm flipH="1">
            <a:off x="1356401" y="5161456"/>
            <a:ext cx="2682428" cy="230832"/>
          </a:xfrm>
          <a:prstGeom prst="rect">
            <a:avLst/>
          </a:prstGeom>
          <a:noFill/>
        </p:spPr>
        <p:txBody>
          <a:bodyPr wrap="square" rtlCol="0">
            <a:spAutoFit/>
          </a:bodyPr>
          <a:lstStyle/>
          <a:p>
            <a:r>
              <a:rPr lang="en-GB" sz="900" dirty="0">
                <a:solidFill>
                  <a:schemeClr val="bg1"/>
                </a:solidFill>
              </a:rPr>
              <a:t>(Welsh Government, 2018)</a:t>
            </a:r>
          </a:p>
        </p:txBody>
      </p:sp>
    </p:spTree>
    <p:extLst>
      <p:ext uri="{BB962C8B-B14F-4D97-AF65-F5344CB8AC3E}">
        <p14:creationId xmlns:p14="http://schemas.microsoft.com/office/powerpoint/2010/main" val="3149924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alpha val="83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47595-3CE4-40C7-AE15-1C86E7B5AE78}"/>
              </a:ext>
            </a:extLst>
          </p:cNvPr>
          <p:cNvSpPr>
            <a:spLocks noGrp="1"/>
          </p:cNvSpPr>
          <p:nvPr>
            <p:ph type="title"/>
          </p:nvPr>
        </p:nvSpPr>
        <p:spPr>
          <a:xfrm>
            <a:off x="318654" y="333111"/>
            <a:ext cx="5662863" cy="1284352"/>
          </a:xfrm>
        </p:spPr>
        <p:txBody>
          <a:bodyPr>
            <a:normAutofit fontScale="90000"/>
          </a:bodyPr>
          <a:lstStyle/>
          <a:p>
            <a:r>
              <a:rPr lang="en-GB" sz="4000" u="sng" dirty="0">
                <a:solidFill>
                  <a:schemeClr val="accent6">
                    <a:lumMod val="75000"/>
                  </a:schemeClr>
                </a:solidFill>
                <a:latin typeface="Algerian" panose="04020705040A02060702" pitchFamily="82" charset="0"/>
              </a:rPr>
              <a:t>THE IMPACT S4C HAS HAD ON  WELSH SOCIETY</a:t>
            </a:r>
          </a:p>
        </p:txBody>
      </p:sp>
      <p:pic>
        <p:nvPicPr>
          <p:cNvPr id="4" name="Picture 3">
            <a:extLst>
              <a:ext uri="{FF2B5EF4-FFF2-40B4-BE49-F238E27FC236}">
                <a16:creationId xmlns:a16="http://schemas.microsoft.com/office/drawing/2014/main" id="{B90DBC7C-E185-4F8A-BE81-8C3322D06437}"/>
              </a:ext>
            </a:extLst>
          </p:cNvPr>
          <p:cNvPicPr>
            <a:picLocks noChangeAspect="1"/>
          </p:cNvPicPr>
          <p:nvPr/>
        </p:nvPicPr>
        <p:blipFill rotWithShape="1">
          <a:blip r:embed="rId2"/>
          <a:srcRect l="42262" t="16280" r="12857" b="5375"/>
          <a:stretch/>
        </p:blipFill>
        <p:spPr>
          <a:xfrm>
            <a:off x="6096000" y="282861"/>
            <a:ext cx="5902010" cy="6292278"/>
          </a:xfrm>
          <a:prstGeom prst="rect">
            <a:avLst/>
          </a:prstGeom>
        </p:spPr>
      </p:pic>
      <p:sp>
        <p:nvSpPr>
          <p:cNvPr id="5" name="TextBox 4">
            <a:extLst>
              <a:ext uri="{FF2B5EF4-FFF2-40B4-BE49-F238E27FC236}">
                <a16:creationId xmlns:a16="http://schemas.microsoft.com/office/drawing/2014/main" id="{008FF81F-F7D0-4D41-9F5A-CD2073646C08}"/>
              </a:ext>
            </a:extLst>
          </p:cNvPr>
          <p:cNvSpPr txBox="1"/>
          <p:nvPr/>
        </p:nvSpPr>
        <p:spPr>
          <a:xfrm>
            <a:off x="6096000" y="6322863"/>
            <a:ext cx="1892301" cy="246221"/>
          </a:xfrm>
          <a:prstGeom prst="rect">
            <a:avLst/>
          </a:prstGeom>
          <a:noFill/>
        </p:spPr>
        <p:txBody>
          <a:bodyPr wrap="square" rtlCol="0">
            <a:spAutoFit/>
          </a:bodyPr>
          <a:lstStyle/>
          <a:p>
            <a:r>
              <a:rPr lang="en-GB" sz="1000" dirty="0"/>
              <a:t>(S4C, 2015)</a:t>
            </a:r>
          </a:p>
        </p:txBody>
      </p:sp>
      <p:sp>
        <p:nvSpPr>
          <p:cNvPr id="7" name="TextBox 6">
            <a:extLst>
              <a:ext uri="{FF2B5EF4-FFF2-40B4-BE49-F238E27FC236}">
                <a16:creationId xmlns:a16="http://schemas.microsoft.com/office/drawing/2014/main" id="{90250F05-D90A-41FA-B836-AB3E4744F1ED}"/>
              </a:ext>
            </a:extLst>
          </p:cNvPr>
          <p:cNvSpPr txBox="1"/>
          <p:nvPr/>
        </p:nvSpPr>
        <p:spPr>
          <a:xfrm>
            <a:off x="318654" y="1625326"/>
            <a:ext cx="5533042" cy="4985980"/>
          </a:xfrm>
          <a:prstGeom prst="rect">
            <a:avLst/>
          </a:prstGeom>
          <a:noFill/>
        </p:spPr>
        <p:txBody>
          <a:bodyPr wrap="square" rtlCol="0">
            <a:spAutoFit/>
          </a:bodyPr>
          <a:lstStyle/>
          <a:p>
            <a:pPr marL="342900" indent="-342900">
              <a:buFont typeface="Courier New" panose="02070309020205020404" pitchFamily="49" charset="0"/>
              <a:buChar char="o"/>
            </a:pPr>
            <a:r>
              <a:rPr lang="en-GB" sz="2200" dirty="0">
                <a:solidFill>
                  <a:schemeClr val="bg1"/>
                </a:solidFill>
              </a:rPr>
              <a:t>“Given status to the Welsh language and prominence</a:t>
            </a:r>
          </a:p>
          <a:p>
            <a:pPr marL="342900" indent="-342900">
              <a:buFont typeface="Courier New" panose="02070309020205020404" pitchFamily="49" charset="0"/>
              <a:buChar char="o"/>
            </a:pPr>
            <a:r>
              <a:rPr lang="en-GB" sz="2200" dirty="0">
                <a:solidFill>
                  <a:schemeClr val="bg1"/>
                </a:solidFill>
              </a:rPr>
              <a:t>Enabled Welsh speakers to see and hear the language being used in all walks of life and  in every corner of Wales” </a:t>
            </a:r>
            <a:r>
              <a:rPr lang="en-GB" sz="1050" dirty="0">
                <a:solidFill>
                  <a:schemeClr val="bg1"/>
                </a:solidFill>
              </a:rPr>
              <a:t>(S4C, 2015, p.19)</a:t>
            </a:r>
          </a:p>
          <a:p>
            <a:pPr marL="342900" indent="-342900">
              <a:buFont typeface="Courier New" panose="02070309020205020404" pitchFamily="49" charset="0"/>
              <a:buChar char="o"/>
            </a:pPr>
            <a:r>
              <a:rPr lang="en-GB" sz="2200" dirty="0">
                <a:solidFill>
                  <a:schemeClr val="bg1"/>
                </a:solidFill>
              </a:rPr>
              <a:t>Encompass the foundations of proactive diversity</a:t>
            </a:r>
          </a:p>
          <a:p>
            <a:pPr marL="342900" indent="-342900">
              <a:buFont typeface="Courier New" panose="02070309020205020404" pitchFamily="49" charset="0"/>
              <a:buChar char="o"/>
            </a:pPr>
            <a:r>
              <a:rPr lang="en-GB" sz="2200" dirty="0">
                <a:solidFill>
                  <a:schemeClr val="bg1"/>
                </a:solidFill>
              </a:rPr>
              <a:t>Encouraged language transfer and provided learning resources</a:t>
            </a:r>
          </a:p>
          <a:p>
            <a:pPr marL="342900" indent="-342900">
              <a:buFont typeface="Courier New" panose="02070309020205020404" pitchFamily="49" charset="0"/>
              <a:buChar char="o"/>
            </a:pPr>
            <a:r>
              <a:rPr lang="en-GB" sz="2200" dirty="0">
                <a:solidFill>
                  <a:schemeClr val="bg1"/>
                </a:solidFill>
              </a:rPr>
              <a:t>Created a flourishing media and creative industries sector,  producing work and supporting the economy across Wales</a:t>
            </a:r>
            <a:r>
              <a:rPr lang="en-GB" sz="2400" dirty="0">
                <a:solidFill>
                  <a:schemeClr val="bg1"/>
                </a:solidFill>
              </a:rPr>
              <a:t> </a:t>
            </a:r>
          </a:p>
          <a:p>
            <a:r>
              <a:rPr lang="en-GB" sz="2400" dirty="0">
                <a:solidFill>
                  <a:schemeClr val="bg1"/>
                </a:solidFill>
              </a:rPr>
              <a:t>    </a:t>
            </a:r>
            <a:r>
              <a:rPr lang="en-GB" sz="1000" dirty="0">
                <a:solidFill>
                  <a:schemeClr val="bg1"/>
                </a:solidFill>
              </a:rPr>
              <a:t>(S4C, 2015, p.1)</a:t>
            </a:r>
          </a:p>
          <a:p>
            <a:pPr marL="285750" indent="-285750">
              <a:buFont typeface="Arial" panose="020B0604020202020204" pitchFamily="34" charset="0"/>
              <a:buChar char="•"/>
            </a:pPr>
            <a:endParaRPr lang="en-GB" sz="1000" dirty="0">
              <a:solidFill>
                <a:schemeClr val="bg1"/>
              </a:solidFill>
            </a:endParaRPr>
          </a:p>
          <a:p>
            <a:pPr marL="285750" indent="-285750">
              <a:buFont typeface="Arial" panose="020B0604020202020204" pitchFamily="34" charset="0"/>
              <a:buChar char="•"/>
            </a:pPr>
            <a:endParaRPr lang="en-GB" dirty="0">
              <a:solidFill>
                <a:schemeClr val="bg1"/>
              </a:solidFill>
            </a:endParaRPr>
          </a:p>
        </p:txBody>
      </p:sp>
    </p:spTree>
    <p:extLst>
      <p:ext uri="{BB962C8B-B14F-4D97-AF65-F5344CB8AC3E}">
        <p14:creationId xmlns:p14="http://schemas.microsoft.com/office/powerpoint/2010/main" val="29662379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alpha val="83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0300E3A-A66B-40BB-A9AF-7CA500353A39}"/>
              </a:ext>
            </a:extLst>
          </p:cNvPr>
          <p:cNvSpPr txBox="1"/>
          <p:nvPr/>
        </p:nvSpPr>
        <p:spPr>
          <a:xfrm>
            <a:off x="3027376" y="-297866"/>
            <a:ext cx="7584011" cy="152348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u="sng" dirty="0">
                <a:solidFill>
                  <a:schemeClr val="accent6">
                    <a:lumMod val="75000"/>
                  </a:schemeClr>
                </a:solidFill>
                <a:latin typeface="Algerian" panose="04020705040A02060702" pitchFamily="82" charset="0"/>
                <a:ea typeface="+mj-ea"/>
                <a:cs typeface="+mj-cs"/>
              </a:rPr>
              <a:t>Edrych i’r Dyfodol</a:t>
            </a:r>
          </a:p>
        </p:txBody>
      </p:sp>
      <p:pic>
        <p:nvPicPr>
          <p:cNvPr id="3074" name="Picture 2" descr="S4C">
            <a:extLst>
              <a:ext uri="{FF2B5EF4-FFF2-40B4-BE49-F238E27FC236}">
                <a16:creationId xmlns:a16="http://schemas.microsoft.com/office/drawing/2014/main" id="{0C0EFB5E-55D6-435F-B256-535F69BC0077}"/>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1387" r="18131" b="1"/>
          <a:stretch/>
        </p:blipFill>
        <p:spPr bwMode="auto">
          <a:xfrm>
            <a:off x="426105" y="1538514"/>
            <a:ext cx="6465882" cy="454151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FD20DBD-AE4C-47AE-AD5F-7BD99492F532}"/>
              </a:ext>
            </a:extLst>
          </p:cNvPr>
          <p:cNvSpPr txBox="1"/>
          <p:nvPr/>
        </p:nvSpPr>
        <p:spPr>
          <a:xfrm flipH="1">
            <a:off x="426105" y="5833807"/>
            <a:ext cx="2601271" cy="246221"/>
          </a:xfrm>
          <a:prstGeom prst="rect">
            <a:avLst/>
          </a:prstGeom>
          <a:noFill/>
        </p:spPr>
        <p:txBody>
          <a:bodyPr wrap="square" rtlCol="0">
            <a:spAutoFit/>
          </a:bodyPr>
          <a:lstStyle/>
          <a:p>
            <a:r>
              <a:rPr lang="en-GB" sz="1000" dirty="0">
                <a:solidFill>
                  <a:schemeClr val="bg1"/>
                </a:solidFill>
              </a:rPr>
              <a:t>(S4C, 2020)</a:t>
            </a:r>
          </a:p>
        </p:txBody>
      </p:sp>
      <p:sp>
        <p:nvSpPr>
          <p:cNvPr id="8" name="TextBox 7">
            <a:extLst>
              <a:ext uri="{FF2B5EF4-FFF2-40B4-BE49-F238E27FC236}">
                <a16:creationId xmlns:a16="http://schemas.microsoft.com/office/drawing/2014/main" id="{3736220A-F09D-4480-9C96-0693CEC5794B}"/>
              </a:ext>
            </a:extLst>
          </p:cNvPr>
          <p:cNvSpPr txBox="1"/>
          <p:nvPr/>
        </p:nvSpPr>
        <p:spPr>
          <a:xfrm>
            <a:off x="5701145" y="2299854"/>
            <a:ext cx="914400" cy="369332"/>
          </a:xfrm>
          <a:prstGeom prst="rect">
            <a:avLst/>
          </a:prstGeom>
          <a:noFill/>
        </p:spPr>
        <p:txBody>
          <a:bodyPr wrap="square" rtlCol="0">
            <a:spAutoFit/>
          </a:bodyPr>
          <a:lstStyle/>
          <a:p>
            <a:pPr marL="285750" indent="-285750">
              <a:buFont typeface="Wingdings" panose="05000000000000000000" pitchFamily="2" charset="2"/>
              <a:buChar char="§"/>
            </a:pPr>
            <a:endParaRPr lang="en-GB" dirty="0"/>
          </a:p>
        </p:txBody>
      </p:sp>
      <p:sp>
        <p:nvSpPr>
          <p:cNvPr id="9" name="TextBox 8">
            <a:extLst>
              <a:ext uri="{FF2B5EF4-FFF2-40B4-BE49-F238E27FC236}">
                <a16:creationId xmlns:a16="http://schemas.microsoft.com/office/drawing/2014/main" id="{4DAE1336-40F5-4AE1-8633-FCEABE6EAB8D}"/>
              </a:ext>
            </a:extLst>
          </p:cNvPr>
          <p:cNvSpPr txBox="1"/>
          <p:nvPr/>
        </p:nvSpPr>
        <p:spPr>
          <a:xfrm>
            <a:off x="7004348" y="1755469"/>
            <a:ext cx="574319" cy="369332"/>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8A71BAC6-D625-44AB-86D1-7C36A9712757}"/>
              </a:ext>
            </a:extLst>
          </p:cNvPr>
          <p:cNvSpPr txBox="1"/>
          <p:nvPr/>
        </p:nvSpPr>
        <p:spPr>
          <a:xfrm>
            <a:off x="7469776" y="1408614"/>
            <a:ext cx="3585029" cy="4801314"/>
          </a:xfrm>
          <a:prstGeom prst="rect">
            <a:avLst/>
          </a:prstGeom>
          <a:noFill/>
        </p:spPr>
        <p:txBody>
          <a:bodyPr wrap="square" rtlCol="0">
            <a:spAutoFit/>
          </a:bodyPr>
          <a:lstStyle/>
          <a:p>
            <a:pPr marL="342900" indent="-342900">
              <a:buFont typeface="Arial" panose="020B0604020202020204" pitchFamily="34" charset="0"/>
              <a:buChar char="•"/>
            </a:pPr>
            <a:r>
              <a:rPr lang="en-GB" sz="2400" dirty="0">
                <a:solidFill>
                  <a:schemeClr val="bg1"/>
                </a:solidFill>
              </a:rPr>
              <a:t>Excellent viewing figures and high levels of audience appreciation</a:t>
            </a:r>
          </a:p>
          <a:p>
            <a:pPr marL="342900" indent="-342900">
              <a:buFont typeface="Arial" panose="020B0604020202020204" pitchFamily="34" charset="0"/>
              <a:buChar char="•"/>
            </a:pPr>
            <a:r>
              <a:rPr lang="en-GB" sz="2400" dirty="0">
                <a:solidFill>
                  <a:schemeClr val="bg1"/>
                </a:solidFill>
              </a:rPr>
              <a:t>A tailored service provision on TV and digital platforms- with the flexibility to launch on new platforms as necessary</a:t>
            </a:r>
          </a:p>
          <a:p>
            <a:pPr marL="342900" indent="-342900">
              <a:buFont typeface="Arial" panose="020B0604020202020204" pitchFamily="34" charset="0"/>
              <a:buChar char="•"/>
            </a:pPr>
            <a:r>
              <a:rPr lang="en-GB" sz="2400" dirty="0">
                <a:solidFill>
                  <a:schemeClr val="bg1"/>
                </a:solidFill>
              </a:rPr>
              <a:t>A continued rise in the number of young welsh speakers. </a:t>
            </a:r>
          </a:p>
          <a:p>
            <a:endParaRPr lang="en-GB" dirty="0">
              <a:solidFill>
                <a:schemeClr val="bg1"/>
              </a:solidFill>
            </a:endParaRPr>
          </a:p>
        </p:txBody>
      </p:sp>
      <p:sp>
        <p:nvSpPr>
          <p:cNvPr id="5" name="TextBox 4">
            <a:extLst>
              <a:ext uri="{FF2B5EF4-FFF2-40B4-BE49-F238E27FC236}">
                <a16:creationId xmlns:a16="http://schemas.microsoft.com/office/drawing/2014/main" id="{7C75F29C-3D09-4EC3-9F0D-FA3B90A75954}"/>
              </a:ext>
            </a:extLst>
          </p:cNvPr>
          <p:cNvSpPr txBox="1"/>
          <p:nvPr/>
        </p:nvSpPr>
        <p:spPr>
          <a:xfrm flipH="1">
            <a:off x="10025379" y="5726085"/>
            <a:ext cx="2058852" cy="230832"/>
          </a:xfrm>
          <a:prstGeom prst="rect">
            <a:avLst/>
          </a:prstGeom>
          <a:noFill/>
        </p:spPr>
        <p:txBody>
          <a:bodyPr wrap="square" rtlCol="0">
            <a:spAutoFit/>
          </a:bodyPr>
          <a:lstStyle/>
          <a:p>
            <a:r>
              <a:rPr lang="en-GB" sz="900" dirty="0">
                <a:solidFill>
                  <a:schemeClr val="bg1"/>
                </a:solidFill>
              </a:rPr>
              <a:t>(S4C, 2020, p.1)</a:t>
            </a:r>
          </a:p>
        </p:txBody>
      </p:sp>
    </p:spTree>
    <p:extLst>
      <p:ext uri="{BB962C8B-B14F-4D97-AF65-F5344CB8AC3E}">
        <p14:creationId xmlns:p14="http://schemas.microsoft.com/office/powerpoint/2010/main" val="1216026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124" name="Picture 4" descr="Celebration Days Wales | St Davids | Glyndwr | Dahl - FelinFach">
            <a:extLst>
              <a:ext uri="{FF2B5EF4-FFF2-40B4-BE49-F238E27FC236}">
                <a16:creationId xmlns:a16="http://schemas.microsoft.com/office/drawing/2014/main" id="{EFF358F1-E8CC-431A-9425-F4943258A19F}"/>
              </a:ext>
            </a:extLst>
          </p:cNvPr>
          <p:cNvPicPr>
            <a:picLocks noChangeAspect="1" noChangeArrowheads="1"/>
          </p:cNvPicPr>
          <p:nvPr/>
        </p:nvPicPr>
        <p:blipFill>
          <a:blip r:embed="rId2">
            <a:alphaModFix amt="85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8CFCAAD-005D-4AF0-B2D5-9CF583BED1AE}"/>
              </a:ext>
            </a:extLst>
          </p:cNvPr>
          <p:cNvSpPr txBox="1"/>
          <p:nvPr/>
        </p:nvSpPr>
        <p:spPr>
          <a:xfrm>
            <a:off x="101600" y="-1465366"/>
            <a:ext cx="4605340" cy="23876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u="sng">
                <a:solidFill>
                  <a:srgbClr val="C00000"/>
                </a:solidFill>
                <a:latin typeface="Algerian" panose="04020705040A02060702" pitchFamily="82" charset="0"/>
                <a:ea typeface="+mj-ea"/>
                <a:cs typeface="+mj-cs"/>
              </a:rPr>
              <a:t>CONCLUSION</a:t>
            </a:r>
            <a:endParaRPr lang="en-US" sz="5000" u="sng" dirty="0">
              <a:solidFill>
                <a:srgbClr val="C00000"/>
              </a:solidFill>
              <a:latin typeface="Algerian" panose="04020705040A02060702" pitchFamily="82" charset="0"/>
              <a:ea typeface="+mj-ea"/>
              <a:cs typeface="+mj-cs"/>
            </a:endParaRPr>
          </a:p>
        </p:txBody>
      </p:sp>
      <p:sp>
        <p:nvSpPr>
          <p:cNvPr id="4" name="TextBox 3">
            <a:extLst>
              <a:ext uri="{FF2B5EF4-FFF2-40B4-BE49-F238E27FC236}">
                <a16:creationId xmlns:a16="http://schemas.microsoft.com/office/drawing/2014/main" id="{F30C2147-DE49-4A48-AB38-BF88F8F4FB5C}"/>
              </a:ext>
            </a:extLst>
          </p:cNvPr>
          <p:cNvSpPr txBox="1"/>
          <p:nvPr/>
        </p:nvSpPr>
        <p:spPr>
          <a:xfrm>
            <a:off x="101600" y="4825494"/>
            <a:ext cx="4605340" cy="1800493"/>
          </a:xfrm>
          <a:prstGeom prst="rect">
            <a:avLst/>
          </a:prstGeom>
          <a:noFill/>
        </p:spPr>
        <p:txBody>
          <a:bodyPr wrap="square" rtlCol="0">
            <a:spAutoFit/>
          </a:bodyPr>
          <a:lstStyle/>
          <a:p>
            <a:r>
              <a:rPr lang="en-GB" sz="2000" dirty="0">
                <a:solidFill>
                  <a:schemeClr val="bg1"/>
                </a:solidFill>
              </a:rPr>
              <a:t>“To be born in Wales,</a:t>
            </a:r>
          </a:p>
          <a:p>
            <a:r>
              <a:rPr lang="en-GB" sz="2000" dirty="0">
                <a:solidFill>
                  <a:schemeClr val="bg1"/>
                </a:solidFill>
              </a:rPr>
              <a:t>Not with a silver spoon in your mouth,</a:t>
            </a:r>
          </a:p>
          <a:p>
            <a:r>
              <a:rPr lang="en-GB" sz="2000" dirty="0">
                <a:solidFill>
                  <a:schemeClr val="bg1"/>
                </a:solidFill>
              </a:rPr>
              <a:t>But with music in your blood</a:t>
            </a:r>
          </a:p>
          <a:p>
            <a:r>
              <a:rPr lang="en-GB" sz="2000" dirty="0">
                <a:solidFill>
                  <a:schemeClr val="bg1"/>
                </a:solidFill>
              </a:rPr>
              <a:t>And with poetry in your soul.</a:t>
            </a:r>
          </a:p>
          <a:p>
            <a:r>
              <a:rPr lang="en-GB" sz="2000" dirty="0">
                <a:solidFill>
                  <a:schemeClr val="bg1"/>
                </a:solidFill>
              </a:rPr>
              <a:t>Is a privilege indeed.”</a:t>
            </a:r>
          </a:p>
          <a:p>
            <a:r>
              <a:rPr lang="en-GB" sz="1100" dirty="0">
                <a:solidFill>
                  <a:schemeClr val="bg1"/>
                </a:solidFill>
              </a:rPr>
              <a:t>Harris (1967, Quoted in Jones, 2013, p.13)</a:t>
            </a:r>
          </a:p>
        </p:txBody>
      </p:sp>
      <p:sp>
        <p:nvSpPr>
          <p:cNvPr id="5" name="TextBox 4">
            <a:extLst>
              <a:ext uri="{FF2B5EF4-FFF2-40B4-BE49-F238E27FC236}">
                <a16:creationId xmlns:a16="http://schemas.microsoft.com/office/drawing/2014/main" id="{DFE6B258-D334-44EC-BCB6-2F533CBFE709}"/>
              </a:ext>
            </a:extLst>
          </p:cNvPr>
          <p:cNvSpPr txBox="1"/>
          <p:nvPr/>
        </p:nvSpPr>
        <p:spPr>
          <a:xfrm flipH="1">
            <a:off x="101600" y="902108"/>
            <a:ext cx="3460251" cy="230832"/>
          </a:xfrm>
          <a:prstGeom prst="rect">
            <a:avLst/>
          </a:prstGeom>
          <a:noFill/>
        </p:spPr>
        <p:txBody>
          <a:bodyPr wrap="square" rtlCol="0">
            <a:spAutoFit/>
          </a:bodyPr>
          <a:lstStyle/>
          <a:p>
            <a:r>
              <a:rPr lang="en-GB" sz="900" dirty="0"/>
              <a:t>(</a:t>
            </a:r>
            <a:r>
              <a:rPr lang="en-GB" sz="900" dirty="0" err="1"/>
              <a:t>Felin</a:t>
            </a:r>
            <a:r>
              <a:rPr lang="en-GB" sz="900" dirty="0"/>
              <a:t> </a:t>
            </a:r>
            <a:r>
              <a:rPr lang="en-GB" sz="900" dirty="0" err="1"/>
              <a:t>Fach</a:t>
            </a:r>
            <a:r>
              <a:rPr lang="en-GB" sz="900" dirty="0"/>
              <a:t>, 2019)</a:t>
            </a:r>
          </a:p>
        </p:txBody>
      </p:sp>
      <p:sp>
        <p:nvSpPr>
          <p:cNvPr id="7" name="TextBox 6">
            <a:extLst>
              <a:ext uri="{FF2B5EF4-FFF2-40B4-BE49-F238E27FC236}">
                <a16:creationId xmlns:a16="http://schemas.microsoft.com/office/drawing/2014/main" id="{7B0E369A-0B32-4102-9CED-66E7FD0959E0}"/>
              </a:ext>
            </a:extLst>
          </p:cNvPr>
          <p:cNvSpPr txBox="1"/>
          <p:nvPr/>
        </p:nvSpPr>
        <p:spPr>
          <a:xfrm flipH="1">
            <a:off x="8824211" y="3216762"/>
            <a:ext cx="3266189" cy="3831818"/>
          </a:xfrm>
          <a:prstGeom prst="rect">
            <a:avLst/>
          </a:prstGeom>
          <a:noFill/>
        </p:spPr>
        <p:txBody>
          <a:bodyPr wrap="square" rtlCol="0">
            <a:spAutoFit/>
          </a:bodyPr>
          <a:lstStyle/>
          <a:p>
            <a:r>
              <a:rPr lang="en-GB" sz="2400" dirty="0">
                <a:solidFill>
                  <a:schemeClr val="bg1"/>
                </a:solidFill>
              </a:rPr>
              <a:t>“Since the launch of S4C the number of Welsh speakers has risen to more than 10 percent</a:t>
            </a:r>
          </a:p>
          <a:p>
            <a:r>
              <a:rPr lang="en-GB" sz="2400" dirty="0">
                <a:solidFill>
                  <a:schemeClr val="bg1"/>
                </a:solidFill>
              </a:rPr>
              <a:t>The language today thrives and is used by nearly three quarters of a million people in Wales and the UK” </a:t>
            </a:r>
            <a:r>
              <a:rPr lang="en-GB" sz="900" dirty="0">
                <a:solidFill>
                  <a:schemeClr val="bg1"/>
                </a:solidFill>
              </a:rPr>
              <a:t>(S4C, 2020, p.4)</a:t>
            </a:r>
          </a:p>
          <a:p>
            <a:endParaRPr lang="en-GB" dirty="0">
              <a:solidFill>
                <a:schemeClr val="bg1"/>
              </a:solidFill>
            </a:endParaRPr>
          </a:p>
        </p:txBody>
      </p:sp>
      <p:sp>
        <p:nvSpPr>
          <p:cNvPr id="8" name="TextBox 7">
            <a:extLst>
              <a:ext uri="{FF2B5EF4-FFF2-40B4-BE49-F238E27FC236}">
                <a16:creationId xmlns:a16="http://schemas.microsoft.com/office/drawing/2014/main" id="{0157C6DD-30CC-4A0B-A093-F45E9347794A}"/>
              </a:ext>
            </a:extLst>
          </p:cNvPr>
          <p:cNvSpPr txBox="1"/>
          <p:nvPr/>
        </p:nvSpPr>
        <p:spPr>
          <a:xfrm>
            <a:off x="8030817" y="65567"/>
            <a:ext cx="4161183" cy="646331"/>
          </a:xfrm>
          <a:prstGeom prst="rect">
            <a:avLst/>
          </a:prstGeom>
          <a:noFill/>
        </p:spPr>
        <p:txBody>
          <a:bodyPr wrap="square" rtlCol="0">
            <a:spAutoFit/>
          </a:bodyPr>
          <a:lstStyle/>
          <a:p>
            <a:r>
              <a:rPr lang="en-GB" dirty="0">
                <a:solidFill>
                  <a:schemeClr val="bg1"/>
                </a:solidFill>
              </a:rPr>
              <a:t>“The Well – beings of Future Generations Act, (2015)”</a:t>
            </a:r>
          </a:p>
        </p:txBody>
      </p:sp>
      <p:sp>
        <p:nvSpPr>
          <p:cNvPr id="9" name="TextBox 8">
            <a:extLst>
              <a:ext uri="{FF2B5EF4-FFF2-40B4-BE49-F238E27FC236}">
                <a16:creationId xmlns:a16="http://schemas.microsoft.com/office/drawing/2014/main" id="{3D6CB8E5-891F-4F01-B18E-4A666A97D253}"/>
              </a:ext>
            </a:extLst>
          </p:cNvPr>
          <p:cNvSpPr txBox="1"/>
          <p:nvPr/>
        </p:nvSpPr>
        <p:spPr>
          <a:xfrm flipH="1">
            <a:off x="10457305" y="460940"/>
            <a:ext cx="5335991" cy="230832"/>
          </a:xfrm>
          <a:prstGeom prst="rect">
            <a:avLst/>
          </a:prstGeom>
          <a:noFill/>
        </p:spPr>
        <p:txBody>
          <a:bodyPr wrap="square" rtlCol="0">
            <a:spAutoFit/>
          </a:bodyPr>
          <a:lstStyle/>
          <a:p>
            <a:r>
              <a:rPr lang="en-GB" sz="900" dirty="0">
                <a:solidFill>
                  <a:schemeClr val="bg1"/>
                </a:solidFill>
              </a:rPr>
              <a:t>(Future Generations, 2020, p.4)</a:t>
            </a:r>
          </a:p>
        </p:txBody>
      </p:sp>
    </p:spTree>
    <p:extLst>
      <p:ext uri="{BB962C8B-B14F-4D97-AF65-F5344CB8AC3E}">
        <p14:creationId xmlns:p14="http://schemas.microsoft.com/office/powerpoint/2010/main" val="1412533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6CD9E6E-6774-4EF5-8DF7-7415CE25C20A}"/>
              </a:ext>
            </a:extLst>
          </p:cNvPr>
          <p:cNvSpPr txBox="1"/>
          <p:nvPr/>
        </p:nvSpPr>
        <p:spPr>
          <a:xfrm>
            <a:off x="-63309" y="-95471"/>
            <a:ext cx="7371471" cy="461665"/>
          </a:xfrm>
          <a:prstGeom prst="rect">
            <a:avLst/>
          </a:prstGeom>
          <a:noFill/>
        </p:spPr>
        <p:txBody>
          <a:bodyPr wrap="square" rtlCol="0">
            <a:spAutoFit/>
          </a:bodyPr>
          <a:lstStyle/>
          <a:p>
            <a:r>
              <a:rPr lang="en-GB" sz="2400" u="sng" dirty="0"/>
              <a:t>Reference List</a:t>
            </a:r>
          </a:p>
        </p:txBody>
      </p:sp>
      <p:sp>
        <p:nvSpPr>
          <p:cNvPr id="5" name="Rectangle 4">
            <a:extLst>
              <a:ext uri="{FF2B5EF4-FFF2-40B4-BE49-F238E27FC236}">
                <a16:creationId xmlns:a16="http://schemas.microsoft.com/office/drawing/2014/main" id="{5E6EF5A7-2447-4886-AE46-09290FB017B6}"/>
              </a:ext>
            </a:extLst>
          </p:cNvPr>
          <p:cNvSpPr/>
          <p:nvPr/>
        </p:nvSpPr>
        <p:spPr>
          <a:xfrm>
            <a:off x="-7470" y="326552"/>
            <a:ext cx="12065391" cy="369332"/>
          </a:xfrm>
          <a:prstGeom prst="rect">
            <a:avLst/>
          </a:prstGeom>
        </p:spPr>
        <p:txBody>
          <a:bodyPr wrap="square">
            <a:spAutoFit/>
          </a:bodyPr>
          <a:lstStyle/>
          <a:p>
            <a:pPr lvl="0"/>
            <a:r>
              <a:rPr lang="en-GB" sz="1050" dirty="0">
                <a:solidFill>
                  <a:prstClr val="black"/>
                </a:solidFill>
              </a:rPr>
              <a:t>BBC News. 2018. </a:t>
            </a:r>
            <a:r>
              <a:rPr lang="en-GB" sz="1050" i="1" dirty="0">
                <a:solidFill>
                  <a:prstClr val="black"/>
                </a:solidFill>
              </a:rPr>
              <a:t>'Encouraging' Survey Suggests Rise In Welsh Language Speakers</a:t>
            </a:r>
            <a:r>
              <a:rPr lang="en-GB" sz="1050" dirty="0">
                <a:solidFill>
                  <a:prstClr val="black"/>
                </a:solidFill>
              </a:rPr>
              <a:t>. [online] Available at: &lt;https://www.bbc.co.uk/news/uk-wales-45611374&gt; [Accessed 27 October 2020],p.1</a:t>
            </a:r>
            <a:r>
              <a:rPr lang="en-GB" sz="1200" dirty="0">
                <a:solidFill>
                  <a:prstClr val="black"/>
                </a:solidFill>
              </a:rPr>
              <a:t>.</a:t>
            </a:r>
            <a:r>
              <a:rPr lang="en-GB" dirty="0">
                <a:solidFill>
                  <a:prstClr val="black"/>
                </a:solidFill>
              </a:rPr>
              <a:t> </a:t>
            </a:r>
          </a:p>
        </p:txBody>
      </p:sp>
      <p:sp>
        <p:nvSpPr>
          <p:cNvPr id="6" name="Rectangle 5">
            <a:extLst>
              <a:ext uri="{FF2B5EF4-FFF2-40B4-BE49-F238E27FC236}">
                <a16:creationId xmlns:a16="http://schemas.microsoft.com/office/drawing/2014/main" id="{E11B31E3-8D04-4D7D-90FE-98CA7572BB80}"/>
              </a:ext>
            </a:extLst>
          </p:cNvPr>
          <p:cNvSpPr/>
          <p:nvPr/>
        </p:nvSpPr>
        <p:spPr>
          <a:xfrm>
            <a:off x="-14928" y="540208"/>
            <a:ext cx="12065390" cy="307777"/>
          </a:xfrm>
          <a:prstGeom prst="rect">
            <a:avLst/>
          </a:prstGeom>
        </p:spPr>
        <p:txBody>
          <a:bodyPr wrap="square">
            <a:spAutoFit/>
          </a:bodyPr>
          <a:lstStyle/>
          <a:p>
            <a:pPr lvl="0"/>
            <a:r>
              <a:rPr lang="en-GB" sz="1050" dirty="0">
                <a:solidFill>
                  <a:prstClr val="black"/>
                </a:solidFill>
              </a:rPr>
              <a:t>BBC News. 2018. </a:t>
            </a:r>
            <a:r>
              <a:rPr lang="en-GB" sz="1050" i="1" dirty="0" err="1">
                <a:solidFill>
                  <a:prstClr val="black"/>
                </a:solidFill>
              </a:rPr>
              <a:t>Sali</a:t>
            </a:r>
            <a:r>
              <a:rPr lang="en-GB" sz="1050" i="1" dirty="0">
                <a:solidFill>
                  <a:prstClr val="black"/>
                </a:solidFill>
              </a:rPr>
              <a:t> Mali: Children's Favourite Character Turns 50</a:t>
            </a:r>
            <a:r>
              <a:rPr lang="en-GB" sz="1050" dirty="0">
                <a:solidFill>
                  <a:prstClr val="black"/>
                </a:solidFill>
              </a:rPr>
              <a:t>. [online] Available at: &lt;https://www.bbc.co.uk/news/uk-wales-48680523&gt; [Accessed 27 October 2020],p.1.</a:t>
            </a:r>
            <a:r>
              <a:rPr lang="en-GB" sz="1400" dirty="0">
                <a:solidFill>
                  <a:prstClr val="black"/>
                </a:solidFill>
              </a:rPr>
              <a:t> </a:t>
            </a:r>
          </a:p>
        </p:txBody>
      </p:sp>
      <p:sp>
        <p:nvSpPr>
          <p:cNvPr id="7" name="Rectangle 6">
            <a:extLst>
              <a:ext uri="{FF2B5EF4-FFF2-40B4-BE49-F238E27FC236}">
                <a16:creationId xmlns:a16="http://schemas.microsoft.com/office/drawing/2014/main" id="{B70ACC42-27D7-4048-B36D-5D67B0A94076}"/>
              </a:ext>
            </a:extLst>
          </p:cNvPr>
          <p:cNvSpPr/>
          <p:nvPr/>
        </p:nvSpPr>
        <p:spPr>
          <a:xfrm>
            <a:off x="-14928" y="257814"/>
            <a:ext cx="12685486" cy="261610"/>
          </a:xfrm>
          <a:prstGeom prst="rect">
            <a:avLst/>
          </a:prstGeom>
        </p:spPr>
        <p:txBody>
          <a:bodyPr wrap="square">
            <a:spAutoFit/>
          </a:bodyPr>
          <a:lstStyle/>
          <a:p>
            <a:pPr lvl="0"/>
            <a:r>
              <a:rPr lang="en-GB" sz="1050" dirty="0">
                <a:solidFill>
                  <a:prstClr val="black"/>
                </a:solidFill>
              </a:rPr>
              <a:t>BBC. 2018. </a:t>
            </a:r>
            <a:r>
              <a:rPr lang="en-GB" sz="1050" i="1" dirty="0">
                <a:solidFill>
                  <a:prstClr val="black"/>
                </a:solidFill>
              </a:rPr>
              <a:t>S4C - Y </a:t>
            </a:r>
            <a:r>
              <a:rPr lang="en-GB" sz="1050" i="1" dirty="0" err="1">
                <a:solidFill>
                  <a:prstClr val="black"/>
                </a:solidFill>
              </a:rPr>
              <a:t>Diwrnod</a:t>
            </a:r>
            <a:r>
              <a:rPr lang="en-GB" sz="1050" i="1" dirty="0">
                <a:solidFill>
                  <a:prstClr val="black"/>
                </a:solidFill>
              </a:rPr>
              <a:t> Mawr</a:t>
            </a:r>
            <a:r>
              <a:rPr lang="en-GB" sz="1050" dirty="0">
                <a:solidFill>
                  <a:prstClr val="black"/>
                </a:solidFill>
              </a:rPr>
              <a:t>. [online] Available at: &lt;https://www.bbc.co.uk/programmes/p067vg9r&gt; [Accessed 28 October 2020].</a:t>
            </a:r>
          </a:p>
        </p:txBody>
      </p:sp>
      <p:sp>
        <p:nvSpPr>
          <p:cNvPr id="8" name="Rectangle 7">
            <a:extLst>
              <a:ext uri="{FF2B5EF4-FFF2-40B4-BE49-F238E27FC236}">
                <a16:creationId xmlns:a16="http://schemas.microsoft.com/office/drawing/2014/main" id="{6E2E1641-F682-47CD-9304-BDB1B5BDA991}"/>
              </a:ext>
            </a:extLst>
          </p:cNvPr>
          <p:cNvSpPr/>
          <p:nvPr/>
        </p:nvSpPr>
        <p:spPr>
          <a:xfrm>
            <a:off x="-22387" y="730987"/>
            <a:ext cx="8752114" cy="261610"/>
          </a:xfrm>
          <a:prstGeom prst="rect">
            <a:avLst/>
          </a:prstGeom>
        </p:spPr>
        <p:txBody>
          <a:bodyPr wrap="square">
            <a:spAutoFit/>
          </a:bodyPr>
          <a:lstStyle/>
          <a:p>
            <a:pPr lvl="0"/>
            <a:r>
              <a:rPr lang="en-GB" sz="1050" dirty="0">
                <a:solidFill>
                  <a:prstClr val="black"/>
                </a:solidFill>
              </a:rPr>
              <a:t>Biography. 2020. </a:t>
            </a:r>
            <a:r>
              <a:rPr lang="en-GB" sz="1050" i="1" dirty="0">
                <a:solidFill>
                  <a:prstClr val="black"/>
                </a:solidFill>
              </a:rPr>
              <a:t>Jean Piaget</a:t>
            </a:r>
            <a:r>
              <a:rPr lang="en-GB" sz="1050" dirty="0">
                <a:solidFill>
                  <a:prstClr val="black"/>
                </a:solidFill>
              </a:rPr>
              <a:t>. [online] Available at: &lt;https://www.biography.com/scientist/jean-piaget&gt; [Accessed 29 October 2020].</a:t>
            </a:r>
          </a:p>
        </p:txBody>
      </p:sp>
      <p:sp>
        <p:nvSpPr>
          <p:cNvPr id="10" name="Rectangle 9">
            <a:extLst>
              <a:ext uri="{FF2B5EF4-FFF2-40B4-BE49-F238E27FC236}">
                <a16:creationId xmlns:a16="http://schemas.microsoft.com/office/drawing/2014/main" id="{51FB2730-9313-402F-B52F-F7E8C6EE34ED}"/>
              </a:ext>
            </a:extLst>
          </p:cNvPr>
          <p:cNvSpPr/>
          <p:nvPr/>
        </p:nvSpPr>
        <p:spPr>
          <a:xfrm>
            <a:off x="-22388" y="1569275"/>
            <a:ext cx="12065389" cy="430887"/>
          </a:xfrm>
          <a:prstGeom prst="rect">
            <a:avLst/>
          </a:prstGeom>
        </p:spPr>
        <p:txBody>
          <a:bodyPr wrap="square">
            <a:spAutoFit/>
          </a:bodyPr>
          <a:lstStyle/>
          <a:p>
            <a:pPr lvl="0"/>
            <a:r>
              <a:rPr lang="en-GB" sz="1050" dirty="0" err="1">
                <a:solidFill>
                  <a:prstClr val="black"/>
                </a:solidFill>
              </a:rPr>
              <a:t>Cymdeithas.Cymru</a:t>
            </a:r>
            <a:r>
              <a:rPr lang="en-GB" sz="1050" dirty="0">
                <a:solidFill>
                  <a:prstClr val="black"/>
                </a:solidFill>
              </a:rPr>
              <a:t>. 2020. </a:t>
            </a:r>
            <a:r>
              <a:rPr lang="en-GB" sz="1050" i="1" dirty="0">
                <a:solidFill>
                  <a:prstClr val="black"/>
                </a:solidFill>
              </a:rPr>
              <a:t>What Is </a:t>
            </a:r>
            <a:r>
              <a:rPr lang="en-GB" sz="1050" i="1" dirty="0" err="1">
                <a:solidFill>
                  <a:prstClr val="black"/>
                </a:solidFill>
              </a:rPr>
              <a:t>Cymdeithas</a:t>
            </a:r>
            <a:r>
              <a:rPr lang="en-GB" sz="1050" i="1" dirty="0">
                <a:solidFill>
                  <a:prstClr val="black"/>
                </a:solidFill>
              </a:rPr>
              <a:t> Yr Iaith? | </a:t>
            </a:r>
            <a:r>
              <a:rPr lang="en-GB" sz="1050" i="1" dirty="0" err="1">
                <a:solidFill>
                  <a:prstClr val="black"/>
                </a:solidFill>
              </a:rPr>
              <a:t>Cymdeithas</a:t>
            </a:r>
            <a:r>
              <a:rPr lang="en-GB" sz="1050" i="1" dirty="0">
                <a:solidFill>
                  <a:prstClr val="black"/>
                </a:solidFill>
              </a:rPr>
              <a:t> Yr Iaith </a:t>
            </a:r>
            <a:r>
              <a:rPr lang="en-GB" sz="1050" i="1" dirty="0" err="1">
                <a:solidFill>
                  <a:prstClr val="black"/>
                </a:solidFill>
              </a:rPr>
              <a:t>Gymraeg</a:t>
            </a:r>
            <a:r>
              <a:rPr lang="en-GB" sz="1050" dirty="0">
                <a:solidFill>
                  <a:prstClr val="black"/>
                </a:solidFill>
              </a:rPr>
              <a:t>. [online] Available at: &lt;https://cymdeithas.cymru/what-is-cymdeithas-yr-iaith#:~:text=Cymdeithas%20is%20a%20group%20of,every%20aspect%20of%20everyday%20life.&gt; [Accessed 29 October 2020].,P.1.</a:t>
            </a:r>
            <a:endParaRPr lang="en-GB" sz="1400" dirty="0">
              <a:solidFill>
                <a:prstClr val="black"/>
              </a:solidFill>
            </a:endParaRPr>
          </a:p>
        </p:txBody>
      </p:sp>
      <p:sp>
        <p:nvSpPr>
          <p:cNvPr id="11" name="Rectangle 10">
            <a:extLst>
              <a:ext uri="{FF2B5EF4-FFF2-40B4-BE49-F238E27FC236}">
                <a16:creationId xmlns:a16="http://schemas.microsoft.com/office/drawing/2014/main" id="{104EE846-0167-4ECB-A8DB-0159AB86F78C}"/>
              </a:ext>
            </a:extLst>
          </p:cNvPr>
          <p:cNvSpPr/>
          <p:nvPr/>
        </p:nvSpPr>
        <p:spPr>
          <a:xfrm>
            <a:off x="-44768" y="1894299"/>
            <a:ext cx="11945259" cy="577081"/>
          </a:xfrm>
          <a:prstGeom prst="rect">
            <a:avLst/>
          </a:prstGeom>
        </p:spPr>
        <p:txBody>
          <a:bodyPr wrap="square">
            <a:spAutoFit/>
          </a:bodyPr>
          <a:lstStyle/>
          <a:p>
            <a:pPr lvl="0"/>
            <a:endParaRPr lang="en-GB" sz="1050" dirty="0">
              <a:solidFill>
                <a:prstClr val="black"/>
              </a:solidFill>
            </a:endParaRPr>
          </a:p>
          <a:p>
            <a:pPr lvl="0"/>
            <a:r>
              <a:rPr lang="en-GB" sz="1050" dirty="0">
                <a:solidFill>
                  <a:prstClr val="black"/>
                </a:solidFill>
              </a:rPr>
              <a:t>Dlo6cycw1kmbs.cloudfront.net. 2014. </a:t>
            </a:r>
            <a:r>
              <a:rPr lang="en-GB" sz="1050" i="1" dirty="0">
                <a:solidFill>
                  <a:prstClr val="black"/>
                </a:solidFill>
              </a:rPr>
              <a:t>The Future Of Welsh Language Television</a:t>
            </a:r>
            <a:r>
              <a:rPr lang="en-GB" sz="1050" dirty="0">
                <a:solidFill>
                  <a:prstClr val="black"/>
                </a:solidFill>
              </a:rPr>
              <a:t>. [online] Available at: &lt;https://dlo6cycw1kmbs.cloudfront.net/media/media_assets/e_s4c-future-of-welsh-language-broadcasting.pdf&gt; [Accessed 30 October 2020],p.1.</a:t>
            </a:r>
          </a:p>
        </p:txBody>
      </p:sp>
      <p:sp>
        <p:nvSpPr>
          <p:cNvPr id="13" name="Rectangle 12">
            <a:extLst>
              <a:ext uri="{FF2B5EF4-FFF2-40B4-BE49-F238E27FC236}">
                <a16:creationId xmlns:a16="http://schemas.microsoft.com/office/drawing/2014/main" id="{1BCDF52B-733A-4D63-B242-85502B01061C}"/>
              </a:ext>
            </a:extLst>
          </p:cNvPr>
          <p:cNvSpPr/>
          <p:nvPr/>
        </p:nvSpPr>
        <p:spPr>
          <a:xfrm>
            <a:off x="-22387" y="1248573"/>
            <a:ext cx="12065389" cy="261610"/>
          </a:xfrm>
          <a:prstGeom prst="rect">
            <a:avLst/>
          </a:prstGeom>
        </p:spPr>
        <p:txBody>
          <a:bodyPr wrap="square">
            <a:spAutoFit/>
          </a:bodyPr>
          <a:lstStyle/>
          <a:p>
            <a:pPr lvl="0"/>
            <a:r>
              <a:rPr lang="en-GB" sz="1050" dirty="0">
                <a:solidFill>
                  <a:prstClr val="black"/>
                </a:solidFill>
              </a:rPr>
              <a:t>Cherry, K., 2019. </a:t>
            </a:r>
            <a:r>
              <a:rPr lang="en-GB" sz="1050" i="1" dirty="0">
                <a:solidFill>
                  <a:prstClr val="black"/>
                </a:solidFill>
              </a:rPr>
              <a:t>Jean Piaget's Greatest Words Of Wisdom</a:t>
            </a:r>
            <a:r>
              <a:rPr lang="en-GB" sz="1050" dirty="0">
                <a:solidFill>
                  <a:prstClr val="black"/>
                </a:solidFill>
              </a:rPr>
              <a:t>. [online] </a:t>
            </a:r>
            <a:r>
              <a:rPr lang="en-GB" sz="1050" dirty="0" err="1">
                <a:solidFill>
                  <a:prstClr val="black"/>
                </a:solidFill>
              </a:rPr>
              <a:t>Verywell</a:t>
            </a:r>
            <a:r>
              <a:rPr lang="en-GB" sz="1050" dirty="0">
                <a:solidFill>
                  <a:prstClr val="black"/>
                </a:solidFill>
              </a:rPr>
              <a:t> Mind. Available at: &lt;https://www.verywellmind.com/jean-piaget-quotes-2795116&gt; [Accessed 31 October 2020].</a:t>
            </a:r>
          </a:p>
        </p:txBody>
      </p:sp>
      <p:sp>
        <p:nvSpPr>
          <p:cNvPr id="14" name="Rectangle 13">
            <a:extLst>
              <a:ext uri="{FF2B5EF4-FFF2-40B4-BE49-F238E27FC236}">
                <a16:creationId xmlns:a16="http://schemas.microsoft.com/office/drawing/2014/main" id="{3B1BF7C6-FBF1-4B7C-9BE9-B178D216174F}"/>
              </a:ext>
            </a:extLst>
          </p:cNvPr>
          <p:cNvSpPr/>
          <p:nvPr/>
        </p:nvSpPr>
        <p:spPr>
          <a:xfrm>
            <a:off x="-63309" y="1881828"/>
            <a:ext cx="5155579" cy="276999"/>
          </a:xfrm>
          <a:prstGeom prst="rect">
            <a:avLst/>
          </a:prstGeom>
        </p:spPr>
        <p:txBody>
          <a:bodyPr wrap="none">
            <a:spAutoFit/>
          </a:bodyPr>
          <a:lstStyle/>
          <a:p>
            <a:pPr lvl="0"/>
            <a:r>
              <a:rPr lang="en-GB" sz="1050" dirty="0">
                <a:solidFill>
                  <a:prstClr val="black"/>
                </a:solidFill>
              </a:rPr>
              <a:t> Davies, J., 2014. </a:t>
            </a:r>
            <a:r>
              <a:rPr lang="en-GB" sz="1050" i="1" dirty="0">
                <a:solidFill>
                  <a:prstClr val="black"/>
                </a:solidFill>
              </a:rPr>
              <a:t>The Welsh Language</a:t>
            </a:r>
            <a:r>
              <a:rPr lang="en-GB" sz="1050" dirty="0">
                <a:solidFill>
                  <a:prstClr val="black"/>
                </a:solidFill>
              </a:rPr>
              <a:t>. 1st ed. Cardiff: University of Wales Press,p.120-121</a:t>
            </a:r>
            <a:r>
              <a:rPr lang="en-GB" sz="1200" dirty="0">
                <a:solidFill>
                  <a:prstClr val="black"/>
                </a:solidFill>
              </a:rPr>
              <a:t>.</a:t>
            </a:r>
          </a:p>
        </p:txBody>
      </p:sp>
      <p:sp>
        <p:nvSpPr>
          <p:cNvPr id="15" name="Rectangle 14">
            <a:extLst>
              <a:ext uri="{FF2B5EF4-FFF2-40B4-BE49-F238E27FC236}">
                <a16:creationId xmlns:a16="http://schemas.microsoft.com/office/drawing/2014/main" id="{42504664-BE90-4114-B9DA-4FC3D6D34202}"/>
              </a:ext>
            </a:extLst>
          </p:cNvPr>
          <p:cNvSpPr/>
          <p:nvPr/>
        </p:nvSpPr>
        <p:spPr>
          <a:xfrm>
            <a:off x="-22387" y="1392732"/>
            <a:ext cx="12087768" cy="253916"/>
          </a:xfrm>
          <a:prstGeom prst="rect">
            <a:avLst/>
          </a:prstGeom>
        </p:spPr>
        <p:txBody>
          <a:bodyPr wrap="square">
            <a:spAutoFit/>
          </a:bodyPr>
          <a:lstStyle/>
          <a:p>
            <a:pPr lvl="0"/>
            <a:r>
              <a:rPr lang="en-GB" sz="1050" dirty="0">
                <a:solidFill>
                  <a:prstClr val="black"/>
                </a:solidFill>
              </a:rPr>
              <a:t>Cherry, K., 2020. </a:t>
            </a:r>
            <a:r>
              <a:rPr lang="en-GB" sz="1050" i="1" dirty="0">
                <a:solidFill>
                  <a:prstClr val="black"/>
                </a:solidFill>
              </a:rPr>
              <a:t>Why Lev Vygotsky Was One Of The Most Influential Psychologists</a:t>
            </a:r>
            <a:r>
              <a:rPr lang="en-GB" sz="1050" dirty="0">
                <a:solidFill>
                  <a:prstClr val="black"/>
                </a:solidFill>
              </a:rPr>
              <a:t>. [online] </a:t>
            </a:r>
            <a:r>
              <a:rPr lang="en-GB" sz="1050" dirty="0" err="1">
                <a:solidFill>
                  <a:prstClr val="black"/>
                </a:solidFill>
              </a:rPr>
              <a:t>Verywell</a:t>
            </a:r>
            <a:r>
              <a:rPr lang="en-GB" sz="1050" dirty="0">
                <a:solidFill>
                  <a:prstClr val="black"/>
                </a:solidFill>
              </a:rPr>
              <a:t> Mind. Available at: &lt;https://www.verywellmind.com/lev-vygotsky-biography-2795533&gt; [Accessed 31 October 2020].</a:t>
            </a:r>
          </a:p>
        </p:txBody>
      </p:sp>
      <p:sp>
        <p:nvSpPr>
          <p:cNvPr id="16" name="Rectangle 15">
            <a:extLst>
              <a:ext uri="{FF2B5EF4-FFF2-40B4-BE49-F238E27FC236}">
                <a16:creationId xmlns:a16="http://schemas.microsoft.com/office/drawing/2014/main" id="{8D603B4C-732A-4962-9B48-7BEA27E6CADD}"/>
              </a:ext>
            </a:extLst>
          </p:cNvPr>
          <p:cNvSpPr/>
          <p:nvPr/>
        </p:nvSpPr>
        <p:spPr>
          <a:xfrm>
            <a:off x="-125464" y="2676481"/>
            <a:ext cx="11210279" cy="341632"/>
          </a:xfrm>
          <a:prstGeom prst="rect">
            <a:avLst/>
          </a:prstGeom>
        </p:spPr>
        <p:txBody>
          <a:bodyPr wrap="square">
            <a:spAutoFit/>
          </a:bodyPr>
          <a:lstStyle/>
          <a:p>
            <a:pPr lvl="0" defTabSz="914400">
              <a:lnSpc>
                <a:spcPct val="90000"/>
              </a:lnSpc>
              <a:spcBef>
                <a:spcPts val="1000"/>
              </a:spcBef>
            </a:pPr>
            <a:r>
              <a:rPr lang="en-GB" dirty="0">
                <a:solidFill>
                  <a:prstClr val="black"/>
                </a:solidFill>
              </a:rPr>
              <a:t> </a:t>
            </a:r>
            <a:r>
              <a:rPr lang="en-GB" sz="1050" dirty="0" err="1">
                <a:solidFill>
                  <a:prstClr val="black"/>
                </a:solidFill>
              </a:rPr>
              <a:t>FelinFach</a:t>
            </a:r>
            <a:r>
              <a:rPr lang="en-GB" sz="1050" dirty="0">
                <a:solidFill>
                  <a:prstClr val="black"/>
                </a:solidFill>
              </a:rPr>
              <a:t>. 2020. </a:t>
            </a:r>
            <a:r>
              <a:rPr lang="en-GB" sz="1050" i="1" dirty="0">
                <a:solidFill>
                  <a:prstClr val="black"/>
                </a:solidFill>
              </a:rPr>
              <a:t>Welsh Flags And Banners</a:t>
            </a:r>
            <a:r>
              <a:rPr lang="en-GB" sz="1050" dirty="0">
                <a:solidFill>
                  <a:prstClr val="black"/>
                </a:solidFill>
              </a:rPr>
              <a:t>. [online] Available at: &lt;https://www.felinfach.com/blogs/blog/welsh-flags-and-banners&gt; [Accessed 4 October 2020].</a:t>
            </a:r>
          </a:p>
        </p:txBody>
      </p:sp>
      <p:sp>
        <p:nvSpPr>
          <p:cNvPr id="17" name="Rectangle 16">
            <a:extLst>
              <a:ext uri="{FF2B5EF4-FFF2-40B4-BE49-F238E27FC236}">
                <a16:creationId xmlns:a16="http://schemas.microsoft.com/office/drawing/2014/main" id="{39FE8606-10ED-40EF-B778-171793A9D25C}"/>
              </a:ext>
            </a:extLst>
          </p:cNvPr>
          <p:cNvSpPr/>
          <p:nvPr/>
        </p:nvSpPr>
        <p:spPr>
          <a:xfrm>
            <a:off x="-63309" y="2833447"/>
            <a:ext cx="11818646" cy="369332"/>
          </a:xfrm>
          <a:prstGeom prst="rect">
            <a:avLst/>
          </a:prstGeom>
        </p:spPr>
        <p:txBody>
          <a:bodyPr wrap="square">
            <a:spAutoFit/>
          </a:bodyPr>
          <a:lstStyle/>
          <a:p>
            <a:pPr lvl="0"/>
            <a:r>
              <a:rPr lang="en-GB" sz="1050" dirty="0">
                <a:solidFill>
                  <a:prstClr val="black"/>
                </a:solidFill>
              </a:rPr>
              <a:t>Film, I., 2020. </a:t>
            </a:r>
            <a:r>
              <a:rPr lang="en-GB" sz="1050" i="1" dirty="0">
                <a:solidFill>
                  <a:prstClr val="black"/>
                </a:solidFill>
              </a:rPr>
              <a:t>Into Film Cymru</a:t>
            </a:r>
            <a:r>
              <a:rPr lang="en-GB" sz="1050" dirty="0">
                <a:solidFill>
                  <a:prstClr val="black"/>
                </a:solidFill>
              </a:rPr>
              <a:t>. [online] Intofilm.org. Available at: &lt;https://www.intofilm.org/cymru&gt; [Accessed 31 October 2020],P.1</a:t>
            </a:r>
            <a:r>
              <a:rPr lang="en-GB" sz="1200" dirty="0">
                <a:solidFill>
                  <a:prstClr val="black"/>
                </a:solidFill>
              </a:rPr>
              <a:t>.</a:t>
            </a:r>
            <a:r>
              <a:rPr lang="en-GB" dirty="0">
                <a:solidFill>
                  <a:prstClr val="black"/>
                </a:solidFill>
              </a:rPr>
              <a:t> </a:t>
            </a:r>
          </a:p>
        </p:txBody>
      </p:sp>
      <p:sp>
        <p:nvSpPr>
          <p:cNvPr id="18" name="Rectangle 17">
            <a:extLst>
              <a:ext uri="{FF2B5EF4-FFF2-40B4-BE49-F238E27FC236}">
                <a16:creationId xmlns:a16="http://schemas.microsoft.com/office/drawing/2014/main" id="{BFA1EE16-E96D-4C5A-85CF-6A0AA99B5ABB}"/>
              </a:ext>
            </a:extLst>
          </p:cNvPr>
          <p:cNvSpPr/>
          <p:nvPr/>
        </p:nvSpPr>
        <p:spPr>
          <a:xfrm>
            <a:off x="-111103" y="3600427"/>
            <a:ext cx="10406745" cy="307777"/>
          </a:xfrm>
          <a:prstGeom prst="rect">
            <a:avLst/>
          </a:prstGeom>
        </p:spPr>
        <p:txBody>
          <a:bodyPr wrap="square">
            <a:spAutoFit/>
          </a:bodyPr>
          <a:lstStyle/>
          <a:p>
            <a:pPr lvl="0"/>
            <a:r>
              <a:rPr lang="en-GB" sz="1400" dirty="0">
                <a:solidFill>
                  <a:prstClr val="black"/>
                </a:solidFill>
              </a:rPr>
              <a:t> </a:t>
            </a:r>
            <a:r>
              <a:rPr lang="en-GB" sz="1050" dirty="0">
                <a:solidFill>
                  <a:prstClr val="black"/>
                </a:solidFill>
              </a:rPr>
              <a:t>GOV.WALES. 2020. </a:t>
            </a:r>
            <a:r>
              <a:rPr lang="en-GB" sz="1050" i="1" dirty="0">
                <a:solidFill>
                  <a:prstClr val="black"/>
                </a:solidFill>
              </a:rPr>
              <a:t>Home | GOV.WALES</a:t>
            </a:r>
            <a:r>
              <a:rPr lang="en-GB" sz="1050" dirty="0">
                <a:solidFill>
                  <a:prstClr val="black"/>
                </a:solidFill>
              </a:rPr>
              <a:t>. [online] Available at: &lt;https://gov.wales/&gt; [Accessed 25 October 2020].</a:t>
            </a:r>
            <a:r>
              <a:rPr lang="en-GB" sz="1400" dirty="0">
                <a:solidFill>
                  <a:prstClr val="black"/>
                </a:solidFill>
              </a:rPr>
              <a:t> </a:t>
            </a:r>
          </a:p>
        </p:txBody>
      </p:sp>
      <p:sp>
        <p:nvSpPr>
          <p:cNvPr id="19" name="Rectangle 18">
            <a:extLst>
              <a:ext uri="{FF2B5EF4-FFF2-40B4-BE49-F238E27FC236}">
                <a16:creationId xmlns:a16="http://schemas.microsoft.com/office/drawing/2014/main" id="{7D057220-C67F-4C6E-80F7-F7137561CD08}"/>
              </a:ext>
            </a:extLst>
          </p:cNvPr>
          <p:cNvSpPr/>
          <p:nvPr/>
        </p:nvSpPr>
        <p:spPr>
          <a:xfrm>
            <a:off x="-63309" y="4143258"/>
            <a:ext cx="12206927" cy="307777"/>
          </a:xfrm>
          <a:prstGeom prst="rect">
            <a:avLst/>
          </a:prstGeom>
        </p:spPr>
        <p:txBody>
          <a:bodyPr wrap="square">
            <a:spAutoFit/>
          </a:bodyPr>
          <a:lstStyle/>
          <a:p>
            <a:pPr lvl="0"/>
            <a:r>
              <a:rPr lang="en-GB" sz="1050" dirty="0">
                <a:solidFill>
                  <a:prstClr val="black"/>
                </a:solidFill>
              </a:rPr>
              <a:t>Graham, R., 2005. </a:t>
            </a:r>
            <a:r>
              <a:rPr lang="en-GB" sz="1050" i="1" dirty="0">
                <a:solidFill>
                  <a:prstClr val="black"/>
                </a:solidFill>
              </a:rPr>
              <a:t>A Tribute To Gwynfor Evans - C4/S4C - </a:t>
            </a:r>
            <a:r>
              <a:rPr lang="en-GB" sz="1050" i="1" dirty="0" err="1">
                <a:solidFill>
                  <a:prstClr val="black"/>
                </a:solidFill>
              </a:rPr>
              <a:t>Transdiffusion</a:t>
            </a:r>
            <a:r>
              <a:rPr lang="en-GB" sz="1050" i="1" dirty="0">
                <a:solidFill>
                  <a:prstClr val="black"/>
                </a:solidFill>
              </a:rPr>
              <a:t> Broadcasting System</a:t>
            </a:r>
            <a:r>
              <a:rPr lang="en-GB" sz="1050" dirty="0">
                <a:solidFill>
                  <a:prstClr val="black"/>
                </a:solidFill>
              </a:rPr>
              <a:t>. [online] Transdiffusion.org. Available at: &lt;https://www.transdiffusion.org/2005/04/01/evans&gt; [Accessed 31 October 2020].</a:t>
            </a:r>
            <a:r>
              <a:rPr lang="en-GB" sz="1400" dirty="0">
                <a:solidFill>
                  <a:prstClr val="black"/>
                </a:solidFill>
              </a:rPr>
              <a:t> </a:t>
            </a:r>
          </a:p>
        </p:txBody>
      </p:sp>
      <p:sp>
        <p:nvSpPr>
          <p:cNvPr id="20" name="Rectangle 19">
            <a:extLst>
              <a:ext uri="{FF2B5EF4-FFF2-40B4-BE49-F238E27FC236}">
                <a16:creationId xmlns:a16="http://schemas.microsoft.com/office/drawing/2014/main" id="{03A59075-4A9E-4909-9DC4-D3F9BB1B8C89}"/>
              </a:ext>
            </a:extLst>
          </p:cNvPr>
          <p:cNvSpPr/>
          <p:nvPr/>
        </p:nvSpPr>
        <p:spPr>
          <a:xfrm>
            <a:off x="-63309" y="3621682"/>
            <a:ext cx="12065387" cy="646331"/>
          </a:xfrm>
          <a:prstGeom prst="rect">
            <a:avLst/>
          </a:prstGeom>
        </p:spPr>
        <p:txBody>
          <a:bodyPr wrap="square">
            <a:spAutoFit/>
          </a:bodyPr>
          <a:lstStyle/>
          <a:p>
            <a:pPr lvl="0"/>
            <a:endParaRPr lang="en-GB" sz="1400" dirty="0">
              <a:solidFill>
                <a:prstClr val="black"/>
              </a:solidFill>
            </a:endParaRPr>
          </a:p>
          <a:p>
            <a:pPr lvl="0"/>
            <a:r>
              <a:rPr lang="en-GB" sz="1050" dirty="0">
                <a:solidFill>
                  <a:prstClr val="black"/>
                </a:solidFill>
              </a:rPr>
              <a:t>GOV.WALES. 2020. </a:t>
            </a:r>
            <a:r>
              <a:rPr lang="en-GB" sz="1050" i="1" dirty="0">
                <a:solidFill>
                  <a:prstClr val="black"/>
                </a:solidFill>
              </a:rPr>
              <a:t>Welsh Language Data From The Annual Population Survey: April 2019 To March 2020 | GOV.WALES</a:t>
            </a:r>
            <a:r>
              <a:rPr lang="en-GB" sz="1050" dirty="0">
                <a:solidFill>
                  <a:prstClr val="black"/>
                </a:solidFill>
              </a:rPr>
              <a:t>. [online] Available at: &lt;https://gov.wales/welsh-language-data-annual-population-survey-april-2019-march-2020&gt; [Accessed 31 October 2020] p.1.</a:t>
            </a:r>
          </a:p>
        </p:txBody>
      </p:sp>
      <p:sp>
        <p:nvSpPr>
          <p:cNvPr id="3" name="Rectangle 2">
            <a:extLst>
              <a:ext uri="{FF2B5EF4-FFF2-40B4-BE49-F238E27FC236}">
                <a16:creationId xmlns:a16="http://schemas.microsoft.com/office/drawing/2014/main" id="{B65B4427-5AFA-4943-80A7-31D675BDAC0A}"/>
              </a:ext>
            </a:extLst>
          </p:cNvPr>
          <p:cNvSpPr/>
          <p:nvPr/>
        </p:nvSpPr>
        <p:spPr>
          <a:xfrm>
            <a:off x="-63309" y="4376109"/>
            <a:ext cx="5400837" cy="253916"/>
          </a:xfrm>
          <a:prstGeom prst="rect">
            <a:avLst/>
          </a:prstGeom>
        </p:spPr>
        <p:txBody>
          <a:bodyPr wrap="none">
            <a:spAutoFit/>
          </a:bodyPr>
          <a:lstStyle/>
          <a:p>
            <a:r>
              <a:rPr lang="en-GB" sz="1050" dirty="0">
                <a:solidFill>
                  <a:prstClr val="black"/>
                </a:solidFill>
              </a:rPr>
              <a:t> Gray, C. and </a:t>
            </a:r>
            <a:r>
              <a:rPr lang="en-GB" sz="1050" dirty="0" err="1">
                <a:solidFill>
                  <a:prstClr val="black"/>
                </a:solidFill>
              </a:rPr>
              <a:t>MacBlain</a:t>
            </a:r>
            <a:r>
              <a:rPr lang="en-GB" sz="1050" dirty="0">
                <a:solidFill>
                  <a:prstClr val="black"/>
                </a:solidFill>
              </a:rPr>
              <a:t>, S., 2012. </a:t>
            </a:r>
            <a:r>
              <a:rPr lang="en-GB" sz="1050" i="1" dirty="0">
                <a:solidFill>
                  <a:prstClr val="black"/>
                </a:solidFill>
              </a:rPr>
              <a:t>Learning Theories In Childhood</a:t>
            </a:r>
            <a:r>
              <a:rPr lang="en-GB" sz="1050" dirty="0">
                <a:solidFill>
                  <a:prstClr val="black"/>
                </a:solidFill>
              </a:rPr>
              <a:t>. 1st ed. London: SAGE,p.72-73. </a:t>
            </a:r>
            <a:endParaRPr lang="en-GB" sz="1400" dirty="0"/>
          </a:p>
        </p:txBody>
      </p:sp>
      <p:sp>
        <p:nvSpPr>
          <p:cNvPr id="9" name="Rectangle 8">
            <a:extLst>
              <a:ext uri="{FF2B5EF4-FFF2-40B4-BE49-F238E27FC236}">
                <a16:creationId xmlns:a16="http://schemas.microsoft.com/office/drawing/2014/main" id="{2EFFC269-793C-472C-AA61-52FA2685CDAC}"/>
              </a:ext>
            </a:extLst>
          </p:cNvPr>
          <p:cNvSpPr/>
          <p:nvPr/>
        </p:nvSpPr>
        <p:spPr>
          <a:xfrm>
            <a:off x="-63309" y="2526501"/>
            <a:ext cx="11818640" cy="261610"/>
          </a:xfrm>
          <a:prstGeom prst="rect">
            <a:avLst/>
          </a:prstGeom>
        </p:spPr>
        <p:txBody>
          <a:bodyPr wrap="square">
            <a:spAutoFit/>
          </a:bodyPr>
          <a:lstStyle/>
          <a:p>
            <a:pPr lvl="0"/>
            <a:r>
              <a:rPr lang="en-GB" sz="1050" dirty="0" err="1">
                <a:solidFill>
                  <a:srgbClr val="000000"/>
                </a:solidFill>
              </a:rPr>
              <a:t>FelinFach</a:t>
            </a:r>
            <a:r>
              <a:rPr lang="en-GB" sz="1050" dirty="0">
                <a:solidFill>
                  <a:srgbClr val="000000"/>
                </a:solidFill>
              </a:rPr>
              <a:t>. 2019. </a:t>
            </a:r>
            <a:r>
              <a:rPr lang="en-GB" sz="1050" i="1" dirty="0">
                <a:solidFill>
                  <a:srgbClr val="000000"/>
                </a:solidFill>
              </a:rPr>
              <a:t>Celebration Days Wales</a:t>
            </a:r>
            <a:r>
              <a:rPr lang="en-GB" sz="1050" dirty="0">
                <a:solidFill>
                  <a:srgbClr val="000000"/>
                </a:solidFill>
              </a:rPr>
              <a:t>. [online] Available at: &lt;https://www.felinfach.com/blogs/blog/celebration-days-wales&gt; [Accessed 1 November 2020].</a:t>
            </a:r>
            <a:endParaRPr lang="en-GB" sz="1050" dirty="0">
              <a:solidFill>
                <a:prstClr val="black"/>
              </a:solidFill>
            </a:endParaRPr>
          </a:p>
        </p:txBody>
      </p:sp>
      <p:sp>
        <p:nvSpPr>
          <p:cNvPr id="21" name="Rectangle 20">
            <a:extLst>
              <a:ext uri="{FF2B5EF4-FFF2-40B4-BE49-F238E27FC236}">
                <a16:creationId xmlns:a16="http://schemas.microsoft.com/office/drawing/2014/main" id="{DF69E37A-2DBA-4282-B0A4-1DE75CE124E8}"/>
              </a:ext>
            </a:extLst>
          </p:cNvPr>
          <p:cNvSpPr/>
          <p:nvPr/>
        </p:nvSpPr>
        <p:spPr>
          <a:xfrm>
            <a:off x="-44768" y="3110596"/>
            <a:ext cx="12255309" cy="430887"/>
          </a:xfrm>
          <a:prstGeom prst="rect">
            <a:avLst/>
          </a:prstGeom>
        </p:spPr>
        <p:txBody>
          <a:bodyPr wrap="square">
            <a:spAutoFit/>
          </a:bodyPr>
          <a:lstStyle/>
          <a:p>
            <a:r>
              <a:rPr lang="en-GB" sz="1050" dirty="0">
                <a:solidFill>
                  <a:srgbClr val="000000"/>
                </a:solidFill>
              </a:rPr>
              <a:t>Futuregenerations.wales. 2020. </a:t>
            </a:r>
            <a:r>
              <a:rPr lang="en-GB" sz="1050" i="1" dirty="0">
                <a:solidFill>
                  <a:srgbClr val="000000"/>
                </a:solidFill>
              </a:rPr>
              <a:t>Thee Future Generations Report</a:t>
            </a:r>
            <a:r>
              <a:rPr lang="en-GB" sz="1050" dirty="0">
                <a:solidFill>
                  <a:srgbClr val="000000"/>
                </a:solidFill>
              </a:rPr>
              <a:t>. [online] Available at: &lt;https://www.futuregenerations.wales/wp-content/uploads/2020/06/Chap-3-Culture-and-Lang.pdf&gt; [Accessed 1 November 2020],p.4-10.</a:t>
            </a:r>
            <a:endParaRPr lang="en-GB" sz="1050" dirty="0"/>
          </a:p>
        </p:txBody>
      </p:sp>
      <p:sp>
        <p:nvSpPr>
          <p:cNvPr id="22" name="Rectangle 21">
            <a:extLst>
              <a:ext uri="{FF2B5EF4-FFF2-40B4-BE49-F238E27FC236}">
                <a16:creationId xmlns:a16="http://schemas.microsoft.com/office/drawing/2014/main" id="{1D52CD47-6D4C-49A0-BC4A-6EA1FB99387C}"/>
              </a:ext>
            </a:extLst>
          </p:cNvPr>
          <p:cNvSpPr/>
          <p:nvPr/>
        </p:nvSpPr>
        <p:spPr>
          <a:xfrm>
            <a:off x="-44768" y="4574982"/>
            <a:ext cx="12080309" cy="430887"/>
          </a:xfrm>
          <a:prstGeom prst="rect">
            <a:avLst/>
          </a:prstGeom>
        </p:spPr>
        <p:txBody>
          <a:bodyPr wrap="square">
            <a:spAutoFit/>
          </a:bodyPr>
          <a:lstStyle/>
          <a:p>
            <a:pPr lvl="0"/>
            <a:r>
              <a:rPr lang="en-GB" sz="1050" dirty="0">
                <a:solidFill>
                  <a:prstClr val="black"/>
                </a:solidFill>
              </a:rPr>
              <a:t>Hanesplaidcymru.org. 2020. </a:t>
            </a:r>
            <a:r>
              <a:rPr lang="en-GB" sz="1050" i="1" dirty="0">
                <a:solidFill>
                  <a:prstClr val="black"/>
                </a:solidFill>
              </a:rPr>
              <a:t>Gwynfor Evans – Lecture By Peter Hughes Griffiths | Hanes Plaid Cymru</a:t>
            </a:r>
            <a:r>
              <a:rPr lang="en-GB" sz="1050" dirty="0">
                <a:solidFill>
                  <a:prstClr val="black"/>
                </a:solidFill>
              </a:rPr>
              <a:t>. [online] Available at: &lt;http://www.hanesplaidcymru.org/gwynfor-evans-darlith/?lang=en&gt; [Accessed 25 October 2020]. </a:t>
            </a:r>
          </a:p>
        </p:txBody>
      </p:sp>
      <p:sp>
        <p:nvSpPr>
          <p:cNvPr id="23" name="Rectangle 22">
            <a:extLst>
              <a:ext uri="{FF2B5EF4-FFF2-40B4-BE49-F238E27FC236}">
                <a16:creationId xmlns:a16="http://schemas.microsoft.com/office/drawing/2014/main" id="{51920DF6-3CD3-4AAC-809C-3594101BEA88}"/>
              </a:ext>
            </a:extLst>
          </p:cNvPr>
          <p:cNvSpPr/>
          <p:nvPr/>
        </p:nvSpPr>
        <p:spPr>
          <a:xfrm>
            <a:off x="-63309" y="4907174"/>
            <a:ext cx="11963800" cy="430887"/>
          </a:xfrm>
          <a:prstGeom prst="rect">
            <a:avLst/>
          </a:prstGeom>
        </p:spPr>
        <p:txBody>
          <a:bodyPr wrap="square">
            <a:spAutoFit/>
          </a:bodyPr>
          <a:lstStyle/>
          <a:p>
            <a:pPr lvl="0"/>
            <a:r>
              <a:rPr lang="en-GB" sz="1050" dirty="0">
                <a:solidFill>
                  <a:prstClr val="black"/>
                </a:solidFill>
              </a:rPr>
              <a:t>Hansard.parliament.uk. 2016. </a:t>
            </a:r>
            <a:r>
              <a:rPr lang="en-GB" sz="1050" i="1" dirty="0">
                <a:solidFill>
                  <a:prstClr val="black"/>
                </a:solidFill>
              </a:rPr>
              <a:t>Gwynfor Evans And Welsh Politics - Hansard</a:t>
            </a:r>
            <a:r>
              <a:rPr lang="en-GB" sz="1050" dirty="0">
                <a:solidFill>
                  <a:prstClr val="black"/>
                </a:solidFill>
              </a:rPr>
              <a:t>. [online] Available at: &lt;https://hansard.parliament.uk/commons/2016-07-05/debates/FEFCD451-7112-469F-B031-47802CA0CB11/GwynforEvansAndWelshPolitics&gt; [Accessed 30 October 2020],p.1. </a:t>
            </a:r>
          </a:p>
        </p:txBody>
      </p:sp>
      <p:sp>
        <p:nvSpPr>
          <p:cNvPr id="24" name="Rectangle 23">
            <a:extLst>
              <a:ext uri="{FF2B5EF4-FFF2-40B4-BE49-F238E27FC236}">
                <a16:creationId xmlns:a16="http://schemas.microsoft.com/office/drawing/2014/main" id="{3A03B7DC-2CBC-4F36-AE5C-C0CE8596A113}"/>
              </a:ext>
            </a:extLst>
          </p:cNvPr>
          <p:cNvSpPr/>
          <p:nvPr/>
        </p:nvSpPr>
        <p:spPr>
          <a:xfrm>
            <a:off x="-22387" y="918385"/>
            <a:ext cx="11372558" cy="415498"/>
          </a:xfrm>
          <a:prstGeom prst="rect">
            <a:avLst/>
          </a:prstGeom>
        </p:spPr>
        <p:txBody>
          <a:bodyPr wrap="square">
            <a:spAutoFit/>
          </a:bodyPr>
          <a:lstStyle/>
          <a:p>
            <a:pPr lvl="0"/>
            <a:r>
              <a:rPr lang="en-GB" sz="1050" dirty="0">
                <a:solidFill>
                  <a:srgbClr val="000000"/>
                </a:solidFill>
              </a:rPr>
              <a:t>Cambrian News. 2017. </a:t>
            </a:r>
            <a:r>
              <a:rPr lang="en-GB" sz="1050" i="1" dirty="0">
                <a:solidFill>
                  <a:srgbClr val="000000"/>
                </a:solidFill>
              </a:rPr>
              <a:t>Merched Y </a:t>
            </a:r>
            <a:r>
              <a:rPr lang="en-GB" sz="1050" i="1" dirty="0" err="1">
                <a:solidFill>
                  <a:srgbClr val="000000"/>
                </a:solidFill>
              </a:rPr>
              <a:t>Wawr</a:t>
            </a:r>
            <a:r>
              <a:rPr lang="en-GB" sz="1050" i="1" dirty="0">
                <a:solidFill>
                  <a:srgbClr val="000000"/>
                </a:solidFill>
              </a:rPr>
              <a:t> Take To The Road</a:t>
            </a:r>
            <a:r>
              <a:rPr lang="en-GB" sz="1050" dirty="0">
                <a:solidFill>
                  <a:srgbClr val="000000"/>
                </a:solidFill>
              </a:rPr>
              <a:t>. [online] Available at: &lt;https://www.cambrian-news.co.uk/article.cfm?id=114433&amp;headline=Merched%20y%20Wawr%20take%20to%20the%20road&amp;sectionIs=news&amp;searchyear=2017&gt; [Accessed 31 October 2020].</a:t>
            </a:r>
            <a:endParaRPr lang="en-GB" sz="1050" dirty="0">
              <a:solidFill>
                <a:prstClr val="black"/>
              </a:solidFill>
            </a:endParaRPr>
          </a:p>
        </p:txBody>
      </p:sp>
      <p:sp>
        <p:nvSpPr>
          <p:cNvPr id="25" name="Rectangle 24">
            <a:extLst>
              <a:ext uri="{FF2B5EF4-FFF2-40B4-BE49-F238E27FC236}">
                <a16:creationId xmlns:a16="http://schemas.microsoft.com/office/drawing/2014/main" id="{F7E42D95-C280-4779-9D4E-77F29CCD8696}"/>
              </a:ext>
            </a:extLst>
          </p:cNvPr>
          <p:cNvSpPr/>
          <p:nvPr/>
        </p:nvSpPr>
        <p:spPr>
          <a:xfrm>
            <a:off x="-63309" y="3424857"/>
            <a:ext cx="12106310" cy="253916"/>
          </a:xfrm>
          <a:prstGeom prst="rect">
            <a:avLst/>
          </a:prstGeom>
        </p:spPr>
        <p:txBody>
          <a:bodyPr wrap="square">
            <a:spAutoFit/>
          </a:bodyPr>
          <a:lstStyle/>
          <a:p>
            <a:pPr lvl="0"/>
            <a:r>
              <a:rPr lang="en-GB" sz="1050" dirty="0" err="1">
                <a:solidFill>
                  <a:srgbClr val="000000"/>
                </a:solidFill>
              </a:rPr>
              <a:t>Gov.Wales</a:t>
            </a:r>
            <a:r>
              <a:rPr lang="en-GB" sz="1050" dirty="0">
                <a:solidFill>
                  <a:srgbClr val="000000"/>
                </a:solidFill>
              </a:rPr>
              <a:t>. 2017. </a:t>
            </a:r>
            <a:r>
              <a:rPr lang="en-GB" sz="1050" i="1" dirty="0">
                <a:solidFill>
                  <a:srgbClr val="000000"/>
                </a:solidFill>
              </a:rPr>
              <a:t>A Million Welsh Speakers</a:t>
            </a:r>
            <a:r>
              <a:rPr lang="en-GB" sz="1050" dirty="0">
                <a:solidFill>
                  <a:srgbClr val="000000"/>
                </a:solidFill>
              </a:rPr>
              <a:t>. [online] Available at: &lt;https://gov.wales/sites/default/files/publications/2018-12/cymraeg-2050-welsh-language-strategy.pdf&gt; [Accessed 1 November 2020],p.1-10.</a:t>
            </a:r>
            <a:endParaRPr lang="en-GB" sz="1050" dirty="0">
              <a:solidFill>
                <a:prstClr val="black"/>
              </a:solidFill>
            </a:endParaRPr>
          </a:p>
        </p:txBody>
      </p:sp>
      <p:sp>
        <p:nvSpPr>
          <p:cNvPr id="26" name="Rectangle 25">
            <a:extLst>
              <a:ext uri="{FF2B5EF4-FFF2-40B4-BE49-F238E27FC236}">
                <a16:creationId xmlns:a16="http://schemas.microsoft.com/office/drawing/2014/main" id="{B8D20A2B-66A0-40E2-92E3-06C72B99C518}"/>
              </a:ext>
            </a:extLst>
          </p:cNvPr>
          <p:cNvSpPr/>
          <p:nvPr/>
        </p:nvSpPr>
        <p:spPr>
          <a:xfrm>
            <a:off x="-63309" y="5267192"/>
            <a:ext cx="4583306" cy="253916"/>
          </a:xfrm>
          <a:prstGeom prst="rect">
            <a:avLst/>
          </a:prstGeom>
        </p:spPr>
        <p:txBody>
          <a:bodyPr wrap="none">
            <a:spAutoFit/>
          </a:bodyPr>
          <a:lstStyle/>
          <a:p>
            <a:pPr lvl="0"/>
            <a:r>
              <a:rPr lang="en-GB" sz="1050" dirty="0">
                <a:solidFill>
                  <a:srgbClr val="000000"/>
                </a:solidFill>
              </a:rPr>
              <a:t>Jones, M., 2013. </a:t>
            </a:r>
            <a:r>
              <a:rPr lang="en-GB" sz="1050" i="1" dirty="0">
                <a:solidFill>
                  <a:srgbClr val="000000"/>
                </a:solidFill>
              </a:rPr>
              <a:t>The Little Book Of Wales</a:t>
            </a:r>
            <a:r>
              <a:rPr lang="en-GB" sz="1050" dirty="0">
                <a:solidFill>
                  <a:srgbClr val="000000"/>
                </a:solidFill>
              </a:rPr>
              <a:t>. 1st ed. Stroud: The History Press,p.13.</a:t>
            </a:r>
            <a:endParaRPr lang="en-GB" sz="1050" dirty="0">
              <a:solidFill>
                <a:prstClr val="black"/>
              </a:solidFill>
            </a:endParaRPr>
          </a:p>
        </p:txBody>
      </p:sp>
      <p:sp>
        <p:nvSpPr>
          <p:cNvPr id="27" name="Rectangle 26">
            <a:extLst>
              <a:ext uri="{FF2B5EF4-FFF2-40B4-BE49-F238E27FC236}">
                <a16:creationId xmlns:a16="http://schemas.microsoft.com/office/drawing/2014/main" id="{AEF74192-C6B8-4163-86F6-000F1415A237}"/>
              </a:ext>
            </a:extLst>
          </p:cNvPr>
          <p:cNvSpPr/>
          <p:nvPr/>
        </p:nvSpPr>
        <p:spPr>
          <a:xfrm>
            <a:off x="-44768" y="5459226"/>
            <a:ext cx="12080308" cy="415498"/>
          </a:xfrm>
          <a:prstGeom prst="rect">
            <a:avLst/>
          </a:prstGeom>
        </p:spPr>
        <p:txBody>
          <a:bodyPr wrap="square">
            <a:spAutoFit/>
          </a:bodyPr>
          <a:lstStyle/>
          <a:p>
            <a:pPr lvl="0"/>
            <a:r>
              <a:rPr lang="en-GB" sz="1050" dirty="0">
                <a:solidFill>
                  <a:srgbClr val="000000"/>
                </a:solidFill>
              </a:rPr>
              <a:t>Jones, M., 2020. </a:t>
            </a:r>
            <a:r>
              <a:rPr lang="en-GB" sz="1050" i="1" dirty="0">
                <a:solidFill>
                  <a:srgbClr val="000000"/>
                </a:solidFill>
              </a:rPr>
              <a:t>National Eisteddfod Postponed Due To Coronavirus</a:t>
            </a:r>
            <a:r>
              <a:rPr lang="en-GB" sz="1050" dirty="0">
                <a:solidFill>
                  <a:srgbClr val="000000"/>
                </a:solidFill>
              </a:rPr>
              <a:t>. [online] South Wales Argus. Available at: &lt;https://www.southwalesargus.co.uk/news/18344871.national-eisteddfod-postponed-due-coronavirus/&gt; [Accessed 31 October 2020].</a:t>
            </a:r>
            <a:endParaRPr lang="en-GB" sz="1050" dirty="0">
              <a:solidFill>
                <a:prstClr val="black"/>
              </a:solidFill>
            </a:endParaRPr>
          </a:p>
        </p:txBody>
      </p:sp>
      <p:sp>
        <p:nvSpPr>
          <p:cNvPr id="28" name="Rectangle 27">
            <a:extLst>
              <a:ext uri="{FF2B5EF4-FFF2-40B4-BE49-F238E27FC236}">
                <a16:creationId xmlns:a16="http://schemas.microsoft.com/office/drawing/2014/main" id="{9586A9F8-F762-4127-B556-AA9FFF73CE95}"/>
              </a:ext>
            </a:extLst>
          </p:cNvPr>
          <p:cNvSpPr/>
          <p:nvPr/>
        </p:nvSpPr>
        <p:spPr>
          <a:xfrm>
            <a:off x="-111103" y="5709812"/>
            <a:ext cx="9305902" cy="369332"/>
          </a:xfrm>
          <a:prstGeom prst="rect">
            <a:avLst/>
          </a:prstGeom>
        </p:spPr>
        <p:txBody>
          <a:bodyPr wrap="square">
            <a:spAutoFit/>
          </a:bodyPr>
          <a:lstStyle/>
          <a:p>
            <a:pPr lvl="0"/>
            <a:r>
              <a:rPr lang="en-GB" dirty="0">
                <a:solidFill>
                  <a:prstClr val="black"/>
                </a:solidFill>
              </a:rPr>
              <a:t> </a:t>
            </a:r>
            <a:r>
              <a:rPr lang="en-GB" sz="1050" dirty="0" err="1">
                <a:solidFill>
                  <a:prstClr val="black"/>
                </a:solidFill>
              </a:rPr>
              <a:t>Loli</a:t>
            </a:r>
            <a:r>
              <a:rPr lang="en-GB" sz="1050" dirty="0">
                <a:solidFill>
                  <a:prstClr val="black"/>
                </a:solidFill>
              </a:rPr>
              <a:t>, D., 2018. </a:t>
            </a:r>
            <a:r>
              <a:rPr lang="en-GB" sz="1050" i="1" dirty="0" err="1">
                <a:solidFill>
                  <a:prstClr val="black"/>
                </a:solidFill>
              </a:rPr>
              <a:t>Deian</a:t>
            </a:r>
            <a:r>
              <a:rPr lang="en-GB" sz="1050" i="1" dirty="0">
                <a:solidFill>
                  <a:prstClr val="black"/>
                </a:solidFill>
              </a:rPr>
              <a:t> A </a:t>
            </a:r>
            <a:r>
              <a:rPr lang="en-GB" sz="1050" i="1" dirty="0" err="1">
                <a:solidFill>
                  <a:prstClr val="black"/>
                </a:solidFill>
              </a:rPr>
              <a:t>Loli</a:t>
            </a:r>
            <a:r>
              <a:rPr lang="en-GB" sz="1050" i="1" dirty="0">
                <a:solidFill>
                  <a:prstClr val="black"/>
                </a:solidFill>
              </a:rPr>
              <a:t> Archives - </a:t>
            </a:r>
            <a:r>
              <a:rPr lang="en-GB" sz="1050" i="1" dirty="0" err="1">
                <a:solidFill>
                  <a:prstClr val="black"/>
                </a:solidFill>
              </a:rPr>
              <a:t>Drm.Am</a:t>
            </a:r>
            <a:r>
              <a:rPr lang="en-GB" sz="1050" dirty="0">
                <a:solidFill>
                  <a:prstClr val="black"/>
                </a:solidFill>
              </a:rPr>
              <a:t>. [online] drm.am. Available at: &lt;https://www.drm.am/tag/deian-a-loli/&gt; [Accessed 28 October 2020]. </a:t>
            </a:r>
          </a:p>
        </p:txBody>
      </p:sp>
      <p:sp>
        <p:nvSpPr>
          <p:cNvPr id="29" name="Rectangle 28">
            <a:extLst>
              <a:ext uri="{FF2B5EF4-FFF2-40B4-BE49-F238E27FC236}">
                <a16:creationId xmlns:a16="http://schemas.microsoft.com/office/drawing/2014/main" id="{01F7F9CB-6D4D-4A8F-B41F-7603EE2E6733}"/>
              </a:ext>
            </a:extLst>
          </p:cNvPr>
          <p:cNvSpPr/>
          <p:nvPr/>
        </p:nvSpPr>
        <p:spPr>
          <a:xfrm>
            <a:off x="-14928" y="6262701"/>
            <a:ext cx="10989209" cy="415498"/>
          </a:xfrm>
          <a:prstGeom prst="rect">
            <a:avLst/>
          </a:prstGeom>
        </p:spPr>
        <p:txBody>
          <a:bodyPr wrap="square">
            <a:spAutoFit/>
          </a:bodyPr>
          <a:lstStyle/>
          <a:p>
            <a:pPr lvl="0"/>
            <a:r>
              <a:rPr lang="en-GB" sz="1050" dirty="0">
                <a:solidFill>
                  <a:srgbClr val="000000"/>
                </a:solidFill>
              </a:rPr>
              <a:t>Mosalski, R., 2020. </a:t>
            </a:r>
            <a:r>
              <a:rPr lang="en-GB" sz="1050" i="1" dirty="0">
                <a:solidFill>
                  <a:srgbClr val="000000"/>
                </a:solidFill>
              </a:rPr>
              <a:t>Everyone In Wales Will Be Able To Speak Welsh In 300 Years</a:t>
            </a:r>
            <a:r>
              <a:rPr lang="en-GB" sz="1050" dirty="0">
                <a:solidFill>
                  <a:srgbClr val="000000"/>
                </a:solidFill>
              </a:rPr>
              <a:t>. [online] Wales Online. Available at: &lt;https://www.walesonline.co.uk/news/wales-news/everyone-wales-able-speak-welsh-17536961&gt; [Accessed 1 November 2020],p.1.</a:t>
            </a:r>
            <a:endParaRPr lang="en-GB" sz="1050" dirty="0">
              <a:solidFill>
                <a:prstClr val="black"/>
              </a:solidFill>
            </a:endParaRPr>
          </a:p>
        </p:txBody>
      </p:sp>
      <p:sp>
        <p:nvSpPr>
          <p:cNvPr id="30" name="Rectangle 29">
            <a:extLst>
              <a:ext uri="{FF2B5EF4-FFF2-40B4-BE49-F238E27FC236}">
                <a16:creationId xmlns:a16="http://schemas.microsoft.com/office/drawing/2014/main" id="{5D5389F1-AA99-4C68-BB7B-02DBE8564AE8}"/>
              </a:ext>
            </a:extLst>
          </p:cNvPr>
          <p:cNvSpPr/>
          <p:nvPr/>
        </p:nvSpPr>
        <p:spPr>
          <a:xfrm>
            <a:off x="-44158" y="6031031"/>
            <a:ext cx="12046236" cy="253916"/>
          </a:xfrm>
          <a:prstGeom prst="rect">
            <a:avLst/>
          </a:prstGeom>
        </p:spPr>
        <p:txBody>
          <a:bodyPr wrap="square">
            <a:spAutoFit/>
          </a:bodyPr>
          <a:lstStyle/>
          <a:p>
            <a:pPr lvl="0"/>
            <a:r>
              <a:rPr lang="en-GB" sz="1050" dirty="0">
                <a:solidFill>
                  <a:prstClr val="black"/>
                </a:solidFill>
              </a:rPr>
              <a:t>Morgan, G., 2008. </a:t>
            </a:r>
            <a:r>
              <a:rPr lang="en-GB" sz="1050" i="1" dirty="0">
                <a:solidFill>
                  <a:prstClr val="black"/>
                </a:solidFill>
              </a:rPr>
              <a:t>A Brief History Of Wales</a:t>
            </a:r>
            <a:r>
              <a:rPr lang="en-GB" sz="1050" dirty="0">
                <a:solidFill>
                  <a:prstClr val="black"/>
                </a:solidFill>
              </a:rPr>
              <a:t>. 1st ed. </a:t>
            </a:r>
            <a:r>
              <a:rPr lang="en-GB" sz="1050" dirty="0" err="1">
                <a:solidFill>
                  <a:prstClr val="black"/>
                </a:solidFill>
              </a:rPr>
              <a:t>Talybont</a:t>
            </a:r>
            <a:r>
              <a:rPr lang="en-GB" sz="1050" dirty="0">
                <a:solidFill>
                  <a:prstClr val="black"/>
                </a:solidFill>
              </a:rPr>
              <a:t>: Y Lolfa Cyf,p.128-129. Davies, J., 2014. </a:t>
            </a:r>
            <a:r>
              <a:rPr lang="en-GB" sz="1050" i="1" dirty="0">
                <a:solidFill>
                  <a:prstClr val="black"/>
                </a:solidFill>
              </a:rPr>
              <a:t>The Welsh Language</a:t>
            </a:r>
            <a:r>
              <a:rPr lang="en-GB" sz="1050" dirty="0">
                <a:solidFill>
                  <a:prstClr val="black"/>
                </a:solidFill>
              </a:rPr>
              <a:t>. 1st ed. Cardiff: University of Wales Press,p.120</a:t>
            </a:r>
            <a:r>
              <a:rPr lang="en-GB" sz="900" dirty="0">
                <a:solidFill>
                  <a:prstClr val="black"/>
                </a:solidFill>
              </a:rPr>
              <a:t>.</a:t>
            </a:r>
          </a:p>
        </p:txBody>
      </p:sp>
      <p:sp>
        <p:nvSpPr>
          <p:cNvPr id="2" name="Rectangle 1">
            <a:extLst>
              <a:ext uri="{FF2B5EF4-FFF2-40B4-BE49-F238E27FC236}">
                <a16:creationId xmlns:a16="http://schemas.microsoft.com/office/drawing/2014/main" id="{90C24AE5-D266-4843-ADCA-41B6308B52C0}"/>
              </a:ext>
            </a:extLst>
          </p:cNvPr>
          <p:cNvSpPr/>
          <p:nvPr/>
        </p:nvSpPr>
        <p:spPr>
          <a:xfrm>
            <a:off x="-26551" y="2358103"/>
            <a:ext cx="8852491" cy="253916"/>
          </a:xfrm>
          <a:prstGeom prst="rect">
            <a:avLst/>
          </a:prstGeom>
        </p:spPr>
        <p:txBody>
          <a:bodyPr wrap="square">
            <a:spAutoFit/>
          </a:bodyPr>
          <a:lstStyle/>
          <a:p>
            <a:r>
              <a:rPr lang="en-GB" sz="1050" dirty="0">
                <a:solidFill>
                  <a:srgbClr val="000000"/>
                </a:solidFill>
              </a:rPr>
              <a:t>Early Years Wales. 2020. </a:t>
            </a:r>
            <a:r>
              <a:rPr lang="en-GB" sz="1050" i="1" dirty="0">
                <a:solidFill>
                  <a:srgbClr val="000000"/>
                </a:solidFill>
              </a:rPr>
              <a:t>Foundation Phase</a:t>
            </a:r>
            <a:r>
              <a:rPr lang="en-GB" sz="1050" dirty="0">
                <a:solidFill>
                  <a:srgbClr val="000000"/>
                </a:solidFill>
              </a:rPr>
              <a:t>. [online] Available at: &lt;https://www.earlyyears.wales/en/foundation-phase&gt; [Accessed 1 November 2020].</a:t>
            </a:r>
            <a:endParaRPr lang="en-GB" sz="1050" dirty="0"/>
          </a:p>
        </p:txBody>
      </p:sp>
    </p:spTree>
    <p:extLst>
      <p:ext uri="{BB962C8B-B14F-4D97-AF65-F5344CB8AC3E}">
        <p14:creationId xmlns:p14="http://schemas.microsoft.com/office/powerpoint/2010/main" val="6976370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BBBE543-FC99-45DF-A59F-899C16D8DB01}"/>
              </a:ext>
            </a:extLst>
          </p:cNvPr>
          <p:cNvSpPr/>
          <p:nvPr/>
        </p:nvSpPr>
        <p:spPr>
          <a:xfrm>
            <a:off x="-43545" y="29182"/>
            <a:ext cx="11930898" cy="430887"/>
          </a:xfrm>
          <a:prstGeom prst="rect">
            <a:avLst/>
          </a:prstGeom>
        </p:spPr>
        <p:txBody>
          <a:bodyPr wrap="square">
            <a:spAutoFit/>
          </a:bodyPr>
          <a:lstStyle/>
          <a:p>
            <a:pPr lvl="0"/>
            <a:r>
              <a:rPr lang="en-GB" sz="1050" dirty="0">
                <a:solidFill>
                  <a:prstClr val="black"/>
                </a:solidFill>
              </a:rPr>
              <a:t>National Museum Wales. 2008. </a:t>
            </a:r>
            <a:r>
              <a:rPr lang="en-GB" sz="1050" i="1" dirty="0">
                <a:solidFill>
                  <a:prstClr val="black"/>
                </a:solidFill>
              </a:rPr>
              <a:t>Working Abroad - Welsh Emigration: Welsh Culture</a:t>
            </a:r>
            <a:r>
              <a:rPr lang="en-GB" sz="1050" dirty="0">
                <a:solidFill>
                  <a:prstClr val="black"/>
                </a:solidFill>
              </a:rPr>
              <a:t>. [online] Available at: &lt;https://museum.wales/articles/2008-09-19/Working-Abroad---Welsh-Emigration-  Welsh-Culture/&gt; [Accessed 26 October 2020]. </a:t>
            </a:r>
          </a:p>
        </p:txBody>
      </p:sp>
      <p:sp>
        <p:nvSpPr>
          <p:cNvPr id="10" name="Rectangle 9">
            <a:extLst>
              <a:ext uri="{FF2B5EF4-FFF2-40B4-BE49-F238E27FC236}">
                <a16:creationId xmlns:a16="http://schemas.microsoft.com/office/drawing/2014/main" id="{25E64DA0-A1C4-42C2-BDCC-0EAF381FD98B}"/>
              </a:ext>
            </a:extLst>
          </p:cNvPr>
          <p:cNvSpPr/>
          <p:nvPr/>
        </p:nvSpPr>
        <p:spPr>
          <a:xfrm>
            <a:off x="-43545" y="365720"/>
            <a:ext cx="12148300" cy="577081"/>
          </a:xfrm>
          <a:prstGeom prst="rect">
            <a:avLst/>
          </a:prstGeom>
        </p:spPr>
        <p:txBody>
          <a:bodyPr wrap="square">
            <a:spAutoFit/>
          </a:bodyPr>
          <a:lstStyle/>
          <a:p>
            <a:r>
              <a:rPr lang="en-GB" sz="1050" dirty="0">
                <a:solidFill>
                  <a:srgbClr val="000000"/>
                </a:solidFill>
              </a:rPr>
              <a:t>Reddit.com. 2008. </a:t>
            </a:r>
            <a:r>
              <a:rPr lang="en-GB" sz="1050" i="1" dirty="0">
                <a:solidFill>
                  <a:srgbClr val="000000"/>
                </a:solidFill>
              </a:rPr>
              <a:t>Gwynfor Evans &amp; </a:t>
            </a:r>
            <a:r>
              <a:rPr lang="en-GB" sz="1050" i="1" dirty="0" err="1">
                <a:solidFill>
                  <a:srgbClr val="000000"/>
                </a:solidFill>
              </a:rPr>
              <a:t>Dafydd</a:t>
            </a:r>
            <a:r>
              <a:rPr lang="en-GB" sz="1050" i="1" dirty="0">
                <a:solidFill>
                  <a:srgbClr val="000000"/>
                </a:solidFill>
              </a:rPr>
              <a:t> </a:t>
            </a:r>
            <a:r>
              <a:rPr lang="en-GB" sz="1050" i="1" dirty="0" err="1">
                <a:solidFill>
                  <a:srgbClr val="000000"/>
                </a:solidFill>
              </a:rPr>
              <a:t>Iwan</a:t>
            </a:r>
            <a:r>
              <a:rPr lang="en-GB" sz="1050" i="1" dirty="0">
                <a:solidFill>
                  <a:srgbClr val="000000"/>
                </a:solidFill>
              </a:rPr>
              <a:t> Speaking At A Plaid Cymru Organised </a:t>
            </a:r>
            <a:r>
              <a:rPr lang="en-GB" sz="1050" i="1" dirty="0" err="1">
                <a:solidFill>
                  <a:srgbClr val="000000"/>
                </a:solidFill>
              </a:rPr>
              <a:t>Cymdeithas</a:t>
            </a:r>
            <a:r>
              <a:rPr lang="en-GB" sz="1050" i="1" dirty="0">
                <a:solidFill>
                  <a:srgbClr val="000000"/>
                </a:solidFill>
              </a:rPr>
              <a:t> Yr Iaith Backed Rally In Support Of Starting A Welsh Language TV Channel. Aberystwyth, 1980. Gwynfor Later Threatened To Go On Hunger Strike. The Campaigning Leading Eventually To The Foundation Of S4C. : Wales</a:t>
            </a:r>
            <a:r>
              <a:rPr lang="en-GB" sz="1050" dirty="0">
                <a:solidFill>
                  <a:srgbClr val="000000"/>
                </a:solidFill>
              </a:rPr>
              <a:t>. [online] Available at: &lt;https://www.reddit.com/r/Wales/comments/754jva/gwynfor_evans_dafydd_iwan_speaking_at_a_plaid/&gt; [Accessed 25 October 2008],P.1.</a:t>
            </a:r>
            <a:endParaRPr lang="en-GB" sz="1050" dirty="0"/>
          </a:p>
        </p:txBody>
      </p:sp>
      <p:sp>
        <p:nvSpPr>
          <p:cNvPr id="11" name="Rectangle 10">
            <a:extLst>
              <a:ext uri="{FF2B5EF4-FFF2-40B4-BE49-F238E27FC236}">
                <a16:creationId xmlns:a16="http://schemas.microsoft.com/office/drawing/2014/main" id="{B38A7D6E-1593-49B0-B084-A72EB2D18998}"/>
              </a:ext>
            </a:extLst>
          </p:cNvPr>
          <p:cNvSpPr/>
          <p:nvPr/>
        </p:nvSpPr>
        <p:spPr>
          <a:xfrm>
            <a:off x="-50804" y="1106141"/>
            <a:ext cx="12192000" cy="261610"/>
          </a:xfrm>
          <a:prstGeom prst="rect">
            <a:avLst/>
          </a:prstGeom>
        </p:spPr>
        <p:txBody>
          <a:bodyPr wrap="square">
            <a:spAutoFit/>
          </a:bodyPr>
          <a:lstStyle/>
          <a:p>
            <a:r>
              <a:rPr lang="en-GB" sz="1050" dirty="0"/>
              <a:t>Spooky Isles. 2020. </a:t>
            </a:r>
            <a:r>
              <a:rPr lang="en-GB" sz="1050" i="1" dirty="0"/>
              <a:t>9 Weird Welsh Mythical Creatures That Will Blow Your Mind! | Spooky Isles</a:t>
            </a:r>
            <a:r>
              <a:rPr lang="en-GB" sz="1050" dirty="0"/>
              <a:t>. [online] Available at: &lt;https://www.spookyisles.com/welsh-mythical-creatures/&gt; [Accessed 26 October 2020]. </a:t>
            </a:r>
          </a:p>
        </p:txBody>
      </p:sp>
      <p:sp>
        <p:nvSpPr>
          <p:cNvPr id="12" name="Rectangle 11">
            <a:extLst>
              <a:ext uri="{FF2B5EF4-FFF2-40B4-BE49-F238E27FC236}">
                <a16:creationId xmlns:a16="http://schemas.microsoft.com/office/drawing/2014/main" id="{846E972D-A6AA-4D11-8CCD-1C532C3B6E7E}"/>
              </a:ext>
            </a:extLst>
          </p:cNvPr>
          <p:cNvSpPr/>
          <p:nvPr/>
        </p:nvSpPr>
        <p:spPr>
          <a:xfrm>
            <a:off x="-50804" y="870379"/>
            <a:ext cx="11887198" cy="438582"/>
          </a:xfrm>
          <a:prstGeom prst="rect">
            <a:avLst/>
          </a:prstGeom>
        </p:spPr>
        <p:txBody>
          <a:bodyPr wrap="square">
            <a:spAutoFit/>
          </a:bodyPr>
          <a:lstStyle/>
          <a:p>
            <a:pPr lvl="0"/>
            <a:r>
              <a:rPr lang="en-GB" sz="1050" dirty="0" err="1">
                <a:solidFill>
                  <a:prstClr val="black"/>
                </a:solidFill>
              </a:rPr>
              <a:t>Senedd.wales</a:t>
            </a:r>
            <a:r>
              <a:rPr lang="en-GB" sz="1050" dirty="0">
                <a:solidFill>
                  <a:prstClr val="black"/>
                </a:solidFill>
              </a:rPr>
              <a:t>. 2017. </a:t>
            </a:r>
            <a:r>
              <a:rPr lang="en-GB" sz="1050" i="1" dirty="0">
                <a:solidFill>
                  <a:prstClr val="black"/>
                </a:solidFill>
              </a:rPr>
              <a:t>Outside The Box The Future Of S4C</a:t>
            </a:r>
            <a:r>
              <a:rPr lang="en-GB" sz="1050" dirty="0">
                <a:solidFill>
                  <a:prstClr val="black"/>
                </a:solidFill>
              </a:rPr>
              <a:t>. [online] Available at: &lt;https://senedd.wales/laid%20documents/cr-ld11157/cr-ld11157-e.pdf&gt; [Accessed 26 October 2020],p.7.</a:t>
            </a:r>
          </a:p>
          <a:p>
            <a:pPr lvl="0"/>
            <a:endParaRPr lang="en-GB" sz="1200" dirty="0">
              <a:solidFill>
                <a:prstClr val="black"/>
              </a:solidFill>
            </a:endParaRPr>
          </a:p>
        </p:txBody>
      </p:sp>
      <p:sp>
        <p:nvSpPr>
          <p:cNvPr id="13" name="Rectangle 12">
            <a:extLst>
              <a:ext uri="{FF2B5EF4-FFF2-40B4-BE49-F238E27FC236}">
                <a16:creationId xmlns:a16="http://schemas.microsoft.com/office/drawing/2014/main" id="{5DA40E8D-F8E3-413F-891A-46CA99ADDFA4}"/>
              </a:ext>
            </a:extLst>
          </p:cNvPr>
          <p:cNvSpPr/>
          <p:nvPr/>
        </p:nvSpPr>
        <p:spPr>
          <a:xfrm>
            <a:off x="-50804" y="1644427"/>
            <a:ext cx="14427200" cy="261610"/>
          </a:xfrm>
          <a:prstGeom prst="rect">
            <a:avLst/>
          </a:prstGeom>
        </p:spPr>
        <p:txBody>
          <a:bodyPr wrap="square">
            <a:spAutoFit/>
          </a:bodyPr>
          <a:lstStyle/>
          <a:p>
            <a:pPr lvl="0"/>
            <a:r>
              <a:rPr lang="en-GB" sz="1050" dirty="0">
                <a:solidFill>
                  <a:prstClr val="black"/>
                </a:solidFill>
              </a:rPr>
              <a:t>S4C.cymru. 2020. </a:t>
            </a:r>
            <a:r>
              <a:rPr lang="en-GB" sz="1050" i="1" dirty="0">
                <a:solidFill>
                  <a:prstClr val="black"/>
                </a:solidFill>
              </a:rPr>
              <a:t>Grown Ups | S4C</a:t>
            </a:r>
            <a:r>
              <a:rPr lang="en-GB" sz="1050" dirty="0">
                <a:solidFill>
                  <a:prstClr val="black"/>
                </a:solidFill>
              </a:rPr>
              <a:t>. [online] Available at: &lt;https://www.s4c.cymru/en/cyw/grown-ups/post/19365/new-byd-cyw-app/&gt; [Accessed 26 October 2020].</a:t>
            </a:r>
          </a:p>
        </p:txBody>
      </p:sp>
      <p:sp>
        <p:nvSpPr>
          <p:cNvPr id="14" name="Rectangle 13">
            <a:extLst>
              <a:ext uri="{FF2B5EF4-FFF2-40B4-BE49-F238E27FC236}">
                <a16:creationId xmlns:a16="http://schemas.microsoft.com/office/drawing/2014/main" id="{8E598110-7911-428D-A488-6B26E8848D9C}"/>
              </a:ext>
            </a:extLst>
          </p:cNvPr>
          <p:cNvSpPr/>
          <p:nvPr/>
        </p:nvSpPr>
        <p:spPr>
          <a:xfrm>
            <a:off x="-43545" y="1853131"/>
            <a:ext cx="11720284" cy="261610"/>
          </a:xfrm>
          <a:prstGeom prst="rect">
            <a:avLst/>
          </a:prstGeom>
        </p:spPr>
        <p:txBody>
          <a:bodyPr wrap="square">
            <a:spAutoFit/>
          </a:bodyPr>
          <a:lstStyle/>
          <a:p>
            <a:r>
              <a:rPr lang="en-GB" sz="1050" dirty="0"/>
              <a:t>S4C.cymru. 2020. </a:t>
            </a:r>
            <a:r>
              <a:rPr lang="en-GB" sz="1050" i="1" dirty="0"/>
              <a:t>Learn And Play | S4C</a:t>
            </a:r>
            <a:r>
              <a:rPr lang="en-GB" sz="1050" dirty="0"/>
              <a:t>. [online] Available at: &lt;https://www.s4c.cymru/en/learn-and-play/&gt; [Accessed 29 October 2020],P.1. </a:t>
            </a:r>
          </a:p>
        </p:txBody>
      </p:sp>
      <p:sp>
        <p:nvSpPr>
          <p:cNvPr id="15" name="Rectangle 14">
            <a:extLst>
              <a:ext uri="{FF2B5EF4-FFF2-40B4-BE49-F238E27FC236}">
                <a16:creationId xmlns:a16="http://schemas.microsoft.com/office/drawing/2014/main" id="{38871E42-E89E-4D9A-9D54-DC36BBD2C671}"/>
              </a:ext>
            </a:extLst>
          </p:cNvPr>
          <p:cNvSpPr/>
          <p:nvPr/>
        </p:nvSpPr>
        <p:spPr>
          <a:xfrm>
            <a:off x="-50804" y="1286444"/>
            <a:ext cx="12039603" cy="430887"/>
          </a:xfrm>
          <a:prstGeom prst="rect">
            <a:avLst/>
          </a:prstGeom>
        </p:spPr>
        <p:txBody>
          <a:bodyPr wrap="square">
            <a:spAutoFit/>
          </a:bodyPr>
          <a:lstStyle/>
          <a:p>
            <a:pPr lvl="0"/>
            <a:r>
              <a:rPr lang="en-GB" sz="1050" dirty="0">
                <a:solidFill>
                  <a:prstClr val="black"/>
                </a:solidFill>
              </a:rPr>
              <a:t>S4C.cymru. 2008. </a:t>
            </a:r>
            <a:r>
              <a:rPr lang="en-GB" sz="1050" i="1" dirty="0">
                <a:solidFill>
                  <a:prstClr val="black"/>
                </a:solidFill>
              </a:rPr>
              <a:t>Press | S4C</a:t>
            </a:r>
            <a:r>
              <a:rPr lang="en-GB" sz="1050" dirty="0">
                <a:solidFill>
                  <a:prstClr val="black"/>
                </a:solidFill>
              </a:rPr>
              <a:t>. [online] Available at: &lt;https://www.s4c.cymru/en/press/post/29029/s4c-and-the-welsh-government-work-together-to-support-the-welsh-language-and-reach-new-audiences/&gt; [Accessed 25 October 2020],p.1.</a:t>
            </a:r>
          </a:p>
        </p:txBody>
      </p:sp>
      <p:sp>
        <p:nvSpPr>
          <p:cNvPr id="16" name="Rectangle 15">
            <a:extLst>
              <a:ext uri="{FF2B5EF4-FFF2-40B4-BE49-F238E27FC236}">
                <a16:creationId xmlns:a16="http://schemas.microsoft.com/office/drawing/2014/main" id="{69006D53-104A-469F-96EC-486490997CFE}"/>
              </a:ext>
            </a:extLst>
          </p:cNvPr>
          <p:cNvSpPr/>
          <p:nvPr/>
        </p:nvSpPr>
        <p:spPr>
          <a:xfrm>
            <a:off x="-50805" y="1882984"/>
            <a:ext cx="12155560" cy="577081"/>
          </a:xfrm>
          <a:prstGeom prst="rect">
            <a:avLst/>
          </a:prstGeom>
        </p:spPr>
        <p:txBody>
          <a:bodyPr wrap="square">
            <a:spAutoFit/>
          </a:bodyPr>
          <a:lstStyle/>
          <a:p>
            <a:endParaRPr lang="en-GB" sz="1050" dirty="0"/>
          </a:p>
          <a:p>
            <a:r>
              <a:rPr lang="en-GB" sz="1050" dirty="0"/>
              <a:t>S4C.cymru. 2020. </a:t>
            </a:r>
            <a:r>
              <a:rPr lang="en-GB" sz="1050" i="1" dirty="0"/>
              <a:t>Press | S4C</a:t>
            </a:r>
            <a:r>
              <a:rPr lang="en-GB" sz="1050" dirty="0"/>
              <a:t>. [online] Available at: &lt;https://www.s4c.cymru/en/press/post/38084/education-pack-which-includes-100-teaching-hours-is-launched-to-accompany-s4c-childrens-history-seri/&gt; [Accessed 31 October 2020],P.1. </a:t>
            </a:r>
          </a:p>
        </p:txBody>
      </p:sp>
      <p:sp>
        <p:nvSpPr>
          <p:cNvPr id="17" name="Rectangle 16">
            <a:extLst>
              <a:ext uri="{FF2B5EF4-FFF2-40B4-BE49-F238E27FC236}">
                <a16:creationId xmlns:a16="http://schemas.microsoft.com/office/drawing/2014/main" id="{CB3B8044-25DB-4E94-B05D-34D1C94CAF6C}"/>
              </a:ext>
            </a:extLst>
          </p:cNvPr>
          <p:cNvSpPr/>
          <p:nvPr/>
        </p:nvSpPr>
        <p:spPr>
          <a:xfrm>
            <a:off x="-50806" y="2434479"/>
            <a:ext cx="10421259" cy="244682"/>
          </a:xfrm>
          <a:prstGeom prst="rect">
            <a:avLst/>
          </a:prstGeom>
        </p:spPr>
        <p:txBody>
          <a:bodyPr wrap="square">
            <a:spAutoFit/>
          </a:bodyPr>
          <a:lstStyle/>
          <a:p>
            <a:pPr lvl="0" defTabSz="914400">
              <a:lnSpc>
                <a:spcPct val="90000"/>
              </a:lnSpc>
              <a:spcBef>
                <a:spcPts val="1000"/>
              </a:spcBef>
            </a:pPr>
            <a:r>
              <a:rPr lang="en-GB" sz="1050" dirty="0">
                <a:solidFill>
                  <a:prstClr val="black"/>
                </a:solidFill>
              </a:rPr>
              <a:t>S4C.cymru. 2020. </a:t>
            </a:r>
            <a:r>
              <a:rPr lang="en-GB" sz="1050" i="1" dirty="0">
                <a:solidFill>
                  <a:prstClr val="black"/>
                </a:solidFill>
              </a:rPr>
              <a:t>Production News | S4C</a:t>
            </a:r>
            <a:r>
              <a:rPr lang="en-GB" sz="1050" dirty="0">
                <a:solidFill>
                  <a:prstClr val="black"/>
                </a:solidFill>
              </a:rPr>
              <a:t>. [online] Available at: &lt;http://www.s4c.cymru/en/production/production-news/&gt; [Accessed 4 October 2020].</a:t>
            </a:r>
          </a:p>
        </p:txBody>
      </p:sp>
      <p:sp>
        <p:nvSpPr>
          <p:cNvPr id="18" name="Rectangle 17">
            <a:extLst>
              <a:ext uri="{FF2B5EF4-FFF2-40B4-BE49-F238E27FC236}">
                <a16:creationId xmlns:a16="http://schemas.microsoft.com/office/drawing/2014/main" id="{CDAA6831-F2C3-4289-A690-58A8123F4B79}"/>
              </a:ext>
            </a:extLst>
          </p:cNvPr>
          <p:cNvSpPr/>
          <p:nvPr/>
        </p:nvSpPr>
        <p:spPr>
          <a:xfrm>
            <a:off x="-50803" y="2613728"/>
            <a:ext cx="12148300" cy="438582"/>
          </a:xfrm>
          <a:prstGeom prst="rect">
            <a:avLst/>
          </a:prstGeom>
        </p:spPr>
        <p:txBody>
          <a:bodyPr wrap="square">
            <a:spAutoFit/>
          </a:bodyPr>
          <a:lstStyle/>
          <a:p>
            <a:pPr lvl="0"/>
            <a:r>
              <a:rPr lang="en-GB" sz="1050" dirty="0">
                <a:solidFill>
                  <a:prstClr val="black"/>
                </a:solidFill>
              </a:rPr>
              <a:t>S4C.cymru. 2020. </a:t>
            </a:r>
            <a:r>
              <a:rPr lang="en-GB" sz="1050" i="1" dirty="0">
                <a:solidFill>
                  <a:prstClr val="black"/>
                </a:solidFill>
              </a:rPr>
              <a:t>Production | S4C</a:t>
            </a:r>
            <a:r>
              <a:rPr lang="en-GB" sz="1050" dirty="0">
                <a:solidFill>
                  <a:prstClr val="black"/>
                </a:solidFill>
              </a:rPr>
              <a:t>. [online] Available at: &lt;https://www.s4c.cymru/en/production/page/26383/childrens-content/&gt; [Accessed 30 October 2020],P.1.</a:t>
            </a:r>
          </a:p>
          <a:p>
            <a:pPr lvl="0"/>
            <a:r>
              <a:rPr lang="en-GB" sz="1200" dirty="0">
                <a:solidFill>
                  <a:prstClr val="black"/>
                </a:solidFill>
              </a:rPr>
              <a:t> </a:t>
            </a:r>
          </a:p>
        </p:txBody>
      </p:sp>
      <p:sp>
        <p:nvSpPr>
          <p:cNvPr id="2" name="Rectangle 1">
            <a:extLst>
              <a:ext uri="{FF2B5EF4-FFF2-40B4-BE49-F238E27FC236}">
                <a16:creationId xmlns:a16="http://schemas.microsoft.com/office/drawing/2014/main" id="{0461F25A-7829-41C4-96FA-05DD4F0C9C9E}"/>
              </a:ext>
            </a:extLst>
          </p:cNvPr>
          <p:cNvSpPr/>
          <p:nvPr/>
        </p:nvSpPr>
        <p:spPr>
          <a:xfrm>
            <a:off x="-50806" y="5378999"/>
            <a:ext cx="12242806" cy="430887"/>
          </a:xfrm>
          <a:prstGeom prst="rect">
            <a:avLst/>
          </a:prstGeom>
        </p:spPr>
        <p:txBody>
          <a:bodyPr wrap="square">
            <a:spAutoFit/>
          </a:bodyPr>
          <a:lstStyle/>
          <a:p>
            <a:r>
              <a:rPr lang="en-GB" sz="1050" dirty="0">
                <a:solidFill>
                  <a:prstClr val="black"/>
                </a:solidFill>
              </a:rPr>
              <a:t>Williams, E., 2020. [online] Assets.publishing.service.gov.uk. Available at: &lt;https://assets.publishing.service.gov.uk/government/uploads/system/uploads/attachment_data/file/695964/Building_an_S4C_for_the_Future_English_Accessible.pdf&gt; [Accessed 30 October 2020],p.5- 41.</a:t>
            </a:r>
            <a:endParaRPr lang="en-GB" sz="1400" dirty="0"/>
          </a:p>
        </p:txBody>
      </p:sp>
      <p:sp>
        <p:nvSpPr>
          <p:cNvPr id="3" name="Rectangle 2">
            <a:extLst>
              <a:ext uri="{FF2B5EF4-FFF2-40B4-BE49-F238E27FC236}">
                <a16:creationId xmlns:a16="http://schemas.microsoft.com/office/drawing/2014/main" id="{8F2EA3B0-04CC-45B3-9E3A-0AF2D43F4A5C}"/>
              </a:ext>
            </a:extLst>
          </p:cNvPr>
          <p:cNvSpPr/>
          <p:nvPr/>
        </p:nvSpPr>
        <p:spPr>
          <a:xfrm>
            <a:off x="-50806" y="2828048"/>
            <a:ext cx="11161486" cy="261610"/>
          </a:xfrm>
          <a:prstGeom prst="rect">
            <a:avLst/>
          </a:prstGeom>
        </p:spPr>
        <p:txBody>
          <a:bodyPr wrap="square">
            <a:spAutoFit/>
          </a:bodyPr>
          <a:lstStyle/>
          <a:p>
            <a:pPr lvl="0"/>
            <a:r>
              <a:rPr lang="en-GB" sz="1050" dirty="0">
                <a:solidFill>
                  <a:prstClr val="black"/>
                </a:solidFill>
              </a:rPr>
              <a:t>S4C.cymru. 2020. </a:t>
            </a:r>
            <a:r>
              <a:rPr lang="en-GB" sz="1050" i="1" dirty="0" err="1">
                <a:solidFill>
                  <a:prstClr val="black"/>
                </a:solidFill>
              </a:rPr>
              <a:t>Stwnsh</a:t>
            </a:r>
            <a:r>
              <a:rPr lang="en-GB" sz="1050" i="1" dirty="0">
                <a:solidFill>
                  <a:prstClr val="black"/>
                </a:solidFill>
              </a:rPr>
              <a:t> | S4C</a:t>
            </a:r>
            <a:r>
              <a:rPr lang="en-GB" sz="1050" dirty="0">
                <a:solidFill>
                  <a:prstClr val="black"/>
                </a:solidFill>
              </a:rPr>
              <a:t>. [online] Available at: &lt;https://www.s4c.cymru/en/stwnsh/page/37642/stwnsh-30-day-challenge/&gt; [Accessed 28 October 2020].</a:t>
            </a:r>
          </a:p>
        </p:txBody>
      </p:sp>
      <p:sp>
        <p:nvSpPr>
          <p:cNvPr id="19" name="Rectangle 18">
            <a:extLst>
              <a:ext uri="{FF2B5EF4-FFF2-40B4-BE49-F238E27FC236}">
                <a16:creationId xmlns:a16="http://schemas.microsoft.com/office/drawing/2014/main" id="{925CBA57-0E84-44DF-9919-6B707982CE63}"/>
              </a:ext>
            </a:extLst>
          </p:cNvPr>
          <p:cNvSpPr/>
          <p:nvPr/>
        </p:nvSpPr>
        <p:spPr>
          <a:xfrm>
            <a:off x="-50806" y="3052732"/>
            <a:ext cx="9840686" cy="261610"/>
          </a:xfrm>
          <a:prstGeom prst="rect">
            <a:avLst/>
          </a:prstGeom>
        </p:spPr>
        <p:txBody>
          <a:bodyPr wrap="square">
            <a:spAutoFit/>
          </a:bodyPr>
          <a:lstStyle/>
          <a:p>
            <a:r>
              <a:rPr lang="en-GB" sz="1050" dirty="0">
                <a:solidFill>
                  <a:prstClr val="black"/>
                </a:solidFill>
              </a:rPr>
              <a:t>S4C.cymru. 2020. </a:t>
            </a:r>
            <a:r>
              <a:rPr lang="en-GB" sz="1050" i="1" dirty="0">
                <a:solidFill>
                  <a:prstClr val="black"/>
                </a:solidFill>
              </a:rPr>
              <a:t>S4C</a:t>
            </a:r>
            <a:r>
              <a:rPr lang="en-GB" sz="1050" dirty="0">
                <a:solidFill>
                  <a:prstClr val="black"/>
                </a:solidFill>
              </a:rPr>
              <a:t>. [online] Available at: &lt;http://www.s4c.cymru/gwthiorffiniau/&gt; [Accessed 25 October 2020],p.3-25.</a:t>
            </a:r>
            <a:endParaRPr lang="en-GB" sz="1400" dirty="0"/>
          </a:p>
        </p:txBody>
      </p:sp>
      <p:sp>
        <p:nvSpPr>
          <p:cNvPr id="20" name="Rectangle 19">
            <a:extLst>
              <a:ext uri="{FF2B5EF4-FFF2-40B4-BE49-F238E27FC236}">
                <a16:creationId xmlns:a16="http://schemas.microsoft.com/office/drawing/2014/main" id="{CE29A15F-D548-4E62-949C-3D3E5A496755}"/>
              </a:ext>
            </a:extLst>
          </p:cNvPr>
          <p:cNvSpPr/>
          <p:nvPr/>
        </p:nvSpPr>
        <p:spPr>
          <a:xfrm>
            <a:off x="-43545" y="4065060"/>
            <a:ext cx="12148300" cy="577081"/>
          </a:xfrm>
          <a:prstGeom prst="rect">
            <a:avLst/>
          </a:prstGeom>
        </p:spPr>
        <p:txBody>
          <a:bodyPr wrap="square">
            <a:spAutoFit/>
          </a:bodyPr>
          <a:lstStyle/>
          <a:p>
            <a:pPr lvl="0"/>
            <a:endParaRPr lang="en-GB" sz="1050" dirty="0">
              <a:solidFill>
                <a:prstClr val="black"/>
              </a:solidFill>
            </a:endParaRPr>
          </a:p>
          <a:p>
            <a:pPr lvl="0"/>
            <a:r>
              <a:rPr lang="en-GB" sz="1050" dirty="0">
                <a:solidFill>
                  <a:prstClr val="black"/>
                </a:solidFill>
              </a:rPr>
              <a:t>The Telegraph. 2017. </a:t>
            </a:r>
            <a:r>
              <a:rPr lang="en-GB" sz="1050" i="1" dirty="0">
                <a:solidFill>
                  <a:prstClr val="black"/>
                </a:solidFill>
              </a:rPr>
              <a:t>What’s Stopping You Hiking The Whole Of Snowdonia?</a:t>
            </a:r>
            <a:r>
              <a:rPr lang="en-GB" sz="1050" dirty="0">
                <a:solidFill>
                  <a:prstClr val="black"/>
                </a:solidFill>
              </a:rPr>
              <a:t>. [online] Available at: &lt;https://www.telegraph.co.uk/travel/kit-and-accessories/outdoor-clothing/best-walks-in-snowdonia/&gt; [Accessed 26 October 2020].</a:t>
            </a:r>
          </a:p>
        </p:txBody>
      </p:sp>
      <p:sp>
        <p:nvSpPr>
          <p:cNvPr id="21" name="Rectangle 20">
            <a:extLst>
              <a:ext uri="{FF2B5EF4-FFF2-40B4-BE49-F238E27FC236}">
                <a16:creationId xmlns:a16="http://schemas.microsoft.com/office/drawing/2014/main" id="{A4997D22-D42E-4CC4-896E-9BBF94592487}"/>
              </a:ext>
            </a:extLst>
          </p:cNvPr>
          <p:cNvSpPr/>
          <p:nvPr/>
        </p:nvSpPr>
        <p:spPr>
          <a:xfrm>
            <a:off x="-50806" y="4788532"/>
            <a:ext cx="11604168" cy="261610"/>
          </a:xfrm>
          <a:prstGeom prst="rect">
            <a:avLst/>
          </a:prstGeom>
        </p:spPr>
        <p:txBody>
          <a:bodyPr wrap="square">
            <a:spAutoFit/>
          </a:bodyPr>
          <a:lstStyle/>
          <a:p>
            <a:pPr lvl="0"/>
            <a:r>
              <a:rPr lang="en-GB" sz="1050" dirty="0">
                <a:solidFill>
                  <a:prstClr val="black"/>
                </a:solidFill>
              </a:rPr>
              <a:t>Twitter.com. 2020. </a:t>
            </a:r>
            <a:r>
              <a:rPr lang="en-GB" sz="1050" i="1" dirty="0">
                <a:solidFill>
                  <a:prstClr val="black"/>
                </a:solidFill>
              </a:rPr>
              <a:t>Twitter</a:t>
            </a:r>
            <a:r>
              <a:rPr lang="en-GB" sz="1050" dirty="0">
                <a:solidFill>
                  <a:prstClr val="black"/>
                </a:solidFill>
              </a:rPr>
              <a:t>. [online] Available at: &lt;https://twitter.com/pobolycwm/status/1246049669068849153/photo/1&gt; [Accessed 26 October 2020]. </a:t>
            </a:r>
          </a:p>
        </p:txBody>
      </p:sp>
      <p:sp>
        <p:nvSpPr>
          <p:cNvPr id="22" name="Rectangle 21">
            <a:extLst>
              <a:ext uri="{FF2B5EF4-FFF2-40B4-BE49-F238E27FC236}">
                <a16:creationId xmlns:a16="http://schemas.microsoft.com/office/drawing/2014/main" id="{9167F834-184F-49C7-9F7E-4817D0FD1FAF}"/>
              </a:ext>
            </a:extLst>
          </p:cNvPr>
          <p:cNvSpPr/>
          <p:nvPr/>
        </p:nvSpPr>
        <p:spPr>
          <a:xfrm>
            <a:off x="-50806" y="4674345"/>
            <a:ext cx="11604168" cy="738664"/>
          </a:xfrm>
          <a:prstGeom prst="rect">
            <a:avLst/>
          </a:prstGeom>
        </p:spPr>
        <p:txBody>
          <a:bodyPr wrap="square">
            <a:spAutoFit/>
          </a:bodyPr>
          <a:lstStyle/>
          <a:p>
            <a:pPr lvl="0"/>
            <a:endParaRPr lang="en-GB" sz="1050" dirty="0">
              <a:solidFill>
                <a:prstClr val="black"/>
              </a:solidFill>
            </a:endParaRPr>
          </a:p>
          <a:p>
            <a:pPr lvl="0"/>
            <a:endParaRPr lang="en-GB" sz="1050" dirty="0">
              <a:solidFill>
                <a:prstClr val="black"/>
              </a:solidFill>
            </a:endParaRPr>
          </a:p>
          <a:p>
            <a:pPr lvl="0"/>
            <a:r>
              <a:rPr lang="en-GB" sz="1050" dirty="0">
                <a:solidFill>
                  <a:prstClr val="black"/>
                </a:solidFill>
              </a:rPr>
              <a:t>UWTSD, W., 2020. </a:t>
            </a:r>
            <a:r>
              <a:rPr lang="en-GB" sz="1050" i="1" dirty="0">
                <a:solidFill>
                  <a:prstClr val="black"/>
                </a:solidFill>
              </a:rPr>
              <a:t>Press Releases 2020 | University Of Wales Trinity Saint David</a:t>
            </a:r>
            <a:r>
              <a:rPr lang="en-GB" sz="1050" dirty="0">
                <a:solidFill>
                  <a:prstClr val="black"/>
                </a:solidFill>
              </a:rPr>
              <a:t>. [online] Uwtsd.ac.uk. Available at: &lt;https://www.uwtsd.ac.uk/news/press-releases/press-2020/education-pack-which-includes-100-teaching-hours-is-launched-to-accompany-s4c-childrens-history-series.html&gt; [Accessed 28 October 2020],P.1.</a:t>
            </a:r>
          </a:p>
        </p:txBody>
      </p:sp>
      <p:sp>
        <p:nvSpPr>
          <p:cNvPr id="23" name="Rectangle 22">
            <a:extLst>
              <a:ext uri="{FF2B5EF4-FFF2-40B4-BE49-F238E27FC236}">
                <a16:creationId xmlns:a16="http://schemas.microsoft.com/office/drawing/2014/main" id="{CDD7D0C8-D57E-4204-A585-31BFACAD3653}"/>
              </a:ext>
            </a:extLst>
          </p:cNvPr>
          <p:cNvSpPr/>
          <p:nvPr/>
        </p:nvSpPr>
        <p:spPr>
          <a:xfrm>
            <a:off x="-43545" y="3463589"/>
            <a:ext cx="10914743" cy="253916"/>
          </a:xfrm>
          <a:prstGeom prst="rect">
            <a:avLst/>
          </a:prstGeom>
        </p:spPr>
        <p:txBody>
          <a:bodyPr wrap="square">
            <a:spAutoFit/>
          </a:bodyPr>
          <a:lstStyle/>
          <a:p>
            <a:pPr lvl="0"/>
            <a:r>
              <a:rPr lang="en-GB" sz="1050" dirty="0">
                <a:solidFill>
                  <a:srgbClr val="000000"/>
                </a:solidFill>
              </a:rPr>
              <a:t>S4C.Cymru. 2020. </a:t>
            </a:r>
            <a:r>
              <a:rPr lang="en-GB" sz="1050" i="1" dirty="0">
                <a:solidFill>
                  <a:srgbClr val="000000"/>
                </a:solidFill>
              </a:rPr>
              <a:t>S4C</a:t>
            </a:r>
            <a:r>
              <a:rPr lang="en-GB" sz="1050" dirty="0">
                <a:solidFill>
                  <a:srgbClr val="000000"/>
                </a:solidFill>
              </a:rPr>
              <a:t>. [online] Available at: &lt;https://www.s4c.cymru/gwthiorffiniau/final-word.html&gt; [Accessed 31 October 2020],p.1-10.</a:t>
            </a:r>
            <a:endParaRPr lang="en-GB" sz="1050" dirty="0">
              <a:solidFill>
                <a:prstClr val="black"/>
              </a:solidFill>
            </a:endParaRPr>
          </a:p>
        </p:txBody>
      </p:sp>
      <p:sp>
        <p:nvSpPr>
          <p:cNvPr id="24" name="Rectangle 23">
            <a:extLst>
              <a:ext uri="{FF2B5EF4-FFF2-40B4-BE49-F238E27FC236}">
                <a16:creationId xmlns:a16="http://schemas.microsoft.com/office/drawing/2014/main" id="{18DCBFDE-AF95-4C0C-A66C-5071C31FC5F9}"/>
              </a:ext>
            </a:extLst>
          </p:cNvPr>
          <p:cNvSpPr/>
          <p:nvPr/>
        </p:nvSpPr>
        <p:spPr>
          <a:xfrm>
            <a:off x="-43545" y="3265023"/>
            <a:ext cx="12032344" cy="253916"/>
          </a:xfrm>
          <a:prstGeom prst="rect">
            <a:avLst/>
          </a:prstGeom>
        </p:spPr>
        <p:txBody>
          <a:bodyPr wrap="square">
            <a:spAutoFit/>
          </a:bodyPr>
          <a:lstStyle/>
          <a:p>
            <a:pPr lvl="0"/>
            <a:r>
              <a:rPr lang="en-GB" sz="1050" dirty="0">
                <a:solidFill>
                  <a:srgbClr val="000000"/>
                </a:solidFill>
              </a:rPr>
              <a:t>S4C.Cymru. 2020. </a:t>
            </a:r>
            <a:r>
              <a:rPr lang="en-GB" sz="1050" i="1" dirty="0">
                <a:solidFill>
                  <a:srgbClr val="000000"/>
                </a:solidFill>
              </a:rPr>
              <a:t>S4C: Looking To The Future | S4C</a:t>
            </a:r>
            <a:r>
              <a:rPr lang="en-GB" sz="1050" dirty="0">
                <a:solidFill>
                  <a:srgbClr val="000000"/>
                </a:solidFill>
              </a:rPr>
              <a:t>. [online] Available at: &lt;https://www.s4c.cymru/en/s4c-looking-to-the-future/post/2098/Eisteddfod-genedlaethol-cymru/&gt; [Accessed 31 October 2020],p.1</a:t>
            </a:r>
            <a:endParaRPr lang="en-GB" sz="1050" dirty="0">
              <a:solidFill>
                <a:prstClr val="black"/>
              </a:solidFill>
            </a:endParaRPr>
          </a:p>
        </p:txBody>
      </p:sp>
      <p:sp>
        <p:nvSpPr>
          <p:cNvPr id="25" name="Rectangle 24">
            <a:extLst>
              <a:ext uri="{FF2B5EF4-FFF2-40B4-BE49-F238E27FC236}">
                <a16:creationId xmlns:a16="http://schemas.microsoft.com/office/drawing/2014/main" id="{F7D01668-A123-4721-B6C9-53D6AF4C4775}"/>
              </a:ext>
            </a:extLst>
          </p:cNvPr>
          <p:cNvSpPr/>
          <p:nvPr/>
        </p:nvSpPr>
        <p:spPr>
          <a:xfrm>
            <a:off x="-43545" y="3888552"/>
            <a:ext cx="12032344" cy="415498"/>
          </a:xfrm>
          <a:prstGeom prst="rect">
            <a:avLst/>
          </a:prstGeom>
        </p:spPr>
        <p:txBody>
          <a:bodyPr wrap="square">
            <a:spAutoFit/>
          </a:bodyPr>
          <a:lstStyle/>
          <a:p>
            <a:pPr lvl="0"/>
            <a:r>
              <a:rPr lang="en-GB" sz="1050" dirty="0">
                <a:solidFill>
                  <a:prstClr val="black"/>
                </a:solidFill>
              </a:rPr>
              <a:t>The Hearth of </a:t>
            </a:r>
            <a:r>
              <a:rPr lang="en-GB" sz="1050" dirty="0" err="1">
                <a:solidFill>
                  <a:prstClr val="black"/>
                </a:solidFill>
              </a:rPr>
              <a:t>Brighid</a:t>
            </a:r>
            <a:r>
              <a:rPr lang="en-GB" sz="1050" dirty="0">
                <a:solidFill>
                  <a:prstClr val="black"/>
                </a:solidFill>
              </a:rPr>
              <a:t>. 2018. </a:t>
            </a:r>
            <a:r>
              <a:rPr lang="en-GB" sz="1050" i="1" dirty="0">
                <a:solidFill>
                  <a:prstClr val="black"/>
                </a:solidFill>
              </a:rPr>
              <a:t>Mari </a:t>
            </a:r>
            <a:r>
              <a:rPr lang="en-GB" sz="1050" i="1" dirty="0" err="1">
                <a:solidFill>
                  <a:prstClr val="black"/>
                </a:solidFill>
              </a:rPr>
              <a:t>Lwyd</a:t>
            </a:r>
            <a:r>
              <a:rPr lang="en-GB" sz="1050" i="1" dirty="0">
                <a:solidFill>
                  <a:prstClr val="black"/>
                </a:solidFill>
              </a:rPr>
              <a:t> - A Welsh Living Tradition Of Death | The Hearth Of </a:t>
            </a:r>
            <a:r>
              <a:rPr lang="en-GB" sz="1050" i="1" dirty="0" err="1">
                <a:solidFill>
                  <a:prstClr val="black"/>
                </a:solidFill>
              </a:rPr>
              <a:t>Brighid</a:t>
            </a:r>
            <a:r>
              <a:rPr lang="en-GB" sz="1050" dirty="0">
                <a:solidFill>
                  <a:prstClr val="black"/>
                </a:solidFill>
              </a:rPr>
              <a:t>. [online] Available at: &lt;https://www.hearthofbrighid.com/mari-lwyd-a-welsh-living-tradition-of-death/&gt; [Accessed 26 October 2020]. </a:t>
            </a:r>
          </a:p>
        </p:txBody>
      </p:sp>
      <p:sp>
        <p:nvSpPr>
          <p:cNvPr id="26" name="Rectangle 25">
            <a:extLst>
              <a:ext uri="{FF2B5EF4-FFF2-40B4-BE49-F238E27FC236}">
                <a16:creationId xmlns:a16="http://schemas.microsoft.com/office/drawing/2014/main" id="{CD05ABC8-5CFB-4728-98B2-2978D33AD3FB}"/>
              </a:ext>
            </a:extLst>
          </p:cNvPr>
          <p:cNvSpPr/>
          <p:nvPr/>
        </p:nvSpPr>
        <p:spPr>
          <a:xfrm>
            <a:off x="-50806" y="3681052"/>
            <a:ext cx="11887198" cy="253916"/>
          </a:xfrm>
          <a:prstGeom prst="rect">
            <a:avLst/>
          </a:prstGeom>
        </p:spPr>
        <p:txBody>
          <a:bodyPr wrap="square">
            <a:spAutoFit/>
          </a:bodyPr>
          <a:lstStyle/>
          <a:p>
            <a:pPr lvl="0"/>
            <a:r>
              <a:rPr lang="en-GB" sz="1050" dirty="0">
                <a:solidFill>
                  <a:prstClr val="black"/>
                </a:solidFill>
              </a:rPr>
              <a:t> The Dots. 2020. </a:t>
            </a:r>
            <a:r>
              <a:rPr lang="en-GB" sz="1050" i="1" dirty="0">
                <a:solidFill>
                  <a:prstClr val="black"/>
                </a:solidFill>
              </a:rPr>
              <a:t>S4C Chwaraeon (Channel Four Wales Sports)</a:t>
            </a:r>
            <a:r>
              <a:rPr lang="en-GB" sz="1050" dirty="0">
                <a:solidFill>
                  <a:prstClr val="black"/>
                </a:solidFill>
              </a:rPr>
              <a:t>. [online] Available at: &lt;https://the-dots.com/projects/s4c-chwaraeon-channel-four-wales-sports-180991&gt; [Accessed 26 October 2020].</a:t>
            </a:r>
          </a:p>
        </p:txBody>
      </p:sp>
      <p:sp>
        <p:nvSpPr>
          <p:cNvPr id="27" name="Rectangle 26">
            <a:extLst>
              <a:ext uri="{FF2B5EF4-FFF2-40B4-BE49-F238E27FC236}">
                <a16:creationId xmlns:a16="http://schemas.microsoft.com/office/drawing/2014/main" id="{9C12AC59-5668-4AF4-9B73-BA2403D3FAB0}"/>
              </a:ext>
            </a:extLst>
          </p:cNvPr>
          <p:cNvSpPr/>
          <p:nvPr/>
        </p:nvSpPr>
        <p:spPr>
          <a:xfrm>
            <a:off x="-50806" y="4557004"/>
            <a:ext cx="11720284" cy="276999"/>
          </a:xfrm>
          <a:prstGeom prst="rect">
            <a:avLst/>
          </a:prstGeom>
        </p:spPr>
        <p:txBody>
          <a:bodyPr wrap="square">
            <a:spAutoFit/>
          </a:bodyPr>
          <a:lstStyle/>
          <a:p>
            <a:pPr lvl="0"/>
            <a:r>
              <a:rPr lang="en-GB" sz="1050" dirty="0">
                <a:solidFill>
                  <a:srgbClr val="000000"/>
                </a:solidFill>
              </a:rPr>
              <a:t>Thomas, H., 2019. </a:t>
            </a:r>
            <a:r>
              <a:rPr lang="en-GB" sz="1050" i="1" dirty="0">
                <a:solidFill>
                  <a:srgbClr val="000000"/>
                </a:solidFill>
              </a:rPr>
              <a:t>S4C's 'Disappointing' Decline In Viewers</a:t>
            </a:r>
            <a:r>
              <a:rPr lang="en-GB" sz="1050" dirty="0">
                <a:solidFill>
                  <a:srgbClr val="000000"/>
                </a:solidFill>
              </a:rPr>
              <a:t>. [online] BBC News. Available at: &lt;https://www.bbc.co.uk/news/uk-wales-48992478&gt; [Accessed 31 October 2020],p.1</a:t>
            </a:r>
            <a:r>
              <a:rPr lang="en-GB" sz="1200" dirty="0">
                <a:solidFill>
                  <a:srgbClr val="000000"/>
                </a:solidFill>
                <a:latin typeface="Open Sans"/>
              </a:rPr>
              <a:t>.</a:t>
            </a:r>
            <a:endParaRPr lang="en-GB" sz="1200" dirty="0">
              <a:solidFill>
                <a:prstClr val="black"/>
              </a:solidFill>
            </a:endParaRPr>
          </a:p>
        </p:txBody>
      </p:sp>
      <p:sp>
        <p:nvSpPr>
          <p:cNvPr id="28" name="Rectangle 27">
            <a:extLst>
              <a:ext uri="{FF2B5EF4-FFF2-40B4-BE49-F238E27FC236}">
                <a16:creationId xmlns:a16="http://schemas.microsoft.com/office/drawing/2014/main" id="{8119B986-0F23-4801-9D39-CEB397E52818}"/>
              </a:ext>
            </a:extLst>
          </p:cNvPr>
          <p:cNvSpPr/>
          <p:nvPr/>
        </p:nvSpPr>
        <p:spPr>
          <a:xfrm>
            <a:off x="-43545" y="5779872"/>
            <a:ext cx="10101943" cy="415498"/>
          </a:xfrm>
          <a:prstGeom prst="rect">
            <a:avLst/>
          </a:prstGeom>
        </p:spPr>
        <p:txBody>
          <a:bodyPr wrap="square">
            <a:spAutoFit/>
          </a:bodyPr>
          <a:lstStyle/>
          <a:p>
            <a:r>
              <a:rPr lang="en-GB" sz="1050" dirty="0">
                <a:solidFill>
                  <a:srgbClr val="000000"/>
                </a:solidFill>
              </a:rPr>
              <a:t>Ylolfa.com. 2020. </a:t>
            </a:r>
            <a:r>
              <a:rPr lang="en-GB" sz="1050" i="1" dirty="0">
                <a:solidFill>
                  <a:srgbClr val="000000"/>
                </a:solidFill>
              </a:rPr>
              <a:t>Original Welsh Children’s Book Chosen As Part Of The Welsh Government’s Flying Start Scheme | Y Lolfa</a:t>
            </a:r>
            <a:r>
              <a:rPr lang="en-GB" sz="1050" dirty="0">
                <a:solidFill>
                  <a:srgbClr val="000000"/>
                </a:solidFill>
              </a:rPr>
              <a:t>. [online] Available at: &lt;https://www.ylolfa.com/articles/dewis-llyfr-gwreiddiol-cymraeg-i-blant-fel-rhan-o-gynllun-dechraun-deg-llywodraeth-Cymru&gt; [Accessed 31 October 2020],p.1</a:t>
            </a:r>
            <a:endParaRPr lang="en-GB" dirty="0"/>
          </a:p>
        </p:txBody>
      </p:sp>
    </p:spTree>
    <p:extLst>
      <p:ext uri="{BB962C8B-B14F-4D97-AF65-F5344CB8AC3E}">
        <p14:creationId xmlns:p14="http://schemas.microsoft.com/office/powerpoint/2010/main" val="7278242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2010</TotalTime>
  <Words>3027</Words>
  <Application>Microsoft Office PowerPoint</Application>
  <PresentationFormat>Widescreen</PresentationFormat>
  <Paragraphs>175</Paragraphs>
  <Slides>12</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Algerian</vt:lpstr>
      <vt:lpstr>Arial</vt:lpstr>
      <vt:lpstr>Bodoni MT Black</vt:lpstr>
      <vt:lpstr>Calibri</vt:lpstr>
      <vt:lpstr>Calibri Light</vt:lpstr>
      <vt:lpstr>Californian FB</vt:lpstr>
      <vt:lpstr>Courier New</vt:lpstr>
      <vt:lpstr>Open Sans</vt:lpstr>
      <vt:lpstr>Wingdings</vt:lpstr>
      <vt:lpstr>Office Theme</vt:lpstr>
      <vt:lpstr>PowerPoint Presentation</vt:lpstr>
      <vt:lpstr>HOW THE USE OF THE WELSH LANGUAGE HAS CHANGED OVER THE YEARS</vt:lpstr>
      <vt:lpstr>PowerPoint Presentation</vt:lpstr>
      <vt:lpstr>PowerPoint Presentation</vt:lpstr>
      <vt:lpstr>S4C</vt:lpstr>
      <vt:lpstr>CYW – LEARNING THROUGH PLAY</vt:lpstr>
      <vt:lpstr>S4C WORKING IN PARTNERSHIP WITH THE WELSH GOVERNMENT</vt:lpstr>
      <vt:lpstr>THE IMPACT S4C HAS HAD ON  WELSH SOCIETY</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rachel.grey.evans@gmail.com</dc:creator>
  <cp:lastModifiedBy>rachel.grey.evans@gmail.com</cp:lastModifiedBy>
  <cp:revision>117</cp:revision>
  <dcterms:created xsi:type="dcterms:W3CDTF">2020-10-31T11:23:43Z</dcterms:created>
  <dcterms:modified xsi:type="dcterms:W3CDTF">2020-11-01T21:45:32Z</dcterms:modified>
</cp:coreProperties>
</file>