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90" d="100"/>
          <a:sy n="90" d="100"/>
        </p:scale>
        <p:origin x="57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3/19/2020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85086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6261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3/19/2020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1353684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59398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3/19/2020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9876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3/19/2020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560878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3/19/2020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432056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3/19/2020</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77259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3/19/2020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8226611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3/19/2020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79055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3/19/2020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647358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3/19/2020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40935026"/>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67" r:id="rId5"/>
    <p:sldLayoutId id="2147483662" r:id="rId6"/>
    <p:sldLayoutId id="2147483663" r:id="rId7"/>
    <p:sldLayoutId id="2147483664" r:id="rId8"/>
    <p:sldLayoutId id="2147483665" r:id="rId9"/>
    <p:sldLayoutId id="2147483666" r:id="rId10"/>
    <p:sldLayoutId id="2147483668"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C30258A-0775-489E-886B-1CBDA11FCD08}"/>
              </a:ext>
            </a:extLst>
          </p:cNvPr>
          <p:cNvPicPr>
            <a:picLocks noChangeAspect="1"/>
          </p:cNvPicPr>
          <p:nvPr/>
        </p:nvPicPr>
        <p:blipFill rotWithShape="1">
          <a:blip r:embed="rId2">
            <a:alphaModFix amt="90000"/>
          </a:blip>
          <a:srcRect t="4979" b="10751"/>
          <a:stretch/>
        </p:blipFill>
        <p:spPr>
          <a:xfrm>
            <a:off x="1" y="10"/>
            <a:ext cx="12191999" cy="6857989"/>
          </a:xfrm>
          <a:prstGeom prst="rect">
            <a:avLst/>
          </a:prstGeom>
        </p:spPr>
      </p:pic>
      <p:sp>
        <p:nvSpPr>
          <p:cNvPr id="29" name="Rectangle 28">
            <a:extLst>
              <a:ext uri="{FF2B5EF4-FFF2-40B4-BE49-F238E27FC236}">
                <a16:creationId xmlns:a16="http://schemas.microsoft.com/office/drawing/2014/main" id="{DB4A12B6-EF0D-43E8-8C17-4FAD4D276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lumMod val="85000"/>
              <a:lumOff val="15000"/>
              <a:alpha val="93000"/>
            </a:schemeClr>
          </a:solidFill>
          <a:ln w="6350" cap="flat" cmpd="sng" algn="ctr">
            <a:noFill/>
            <a:prstDash val="solid"/>
          </a:ln>
          <a:effectLst>
            <a:softEdge rad="0"/>
          </a:effectLst>
        </p:spPr>
      </p:sp>
      <p:sp>
        <p:nvSpPr>
          <p:cNvPr id="31" name="Rectangle 30">
            <a:extLst>
              <a:ext uri="{FF2B5EF4-FFF2-40B4-BE49-F238E27FC236}">
                <a16:creationId xmlns:a16="http://schemas.microsoft.com/office/drawing/2014/main" id="{AE107525-0C02-447F-8A3F-553320A72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2"/>
            </a:solidFill>
            <a:prstDash val="solid"/>
            <a:miter lim="800000"/>
          </a:ln>
          <a:effectLst/>
        </p:spPr>
      </p:sp>
      <p:sp>
        <p:nvSpPr>
          <p:cNvPr id="2" name="Title 1">
            <a:extLst>
              <a:ext uri="{FF2B5EF4-FFF2-40B4-BE49-F238E27FC236}">
                <a16:creationId xmlns:a16="http://schemas.microsoft.com/office/drawing/2014/main" id="{A5CB9F26-266D-4BC7-9B8A-60F4DFE51BAE}"/>
              </a:ext>
            </a:extLst>
          </p:cNvPr>
          <p:cNvSpPr>
            <a:spLocks noGrp="1"/>
          </p:cNvSpPr>
          <p:nvPr>
            <p:ph type="ctrTitle"/>
          </p:nvPr>
        </p:nvSpPr>
        <p:spPr>
          <a:xfrm>
            <a:off x="1629103" y="2244830"/>
            <a:ext cx="8933796" cy="2437232"/>
          </a:xfrm>
        </p:spPr>
        <p:txBody>
          <a:bodyPr>
            <a:normAutofit/>
          </a:bodyPr>
          <a:lstStyle/>
          <a:p>
            <a:r>
              <a:rPr lang="en-GB" sz="5800" b="1" u="sng" dirty="0"/>
              <a:t>OPERATIONAL ISSUES IN THE FOOD AND BEVERAGE DEPARTMENT </a:t>
            </a:r>
          </a:p>
        </p:txBody>
      </p:sp>
      <p:sp>
        <p:nvSpPr>
          <p:cNvPr id="3" name="Subtitle 2">
            <a:extLst>
              <a:ext uri="{FF2B5EF4-FFF2-40B4-BE49-F238E27FC236}">
                <a16:creationId xmlns:a16="http://schemas.microsoft.com/office/drawing/2014/main" id="{FCEE40F7-C962-4FDF-BD21-7B48428B9B29}"/>
              </a:ext>
            </a:extLst>
          </p:cNvPr>
          <p:cNvSpPr>
            <a:spLocks noGrp="1"/>
          </p:cNvSpPr>
          <p:nvPr>
            <p:ph type="subTitle" idx="1"/>
          </p:nvPr>
        </p:nvSpPr>
        <p:spPr>
          <a:xfrm>
            <a:off x="1629101" y="4682062"/>
            <a:ext cx="8936846" cy="665442"/>
          </a:xfrm>
        </p:spPr>
        <p:txBody>
          <a:bodyPr>
            <a:normAutofit/>
          </a:bodyPr>
          <a:lstStyle/>
          <a:p>
            <a:pPr>
              <a:spcAft>
                <a:spcPts val="600"/>
              </a:spcAft>
            </a:pPr>
            <a:r>
              <a:rPr lang="en-GB" sz="3600" b="1" dirty="0">
                <a:solidFill>
                  <a:schemeClr val="accent3">
                    <a:lumMod val="40000"/>
                    <a:lumOff val="60000"/>
                  </a:schemeClr>
                </a:solidFill>
              </a:rPr>
              <a:t>IONELA VLAD </a:t>
            </a:r>
          </a:p>
        </p:txBody>
      </p:sp>
      <p:sp>
        <p:nvSpPr>
          <p:cNvPr id="33" name="Rectangle 32">
            <a:extLst>
              <a:ext uri="{FF2B5EF4-FFF2-40B4-BE49-F238E27FC236}">
                <a16:creationId xmlns:a16="http://schemas.microsoft.com/office/drawing/2014/main" id="{AB7A42E3-05D8-4A0B-9D4E-20EF581E5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5" name="Straight Connector 34">
            <a:extLst>
              <a:ext uri="{FF2B5EF4-FFF2-40B4-BE49-F238E27FC236}">
                <a16:creationId xmlns:a16="http://schemas.microsoft.com/office/drawing/2014/main" id="{6EE9A54B-189D-4645-8254-FDC4210EC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11CE48F-D5E4-4520-AF1E-8F85CFBDA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1448851-39AD-4943-BF9C-C50704E083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115154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71B2A-95C3-4F94-B81F-61CEADA10F90}"/>
              </a:ext>
            </a:extLst>
          </p:cNvPr>
          <p:cNvSpPr>
            <a:spLocks noGrp="1"/>
          </p:cNvSpPr>
          <p:nvPr>
            <p:ph type="title"/>
          </p:nvPr>
        </p:nvSpPr>
        <p:spPr>
          <a:xfrm>
            <a:off x="559981" y="363307"/>
            <a:ext cx="10058400" cy="1005453"/>
          </a:xfrm>
        </p:spPr>
        <p:txBody>
          <a:bodyPr>
            <a:normAutofit/>
          </a:bodyPr>
          <a:lstStyle/>
          <a:p>
            <a:r>
              <a:rPr lang="en-GB" sz="4400" b="1" u="sng" dirty="0"/>
              <a:t>CHOSEN OPERATIONAL ISSUE </a:t>
            </a:r>
          </a:p>
        </p:txBody>
      </p:sp>
      <p:sp>
        <p:nvSpPr>
          <p:cNvPr id="3" name="Content Placeholder 2">
            <a:extLst>
              <a:ext uri="{FF2B5EF4-FFF2-40B4-BE49-F238E27FC236}">
                <a16:creationId xmlns:a16="http://schemas.microsoft.com/office/drawing/2014/main" id="{15AF90F0-C452-4FEE-8ACF-4BD7A03C0EDA}"/>
              </a:ext>
            </a:extLst>
          </p:cNvPr>
          <p:cNvSpPr>
            <a:spLocks noGrp="1"/>
          </p:cNvSpPr>
          <p:nvPr>
            <p:ph idx="1"/>
          </p:nvPr>
        </p:nvSpPr>
        <p:spPr>
          <a:xfrm>
            <a:off x="756751" y="1269178"/>
            <a:ext cx="4281378" cy="2743200"/>
          </a:xfrm>
        </p:spPr>
        <p:txBody>
          <a:bodyPr>
            <a:normAutofit/>
          </a:bodyPr>
          <a:lstStyle/>
          <a:p>
            <a:pPr marL="0" indent="0">
              <a:buNone/>
            </a:pPr>
            <a:r>
              <a:rPr lang="en-GB" sz="1800" dirty="0"/>
              <a:t>The chosen operational issue has to do with the food hygiene and food handling in the food and beverage department as this is a big issue in many hotels and at some points it sometimes is in the Marriott Hotel as well.</a:t>
            </a:r>
          </a:p>
        </p:txBody>
      </p:sp>
      <p:sp>
        <p:nvSpPr>
          <p:cNvPr id="4" name="Rectangle 3">
            <a:extLst>
              <a:ext uri="{FF2B5EF4-FFF2-40B4-BE49-F238E27FC236}">
                <a16:creationId xmlns:a16="http://schemas.microsoft.com/office/drawing/2014/main" id="{EC4C3E0C-2D67-43DE-B498-3EA8A0E7F013}"/>
              </a:ext>
            </a:extLst>
          </p:cNvPr>
          <p:cNvSpPr/>
          <p:nvPr/>
        </p:nvSpPr>
        <p:spPr>
          <a:xfrm>
            <a:off x="6184606" y="4263656"/>
            <a:ext cx="5589181" cy="369332"/>
          </a:xfrm>
          <a:prstGeom prst="rect">
            <a:avLst/>
          </a:prstGeom>
        </p:spPr>
        <p:txBody>
          <a:bodyPr wrap="square">
            <a:spAutoFit/>
          </a:bodyPr>
          <a:lstStyle/>
          <a:p>
            <a:r>
              <a:rPr lang="en-GB" dirty="0"/>
              <a:t> </a:t>
            </a:r>
          </a:p>
        </p:txBody>
      </p:sp>
      <p:pic>
        <p:nvPicPr>
          <p:cNvPr id="1026" name="Picture 2" descr="Imagini pentru danger in food industry">
            <a:extLst>
              <a:ext uri="{FF2B5EF4-FFF2-40B4-BE49-F238E27FC236}">
                <a16:creationId xmlns:a16="http://schemas.microsoft.com/office/drawing/2014/main" id="{CB2C26A5-4663-4D0B-8144-0D05C376B8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9981" y="3504403"/>
            <a:ext cx="5442773" cy="282769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C47741BF-0082-4522-9F64-13C1B0E4A0E4}"/>
              </a:ext>
            </a:extLst>
          </p:cNvPr>
          <p:cNvPicPr>
            <a:picLocks noChangeAspect="1"/>
          </p:cNvPicPr>
          <p:nvPr/>
        </p:nvPicPr>
        <p:blipFill>
          <a:blip r:embed="rId3"/>
          <a:stretch>
            <a:fillRect/>
          </a:stretch>
        </p:blipFill>
        <p:spPr>
          <a:xfrm>
            <a:off x="6835566" y="1269178"/>
            <a:ext cx="4462967" cy="2928579"/>
          </a:xfrm>
          <a:prstGeom prst="rect">
            <a:avLst/>
          </a:prstGeom>
        </p:spPr>
      </p:pic>
      <p:sp>
        <p:nvSpPr>
          <p:cNvPr id="6" name="TextBox 5">
            <a:extLst>
              <a:ext uri="{FF2B5EF4-FFF2-40B4-BE49-F238E27FC236}">
                <a16:creationId xmlns:a16="http://schemas.microsoft.com/office/drawing/2014/main" id="{52EB6EAE-D778-4DC0-89E9-3832B057B4C3}"/>
              </a:ext>
            </a:extLst>
          </p:cNvPr>
          <p:cNvSpPr txBox="1"/>
          <p:nvPr/>
        </p:nvSpPr>
        <p:spPr>
          <a:xfrm>
            <a:off x="7368363" y="4632988"/>
            <a:ext cx="4114800" cy="1477328"/>
          </a:xfrm>
          <a:prstGeom prst="rect">
            <a:avLst/>
          </a:prstGeom>
          <a:noFill/>
        </p:spPr>
        <p:txBody>
          <a:bodyPr wrap="square" rtlCol="0">
            <a:spAutoFit/>
          </a:bodyPr>
          <a:lstStyle/>
          <a:p>
            <a:r>
              <a:rPr lang="en-GB" dirty="0"/>
              <a:t>The food hygiene has always been an issue in some hospitality industries and this because some members of staff fail to follow the health and safety procedures that are set. </a:t>
            </a:r>
          </a:p>
        </p:txBody>
      </p:sp>
    </p:spTree>
    <p:extLst>
      <p:ext uri="{BB962C8B-B14F-4D97-AF65-F5344CB8AC3E}">
        <p14:creationId xmlns:p14="http://schemas.microsoft.com/office/powerpoint/2010/main" val="7172991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91A00-4D7B-4245-915C-59439873F641}"/>
              </a:ext>
            </a:extLst>
          </p:cNvPr>
          <p:cNvSpPr>
            <a:spLocks noGrp="1"/>
          </p:cNvSpPr>
          <p:nvPr>
            <p:ph type="title"/>
          </p:nvPr>
        </p:nvSpPr>
        <p:spPr>
          <a:xfrm>
            <a:off x="1066800" y="435246"/>
            <a:ext cx="10058400" cy="923660"/>
          </a:xfrm>
        </p:spPr>
        <p:txBody>
          <a:bodyPr/>
          <a:lstStyle/>
          <a:p>
            <a:pPr marL="571500" indent="-571500">
              <a:buFont typeface="Wingdings" panose="05000000000000000000" pitchFamily="2" charset="2"/>
              <a:buChar char="q"/>
            </a:pPr>
            <a:r>
              <a:rPr lang="en-GB" b="1" u="sng" dirty="0"/>
              <a:t>About the food hygiene as an issue</a:t>
            </a:r>
          </a:p>
        </p:txBody>
      </p:sp>
      <p:sp>
        <p:nvSpPr>
          <p:cNvPr id="3" name="Content Placeholder 2">
            <a:extLst>
              <a:ext uri="{FF2B5EF4-FFF2-40B4-BE49-F238E27FC236}">
                <a16:creationId xmlns:a16="http://schemas.microsoft.com/office/drawing/2014/main" id="{B704A39E-9999-4694-AAE0-82839AD4551F}"/>
              </a:ext>
            </a:extLst>
          </p:cNvPr>
          <p:cNvSpPr>
            <a:spLocks noGrp="1"/>
          </p:cNvSpPr>
          <p:nvPr>
            <p:ph idx="1"/>
          </p:nvPr>
        </p:nvSpPr>
        <p:spPr>
          <a:xfrm>
            <a:off x="591499" y="1332690"/>
            <a:ext cx="6096001" cy="3188727"/>
          </a:xfrm>
        </p:spPr>
        <p:txBody>
          <a:bodyPr>
            <a:normAutofit/>
          </a:bodyPr>
          <a:lstStyle/>
          <a:p>
            <a:r>
              <a:rPr lang="en-GB" sz="2400" dirty="0"/>
              <a:t>Food safety could be hard to track sometimes and this because especially in hotels there are huge amounts of products and because of the rapidity that is needed to do such things staff may forget to secure themselves and the food in the first place.</a:t>
            </a:r>
          </a:p>
          <a:p>
            <a:endParaRPr lang="en-GB" sz="2400" dirty="0"/>
          </a:p>
        </p:txBody>
      </p:sp>
      <p:sp>
        <p:nvSpPr>
          <p:cNvPr id="4" name="Rectangle 3">
            <a:extLst>
              <a:ext uri="{FF2B5EF4-FFF2-40B4-BE49-F238E27FC236}">
                <a16:creationId xmlns:a16="http://schemas.microsoft.com/office/drawing/2014/main" id="{2650D88C-70F9-4095-B3BD-44B45E31DDD0}"/>
              </a:ext>
            </a:extLst>
          </p:cNvPr>
          <p:cNvSpPr/>
          <p:nvPr/>
        </p:nvSpPr>
        <p:spPr>
          <a:xfrm>
            <a:off x="591500" y="4286839"/>
            <a:ext cx="6096000" cy="1938992"/>
          </a:xfrm>
          <a:prstGeom prst="rect">
            <a:avLst/>
          </a:prstGeom>
        </p:spPr>
        <p:txBody>
          <a:bodyPr>
            <a:spAutoFit/>
          </a:bodyPr>
          <a:lstStyle/>
          <a:p>
            <a:endParaRPr lang="en-GB" sz="2400" dirty="0"/>
          </a:p>
          <a:p>
            <a:r>
              <a:rPr lang="en-GB" sz="2400" dirty="0"/>
              <a:t>Issues in managing to maintain a good hygiene when working with food could end up sharing bacteria which will then contaminate the food. </a:t>
            </a:r>
          </a:p>
        </p:txBody>
      </p:sp>
      <p:pic>
        <p:nvPicPr>
          <p:cNvPr id="5" name="Picture 4">
            <a:extLst>
              <a:ext uri="{FF2B5EF4-FFF2-40B4-BE49-F238E27FC236}">
                <a16:creationId xmlns:a16="http://schemas.microsoft.com/office/drawing/2014/main" id="{912E01C3-AF00-4C2A-BE10-73FE1B61ABE8}"/>
              </a:ext>
            </a:extLst>
          </p:cNvPr>
          <p:cNvPicPr>
            <a:picLocks noChangeAspect="1"/>
          </p:cNvPicPr>
          <p:nvPr/>
        </p:nvPicPr>
        <p:blipFill>
          <a:blip r:embed="rId2"/>
          <a:stretch>
            <a:fillRect/>
          </a:stretch>
        </p:blipFill>
        <p:spPr>
          <a:xfrm>
            <a:off x="6687500" y="2093824"/>
            <a:ext cx="4987556" cy="3325037"/>
          </a:xfrm>
          <a:prstGeom prst="rect">
            <a:avLst/>
          </a:prstGeom>
        </p:spPr>
      </p:pic>
    </p:spTree>
    <p:extLst>
      <p:ext uri="{BB962C8B-B14F-4D97-AF65-F5344CB8AC3E}">
        <p14:creationId xmlns:p14="http://schemas.microsoft.com/office/powerpoint/2010/main" val="3723031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6DFF672-E67F-4143-BB9A-259C6A3CF21F}"/>
              </a:ext>
            </a:extLst>
          </p:cNvPr>
          <p:cNvPicPr>
            <a:picLocks noChangeAspect="1"/>
          </p:cNvPicPr>
          <p:nvPr/>
        </p:nvPicPr>
        <p:blipFill rotWithShape="1">
          <a:blip r:embed="rId2"/>
          <a:srcRect r="-1" b="17126"/>
          <a:stretch/>
        </p:blipFill>
        <p:spPr>
          <a:xfrm>
            <a:off x="302334" y="255102"/>
            <a:ext cx="5793665" cy="621540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808F48-AD14-40E4-9501-91EFC899705B}"/>
              </a:ext>
            </a:extLst>
          </p:cNvPr>
          <p:cNvSpPr>
            <a:spLocks noGrp="1"/>
          </p:cNvSpPr>
          <p:nvPr>
            <p:ph type="title"/>
          </p:nvPr>
        </p:nvSpPr>
        <p:spPr>
          <a:xfrm>
            <a:off x="7064082" y="642594"/>
            <a:ext cx="4472921" cy="1371600"/>
          </a:xfrm>
        </p:spPr>
        <p:txBody>
          <a:bodyPr>
            <a:normAutofit/>
          </a:bodyPr>
          <a:lstStyle/>
          <a:p>
            <a:pPr marL="571500" indent="-571500">
              <a:buFont typeface="Wingdings" panose="05000000000000000000" pitchFamily="2" charset="2"/>
              <a:buChar char="q"/>
            </a:pPr>
            <a:r>
              <a:rPr lang="en-GB" sz="3100" b="1" u="sng"/>
              <a:t>How can we generally prevent this issue to occur </a:t>
            </a:r>
          </a:p>
        </p:txBody>
      </p:sp>
      <p:sp>
        <p:nvSpPr>
          <p:cNvPr id="3" name="Content Placeholder 2">
            <a:extLst>
              <a:ext uri="{FF2B5EF4-FFF2-40B4-BE49-F238E27FC236}">
                <a16:creationId xmlns:a16="http://schemas.microsoft.com/office/drawing/2014/main" id="{8B6244BC-AEB6-461B-8F11-620662C30102}"/>
              </a:ext>
            </a:extLst>
          </p:cNvPr>
          <p:cNvSpPr>
            <a:spLocks noGrp="1"/>
          </p:cNvSpPr>
          <p:nvPr>
            <p:ph idx="1"/>
          </p:nvPr>
        </p:nvSpPr>
        <p:spPr>
          <a:xfrm>
            <a:off x="7055872" y="2496992"/>
            <a:ext cx="4472922" cy="3372180"/>
          </a:xfrm>
        </p:spPr>
        <p:txBody>
          <a:bodyPr>
            <a:normAutofit/>
          </a:bodyPr>
          <a:lstStyle/>
          <a:p>
            <a:pPr marL="342900" indent="-342900">
              <a:buAutoNum type="arabicPeriod"/>
            </a:pPr>
            <a:r>
              <a:rPr lang="en-GB" sz="1800" dirty="0"/>
              <a:t>Wear proper clothing and footwear</a:t>
            </a:r>
          </a:p>
          <a:p>
            <a:pPr marL="0" indent="0">
              <a:buNone/>
            </a:pPr>
            <a:r>
              <a:rPr lang="en-GB" sz="1800" dirty="0"/>
              <a:t>2. Keep your hands clean ALL THE TIME</a:t>
            </a:r>
          </a:p>
          <a:p>
            <a:pPr marL="0" indent="0">
              <a:buNone/>
            </a:pPr>
            <a:r>
              <a:rPr lang="en-GB" sz="1800" dirty="0"/>
              <a:t>3. Ensure that the tools and equipment are clean and sanitised </a:t>
            </a:r>
          </a:p>
          <a:p>
            <a:pPr marL="0" indent="0">
              <a:buNone/>
            </a:pPr>
            <a:r>
              <a:rPr lang="en-GB" sz="1800" dirty="0"/>
              <a:t>4. Make use of food safety equipment and metal detectable equipment </a:t>
            </a:r>
          </a:p>
          <a:p>
            <a:pPr marL="0" indent="0">
              <a:buNone/>
            </a:pPr>
            <a:r>
              <a:rPr lang="en-GB" sz="1800" dirty="0"/>
              <a:t>5. Step on the footbath </a:t>
            </a:r>
          </a:p>
          <a:p>
            <a:pPr marL="0" indent="0">
              <a:buNone/>
            </a:pPr>
            <a:r>
              <a:rPr lang="en-GB" dirty="0"/>
              <a:t> </a:t>
            </a:r>
          </a:p>
        </p:txBody>
      </p:sp>
    </p:spTree>
    <p:extLst>
      <p:ext uri="{BB962C8B-B14F-4D97-AF65-F5344CB8AC3E}">
        <p14:creationId xmlns:p14="http://schemas.microsoft.com/office/powerpoint/2010/main" val="714279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68E34-9A72-44F2-9785-4418B6351A3E}"/>
              </a:ext>
            </a:extLst>
          </p:cNvPr>
          <p:cNvSpPr>
            <a:spLocks noGrp="1"/>
          </p:cNvSpPr>
          <p:nvPr>
            <p:ph type="title"/>
          </p:nvPr>
        </p:nvSpPr>
        <p:spPr>
          <a:xfrm>
            <a:off x="886047" y="361508"/>
            <a:ext cx="10058400" cy="1371600"/>
          </a:xfrm>
        </p:spPr>
        <p:txBody>
          <a:bodyPr/>
          <a:lstStyle/>
          <a:p>
            <a:pPr marL="571500" indent="-571500">
              <a:buFont typeface="Wingdings" panose="05000000000000000000" pitchFamily="2" charset="2"/>
              <a:buChar char="q"/>
            </a:pPr>
            <a:r>
              <a:rPr lang="en-GB" b="1" u="sng" dirty="0"/>
              <a:t>What are the effects of not following such rules </a:t>
            </a:r>
          </a:p>
        </p:txBody>
      </p:sp>
      <p:sp>
        <p:nvSpPr>
          <p:cNvPr id="3" name="Content Placeholder 2">
            <a:extLst>
              <a:ext uri="{FF2B5EF4-FFF2-40B4-BE49-F238E27FC236}">
                <a16:creationId xmlns:a16="http://schemas.microsoft.com/office/drawing/2014/main" id="{5C1697AF-5438-44DB-999E-6A7551902C35}"/>
              </a:ext>
            </a:extLst>
          </p:cNvPr>
          <p:cNvSpPr>
            <a:spLocks noGrp="1"/>
          </p:cNvSpPr>
          <p:nvPr>
            <p:ph idx="1"/>
          </p:nvPr>
        </p:nvSpPr>
        <p:spPr>
          <a:xfrm>
            <a:off x="439479" y="1733109"/>
            <a:ext cx="5918791" cy="4763384"/>
          </a:xfrm>
        </p:spPr>
        <p:txBody>
          <a:bodyPr>
            <a:normAutofit/>
          </a:bodyPr>
          <a:lstStyle/>
          <a:p>
            <a:pPr marL="342900" indent="-342900">
              <a:buAutoNum type="arabicPeriod"/>
            </a:pPr>
            <a:r>
              <a:rPr lang="en-GB" sz="2000" b="1" i="1" dirty="0">
                <a:solidFill>
                  <a:srgbClr val="FF0000"/>
                </a:solidFill>
              </a:rPr>
              <a:t>Food contamination- </a:t>
            </a:r>
            <a:r>
              <a:rPr lang="en-GB" sz="2000" dirty="0"/>
              <a:t>this is one of the most unwanted situations that could occur and this because it will show impact over more than just few people, thing that will then bring disadvantages to the hotel and the food manufacturing company.  </a:t>
            </a:r>
            <a:endParaRPr lang="en-GB" sz="2000" b="1" i="1" dirty="0">
              <a:solidFill>
                <a:srgbClr val="FF0000"/>
              </a:solidFill>
            </a:endParaRPr>
          </a:p>
          <a:p>
            <a:pPr marL="342900" indent="-342900">
              <a:buAutoNum type="arabicPeriod"/>
            </a:pPr>
            <a:r>
              <a:rPr lang="en-GB" sz="2000" b="1" i="1" dirty="0">
                <a:solidFill>
                  <a:srgbClr val="FF0000"/>
                </a:solidFill>
              </a:rPr>
              <a:t>Spread of sickness and Disease in the Workplace</a:t>
            </a:r>
            <a:r>
              <a:rPr lang="en-GB" sz="2000" dirty="0"/>
              <a:t>- if this happens food hygiene authorities will have regular visits to the hotel with the aim of inspecting the way they follow the legal requirements. If the authorities find out that they are not working in the way they should the hotel will have a prosecution. </a:t>
            </a:r>
            <a:endParaRPr lang="en-GB" sz="2000" b="1" i="1" dirty="0">
              <a:solidFill>
                <a:srgbClr val="FF0000"/>
              </a:solidFill>
            </a:endParaRPr>
          </a:p>
          <a:p>
            <a:pPr marL="342900" indent="-342900">
              <a:buAutoNum type="arabicPeriod"/>
            </a:pPr>
            <a:endParaRPr lang="en-GB" dirty="0"/>
          </a:p>
        </p:txBody>
      </p:sp>
      <p:pic>
        <p:nvPicPr>
          <p:cNvPr id="1026" name="Picture 2" descr="Imagini pentru food contamination">
            <a:extLst>
              <a:ext uri="{FF2B5EF4-FFF2-40B4-BE49-F238E27FC236}">
                <a16:creationId xmlns:a16="http://schemas.microsoft.com/office/drawing/2014/main" id="{F7D43BFA-E2D4-4A75-B4C9-AA2094C8E2C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168" t="1182" r="7320" b="5271"/>
          <a:stretch/>
        </p:blipFill>
        <p:spPr bwMode="auto">
          <a:xfrm>
            <a:off x="6358270" y="1953027"/>
            <a:ext cx="5314844" cy="38761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3168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30BB5-A1E0-4E54-920E-1B5DE5538A5C}"/>
              </a:ext>
            </a:extLst>
          </p:cNvPr>
          <p:cNvSpPr>
            <a:spLocks noGrp="1"/>
          </p:cNvSpPr>
          <p:nvPr>
            <p:ph type="title"/>
          </p:nvPr>
        </p:nvSpPr>
        <p:spPr>
          <a:xfrm>
            <a:off x="380036" y="409166"/>
            <a:ext cx="10058400" cy="1371600"/>
          </a:xfrm>
        </p:spPr>
        <p:txBody>
          <a:bodyPr/>
          <a:lstStyle/>
          <a:p>
            <a:pPr marL="742950" indent="-742950">
              <a:buFont typeface="Wingdings" panose="05000000000000000000" pitchFamily="2" charset="2"/>
              <a:buChar char="q"/>
            </a:pPr>
            <a:r>
              <a:rPr lang="en-GB" b="1" u="sng" dirty="0"/>
              <a:t>How is Marriot reacting towards the food hygiene issue.  </a:t>
            </a:r>
          </a:p>
        </p:txBody>
      </p:sp>
      <p:sp>
        <p:nvSpPr>
          <p:cNvPr id="3" name="Content Placeholder 2">
            <a:extLst>
              <a:ext uri="{FF2B5EF4-FFF2-40B4-BE49-F238E27FC236}">
                <a16:creationId xmlns:a16="http://schemas.microsoft.com/office/drawing/2014/main" id="{15A276E9-0507-4662-A2D5-0DBBCF98F3BF}"/>
              </a:ext>
            </a:extLst>
          </p:cNvPr>
          <p:cNvSpPr>
            <a:spLocks noGrp="1"/>
          </p:cNvSpPr>
          <p:nvPr>
            <p:ph idx="1"/>
          </p:nvPr>
        </p:nvSpPr>
        <p:spPr/>
        <p:txBody>
          <a:bodyPr/>
          <a:lstStyle/>
          <a:p>
            <a:r>
              <a:rPr lang="en-GB" dirty="0"/>
              <a:t> </a:t>
            </a:r>
          </a:p>
        </p:txBody>
      </p:sp>
      <p:sp>
        <p:nvSpPr>
          <p:cNvPr id="4" name="TextBox 3">
            <a:extLst>
              <a:ext uri="{FF2B5EF4-FFF2-40B4-BE49-F238E27FC236}">
                <a16:creationId xmlns:a16="http://schemas.microsoft.com/office/drawing/2014/main" id="{7E488A5E-7543-4D04-A308-085A9C84A09F}"/>
              </a:ext>
            </a:extLst>
          </p:cNvPr>
          <p:cNvSpPr txBox="1"/>
          <p:nvPr/>
        </p:nvSpPr>
        <p:spPr>
          <a:xfrm>
            <a:off x="6782765" y="1458411"/>
            <a:ext cx="5066346" cy="4401205"/>
          </a:xfrm>
          <a:prstGeom prst="rect">
            <a:avLst/>
          </a:prstGeom>
          <a:noFill/>
        </p:spPr>
        <p:txBody>
          <a:bodyPr wrap="square" rtlCol="0">
            <a:spAutoFit/>
          </a:bodyPr>
          <a:lstStyle/>
          <a:p>
            <a:r>
              <a:rPr lang="en-GB" sz="2000" dirty="0"/>
              <a:t>When it comes to Marriott most of the members of staff are using gloves constantly in order to prevent the spreading of germs and bacteria around </a:t>
            </a:r>
          </a:p>
          <a:p>
            <a:r>
              <a:rPr lang="en-GB" sz="2000" dirty="0"/>
              <a:t>In addition to that members of staff at Marriott are ensuring that everything well-cleaned and prepared before the food is being handled. One and the most important thing about Marriott and the safeness of the food handling is that they are ensuring that the companies they are ordering the food from are using specific substances that are safe and protective for the food </a:t>
            </a:r>
          </a:p>
        </p:txBody>
      </p:sp>
      <p:pic>
        <p:nvPicPr>
          <p:cNvPr id="5" name="Picture 4">
            <a:extLst>
              <a:ext uri="{FF2B5EF4-FFF2-40B4-BE49-F238E27FC236}">
                <a16:creationId xmlns:a16="http://schemas.microsoft.com/office/drawing/2014/main" id="{DD21DE51-9874-4315-B138-D2CBE664A36A}"/>
              </a:ext>
            </a:extLst>
          </p:cNvPr>
          <p:cNvPicPr>
            <a:picLocks noChangeAspect="1"/>
          </p:cNvPicPr>
          <p:nvPr/>
        </p:nvPicPr>
        <p:blipFill>
          <a:blip r:embed="rId2"/>
          <a:stretch>
            <a:fillRect/>
          </a:stretch>
        </p:blipFill>
        <p:spPr>
          <a:xfrm rot="20786052">
            <a:off x="588425" y="2794277"/>
            <a:ext cx="3703811" cy="2467308"/>
          </a:xfrm>
          <a:prstGeom prst="rect">
            <a:avLst/>
          </a:prstGeom>
        </p:spPr>
      </p:pic>
      <p:pic>
        <p:nvPicPr>
          <p:cNvPr id="6" name="Picture 5">
            <a:extLst>
              <a:ext uri="{FF2B5EF4-FFF2-40B4-BE49-F238E27FC236}">
                <a16:creationId xmlns:a16="http://schemas.microsoft.com/office/drawing/2014/main" id="{B32A0DF1-64F8-4F7B-92D5-79109DD11306}"/>
              </a:ext>
            </a:extLst>
          </p:cNvPr>
          <p:cNvPicPr>
            <a:picLocks noChangeAspect="1"/>
          </p:cNvPicPr>
          <p:nvPr/>
        </p:nvPicPr>
        <p:blipFill>
          <a:blip r:embed="rId3"/>
          <a:stretch>
            <a:fillRect/>
          </a:stretch>
        </p:blipFill>
        <p:spPr>
          <a:xfrm rot="419222">
            <a:off x="3674933" y="1996932"/>
            <a:ext cx="2933667" cy="4062000"/>
          </a:xfrm>
          <a:prstGeom prst="rect">
            <a:avLst/>
          </a:prstGeom>
        </p:spPr>
      </p:pic>
    </p:spTree>
    <p:extLst>
      <p:ext uri="{BB962C8B-B14F-4D97-AF65-F5344CB8AC3E}">
        <p14:creationId xmlns:p14="http://schemas.microsoft.com/office/powerpoint/2010/main" val="2976616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7">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Rectangle 9">
            <a:extLst>
              <a:ext uri="{FF2B5EF4-FFF2-40B4-BE49-F238E27FC236}">
                <a16:creationId xmlns:a16="http://schemas.microsoft.com/office/drawing/2014/main" id="{7B58A187-A4B1-42EB-A4C7-8635BA507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37" name="Rectangle 11">
            <a:extLst>
              <a:ext uri="{FF2B5EF4-FFF2-40B4-BE49-F238E27FC236}">
                <a16:creationId xmlns:a16="http://schemas.microsoft.com/office/drawing/2014/main" id="{37F14E7F-3054-458C-ACF9-A8DA1757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8" name="Rectangle 13">
            <a:extLst>
              <a:ext uri="{FF2B5EF4-FFF2-40B4-BE49-F238E27FC236}">
                <a16:creationId xmlns:a16="http://schemas.microsoft.com/office/drawing/2014/main" id="{93747C1C-97FC-4D70-A6C8-A01FBCF5A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9" name="Group 15">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05CDC370-AE44-4300-98BA-FE204E8817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7B15501-CB9A-4642-80EE-2876EF039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AFF9525-325F-47B3-A63C-93C12253AD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40" name="Rectangle 20">
            <a:extLst>
              <a:ext uri="{FF2B5EF4-FFF2-40B4-BE49-F238E27FC236}">
                <a16:creationId xmlns:a16="http://schemas.microsoft.com/office/drawing/2014/main" id="{6EB4BFD6-A85D-4A13-A54A-9A5C9E31C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22">
            <a:extLst>
              <a:ext uri="{FF2B5EF4-FFF2-40B4-BE49-F238E27FC236}">
                <a16:creationId xmlns:a16="http://schemas.microsoft.com/office/drawing/2014/main" id="{B5DD78E9-DE0D-47AF-A0DB-F475221E3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42" name="Rectangle 24">
            <a:extLst>
              <a:ext uri="{FF2B5EF4-FFF2-40B4-BE49-F238E27FC236}">
                <a16:creationId xmlns:a16="http://schemas.microsoft.com/office/drawing/2014/main" id="{A118D329-2010-4A15-B57C-429FFAE35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0FA3A204-BA3C-447E-9D8A-CF0BF4B52867}"/>
              </a:ext>
            </a:extLst>
          </p:cNvPr>
          <p:cNvSpPr>
            <a:spLocks noGrp="1"/>
          </p:cNvSpPr>
          <p:nvPr>
            <p:ph type="title"/>
          </p:nvPr>
        </p:nvSpPr>
        <p:spPr>
          <a:xfrm>
            <a:off x="1263520" y="1272800"/>
            <a:ext cx="6544620" cy="4312402"/>
          </a:xfrm>
        </p:spPr>
        <p:txBody>
          <a:bodyPr vert="horz" lIns="91440" tIns="45720" rIns="91440" bIns="45720" rtlCol="0" anchor="ctr">
            <a:normAutofit/>
          </a:bodyPr>
          <a:lstStyle/>
          <a:p>
            <a:pPr marL="571500" indent="-571500" algn="r">
              <a:lnSpc>
                <a:spcPct val="83000"/>
              </a:lnSpc>
            </a:pPr>
            <a:r>
              <a:rPr lang="en-US" sz="6800" u="sng" cap="all" spc="-100" dirty="0">
                <a:solidFill>
                  <a:schemeClr val="tx1"/>
                </a:solidFill>
              </a:rPr>
              <a:t>Conclusion</a:t>
            </a:r>
          </a:p>
        </p:txBody>
      </p:sp>
      <p:cxnSp>
        <p:nvCxnSpPr>
          <p:cNvPr id="43" name="Straight Connector 26">
            <a:extLst>
              <a:ext uri="{FF2B5EF4-FFF2-40B4-BE49-F238E27FC236}">
                <a16:creationId xmlns:a16="http://schemas.microsoft.com/office/drawing/2014/main" id="{994262BC-EE98-4BD6-82DB-4955E8DCC2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878C131-5740-4DDF-9267-7FA5C731FA5F}"/>
              </a:ext>
            </a:extLst>
          </p:cNvPr>
          <p:cNvSpPr txBox="1"/>
          <p:nvPr/>
        </p:nvSpPr>
        <p:spPr>
          <a:xfrm>
            <a:off x="8371626" y="2158253"/>
            <a:ext cx="2767914" cy="2585323"/>
          </a:xfrm>
          <a:prstGeom prst="rect">
            <a:avLst/>
          </a:prstGeom>
          <a:noFill/>
        </p:spPr>
        <p:txBody>
          <a:bodyPr wrap="square" rtlCol="0">
            <a:spAutoFit/>
          </a:bodyPr>
          <a:lstStyle/>
          <a:p>
            <a:r>
              <a:rPr lang="en-GB" dirty="0"/>
              <a:t>As a conclusion the food hygiene is more than important and it must be respected by all industries. In addition to that Marriott hotels is safely going through all the necessary procedures. </a:t>
            </a:r>
          </a:p>
        </p:txBody>
      </p:sp>
    </p:spTree>
    <p:extLst>
      <p:ext uri="{BB962C8B-B14F-4D97-AF65-F5344CB8AC3E}">
        <p14:creationId xmlns:p14="http://schemas.microsoft.com/office/powerpoint/2010/main" val="10060572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Office">
      <a:dk1>
        <a:srgbClr val="000000"/>
      </a:dk1>
      <a:lt1>
        <a:srgbClr val="FFFFFF"/>
      </a:lt1>
      <a:dk2>
        <a:srgbClr val="2E3948"/>
      </a:dk2>
      <a:lt2>
        <a:srgbClr val="E7E6E6"/>
      </a:lt2>
      <a:accent1>
        <a:srgbClr val="5A82CB"/>
      </a:accent1>
      <a:accent2>
        <a:srgbClr val="ED7D31"/>
      </a:accent2>
      <a:accent3>
        <a:srgbClr val="A3A3A3"/>
      </a:accent3>
      <a:accent4>
        <a:srgbClr val="CF9B00"/>
      </a:accent4>
      <a:accent5>
        <a:srgbClr val="5B9BD5"/>
      </a:accent5>
      <a:accent6>
        <a:srgbClr val="70AD47"/>
      </a:accent6>
      <a:hlink>
        <a:srgbClr val="D26012"/>
      </a:hlink>
      <a:folHlink>
        <a:srgbClr val="A9718D"/>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otalTime>1</TotalTime>
  <Words>462</Words>
  <Application>Microsoft Office PowerPoint</Application>
  <PresentationFormat>Widescreen</PresentationFormat>
  <Paragraphs>26</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Avenir Next LT Pro</vt:lpstr>
      <vt:lpstr>Avenir Next LT Pro Light</vt:lpstr>
      <vt:lpstr>Garamond</vt:lpstr>
      <vt:lpstr>Wingdings</vt:lpstr>
      <vt:lpstr>SavonVTI</vt:lpstr>
      <vt:lpstr>OPERATIONAL ISSUES IN THE FOOD AND BEVERAGE DEPARTMENT </vt:lpstr>
      <vt:lpstr>CHOSEN OPERATIONAL ISSUE </vt:lpstr>
      <vt:lpstr>About the food hygiene as an issue</vt:lpstr>
      <vt:lpstr>How can we generally prevent this issue to occur </vt:lpstr>
      <vt:lpstr>What are the effects of not following such rules </vt:lpstr>
      <vt:lpstr>How is Marriot reacting towards the food hygiene issue.  </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OPERATIONAL ISSUES IN THE FOOD AND BEVERAGE DEPARTMENT </dc:title>
  <dc:creator>Policica Dansatoarea</dc:creator>
  <cp:lastModifiedBy>Policica Dansatoarea</cp:lastModifiedBy>
  <cp:revision>3</cp:revision>
  <dcterms:created xsi:type="dcterms:W3CDTF">2020-03-19T00:36:31Z</dcterms:created>
  <dcterms:modified xsi:type="dcterms:W3CDTF">2020-03-19T00:38:35Z</dcterms:modified>
</cp:coreProperties>
</file>