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9"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63408-A30D-435A-9837-455967682F4B}" v="2" dt="2025-10-20T09:39:34.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ida Bi (2423300)" userId="63b24715-94ec-4039-9c7d-1a49748872e6" providerId="ADAL" clId="{2A681A1F-A578-44A5-8233-C870786B68F3}"/>
    <pc:docChg chg="undo custSel addSld modSld">
      <pc:chgData name="Zaida Bi (2423300)" userId="63b24715-94ec-4039-9c7d-1a49748872e6" providerId="ADAL" clId="{2A681A1F-A578-44A5-8233-C870786B68F3}" dt="2025-10-20T09:42:20.358" v="1259" actId="27636"/>
      <pc:docMkLst>
        <pc:docMk/>
      </pc:docMkLst>
      <pc:sldChg chg="modSp mod">
        <pc:chgData name="Zaida Bi (2423300)" userId="63b24715-94ec-4039-9c7d-1a49748872e6" providerId="ADAL" clId="{2A681A1F-A578-44A5-8233-C870786B68F3}" dt="2025-10-20T09:12:01.466" v="436" actId="20577"/>
        <pc:sldMkLst>
          <pc:docMk/>
          <pc:sldMk cId="3591445693" sldId="259"/>
        </pc:sldMkLst>
        <pc:spChg chg="mod">
          <ac:chgData name="Zaida Bi (2423300)" userId="63b24715-94ec-4039-9c7d-1a49748872e6" providerId="ADAL" clId="{2A681A1F-A578-44A5-8233-C870786B68F3}" dt="2025-10-20T09:12:01.466" v="436" actId="20577"/>
          <ac:spMkLst>
            <pc:docMk/>
            <pc:sldMk cId="3591445693" sldId="259"/>
            <ac:spMk id="2" creationId="{1EFBDCE9-D2CB-4F61-4E17-6ED1C4655573}"/>
          </ac:spMkLst>
        </pc:spChg>
      </pc:sldChg>
      <pc:sldChg chg="modSp new mod">
        <pc:chgData name="Zaida Bi (2423300)" userId="63b24715-94ec-4039-9c7d-1a49748872e6" providerId="ADAL" clId="{2A681A1F-A578-44A5-8233-C870786B68F3}" dt="2025-10-20T09:42:05.690" v="1257" actId="20577"/>
        <pc:sldMkLst>
          <pc:docMk/>
          <pc:sldMk cId="3236820287" sldId="260"/>
        </pc:sldMkLst>
        <pc:spChg chg="mod">
          <ac:chgData name="Zaida Bi (2423300)" userId="63b24715-94ec-4039-9c7d-1a49748872e6" providerId="ADAL" clId="{2A681A1F-A578-44A5-8233-C870786B68F3}" dt="2025-10-20T09:42:05.690" v="1257" actId="20577"/>
          <ac:spMkLst>
            <pc:docMk/>
            <pc:sldMk cId="3236820287" sldId="260"/>
            <ac:spMk id="2" creationId="{EBD5DF84-50A7-B6A9-D317-EFF7138F65AB}"/>
          </ac:spMkLst>
        </pc:spChg>
      </pc:sldChg>
      <pc:sldChg chg="modSp new mod">
        <pc:chgData name="Zaida Bi (2423300)" userId="63b24715-94ec-4039-9c7d-1a49748872e6" providerId="ADAL" clId="{2A681A1F-A578-44A5-8233-C870786B68F3}" dt="2025-10-20T09:42:20.358" v="1259" actId="27636"/>
        <pc:sldMkLst>
          <pc:docMk/>
          <pc:sldMk cId="1396765136" sldId="261"/>
        </pc:sldMkLst>
        <pc:spChg chg="mod">
          <ac:chgData name="Zaida Bi (2423300)" userId="63b24715-94ec-4039-9c7d-1a49748872e6" providerId="ADAL" clId="{2A681A1F-A578-44A5-8233-C870786B68F3}" dt="2025-10-20T09:42:20.358" v="1259" actId="27636"/>
          <ac:spMkLst>
            <pc:docMk/>
            <pc:sldMk cId="1396765136" sldId="261"/>
            <ac:spMk id="2" creationId="{92F368B8-88ED-D4C5-3AD8-EDD7F37F54D5}"/>
          </ac:spMkLst>
        </pc:spChg>
      </pc:sldChg>
      <pc:sldChg chg="modSp new mod">
        <pc:chgData name="Zaida Bi (2423300)" userId="63b24715-94ec-4039-9c7d-1a49748872e6" providerId="ADAL" clId="{2A681A1F-A578-44A5-8233-C870786B68F3}" dt="2025-10-20T09:41:00.803" v="1254" actId="20577"/>
        <pc:sldMkLst>
          <pc:docMk/>
          <pc:sldMk cId="3390389080" sldId="262"/>
        </pc:sldMkLst>
        <pc:spChg chg="mod">
          <ac:chgData name="Zaida Bi (2423300)" userId="63b24715-94ec-4039-9c7d-1a49748872e6" providerId="ADAL" clId="{2A681A1F-A578-44A5-8233-C870786B68F3}" dt="2025-10-20T09:41:00.803" v="1254" actId="20577"/>
          <ac:spMkLst>
            <pc:docMk/>
            <pc:sldMk cId="3390389080" sldId="262"/>
            <ac:spMk id="2" creationId="{18ECEF34-3790-C0A8-9BEA-E993044F241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E6B4C-0766-21BE-3522-34F4EF1C12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4E3029-F488-CAA0-88F2-200F5F7398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B93CEB1-D4BE-0838-A4BD-220AAD4164A7}"/>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5" name="Footer Placeholder 4">
            <a:extLst>
              <a:ext uri="{FF2B5EF4-FFF2-40B4-BE49-F238E27FC236}">
                <a16:creationId xmlns:a16="http://schemas.microsoft.com/office/drawing/2014/main" id="{480D0205-47C7-D6AE-95B1-D2B5A13D0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F174C3-29FF-7E3C-71D2-2BA66B44AAC9}"/>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4282075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6CE0-4AE2-EB96-1193-CFB5772876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3C62051-2D28-3A8F-3208-18D3E2DCC38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E25269-FA4A-B3CD-674B-84B98D2B8F03}"/>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5" name="Footer Placeholder 4">
            <a:extLst>
              <a:ext uri="{FF2B5EF4-FFF2-40B4-BE49-F238E27FC236}">
                <a16:creationId xmlns:a16="http://schemas.microsoft.com/office/drawing/2014/main" id="{771DCE5B-E3BB-F89C-2A62-AE1CF7AA37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261E7-4155-86FF-BBE5-C343560E4A48}"/>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1242897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FB508-AAF1-2735-5EF1-37FD9A601D0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535804C-CDD6-26B2-EEC9-2651DE98D0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D95BC9-7B5B-5EEB-F9E7-4924CD464B23}"/>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5" name="Footer Placeholder 4">
            <a:extLst>
              <a:ext uri="{FF2B5EF4-FFF2-40B4-BE49-F238E27FC236}">
                <a16:creationId xmlns:a16="http://schemas.microsoft.com/office/drawing/2014/main" id="{61BB8354-C6CC-1D9B-D77A-1B26F12C71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BA1490-194B-BBD0-85F1-0AC4F984B2BC}"/>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111831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E2716-FD28-22E8-7A8F-56EF3B81CF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DB0CC41-FCF4-A93D-3D25-78361A2636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AADFAC-6A29-9A88-5E49-E5CBB048C6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221EEDA-8849-41A7-435F-486C1DA00B6C}"/>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6" name="Footer Placeholder 5">
            <a:extLst>
              <a:ext uri="{FF2B5EF4-FFF2-40B4-BE49-F238E27FC236}">
                <a16:creationId xmlns:a16="http://schemas.microsoft.com/office/drawing/2014/main" id="{405B151E-3BBB-36B2-9F5D-8B8162DF7B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8B8209-6427-FB7A-B2F0-2499E258D2A8}"/>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3541147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47F25-511F-9F9C-77B2-9E1E345A61A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F3D4F3-618D-DF15-A678-1F263F3C82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6DD4CBA-6842-F15C-2737-D76EEC19035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3505C36-F476-9BB1-F8EB-5B4A3DC18B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3CEBAE6-D45A-4229-B5E3-E9C394192F0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CEAC0D7-E532-A755-17DB-58E696B394CC}"/>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8" name="Footer Placeholder 7">
            <a:extLst>
              <a:ext uri="{FF2B5EF4-FFF2-40B4-BE49-F238E27FC236}">
                <a16:creationId xmlns:a16="http://schemas.microsoft.com/office/drawing/2014/main" id="{A4605C49-FD48-67F3-5975-F9BB3E1AD8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B7DC99-2B02-9982-5E4C-A8CCB37B011F}"/>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3220233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9338-4686-2E13-82A1-055E9E6BE05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F7E758E-3521-0D5F-D8CD-B66D09EB8AFA}"/>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4" name="Footer Placeholder 3">
            <a:extLst>
              <a:ext uri="{FF2B5EF4-FFF2-40B4-BE49-F238E27FC236}">
                <a16:creationId xmlns:a16="http://schemas.microsoft.com/office/drawing/2014/main" id="{C7BDB665-49E7-2A3A-38EF-CFF33FBBD9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36AFD6-E5C4-2310-EFB4-111A785950EC}"/>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182452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948C68-53F4-883D-9CD7-C3F3BC1A1CEC}"/>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3" name="Footer Placeholder 2">
            <a:extLst>
              <a:ext uri="{FF2B5EF4-FFF2-40B4-BE49-F238E27FC236}">
                <a16:creationId xmlns:a16="http://schemas.microsoft.com/office/drawing/2014/main" id="{CDCA1871-CBAE-BA37-0B5C-F41B915AA1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144583-ECD0-FB3E-00A8-1F2F13D7C9A4}"/>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67373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47529-037F-B993-6954-EEE3AAF789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7C199D3-9A81-A222-9D81-17441C0442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2CD516-96E2-1998-F3EF-854E8071B9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E8685E-8711-1EA2-9172-116575F1E4C4}"/>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6" name="Footer Placeholder 5">
            <a:extLst>
              <a:ext uri="{FF2B5EF4-FFF2-40B4-BE49-F238E27FC236}">
                <a16:creationId xmlns:a16="http://schemas.microsoft.com/office/drawing/2014/main" id="{9D2E73B1-8A42-F520-D937-D256E6E82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743D69-9091-3F63-F96B-07095DA63A42}"/>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2146280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2DC91-9088-C30F-05F0-401FFC7B62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7B2ED26-6D56-87B3-1C2A-5C80141886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352162-38C2-C380-7FC5-2E72CEFE3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BC2E37-57E1-C915-8F5F-1EEB17571CD0}"/>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6" name="Footer Placeholder 5">
            <a:extLst>
              <a:ext uri="{FF2B5EF4-FFF2-40B4-BE49-F238E27FC236}">
                <a16:creationId xmlns:a16="http://schemas.microsoft.com/office/drawing/2014/main" id="{4265097E-1273-9295-5550-9F1A9F429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3E19C4-2FE7-C4C2-3A3B-23519DFD0347}"/>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1500016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4759-E870-FDE0-8172-524A2C3F23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5604C77-6532-5246-D237-EAAA6E3A0F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BBAA28-98ED-3CB9-22BC-D39CA2B98EAA}"/>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5" name="Footer Placeholder 4">
            <a:extLst>
              <a:ext uri="{FF2B5EF4-FFF2-40B4-BE49-F238E27FC236}">
                <a16:creationId xmlns:a16="http://schemas.microsoft.com/office/drawing/2014/main" id="{CEA4852D-405C-BB72-C3BC-BEF2A486FC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06DB1F-2A79-2E42-2C84-A5E3DA99F675}"/>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385136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D9D4F8-8EB3-5A44-D482-EF8E596BD3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66988D-56DC-F32C-8649-4A9B9B8554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CCE7AC-4A96-CAEB-36A0-35AA16A01A79}"/>
              </a:ext>
            </a:extLst>
          </p:cNvPr>
          <p:cNvSpPr>
            <a:spLocks noGrp="1"/>
          </p:cNvSpPr>
          <p:nvPr>
            <p:ph type="dt" sz="half" idx="10"/>
          </p:nvPr>
        </p:nvSpPr>
        <p:spPr/>
        <p:txBody>
          <a:bodyPr/>
          <a:lstStyle/>
          <a:p>
            <a:fld id="{8E67A194-4B63-4AE4-B0C3-5E89EDC86AEA}" type="datetimeFigureOut">
              <a:rPr lang="en-GB" smtClean="0"/>
              <a:t>20/10/2025</a:t>
            </a:fld>
            <a:endParaRPr lang="en-GB"/>
          </a:p>
        </p:txBody>
      </p:sp>
      <p:sp>
        <p:nvSpPr>
          <p:cNvPr id="5" name="Footer Placeholder 4">
            <a:extLst>
              <a:ext uri="{FF2B5EF4-FFF2-40B4-BE49-F238E27FC236}">
                <a16:creationId xmlns:a16="http://schemas.microsoft.com/office/drawing/2014/main" id="{EA418784-17C7-E884-A3DB-9980AF31B7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78E834-C84E-F093-7D4E-F3197AA860C4}"/>
              </a:ext>
            </a:extLst>
          </p:cNvPr>
          <p:cNvSpPr>
            <a:spLocks noGrp="1"/>
          </p:cNvSpPr>
          <p:nvPr>
            <p:ph type="sldNum" sz="quarter" idx="12"/>
          </p:nvPr>
        </p:nvSpPr>
        <p:spPr/>
        <p:txBody>
          <a:bodyPr/>
          <a:lstStyle/>
          <a:p>
            <a:fld id="{AE2F3FD9-B824-4B25-BB60-92778408534A}" type="slidenum">
              <a:rPr lang="en-GB" smtClean="0"/>
              <a:t>‹#›</a:t>
            </a:fld>
            <a:endParaRPr lang="en-GB"/>
          </a:p>
        </p:txBody>
      </p:sp>
    </p:spTree>
    <p:extLst>
      <p:ext uri="{BB962C8B-B14F-4D97-AF65-F5344CB8AC3E}">
        <p14:creationId xmlns:p14="http://schemas.microsoft.com/office/powerpoint/2010/main" val="451091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DD7831-A10F-0655-3790-A3747DB550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CC6EB7D-FDA8-E69E-BAF1-DC9A40B367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032A29-28B0-EB82-F7E9-1F8E14A349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67A194-4B63-4AE4-B0C3-5E89EDC86AEA}" type="datetimeFigureOut">
              <a:rPr lang="en-GB" smtClean="0"/>
              <a:t>20/10/2025</a:t>
            </a:fld>
            <a:endParaRPr lang="en-GB"/>
          </a:p>
        </p:txBody>
      </p:sp>
      <p:sp>
        <p:nvSpPr>
          <p:cNvPr id="5" name="Footer Placeholder 4">
            <a:extLst>
              <a:ext uri="{FF2B5EF4-FFF2-40B4-BE49-F238E27FC236}">
                <a16:creationId xmlns:a16="http://schemas.microsoft.com/office/drawing/2014/main" id="{A4514FE5-6B00-56B4-5D92-51D2AE0932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67562D-3232-668B-18B7-97779698A5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2F3FD9-B824-4B25-BB60-92778408534A}" type="slidenum">
              <a:rPr lang="en-GB" smtClean="0"/>
              <a:t>‹#›</a:t>
            </a:fld>
            <a:endParaRPr lang="en-GB"/>
          </a:p>
        </p:txBody>
      </p:sp>
    </p:spTree>
    <p:extLst>
      <p:ext uri="{BB962C8B-B14F-4D97-AF65-F5344CB8AC3E}">
        <p14:creationId xmlns:p14="http://schemas.microsoft.com/office/powerpoint/2010/main" val="2174036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who.int/"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227CCA6-A417-FBF8-AC98-95732537B696}"/>
              </a:ext>
            </a:extLst>
          </p:cNvPr>
          <p:cNvSpPr>
            <a:spLocks noGrp="1"/>
          </p:cNvSpPr>
          <p:nvPr>
            <p:ph type="ctrTitle"/>
          </p:nvPr>
        </p:nvSpPr>
        <p:spPr>
          <a:xfrm>
            <a:off x="1314824" y="735106"/>
            <a:ext cx="10053763" cy="2928470"/>
          </a:xfrm>
        </p:spPr>
        <p:txBody>
          <a:bodyPr anchor="b">
            <a:normAutofit/>
          </a:bodyPr>
          <a:lstStyle/>
          <a:p>
            <a:pPr algn="l"/>
            <a:r>
              <a:rPr lang="en-GB" sz="1200" b="1">
                <a:solidFill>
                  <a:srgbClr val="FFFFFF"/>
                </a:solidFill>
              </a:rPr>
              <a:t>Professional development within Health and social care </a:t>
            </a:r>
            <a:br>
              <a:rPr lang="en-GB" sz="1200" b="1">
                <a:solidFill>
                  <a:srgbClr val="FFFFFF"/>
                </a:solidFill>
              </a:rPr>
            </a:br>
            <a:br>
              <a:rPr lang="en-GB" sz="1200" b="1">
                <a:solidFill>
                  <a:srgbClr val="FFFFFF"/>
                </a:solidFill>
              </a:rPr>
            </a:br>
            <a:br>
              <a:rPr lang="en-GB" sz="1200" b="1">
                <a:solidFill>
                  <a:srgbClr val="FFFFFF"/>
                </a:solidFill>
              </a:rPr>
            </a:br>
            <a:br>
              <a:rPr lang="en-GB" sz="1200" b="1">
                <a:solidFill>
                  <a:srgbClr val="FFFFFF"/>
                </a:solidFill>
              </a:rPr>
            </a:br>
            <a:r>
              <a:rPr lang="en-GB" sz="1200" b="1">
                <a:solidFill>
                  <a:srgbClr val="FFFFFF"/>
                </a:solidFill>
              </a:rPr>
              <a:t>Module code:LCHS4009 </a:t>
            </a:r>
            <a:br>
              <a:rPr lang="en-GB" sz="1200" b="1">
                <a:solidFill>
                  <a:srgbClr val="FFFFFF"/>
                </a:solidFill>
              </a:rPr>
            </a:br>
            <a:br>
              <a:rPr lang="en-GB" sz="1200" b="1">
                <a:solidFill>
                  <a:srgbClr val="FFFFFF"/>
                </a:solidFill>
              </a:rPr>
            </a:br>
            <a:r>
              <a:rPr lang="en-GB" sz="1200" b="1">
                <a:solidFill>
                  <a:srgbClr val="FFFFFF"/>
                </a:solidFill>
              </a:rPr>
              <a:t>Student number: 2423300</a:t>
            </a:r>
            <a:br>
              <a:rPr lang="en-GB" sz="1200" b="1">
                <a:solidFill>
                  <a:srgbClr val="FFFFFF"/>
                </a:solidFill>
              </a:rPr>
            </a:br>
            <a:r>
              <a:rPr lang="en-GB" sz="1200" b="1">
                <a:solidFill>
                  <a:srgbClr val="FFFFFF"/>
                </a:solidFill>
              </a:rPr>
              <a:t>Student name: Zaida bi</a:t>
            </a:r>
            <a:br>
              <a:rPr lang="en-GB" sz="1200" b="1">
                <a:solidFill>
                  <a:srgbClr val="FFFFFF"/>
                </a:solidFill>
              </a:rPr>
            </a:br>
            <a:br>
              <a:rPr lang="en-GB" sz="1200" b="1">
                <a:solidFill>
                  <a:srgbClr val="FFFFFF"/>
                </a:solidFill>
              </a:rPr>
            </a:br>
            <a:r>
              <a:rPr lang="en-GB" sz="1200" b="1">
                <a:solidFill>
                  <a:srgbClr val="FFFFFF"/>
                </a:solidFill>
              </a:rPr>
              <a:t>Tutor name: Farah Islam</a:t>
            </a:r>
            <a:br>
              <a:rPr lang="en-GB" sz="1200" b="1">
                <a:solidFill>
                  <a:srgbClr val="FFFFFF"/>
                </a:solidFill>
              </a:rPr>
            </a:br>
            <a:br>
              <a:rPr lang="en-GB" sz="1200" b="1">
                <a:solidFill>
                  <a:srgbClr val="FFFFFF"/>
                </a:solidFill>
              </a:rPr>
            </a:br>
            <a:r>
              <a:rPr lang="en-GB" sz="1200" b="1">
                <a:solidFill>
                  <a:srgbClr val="FFFFFF"/>
                </a:solidFill>
              </a:rPr>
              <a:t>Assignment  Title: Self-Awareness Presentation</a:t>
            </a:r>
            <a:br>
              <a:rPr lang="en-GB" sz="1200" b="1">
                <a:solidFill>
                  <a:srgbClr val="FFFFFF"/>
                </a:solidFill>
              </a:rPr>
            </a:br>
            <a:r>
              <a:rPr lang="en-GB" sz="1200" b="1">
                <a:solidFill>
                  <a:srgbClr val="FFFFFF"/>
                </a:solidFill>
              </a:rPr>
              <a:t>Submission date: 20</a:t>
            </a:r>
            <a:r>
              <a:rPr lang="en-GB" sz="1200" b="1" baseline="30000">
                <a:solidFill>
                  <a:srgbClr val="FFFFFF"/>
                </a:solidFill>
              </a:rPr>
              <a:t>th</a:t>
            </a:r>
            <a:r>
              <a:rPr lang="en-GB" sz="1200" b="1">
                <a:solidFill>
                  <a:srgbClr val="FFFFFF"/>
                </a:solidFill>
              </a:rPr>
              <a:t> October 2025</a:t>
            </a:r>
            <a:br>
              <a:rPr lang="en-GB" sz="1200" b="1">
                <a:solidFill>
                  <a:srgbClr val="FFFFFF"/>
                </a:solidFill>
              </a:rPr>
            </a:br>
            <a:br>
              <a:rPr lang="en-GB" sz="1200" b="1">
                <a:solidFill>
                  <a:srgbClr val="FFFFFF"/>
                </a:solidFill>
              </a:rPr>
            </a:br>
            <a:br>
              <a:rPr lang="en-GB" sz="1200" b="1">
                <a:solidFill>
                  <a:srgbClr val="FFFFFF"/>
                </a:solidFill>
              </a:rPr>
            </a:br>
            <a:br>
              <a:rPr lang="en-GB" sz="1200" b="1">
                <a:solidFill>
                  <a:srgbClr val="FFFFFF"/>
                </a:solidFill>
              </a:rPr>
            </a:br>
            <a:endParaRPr lang="en-GB" sz="1200" b="1">
              <a:solidFill>
                <a:srgbClr val="FFFFFF"/>
              </a:solidFill>
            </a:endParaRPr>
          </a:p>
        </p:txBody>
      </p:sp>
      <p:sp>
        <p:nvSpPr>
          <p:cNvPr id="3" name="Subtitle 2">
            <a:extLst>
              <a:ext uri="{FF2B5EF4-FFF2-40B4-BE49-F238E27FC236}">
                <a16:creationId xmlns:a16="http://schemas.microsoft.com/office/drawing/2014/main" id="{246C5286-7F6B-1D1F-0E3C-E76B0C5719E3}"/>
              </a:ext>
            </a:extLst>
          </p:cNvPr>
          <p:cNvSpPr>
            <a:spLocks noGrp="1"/>
          </p:cNvSpPr>
          <p:nvPr>
            <p:ph type="subTitle" idx="1"/>
          </p:nvPr>
        </p:nvSpPr>
        <p:spPr>
          <a:xfrm>
            <a:off x="1350682" y="4870824"/>
            <a:ext cx="10005951" cy="1458258"/>
          </a:xfrm>
        </p:spPr>
        <p:txBody>
          <a:bodyPr anchor="ctr">
            <a:normAutofit/>
          </a:bodyPr>
          <a:lstStyle/>
          <a:p>
            <a:pPr algn="l"/>
            <a:endParaRPr lang="en-GB"/>
          </a:p>
        </p:txBody>
      </p:sp>
    </p:spTree>
    <p:extLst>
      <p:ext uri="{BB962C8B-B14F-4D97-AF65-F5344CB8AC3E}">
        <p14:creationId xmlns:p14="http://schemas.microsoft.com/office/powerpoint/2010/main" val="2195480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983-F0D5-D106-2401-53E5542859FD}"/>
              </a:ext>
            </a:extLst>
          </p:cNvPr>
          <p:cNvSpPr>
            <a:spLocks noGrp="1"/>
          </p:cNvSpPr>
          <p:nvPr>
            <p:ph type="title"/>
          </p:nvPr>
        </p:nvSpPr>
        <p:spPr/>
        <p:txBody>
          <a:bodyPr/>
          <a:lstStyle/>
          <a:p>
            <a:r>
              <a:rPr lang="en-GB" dirty="0"/>
              <a:t>Self-Awareness Presentation</a:t>
            </a:r>
            <a:br>
              <a:rPr lang="en-GB" dirty="0"/>
            </a:br>
            <a:r>
              <a:rPr lang="en-GB" dirty="0"/>
              <a:t>               Mental health</a:t>
            </a:r>
          </a:p>
        </p:txBody>
      </p:sp>
      <p:sp>
        <p:nvSpPr>
          <p:cNvPr id="3" name="Content Placeholder 2">
            <a:extLst>
              <a:ext uri="{FF2B5EF4-FFF2-40B4-BE49-F238E27FC236}">
                <a16:creationId xmlns:a16="http://schemas.microsoft.com/office/drawing/2014/main" id="{2A53A21E-4D2B-2B0B-C157-EDABCFB33C10}"/>
              </a:ext>
            </a:extLst>
          </p:cNvPr>
          <p:cNvSpPr>
            <a:spLocks noGrp="1"/>
          </p:cNvSpPr>
          <p:nvPr>
            <p:ph idx="1"/>
          </p:nvPr>
        </p:nvSpPr>
        <p:spPr/>
        <p:txBody>
          <a:bodyPr/>
          <a:lstStyle/>
          <a:p>
            <a:r>
              <a:rPr lang="en-GB" dirty="0"/>
              <a:t>Contents:                 pages</a:t>
            </a:r>
          </a:p>
          <a:p>
            <a:endParaRPr lang="en-GB" dirty="0"/>
          </a:p>
          <a:p>
            <a:r>
              <a:rPr lang="en-GB" dirty="0"/>
              <a:t>Introduction                3</a:t>
            </a:r>
          </a:p>
          <a:p>
            <a:r>
              <a:rPr lang="en-GB" dirty="0"/>
              <a:t>Main body                  3 to 6</a:t>
            </a:r>
          </a:p>
          <a:p>
            <a:r>
              <a:rPr lang="en-GB" dirty="0"/>
              <a:t>Conclusion                  6</a:t>
            </a:r>
          </a:p>
          <a:p>
            <a:r>
              <a:rPr lang="en-GB" dirty="0"/>
              <a:t>Reference list             7</a:t>
            </a:r>
          </a:p>
        </p:txBody>
      </p:sp>
    </p:spTree>
    <p:extLst>
      <p:ext uri="{BB962C8B-B14F-4D97-AF65-F5344CB8AC3E}">
        <p14:creationId xmlns:p14="http://schemas.microsoft.com/office/powerpoint/2010/main" val="2931458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BDCE9-D2CB-4F61-4E17-6ED1C4655573}"/>
              </a:ext>
            </a:extLst>
          </p:cNvPr>
          <p:cNvSpPr>
            <a:spLocks noGrp="1"/>
          </p:cNvSpPr>
          <p:nvPr>
            <p:ph type="title"/>
          </p:nvPr>
        </p:nvSpPr>
        <p:spPr>
          <a:xfrm>
            <a:off x="838200" y="365124"/>
            <a:ext cx="10515600" cy="6275161"/>
          </a:xfrm>
        </p:spPr>
        <p:txBody>
          <a:bodyPr>
            <a:normAutofit fontScale="90000"/>
          </a:bodyPr>
          <a:lstStyle/>
          <a:p>
            <a:r>
              <a:rPr lang="en-GB" dirty="0"/>
              <a:t>Introduction: SWOT analysis </a:t>
            </a:r>
            <a:br>
              <a:rPr lang="en-GB" dirty="0"/>
            </a:br>
            <a:br>
              <a:rPr lang="en-GB" dirty="0"/>
            </a:br>
            <a:r>
              <a:rPr lang="en-GB" sz="2400" dirty="0" err="1"/>
              <a:t>Strenghts</a:t>
            </a:r>
            <a:r>
              <a:rPr lang="en-GB" sz="2400" dirty="0"/>
              <a:t> – I have the ability to cope with stress and challenge the main well being.</a:t>
            </a:r>
            <a:br>
              <a:rPr lang="en-GB" sz="2400" dirty="0"/>
            </a:br>
            <a:br>
              <a:rPr lang="en-GB" sz="2400" dirty="0"/>
            </a:br>
            <a:r>
              <a:rPr lang="en-GB" sz="2400" dirty="0"/>
              <a:t>Weaknesses – my weaknesses are physical health improvement</a:t>
            </a:r>
            <a:br>
              <a:rPr lang="en-GB" sz="2400" dirty="0"/>
            </a:br>
            <a:br>
              <a:rPr lang="en-GB" sz="2400" dirty="0"/>
            </a:br>
            <a:r>
              <a:rPr lang="en-GB" sz="2400" dirty="0"/>
              <a:t>Opportunity – To do volunteer work</a:t>
            </a:r>
            <a:br>
              <a:rPr lang="en-GB" sz="2400" dirty="0"/>
            </a:br>
            <a:br>
              <a:rPr lang="en-GB" sz="2400" dirty="0"/>
            </a:br>
            <a:r>
              <a:rPr lang="en-GB" sz="2400" dirty="0"/>
              <a:t>Threats – abuse</a:t>
            </a:r>
            <a:br>
              <a:rPr lang="en-GB" sz="2400" dirty="0"/>
            </a:br>
            <a:r>
              <a:rPr lang="en-GB" sz="2400" dirty="0"/>
              <a:t>                    trauma</a:t>
            </a:r>
            <a:br>
              <a:rPr lang="en-GB" sz="2400" dirty="0"/>
            </a:br>
            <a:r>
              <a:rPr lang="en-GB" sz="2400" dirty="0"/>
              <a:t>                    poor physical health</a:t>
            </a:r>
            <a:br>
              <a:rPr lang="en-GB" sz="2400" dirty="0"/>
            </a:br>
            <a:r>
              <a:rPr lang="en-GB" sz="2400" dirty="0"/>
              <a:t> </a:t>
            </a:r>
            <a:r>
              <a:rPr lang="en-GB" dirty="0"/>
              <a:t> </a:t>
            </a:r>
            <a:br>
              <a:rPr lang="en-GB" dirty="0"/>
            </a:br>
            <a:br>
              <a:rPr lang="en-GB" dirty="0"/>
            </a:br>
            <a:br>
              <a:rPr lang="en-GB" dirty="0"/>
            </a:br>
            <a:br>
              <a:rPr lang="en-GB" dirty="0"/>
            </a:br>
            <a:endParaRPr lang="en-GB" dirty="0"/>
          </a:p>
        </p:txBody>
      </p:sp>
    </p:spTree>
    <p:extLst>
      <p:ext uri="{BB962C8B-B14F-4D97-AF65-F5344CB8AC3E}">
        <p14:creationId xmlns:p14="http://schemas.microsoft.com/office/powerpoint/2010/main" val="3591445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5DF84-50A7-B6A9-D317-EFF7138F65AB}"/>
              </a:ext>
            </a:extLst>
          </p:cNvPr>
          <p:cNvSpPr>
            <a:spLocks noGrp="1"/>
          </p:cNvSpPr>
          <p:nvPr>
            <p:ph type="title"/>
          </p:nvPr>
        </p:nvSpPr>
        <p:spPr>
          <a:xfrm>
            <a:off x="838200" y="365125"/>
            <a:ext cx="10515600" cy="4511675"/>
          </a:xfrm>
        </p:spPr>
        <p:txBody>
          <a:bodyPr>
            <a:normAutofit/>
          </a:bodyPr>
          <a:lstStyle/>
          <a:p>
            <a:r>
              <a:rPr lang="en-GB" dirty="0"/>
              <a:t>Main body: </a:t>
            </a:r>
            <a:br>
              <a:rPr lang="en-GB" sz="2400" dirty="0"/>
            </a:br>
            <a:r>
              <a:rPr lang="en-GB" sz="2400" dirty="0"/>
              <a:t>Today I will be talking about mental health in health and social care setting.</a:t>
            </a:r>
            <a:br>
              <a:rPr lang="en-GB" sz="2400" dirty="0"/>
            </a:br>
            <a:r>
              <a:rPr lang="en-GB" sz="2400" dirty="0"/>
              <a:t>Mental health is a critical component of health and social, it has the ability to understand and support people in mental wellbeing  alongside their physical health. It also helps you recognize mental needs and provides person centred care.</a:t>
            </a:r>
            <a:br>
              <a:rPr lang="en-GB" sz="2400" dirty="0"/>
            </a:br>
            <a:endParaRPr lang="en-GB" dirty="0"/>
          </a:p>
        </p:txBody>
      </p:sp>
    </p:spTree>
    <p:extLst>
      <p:ext uri="{BB962C8B-B14F-4D97-AF65-F5344CB8AC3E}">
        <p14:creationId xmlns:p14="http://schemas.microsoft.com/office/powerpoint/2010/main" val="32368202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368B8-88ED-D4C5-3AD8-EDD7F37F54D5}"/>
              </a:ext>
            </a:extLst>
          </p:cNvPr>
          <p:cNvSpPr>
            <a:spLocks noGrp="1"/>
          </p:cNvSpPr>
          <p:nvPr>
            <p:ph type="title"/>
          </p:nvPr>
        </p:nvSpPr>
        <p:spPr>
          <a:xfrm>
            <a:off x="838200" y="365125"/>
            <a:ext cx="10515600" cy="4936218"/>
          </a:xfrm>
        </p:spPr>
        <p:txBody>
          <a:bodyPr>
            <a:normAutofit/>
          </a:bodyPr>
          <a:lstStyle/>
          <a:p>
            <a:r>
              <a:rPr lang="en-GB" dirty="0"/>
              <a:t>Conclusion:</a:t>
            </a:r>
            <a:br>
              <a:rPr lang="en-GB" dirty="0"/>
            </a:br>
            <a:r>
              <a:rPr lang="en-GB" sz="2400" dirty="0"/>
              <a:t>mental health is all about emotional and Social well-being it acts on how you think and feel.</a:t>
            </a:r>
            <a:br>
              <a:rPr lang="en-GB" sz="2400" dirty="0"/>
            </a:br>
            <a:r>
              <a:rPr lang="en-GB" sz="2400" dirty="0"/>
              <a:t>To improve your health and to cope with feeling you can practice on self care and exercises also healthy diet.</a:t>
            </a:r>
            <a:endParaRPr lang="en-GB" dirty="0"/>
          </a:p>
        </p:txBody>
      </p:sp>
    </p:spTree>
    <p:extLst>
      <p:ext uri="{BB962C8B-B14F-4D97-AF65-F5344CB8AC3E}">
        <p14:creationId xmlns:p14="http://schemas.microsoft.com/office/powerpoint/2010/main" val="1396765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CEF34-3790-C0A8-9BEA-E993044F2414}"/>
              </a:ext>
            </a:extLst>
          </p:cNvPr>
          <p:cNvSpPr>
            <a:spLocks noGrp="1"/>
          </p:cNvSpPr>
          <p:nvPr>
            <p:ph type="title"/>
          </p:nvPr>
        </p:nvSpPr>
        <p:spPr/>
        <p:txBody>
          <a:bodyPr>
            <a:normAutofit fontScale="90000"/>
          </a:bodyPr>
          <a:lstStyle/>
          <a:p>
            <a:r>
              <a:rPr lang="en-GB" dirty="0"/>
              <a:t>References:</a:t>
            </a:r>
            <a:br>
              <a:rPr lang="en-GB" dirty="0"/>
            </a:br>
            <a:r>
              <a:rPr lang="en-GB" sz="2400" dirty="0">
                <a:hlinkClick r:id="rId2"/>
              </a:rPr>
              <a:t>https://www.who.int</a:t>
            </a:r>
            <a:r>
              <a:rPr lang="en-GB" sz="2400" dirty="0"/>
              <a:t> date:20/10/2025</a:t>
            </a:r>
            <a:br>
              <a:rPr lang="en-GB" sz="2400" dirty="0"/>
            </a:br>
            <a:r>
              <a:rPr lang="en-GB" sz="2400" dirty="0">
                <a:hlinkClick r:id="rId3"/>
              </a:rPr>
              <a:t>https://www.nhs.uk</a:t>
            </a:r>
            <a:r>
              <a:rPr lang="en-GB" sz="2400" dirty="0"/>
              <a:t> date: 16 December 2022</a:t>
            </a:r>
            <a:br>
              <a:rPr lang="en-GB" dirty="0"/>
            </a:br>
            <a:endParaRPr lang="en-GB" dirty="0"/>
          </a:p>
        </p:txBody>
      </p:sp>
    </p:spTree>
    <p:extLst>
      <p:ext uri="{BB962C8B-B14F-4D97-AF65-F5344CB8AC3E}">
        <p14:creationId xmlns:p14="http://schemas.microsoft.com/office/powerpoint/2010/main" val="3390389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5" ma:contentTypeDescription="Create a new document." ma:contentTypeScope="" ma:versionID="283841131689819333c78a5b93f79e41">
  <xsd:schema xmlns:xsd="http://www.w3.org/2001/XMLSchema" xmlns:xs="http://www.w3.org/2001/XMLSchema" xmlns:p="http://schemas.microsoft.com/office/2006/metadata/properties" xmlns:ns3="ccfc14db-0f45-423b-b2f5-752f8f8a0ada" targetNamespace="http://schemas.microsoft.com/office/2006/metadata/properties" ma:root="true" ma:fieldsID="cbfb5343b20ad8287c0d9bdee2d63f03"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0C9C492-60C5-417B-9432-54F9E13E5D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E848FB-F493-46F2-B14B-74E5DD3C4053}">
  <ds:schemaRefs>
    <ds:schemaRef ds:uri="http://schemas.microsoft.com/sharepoint/v3/contenttype/forms"/>
  </ds:schemaRefs>
</ds:datastoreItem>
</file>

<file path=customXml/itemProps3.xml><?xml version="1.0" encoding="utf-8"?>
<ds:datastoreItem xmlns:ds="http://schemas.openxmlformats.org/officeDocument/2006/customXml" ds:itemID="{07281870-F107-4008-A5A0-190A2D11DF20}">
  <ds:schemaRefs>
    <ds:schemaRef ds:uri="http://www.w3.org/XML/1998/namespace"/>
    <ds:schemaRef ds:uri="http://purl.org/dc/elements/1.1/"/>
    <ds:schemaRef ds:uri="http://purl.org/dc/terms/"/>
    <ds:schemaRef ds:uri="http://schemas.microsoft.com/office/2006/documentManagement/types"/>
    <ds:schemaRef ds:uri="ccfc14db-0f45-423b-b2f5-752f8f8a0ada"/>
    <ds:schemaRef ds:uri="http://schemas.openxmlformats.org/package/2006/metadata/core-properties"/>
    <ds:schemaRef ds:uri="http://schemas.microsoft.com/office/2006/metadata/propertie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89</TotalTime>
  <Words>265</Words>
  <Application>Microsoft Office PowerPoint</Application>
  <PresentationFormat>Widescreen</PresentationFormat>
  <Paragraphs>12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Professional development within Health and social care     Module code:LCHS4009   Student number: 2423300 Student name: Zaida bi  Tutor name: Farah Islam  Assignment  Title: Self-Awareness Presentation Submission date: 20th October 2025    </vt:lpstr>
      <vt:lpstr>Self-Awareness Presentation                Mental health</vt:lpstr>
      <vt:lpstr>Introduction: SWOT analysis   Strenghts – I have the ability to cope with stress and challenge the main well being.  Weaknesses – my weaknesses are physical health improvement  Opportunity – To do volunteer work  Threats – abuse                     trauma                     poor physical health       </vt:lpstr>
      <vt:lpstr>Main body:  Today I will be talking about mental health in health and social care setting. Mental health is a critical component of health and social, it has the ability to understand and support people in mental wellbeing  alongside their physical health. It also helps you recognize mental needs and provides person centred care. </vt:lpstr>
      <vt:lpstr>Conclusion: mental health is all about emotional and Social well-being it acts on how you think and feel. To improve your health and to cope with feeling you can practice on self care and exercises also healthy diet.</vt:lpstr>
      <vt:lpstr>References: https://www.who.int date:20/10/2025 https://www.nhs.uk date: 16 December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zaida bi</dc:creator>
  <cp:lastModifiedBy>Zaida Bi (2423300)</cp:lastModifiedBy>
  <cp:revision>2</cp:revision>
  <dcterms:created xsi:type="dcterms:W3CDTF">2025-10-19T13:46:41Z</dcterms:created>
  <dcterms:modified xsi:type="dcterms:W3CDTF">2025-10-20T09:42:23Z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