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9"/>
  </p:notesMasterIdLst>
  <p:handoutMasterIdLst>
    <p:handoutMasterId r:id="rId10"/>
  </p:handoutMasterIdLst>
  <p:sldIdLst>
    <p:sldId id="256" r:id="rId5"/>
    <p:sldId id="257" r:id="rId6"/>
    <p:sldId id="258" r:id="rId7"/>
    <p:sldId id="259" r:id="rId8"/>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77EBD3-6A77-4CE2-8F3D-26928A931CE2}" v="79" dt="2025-10-26T15:17:04.1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718"/>
  </p:normalViewPr>
  <p:slideViewPr>
    <p:cSldViewPr snapToGrid="0">
      <p:cViewPr varScale="1">
        <p:scale>
          <a:sx n="59" d="100"/>
          <a:sy n="59" d="100"/>
        </p:scale>
        <p:origin x="964" y="52"/>
      </p:cViewPr>
      <p:guideLst/>
    </p:cSldViewPr>
  </p:slideViewPr>
  <p:notesTextViewPr>
    <p:cViewPr>
      <p:scale>
        <a:sx n="1" d="1"/>
        <a:sy n="1" d="1"/>
      </p:scale>
      <p:origin x="0" y="0"/>
    </p:cViewPr>
  </p:notesTextViewPr>
  <p:sorterViewPr>
    <p:cViewPr>
      <p:scale>
        <a:sx n="126" d="100"/>
        <a:sy n="126" d="100"/>
      </p:scale>
      <p:origin x="0" y="0"/>
    </p:cViewPr>
  </p:sorterViewPr>
  <p:notesViewPr>
    <p:cSldViewPr snapToGrid="0">
      <p:cViewPr varScale="1">
        <p:scale>
          <a:sx n="96" d="100"/>
          <a:sy n="96" d="100"/>
        </p:scale>
        <p:origin x="355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imah Saleem" userId="8fdd6d29ad6d68f5" providerId="LiveId" clId="{8317D1A4-29E5-4E9A-A9D7-C78CB107B659}"/>
    <pc:docChg chg="modSld">
      <pc:chgData name="Halimah Saleem" userId="8fdd6d29ad6d68f5" providerId="LiveId" clId="{8317D1A4-29E5-4E9A-A9D7-C78CB107B659}" dt="2025-10-26T15:32:05.145" v="1" actId="255"/>
      <pc:docMkLst>
        <pc:docMk/>
      </pc:docMkLst>
      <pc:sldChg chg="modSp mod">
        <pc:chgData name="Halimah Saleem" userId="8fdd6d29ad6d68f5" providerId="LiveId" clId="{8317D1A4-29E5-4E9A-A9D7-C78CB107B659}" dt="2025-10-26T15:32:05.145" v="1" actId="255"/>
        <pc:sldMkLst>
          <pc:docMk/>
          <pc:sldMk cId="3446797337" sldId="259"/>
        </pc:sldMkLst>
        <pc:spChg chg="mod">
          <ac:chgData name="Halimah Saleem" userId="8fdd6d29ad6d68f5" providerId="LiveId" clId="{8317D1A4-29E5-4E9A-A9D7-C78CB107B659}" dt="2025-10-26T15:32:05.145" v="1" actId="255"/>
          <ac:spMkLst>
            <pc:docMk/>
            <pc:sldMk cId="3446797337" sldId="259"/>
            <ac:spMk id="4" creationId="{D51A6D85-3837-435F-A342-5A3F98172B1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129C17-9205-4554-BF5C-070656C216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0B41E939-D5BE-4B7F-BCD2-05DCC4E5E8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B1389FC-84BB-41A0-BC92-057C08DC342F}" type="datetime1">
              <a:rPr lang="en-GB" smtClean="0"/>
              <a:t>26/10/2025</a:t>
            </a:fld>
            <a:endParaRPr lang="en-GB" dirty="0"/>
          </a:p>
        </p:txBody>
      </p:sp>
      <p:sp>
        <p:nvSpPr>
          <p:cNvPr id="4" name="Footer Placeholder 3">
            <a:extLst>
              <a:ext uri="{FF2B5EF4-FFF2-40B4-BE49-F238E27FC236}">
                <a16:creationId xmlns:a16="http://schemas.microsoft.com/office/drawing/2014/main" id="{F61800B1-1D76-46D4-ADAF-FD5EA7AFBE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FCBFA674-DC58-422B-8963-09FD1B05EDD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A42FE58-2C2A-433E-A3EF-B39ACF97315A}" type="slidenum">
              <a:rPr lang="en-GB" smtClean="0"/>
              <a:t>‹#›</a:t>
            </a:fld>
            <a:endParaRPr lang="en-GB"/>
          </a:p>
        </p:txBody>
      </p:sp>
    </p:spTree>
    <p:extLst>
      <p:ext uri="{BB962C8B-B14F-4D97-AF65-F5344CB8AC3E}">
        <p14:creationId xmlns:p14="http://schemas.microsoft.com/office/powerpoint/2010/main" val="366356575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9B039-1C6C-4DB3-861A-76F1FF2AC578}" type="datetime1">
              <a:rPr lang="en-GB" noProof="0" smtClean="0"/>
              <a:pPr/>
              <a:t>26/10/2025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97DC217-DF71-1A49-B3EA-559F1F43B0FF}" type="slidenum">
              <a:rPr lang="en-GB" noProof="0" smtClean="0"/>
              <a:t>‹#›</a:t>
            </a:fld>
            <a:endParaRPr lang="en-GB" noProof="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noProof="0"/>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1</a:t>
            </a:fld>
            <a:endParaRPr lang="en-GB"/>
          </a:p>
        </p:txBody>
      </p:sp>
    </p:spTree>
    <p:extLst>
      <p:ext uri="{BB962C8B-B14F-4D97-AF65-F5344CB8AC3E}">
        <p14:creationId xmlns:p14="http://schemas.microsoft.com/office/powerpoint/2010/main" val="4277724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2</a:t>
            </a:fld>
            <a:endParaRPr lang="en-GB"/>
          </a:p>
        </p:txBody>
      </p:sp>
    </p:spTree>
    <p:extLst>
      <p:ext uri="{BB962C8B-B14F-4D97-AF65-F5344CB8AC3E}">
        <p14:creationId xmlns:p14="http://schemas.microsoft.com/office/powerpoint/2010/main" val="527809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3</a:t>
            </a:fld>
            <a:endParaRPr lang="en-GB"/>
          </a:p>
        </p:txBody>
      </p:sp>
    </p:spTree>
    <p:extLst>
      <p:ext uri="{BB962C8B-B14F-4D97-AF65-F5344CB8AC3E}">
        <p14:creationId xmlns:p14="http://schemas.microsoft.com/office/powerpoint/2010/main" val="964244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dirty="0"/>
          </a:p>
        </p:txBody>
      </p:sp>
      <p:sp>
        <p:nvSpPr>
          <p:cNvPr id="4" name="Slide Number Placeholder 3"/>
          <p:cNvSpPr>
            <a:spLocks noGrp="1"/>
          </p:cNvSpPr>
          <p:nvPr>
            <p:ph type="sldNum" sz="quarter" idx="5"/>
          </p:nvPr>
        </p:nvSpPr>
        <p:spPr/>
        <p:txBody>
          <a:bodyPr/>
          <a:lstStyle/>
          <a:p>
            <a:pPr rtl="0"/>
            <a:fld id="{F97DC217-DF71-1A49-B3EA-559F1F43B0FF}" type="slidenum">
              <a:rPr lang="en-GB" smtClean="0"/>
              <a:t>4</a:t>
            </a:fld>
            <a:endParaRPr lang="en-GB"/>
          </a:p>
        </p:txBody>
      </p:sp>
    </p:spTree>
    <p:extLst>
      <p:ext uri="{BB962C8B-B14F-4D97-AF65-F5344CB8AC3E}">
        <p14:creationId xmlns:p14="http://schemas.microsoft.com/office/powerpoint/2010/main" val="1255847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rtlCol="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rtlCol="0">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rtlCol="0" anchor="b">
            <a:noAutofit/>
          </a:bodyPr>
          <a:lstStyle>
            <a:lvl1pPr algn="l">
              <a:defRPr sz="6000" b="1">
                <a:solidFill>
                  <a:schemeClr val="bg1"/>
                </a:solidFill>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rtlCol="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rtlCol="0">
            <a:noAutofit/>
          </a:bodyPr>
          <a:lstStyle>
            <a:lvl1pPr algn="ctr">
              <a:lnSpc>
                <a:spcPct val="100000"/>
              </a:lnSpc>
              <a:defRPr sz="4600">
                <a:solidFill>
                  <a:schemeClr val="bg1"/>
                </a:solidFill>
                <a:latin typeface="+mj-lt"/>
              </a:defRPr>
            </a:lvl1pPr>
          </a:lstStyle>
          <a:p>
            <a:pPr rtl="0"/>
            <a:r>
              <a:rPr lang="en-GB" noProof="0"/>
              <a:t>Click to edit Master title style</a:t>
            </a:r>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rtlCol="0">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rtl="0"/>
            <a:r>
              <a:rPr lang="en-GB" noProof="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noAutofit/>
          </a:bodyPr>
          <a:lstStyle>
            <a:lvl1pPr>
              <a:defRPr>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rtlCol="0">
            <a:noAutofit/>
          </a:bodyPr>
          <a:lstStyle>
            <a:lvl1pPr>
              <a:defRPr>
                <a:solidFill>
                  <a:schemeClr val="accent3"/>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rtlCol="0">
            <a:noAutofit/>
          </a:bodyPr>
          <a:lstStyle>
            <a:lvl1pPr>
              <a:defRPr>
                <a:solidFill>
                  <a:schemeClr val="accent3"/>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rtlCol="0">
            <a:noAutofit/>
          </a:bodyPr>
          <a:lstStyle>
            <a:lvl1pPr>
              <a:defRPr>
                <a:solidFill>
                  <a:schemeClr val="accent3"/>
                </a:solidFill>
                <a:latin typeface="+mn-lt"/>
              </a:defRPr>
            </a:lvl1pPr>
          </a:lstStyle>
          <a:p>
            <a:pPr rtl="0"/>
            <a:r>
              <a:rPr lang="en-GB" noProof="0"/>
              <a:t>10/9/2021</a:t>
            </a:r>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rtlCol="0">
            <a:noAutofit/>
          </a:bodyPr>
          <a:lstStyle>
            <a:lvl1pPr>
              <a:defRPr>
                <a:solidFill>
                  <a:schemeClr val="accent3"/>
                </a:solidFill>
                <a:latin typeface="+mn-lt"/>
              </a:defRPr>
            </a:lvl1pPr>
          </a:lstStyle>
          <a:p>
            <a:pPr rtl="0"/>
            <a:r>
              <a:rPr lang="en-GB" noProof="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solidFill>
                  <a:schemeClr val="bg1"/>
                </a:solidFill>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rtlCol="0">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hyperlink" Target="https://www.nhs.uk/mental-health/conditions/post-natal-depression/overview/" TargetMode="External"/><Relationship Id="rId13" Type="http://schemas.openxmlformats.org/officeDocument/2006/relationships/hyperlink" Target="https://www.tommys.org/pregnancy-information/im-pregnant/mental-health-wellbeing/postnatal-depression-pnd" TargetMode="External"/><Relationship Id="rId3" Type="http://schemas.openxmlformats.org/officeDocument/2006/relationships/hyperlink" Target="https://www.england.nhs.uk/publication/gp-6-to-8-week-maternal-postnatal-consultation-what-good-looks-like-guidance/" TargetMode="External"/><Relationship Id="rId7" Type="http://schemas.openxmlformats.org/officeDocument/2006/relationships/hyperlink" Target="https://www.nhs.uk/pregnancy/keeping-well/mental-health/" TargetMode="External"/><Relationship Id="rId12" Type="http://schemas.openxmlformats.org/officeDocument/2006/relationships/hyperlink" Target="https://www.middletonpcn.nhs.uk/depression-after-childbirth"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hyperlink" Target="https://www.nice.org.uk/guidance/ng194" TargetMode="External"/><Relationship Id="rId11" Type="http://schemas.openxmlformats.org/officeDocument/2006/relationships/hyperlink" Target="https://www.longtermplan.nhs.uk/partners-of-new-mums-with-mental-illness-set-to-get-targeted-support-on-the-nhs/" TargetMode="External"/><Relationship Id="rId5" Type="http://schemas.openxmlformats.org/officeDocument/2006/relationships/hyperlink" Target="https://www.vecteezy.com/search?qterm=happy-nurse-and-young-mother-holding-newborn-baby-on-hands&amp;content_type=vector" TargetMode="External"/><Relationship Id="rId10" Type="http://schemas.openxmlformats.org/officeDocument/2006/relationships/hyperlink" Target="https://www.nice.org.uk/guidance/cg192" TargetMode="External"/><Relationship Id="rId4" Type="http://schemas.openxmlformats.org/officeDocument/2006/relationships/hyperlink" Target="https://www.britishjournalofmidwifery.com/content/professional/the-historiography-of-puerperal-psychosis-a-cinderella-sub-specialty" TargetMode="External"/><Relationship Id="rId9" Type="http://schemas.openxmlformats.org/officeDocument/2006/relationships/hyperlink" Target="https://www.england.nhs.uk/mental-health/perinatal/" TargetMode="External"/><Relationship Id="rId14" Type="http://schemas.openxmlformats.org/officeDocument/2006/relationships/hyperlink" Target="https://www.healthguideinfo.com/postpartum-depression/p9978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167493" y="1122363"/>
            <a:ext cx="7096933" cy="2387600"/>
          </a:xfrm>
        </p:spPr>
        <p:txBody>
          <a:bodyPr rtlCol="0"/>
          <a:lstStyle/>
          <a:p>
            <a:pPr rtl="0"/>
            <a:r>
              <a:rPr lang="en-GB" sz="2000" dirty="0">
                <a:latin typeface="Arial" panose="020B0604020202020204" pitchFamily="34" charset="0"/>
                <a:cs typeface="Arial" panose="020B0604020202020204" pitchFamily="34" charset="0"/>
              </a:rPr>
              <a:t>Psychological Classifications and Provisions BMHP6029</a:t>
            </a: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Tomy Adattu Chacko</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1167493" y="3602038"/>
            <a:ext cx="9500507" cy="806675"/>
          </a:xfrm>
        </p:spPr>
        <p:txBody>
          <a:bodyPr rtlCol="0"/>
          <a:lstStyle/>
          <a:p>
            <a:pPr rtl="0"/>
            <a:r>
              <a:rPr lang="en-GB" sz="2000" b="1" dirty="0">
                <a:latin typeface="Arial" panose="020B0604020202020204" pitchFamily="34" charset="0"/>
                <a:cs typeface="Arial" panose="020B0604020202020204" pitchFamily="34" charset="0"/>
              </a:rPr>
              <a:t>Halimah Saleem (2314746)</a:t>
            </a:r>
          </a:p>
        </p:txBody>
      </p:sp>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a:xfrm>
            <a:off x="1167492" y="381000"/>
            <a:ext cx="9779183" cy="1325563"/>
          </a:xfrm>
        </p:spPr>
        <p:txBody>
          <a:bodyPr rtlCol="0"/>
          <a:lstStyle/>
          <a:p>
            <a:pPr algn="ctr" rtl="0"/>
            <a:r>
              <a:rPr lang="en-GB" sz="2000" dirty="0">
                <a:highlight>
                  <a:srgbClr val="C0C0C0"/>
                </a:highlight>
                <a:latin typeface="Arial" panose="020B0604020202020204" pitchFamily="34" charset="0"/>
                <a:cs typeface="Arial" panose="020B0604020202020204" pitchFamily="34" charset="0"/>
              </a:rPr>
              <a:t>Postpartum Depression</a:t>
            </a:r>
          </a:p>
        </p:txBody>
      </p:sp>
      <p:sp>
        <p:nvSpPr>
          <p:cNvPr id="4" name="Date Placeholder 3">
            <a:extLst>
              <a:ext uri="{FF2B5EF4-FFF2-40B4-BE49-F238E27FC236}">
                <a16:creationId xmlns:a16="http://schemas.microsoft.com/office/drawing/2014/main" id="{5739303D-13C0-6A41-947A-F998CC47B32E}"/>
              </a:ext>
            </a:extLst>
          </p:cNvPr>
          <p:cNvSpPr>
            <a:spLocks noGrp="1"/>
          </p:cNvSpPr>
          <p:nvPr>
            <p:ph type="dt" sz="half" idx="2"/>
          </p:nvPr>
        </p:nvSpPr>
        <p:spPr>
          <a:xfrm>
            <a:off x="381000" y="6356350"/>
            <a:ext cx="2743200" cy="365125"/>
          </a:xfrm>
        </p:spPr>
        <p:txBody>
          <a:bodyPr rtlCol="0"/>
          <a:lstStyle/>
          <a:p>
            <a:pPr rtl="0"/>
            <a:r>
              <a:rPr lang="en-GB"/>
              <a:t>10/9/2021</a:t>
            </a:r>
          </a:p>
        </p:txBody>
      </p:sp>
      <p:sp>
        <p:nvSpPr>
          <p:cNvPr id="5" name="Footer Placeholder 4">
            <a:extLst>
              <a:ext uri="{FF2B5EF4-FFF2-40B4-BE49-F238E27FC236}">
                <a16:creationId xmlns:a16="http://schemas.microsoft.com/office/drawing/2014/main" id="{6209FEB4-4C5C-EB43-9696-7B42453DB79B}"/>
              </a:ext>
            </a:extLst>
          </p:cNvPr>
          <p:cNvSpPr>
            <a:spLocks noGrp="1"/>
          </p:cNvSpPr>
          <p:nvPr>
            <p:ph type="ftr" sz="quarter" idx="3"/>
          </p:nvPr>
        </p:nvSpPr>
        <p:spPr>
          <a:xfrm>
            <a:off x="4038600" y="6356350"/>
            <a:ext cx="4114800" cy="365125"/>
          </a:xfrm>
        </p:spPr>
        <p:txBody>
          <a:bodyPr rtlCol="0"/>
          <a:lstStyle/>
          <a:p>
            <a:pPr rtl="0"/>
            <a:r>
              <a:rPr lang="en-GB"/>
              <a:t>PRESENTATION TITLE</a:t>
            </a:r>
          </a:p>
        </p:txBody>
      </p:sp>
      <p:sp>
        <p:nvSpPr>
          <p:cNvPr id="6" name="Slide Number Placeholder 5">
            <a:extLst>
              <a:ext uri="{FF2B5EF4-FFF2-40B4-BE49-F238E27FC236}">
                <a16:creationId xmlns:a16="http://schemas.microsoft.com/office/drawing/2014/main" id="{60D470D0-6D64-5E42-9515-048F8779CD5E}"/>
              </a:ext>
            </a:extLst>
          </p:cNvPr>
          <p:cNvSpPr>
            <a:spLocks noGrp="1"/>
          </p:cNvSpPr>
          <p:nvPr>
            <p:ph type="sldNum" sz="quarter" idx="4"/>
          </p:nvPr>
        </p:nvSpPr>
        <p:spPr>
          <a:xfrm>
            <a:off x="10153276" y="6356350"/>
            <a:ext cx="1657723" cy="365125"/>
          </a:xfrm>
        </p:spPr>
        <p:txBody>
          <a:bodyPr rtlCol="0"/>
          <a:lstStyle/>
          <a:p>
            <a:pPr rtl="0"/>
            <a:fld id="{294A09A9-5501-47C1-A89A-A340965A2BE2}" type="slidenum">
              <a:rPr lang="en-GB" smtClean="0"/>
              <a:pPr/>
              <a:t>2</a:t>
            </a:fld>
            <a:endParaRPr lang="en-GB"/>
          </a:p>
        </p:txBody>
      </p:sp>
      <p:sp>
        <p:nvSpPr>
          <p:cNvPr id="8" name="Rectangle 7">
            <a:extLst>
              <a:ext uri="{FF2B5EF4-FFF2-40B4-BE49-F238E27FC236}">
                <a16:creationId xmlns:a16="http://schemas.microsoft.com/office/drawing/2014/main" id="{D5EC5658-093D-628C-2163-8FF990479845}"/>
              </a:ext>
            </a:extLst>
          </p:cNvPr>
          <p:cNvSpPr/>
          <p:nvPr/>
        </p:nvSpPr>
        <p:spPr>
          <a:xfrm>
            <a:off x="1243691" y="1830866"/>
            <a:ext cx="3341031" cy="2755532"/>
          </a:xfrm>
          <a:prstGeom prst="rect">
            <a:avLst/>
          </a:prstGeom>
          <a:ln w="1905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Postpartum Depression (ICD-11 6E20) is a mood disorder that develops six weeks after childbirth and is marked by functional impairment, lack of interest and ongoing happiness (World Health Organization, 2025).</a:t>
            </a:r>
          </a:p>
        </p:txBody>
      </p:sp>
      <p:sp>
        <p:nvSpPr>
          <p:cNvPr id="9" name="TextBox 8">
            <a:extLst>
              <a:ext uri="{FF2B5EF4-FFF2-40B4-BE49-F238E27FC236}">
                <a16:creationId xmlns:a16="http://schemas.microsoft.com/office/drawing/2014/main" id="{27F00E6A-3199-F27E-9370-EDD130872D2A}"/>
              </a:ext>
            </a:extLst>
          </p:cNvPr>
          <p:cNvSpPr txBox="1"/>
          <p:nvPr/>
        </p:nvSpPr>
        <p:spPr>
          <a:xfrm>
            <a:off x="7506874" y="1830866"/>
            <a:ext cx="3439801" cy="2308324"/>
          </a:xfrm>
          <a:prstGeom prst="rect">
            <a:avLst/>
          </a:prstGeom>
          <a:noFill/>
          <a:ln w="19050">
            <a:solidFill>
              <a:schemeClr val="accent1">
                <a:lumMod val="75000"/>
              </a:schemeClr>
            </a:solidFill>
          </a:ln>
        </p:spPr>
        <p:txBody>
          <a:bodyPr wrap="square" rtlCol="0">
            <a:spAutoFit/>
          </a:bodyPr>
          <a:lstStyle/>
          <a:p>
            <a:pPr marL="342900" indent="-342900">
              <a:buFont typeface="Arial" panose="020B0604020202020204" pitchFamily="34" charset="0"/>
              <a:buChar char="•"/>
            </a:pPr>
            <a:r>
              <a:rPr lang="en-GB" sz="1600" dirty="0">
                <a:latin typeface="Arial" panose="020B0604020202020204" pitchFamily="34" charset="0"/>
                <a:cs typeface="Arial" panose="020B0604020202020204" pitchFamily="34" charset="0"/>
              </a:rPr>
              <a:t>Impacting more than 1 in 10 women (NHS, 2022).</a:t>
            </a:r>
          </a:p>
          <a:p>
            <a:pPr marL="342900" indent="-342900">
              <a:buFont typeface="Arial" panose="020B0604020202020204" pitchFamily="34" charset="0"/>
              <a:buChar char="•"/>
            </a:pPr>
            <a:r>
              <a:rPr lang="en-GB" sz="1600" dirty="0">
                <a:latin typeface="Arial" panose="020B0604020202020204" pitchFamily="34" charset="0"/>
                <a:cs typeface="Arial" panose="020B0604020202020204" pitchFamily="34" charset="0"/>
              </a:rPr>
              <a:t>Postpartum Depression occurs in the weeks or months following childbirth.</a:t>
            </a:r>
          </a:p>
          <a:p>
            <a:pPr marL="342900" indent="-342900">
              <a:buFont typeface="Arial" panose="020B0604020202020204" pitchFamily="34" charset="0"/>
              <a:buChar char="•"/>
            </a:pPr>
            <a:r>
              <a:rPr lang="en-GB" sz="1600" dirty="0">
                <a:latin typeface="Arial" panose="020B0604020202020204" pitchFamily="34" charset="0"/>
                <a:cs typeface="Arial" panose="020B0604020202020204" pitchFamily="34" charset="0"/>
              </a:rPr>
              <a:t>It affects individuals, leading to persistent feelings of sadness, anxiety and despair (Postpartum Depression, 2024).</a:t>
            </a:r>
          </a:p>
        </p:txBody>
      </p:sp>
      <p:pic>
        <p:nvPicPr>
          <p:cNvPr id="10" name="Picture 9">
            <a:extLst>
              <a:ext uri="{FF2B5EF4-FFF2-40B4-BE49-F238E27FC236}">
                <a16:creationId xmlns:a16="http://schemas.microsoft.com/office/drawing/2014/main" id="{EEEDE6B5-57F5-25D6-4B90-BAAF42A27E81}"/>
              </a:ext>
            </a:extLst>
          </p:cNvPr>
          <p:cNvPicPr>
            <a:picLocks noChangeAspect="1"/>
          </p:cNvPicPr>
          <p:nvPr/>
        </p:nvPicPr>
        <p:blipFill>
          <a:blip r:embed="rId3"/>
          <a:stretch>
            <a:fillRect/>
          </a:stretch>
        </p:blipFill>
        <p:spPr>
          <a:xfrm>
            <a:off x="4806042" y="1830866"/>
            <a:ext cx="2479512" cy="2755532"/>
          </a:xfrm>
          <a:prstGeom prst="rect">
            <a:avLst/>
          </a:prstGeom>
          <a:ln w="38100">
            <a:solidFill>
              <a:schemeClr val="tx1"/>
            </a:solidFill>
          </a:ln>
        </p:spPr>
      </p:pic>
      <p:sp>
        <p:nvSpPr>
          <p:cNvPr id="3" name="TextBox 2">
            <a:extLst>
              <a:ext uri="{FF2B5EF4-FFF2-40B4-BE49-F238E27FC236}">
                <a16:creationId xmlns:a16="http://schemas.microsoft.com/office/drawing/2014/main" id="{8F917EF8-BBE2-9E1C-2805-61C2B9FB9E7A}"/>
              </a:ext>
            </a:extLst>
          </p:cNvPr>
          <p:cNvSpPr txBox="1"/>
          <p:nvPr/>
        </p:nvSpPr>
        <p:spPr>
          <a:xfrm>
            <a:off x="4924280" y="4833257"/>
            <a:ext cx="2343440" cy="338554"/>
          </a:xfrm>
          <a:prstGeom prst="rect">
            <a:avLst/>
          </a:prstGeom>
          <a:noFill/>
        </p:spPr>
        <p:txBody>
          <a:bodyPr wrap="square" rtlCol="0">
            <a:spAutoFit/>
          </a:bodyPr>
          <a:lstStyle/>
          <a:p>
            <a:pPr algn="ctr"/>
            <a:r>
              <a:rPr lang="en-GB" sz="1600" dirty="0">
                <a:latin typeface="Arial" panose="020B0604020202020204" pitchFamily="34" charset="0"/>
                <a:cs typeface="Arial" panose="020B0604020202020204" pitchFamily="34" charset="0"/>
              </a:rPr>
              <a:t>(Sad, 2022)</a:t>
            </a:r>
          </a:p>
        </p:txBody>
      </p:sp>
    </p:spTree>
    <p:extLst>
      <p:ext uri="{BB962C8B-B14F-4D97-AF65-F5344CB8AC3E}">
        <p14:creationId xmlns:p14="http://schemas.microsoft.com/office/powerpoint/2010/main" val="1325608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B056174-CBC5-7B48-9681-7DDAC423337E}"/>
              </a:ext>
            </a:extLst>
          </p:cNvPr>
          <p:cNvSpPr>
            <a:spLocks noGrp="1"/>
          </p:cNvSpPr>
          <p:nvPr>
            <p:ph type="dt" sz="half" idx="10"/>
          </p:nvPr>
        </p:nvSpPr>
        <p:spPr>
          <a:xfrm>
            <a:off x="381000" y="6356350"/>
            <a:ext cx="2743200" cy="365125"/>
          </a:xfrm>
        </p:spPr>
        <p:txBody>
          <a:bodyPr rtlCol="0"/>
          <a:lstStyle/>
          <a:p>
            <a:pPr rtl="0"/>
            <a:r>
              <a:rPr lang="en-GB"/>
              <a:t>10/9/2021</a:t>
            </a:r>
          </a:p>
        </p:txBody>
      </p:sp>
      <p:sp>
        <p:nvSpPr>
          <p:cNvPr id="5" name="Footer Placeholder 4">
            <a:extLst>
              <a:ext uri="{FF2B5EF4-FFF2-40B4-BE49-F238E27FC236}">
                <a16:creationId xmlns:a16="http://schemas.microsoft.com/office/drawing/2014/main" id="{D593FA18-50D6-0344-B477-1D7C91CF4029}"/>
              </a:ext>
            </a:extLst>
          </p:cNvPr>
          <p:cNvSpPr>
            <a:spLocks noGrp="1"/>
          </p:cNvSpPr>
          <p:nvPr>
            <p:ph type="ftr" sz="quarter" idx="11"/>
          </p:nvPr>
        </p:nvSpPr>
        <p:spPr>
          <a:xfrm>
            <a:off x="4038600" y="6356350"/>
            <a:ext cx="4114800" cy="365125"/>
          </a:xfrm>
        </p:spPr>
        <p:txBody>
          <a:bodyPr rtlCol="0"/>
          <a:lstStyle/>
          <a:p>
            <a:pPr rtl="0"/>
            <a:r>
              <a:rPr lang="en-GB"/>
              <a:t>PRESENTATION TITLE</a:t>
            </a:r>
          </a:p>
        </p:txBody>
      </p:sp>
      <p:sp>
        <p:nvSpPr>
          <p:cNvPr id="7" name="TextBox 6">
            <a:extLst>
              <a:ext uri="{FF2B5EF4-FFF2-40B4-BE49-F238E27FC236}">
                <a16:creationId xmlns:a16="http://schemas.microsoft.com/office/drawing/2014/main" id="{6EBEE995-C098-ABF7-2D0E-3D15249AE8A4}"/>
              </a:ext>
            </a:extLst>
          </p:cNvPr>
          <p:cNvSpPr txBox="1"/>
          <p:nvPr/>
        </p:nvSpPr>
        <p:spPr>
          <a:xfrm>
            <a:off x="114300" y="439276"/>
            <a:ext cx="3962399" cy="5386090"/>
          </a:xfrm>
          <a:prstGeom prst="rect">
            <a:avLst/>
          </a:prstGeom>
          <a:noFill/>
          <a:ln w="19050">
            <a:solidFill>
              <a:schemeClr val="bg1"/>
            </a:solidFill>
          </a:ln>
        </p:spPr>
        <p:txBody>
          <a:bodyPr wrap="square" rtlCol="0">
            <a:spAutoFit/>
          </a:bodyPr>
          <a:lstStyle/>
          <a:p>
            <a:pPr algn="ctr"/>
            <a:r>
              <a:rPr lang="en-GB" sz="2000" b="1" dirty="0">
                <a:highlight>
                  <a:srgbClr val="C0C0C0"/>
                </a:highlight>
                <a:latin typeface="Arial" panose="020B0604020202020204" pitchFamily="34" charset="0"/>
                <a:cs typeface="Arial" panose="020B0604020202020204" pitchFamily="34" charset="0"/>
              </a:rPr>
              <a:t>Historical and Contemporary Understanding</a:t>
            </a:r>
          </a:p>
          <a:p>
            <a:pPr marL="342900" indent="-342900">
              <a:buFont typeface="Arial" panose="020B0604020202020204" pitchFamily="34" charset="0"/>
              <a:buChar char="•"/>
            </a:pPr>
            <a:r>
              <a:rPr lang="en-GB" sz="1600" dirty="0">
                <a:latin typeface="Arial" panose="020B0604020202020204" pitchFamily="34" charset="0"/>
                <a:cs typeface="Arial" panose="020B0604020202020204" pitchFamily="34" charset="0"/>
              </a:rPr>
              <a:t>During the 19th century when women experienced depression, many did not reveal their symptoms and those who did were often diagnosed as anxious (Wolf, 2010).  </a:t>
            </a:r>
          </a:p>
          <a:p>
            <a:pPr marL="342900" indent="-342900">
              <a:buFont typeface="Arial" panose="020B0604020202020204" pitchFamily="34" charset="0"/>
              <a:buChar char="•"/>
            </a:pPr>
            <a:r>
              <a:rPr lang="en-GB" sz="1600" dirty="0">
                <a:latin typeface="Arial" panose="020B0604020202020204" pitchFamily="34" charset="0"/>
                <a:cs typeface="Arial" panose="020B0604020202020204" pitchFamily="34" charset="0"/>
              </a:rPr>
              <a:t>Before modern times, women were often cared for within their local community rather than by doctors. However, because their experiences were not studied, many women’s struggles with Postpartum Depression remained hidden and misunderstood (Hollingworth, 2023) . </a:t>
            </a:r>
          </a:p>
          <a:p>
            <a:pPr marL="342900" indent="-342900">
              <a:buFont typeface="Arial" panose="020B0604020202020204" pitchFamily="34" charset="0"/>
              <a:buChar char="•"/>
            </a:pPr>
            <a:r>
              <a:rPr lang="en-GB" sz="1600" dirty="0">
                <a:latin typeface="Arial" panose="020B0604020202020204" pitchFamily="34" charset="0"/>
                <a:cs typeface="Arial" panose="020B0604020202020204" pitchFamily="34" charset="0"/>
              </a:rPr>
              <a:t>Today, NICE guideline covers the routine postnatal care that women and their babies should receive in the first 8 weeks after the birth (National Institute for Health and Care Excellence, 2021).</a:t>
            </a:r>
          </a:p>
        </p:txBody>
      </p:sp>
      <p:sp>
        <p:nvSpPr>
          <p:cNvPr id="10" name="TextBox 9">
            <a:extLst>
              <a:ext uri="{FF2B5EF4-FFF2-40B4-BE49-F238E27FC236}">
                <a16:creationId xmlns:a16="http://schemas.microsoft.com/office/drawing/2014/main" id="{79883112-D4DA-BED4-FD98-A5247492046C}"/>
              </a:ext>
            </a:extLst>
          </p:cNvPr>
          <p:cNvSpPr txBox="1"/>
          <p:nvPr/>
        </p:nvSpPr>
        <p:spPr>
          <a:xfrm>
            <a:off x="4114798" y="439276"/>
            <a:ext cx="4114800" cy="6063198"/>
          </a:xfrm>
          <a:prstGeom prst="rect">
            <a:avLst/>
          </a:prstGeom>
          <a:noFill/>
          <a:ln w="19050">
            <a:solidFill>
              <a:schemeClr val="bg1"/>
            </a:solidFill>
          </a:ln>
        </p:spPr>
        <p:txBody>
          <a:bodyPr wrap="square" rtlCol="0">
            <a:spAutoFit/>
          </a:bodyPr>
          <a:lstStyle/>
          <a:p>
            <a:pPr algn="ctr"/>
            <a:r>
              <a:rPr lang="en-GB" sz="2000" b="1" dirty="0">
                <a:highlight>
                  <a:srgbClr val="C0C0C0"/>
                </a:highlight>
                <a:latin typeface="Arial" panose="020B0604020202020204" pitchFamily="34" charset="0"/>
                <a:cs typeface="Arial" panose="020B0604020202020204" pitchFamily="34" charset="0"/>
              </a:rPr>
              <a:t>Critical Analysis</a:t>
            </a:r>
          </a:p>
          <a:p>
            <a:pPr marL="342900" indent="-342900">
              <a:buFont typeface="Arial" panose="020B0604020202020204" pitchFamily="34" charset="0"/>
              <a:buChar char="•"/>
            </a:pPr>
            <a:r>
              <a:rPr lang="en-GB" sz="1600" dirty="0">
                <a:latin typeface="Arial" panose="020B0604020202020204" pitchFamily="34" charset="0"/>
                <a:cs typeface="Arial" panose="020B0604020202020204" pitchFamily="34" charset="0"/>
              </a:rPr>
              <a:t>Postpartum Depression is recognised as a serious mental health condition that requires  treatment and is not something women should go through in silence </a:t>
            </a:r>
            <a:r>
              <a:rPr lang="en-GB" sz="1600" b="0" i="0" dirty="0">
                <a:effectLst/>
                <a:latin typeface="Roboto" panose="02000000000000000000" pitchFamily="2" charset="0"/>
              </a:rPr>
              <a:t>(Tommy's, 2024)</a:t>
            </a:r>
            <a:r>
              <a:rPr lang="en-GB" sz="1600" b="0" i="0" dirty="0">
                <a:effectLst/>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Support is now available for women suffering with Postpartum Depression such as, NHS Therapy and Counselling Services which, a GP can refer for talking treatment and self-referral is also available (NHS, 2020).</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Since 2020, GP practices must offer every woman a postnatal check up between 6 and 8 weeks after birth. The guidance is to help GPs carry out appointments properly (England, 2023).</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NICE sets clear guidance for staff to routinely ask about mood during pregnancy and the first year after birth, assess any risks, and make sure women can quickly access  treatments and support (National Institute for Health and Care Excellence, 2020).</a:t>
            </a:r>
          </a:p>
        </p:txBody>
      </p:sp>
      <p:pic>
        <p:nvPicPr>
          <p:cNvPr id="1026" name="Picture 2" descr="Happy nurse and young mother holding newborn baby on hands. Smiling mom ...">
            <a:extLst>
              <a:ext uri="{FF2B5EF4-FFF2-40B4-BE49-F238E27FC236}">
                <a16:creationId xmlns:a16="http://schemas.microsoft.com/office/drawing/2014/main" id="{2E1D706A-3CAA-F0FD-6F55-FE09889BEC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6198" y="3734812"/>
            <a:ext cx="2705202" cy="1803467"/>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B638E7E-79CC-6780-BAB7-A75B94F8E279}"/>
              </a:ext>
            </a:extLst>
          </p:cNvPr>
          <p:cNvSpPr txBox="1"/>
          <p:nvPr/>
        </p:nvSpPr>
        <p:spPr>
          <a:xfrm>
            <a:off x="8305796" y="439276"/>
            <a:ext cx="3004459" cy="3108543"/>
          </a:xfrm>
          <a:prstGeom prst="rect">
            <a:avLst/>
          </a:prstGeom>
          <a:noFill/>
          <a:ln w="19050">
            <a:solidFill>
              <a:schemeClr val="bg1"/>
            </a:solidFill>
          </a:ln>
        </p:spPr>
        <p:txBody>
          <a:bodyPr wrap="square" rtlCol="0">
            <a:spAutoFit/>
          </a:bodyPr>
          <a:lstStyle/>
          <a:p>
            <a:pPr algn="ctr"/>
            <a:r>
              <a:rPr lang="en-GB" sz="2000" b="1" dirty="0">
                <a:highlight>
                  <a:srgbClr val="C0C0C0"/>
                </a:highlight>
                <a:latin typeface="Arial" panose="020B0604020202020204" pitchFamily="34" charset="0"/>
                <a:cs typeface="Arial" panose="020B0604020202020204" pitchFamily="34" charset="0"/>
              </a:rPr>
              <a:t>Recommendations</a:t>
            </a:r>
            <a:r>
              <a:rPr lang="en-GB" sz="2000" b="1"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Train NHS staff on cultural competency.</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Routine screening during every stage of pregnancy and delivery.</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Expand local perinatal mental-health hubs for early intervention (NHS England, 2018).</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Encourage partners to help (Plan, 2018).</a:t>
            </a:r>
          </a:p>
        </p:txBody>
      </p:sp>
      <p:sp>
        <p:nvSpPr>
          <p:cNvPr id="2" name="TextBox 1">
            <a:extLst>
              <a:ext uri="{FF2B5EF4-FFF2-40B4-BE49-F238E27FC236}">
                <a16:creationId xmlns:a16="http://schemas.microsoft.com/office/drawing/2014/main" id="{035A61D5-4DDE-5539-8F94-4317D280EA58}"/>
              </a:ext>
            </a:extLst>
          </p:cNvPr>
          <p:cNvSpPr txBox="1"/>
          <p:nvPr/>
        </p:nvSpPr>
        <p:spPr>
          <a:xfrm>
            <a:off x="8547856" y="5725272"/>
            <a:ext cx="2601885" cy="615553"/>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(Kateryna Petruk, 2025)</a:t>
            </a:r>
          </a:p>
          <a:p>
            <a:pPr algn="ctr"/>
            <a:endParaRPr lang="en-GB" dirty="0"/>
          </a:p>
        </p:txBody>
      </p:sp>
    </p:spTree>
    <p:extLst>
      <p:ext uri="{BB962C8B-B14F-4D97-AF65-F5344CB8AC3E}">
        <p14:creationId xmlns:p14="http://schemas.microsoft.com/office/powerpoint/2010/main" val="163979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D51A6D85-3837-435F-A342-5A3F98172B12}"/>
              </a:ext>
            </a:extLst>
          </p:cNvPr>
          <p:cNvSpPr>
            <a:spLocks noGrp="1"/>
          </p:cNvSpPr>
          <p:nvPr>
            <p:ph type="subTitle" idx="1"/>
          </p:nvPr>
        </p:nvSpPr>
        <p:spPr>
          <a:xfrm>
            <a:off x="0" y="0"/>
            <a:ext cx="10559143" cy="6346372"/>
          </a:xfrm>
        </p:spPr>
        <p:txBody>
          <a:bodyPr vert="horz" lIns="91440" tIns="45720" rIns="91440" bIns="45720" rtlCol="0" anchor="t">
            <a:noAutofit/>
          </a:bodyPr>
          <a:lstStyle/>
          <a:p>
            <a:pPr rtl="0"/>
            <a:r>
              <a:rPr lang="en-GB" sz="2000" b="1" dirty="0">
                <a:solidFill>
                  <a:schemeClr val="tx1"/>
                </a:solidFill>
                <a:highlight>
                  <a:srgbClr val="C0C0C0"/>
                </a:highlight>
                <a:latin typeface="Arial" panose="020B0604020202020204" pitchFamily="34" charset="0"/>
                <a:cs typeface="Arial" panose="020B0604020202020204" pitchFamily="34" charset="0"/>
              </a:rPr>
              <a:t>Reference List</a:t>
            </a:r>
          </a:p>
          <a:p>
            <a:pPr rtl="0"/>
            <a:r>
              <a:rPr lang="en-GB" sz="1100" dirty="0">
                <a:solidFill>
                  <a:schemeClr val="tx1"/>
                </a:solidFill>
                <a:latin typeface="Arial" panose="020B0604020202020204" pitchFamily="34" charset="0"/>
                <a:cs typeface="Arial" panose="020B0604020202020204" pitchFamily="34" charset="0"/>
              </a:rPr>
              <a:t>England, N. (2023) </a:t>
            </a:r>
            <a:r>
              <a:rPr lang="en-GB" sz="1100" i="1" dirty="0">
                <a:solidFill>
                  <a:schemeClr val="tx1"/>
                </a:solidFill>
                <a:latin typeface="Arial" panose="020B0604020202020204" pitchFamily="34" charset="0"/>
                <a:cs typeface="Arial" panose="020B0604020202020204" pitchFamily="34" charset="0"/>
              </a:rPr>
              <a:t>NHS England» GP six to eight week maternal postnatal consultation – what good looks like guidance, </a:t>
            </a:r>
            <a:r>
              <a:rPr lang="en-GB" sz="1100" dirty="0">
                <a:solidFill>
                  <a:schemeClr val="tx1"/>
                </a:solidFill>
                <a:latin typeface="Arial" panose="020B0604020202020204" pitchFamily="34" charset="0"/>
                <a:cs typeface="Arial" panose="020B0604020202020204" pitchFamily="34" charset="0"/>
              </a:rPr>
              <a:t>England.nhs.uk. Available at: </a:t>
            </a:r>
            <a:r>
              <a:rPr lang="en-GB" sz="1100"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https://www.england.nhs.uk/publication/gp-6-to-8-week-maternal-postnatal-consultation-what-good-looks-like-guidance/</a:t>
            </a:r>
            <a:r>
              <a:rPr lang="en-GB" sz="1100" dirty="0">
                <a:solidFill>
                  <a:schemeClr val="tx1"/>
                </a:solidFill>
                <a:latin typeface="Arial" panose="020B0604020202020204" pitchFamily="34" charset="0"/>
                <a:cs typeface="Arial" panose="020B0604020202020204" pitchFamily="34" charset="0"/>
              </a:rPr>
              <a:t> (Accessed 15</a:t>
            </a:r>
            <a:r>
              <a:rPr lang="en-GB" sz="1100" baseline="30000" dirty="0">
                <a:solidFill>
                  <a:schemeClr val="tx1"/>
                </a:solidFill>
                <a:latin typeface="Arial" panose="020B0604020202020204" pitchFamily="34" charset="0"/>
                <a:cs typeface="Arial" panose="020B0604020202020204" pitchFamily="34" charset="0"/>
              </a:rPr>
              <a:t>th</a:t>
            </a:r>
            <a:r>
              <a:rPr lang="en-GB" sz="1100" dirty="0">
                <a:solidFill>
                  <a:schemeClr val="tx1"/>
                </a:solidFill>
                <a:latin typeface="Arial" panose="020B0604020202020204" pitchFamily="34" charset="0"/>
                <a:cs typeface="Arial" panose="020B0604020202020204" pitchFamily="34" charset="0"/>
              </a:rPr>
              <a:t> October 2025).</a:t>
            </a:r>
          </a:p>
          <a:p>
            <a:pPr rtl="0"/>
            <a:r>
              <a:rPr lang="en-GB" sz="1100" dirty="0">
                <a:solidFill>
                  <a:schemeClr val="tx1"/>
                </a:solidFill>
                <a:latin typeface="Arial" panose="020B0604020202020204" pitchFamily="34" charset="0"/>
                <a:cs typeface="Arial" panose="020B0604020202020204" pitchFamily="34" charset="0"/>
              </a:rPr>
              <a:t>Hollingworth, T. (2023) </a:t>
            </a:r>
            <a:r>
              <a:rPr lang="en-GB" sz="1100" i="1" dirty="0">
                <a:solidFill>
                  <a:schemeClr val="tx1"/>
                </a:solidFill>
                <a:latin typeface="Arial" panose="020B0604020202020204" pitchFamily="34" charset="0"/>
                <a:cs typeface="Arial" panose="020B0604020202020204" pitchFamily="34" charset="0"/>
              </a:rPr>
              <a:t>The historiography of puerperal psychosis: a Cinderella sub-specialty</a:t>
            </a:r>
            <a:r>
              <a:rPr lang="en-GB" sz="1100" dirty="0">
                <a:solidFill>
                  <a:schemeClr val="tx1"/>
                </a:solidFill>
                <a:latin typeface="Arial" panose="020B0604020202020204" pitchFamily="34" charset="0"/>
                <a:cs typeface="Arial" panose="020B0604020202020204" pitchFamily="34" charset="0"/>
              </a:rPr>
              <a:t>. </a:t>
            </a:r>
            <a:r>
              <a:rPr lang="en-GB" sz="110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https://www.britishjournalofmidwifery.com/content/professional/the-historiography-of-puerperal-psychosis-a-cinderella-sub-specialty</a:t>
            </a:r>
            <a:r>
              <a:rPr lang="en-GB" sz="1100" dirty="0">
                <a:solidFill>
                  <a:schemeClr val="tx1"/>
                </a:solidFill>
                <a:latin typeface="Arial" panose="020B0604020202020204" pitchFamily="34" charset="0"/>
                <a:cs typeface="Arial" panose="020B0604020202020204" pitchFamily="34" charset="0"/>
              </a:rPr>
              <a:t> (Accessed </a:t>
            </a:r>
            <a:r>
              <a:rPr kumimoji="0" lang="en-GB" sz="11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15</a:t>
            </a:r>
            <a:r>
              <a:rPr kumimoji="0" lang="en-GB" sz="1100" b="0" i="0" u="none" strike="noStrike" kern="1200" cap="none" spc="0" normalizeH="0" baseline="30000" noProof="0" dirty="0">
                <a:ln>
                  <a:noFill/>
                </a:ln>
                <a:solidFill>
                  <a:schemeClr val="tx1"/>
                </a:solidFill>
                <a:effectLst/>
                <a:uLnTx/>
                <a:uFillTx/>
                <a:latin typeface="Arial" panose="020B0604020202020204" pitchFamily="34" charset="0"/>
                <a:ea typeface="+mn-ea"/>
                <a:cs typeface="Arial" panose="020B0604020202020204" pitchFamily="34" charset="0"/>
              </a:rPr>
              <a:t>th</a:t>
            </a:r>
            <a:r>
              <a:rPr kumimoji="0" lang="en-GB" sz="11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 October 2025).</a:t>
            </a:r>
            <a:endParaRPr lang="en-GB" sz="1100" dirty="0">
              <a:solidFill>
                <a:schemeClr val="tx1"/>
              </a:solidFill>
              <a:latin typeface="Arial" panose="020B0604020202020204" pitchFamily="34" charset="0"/>
              <a:cs typeface="Arial" panose="020B0604020202020204" pitchFamily="34" charset="0"/>
            </a:endParaRPr>
          </a:p>
          <a:p>
            <a:pPr rtl="0"/>
            <a:r>
              <a:rPr lang="en-GB" sz="1100" dirty="0">
                <a:solidFill>
                  <a:schemeClr val="tx1"/>
                </a:solidFill>
                <a:latin typeface="Arial" panose="020B0604020202020204" pitchFamily="34" charset="0"/>
                <a:cs typeface="Arial" panose="020B0604020202020204" pitchFamily="34" charset="0"/>
              </a:rPr>
              <a:t>Kateryna Petruk (2025) </a:t>
            </a:r>
            <a:r>
              <a:rPr lang="en-GB" sz="1100" i="1" dirty="0">
                <a:solidFill>
                  <a:schemeClr val="tx1"/>
                </a:solidFill>
                <a:latin typeface="Arial" panose="020B0604020202020204" pitchFamily="34" charset="0"/>
                <a:cs typeface="Arial" panose="020B0604020202020204" pitchFamily="34" charset="0"/>
              </a:rPr>
              <a:t>Happy Midwifes holding newborn babies. Asian, African and European nurses in medical suits and hats. Female doctors with newborn babies of different genders and nationalities., Vecteezy</a:t>
            </a:r>
            <a:r>
              <a:rPr lang="en-GB" sz="1100" dirty="0">
                <a:solidFill>
                  <a:schemeClr val="tx1"/>
                </a:solidFill>
                <a:latin typeface="Arial" panose="020B0604020202020204" pitchFamily="34" charset="0"/>
                <a:cs typeface="Arial" panose="020B0604020202020204" pitchFamily="34" charset="0"/>
              </a:rPr>
              <a:t>. Available at: </a:t>
            </a:r>
            <a:r>
              <a:rPr lang="en-GB" sz="1100" dirty="0">
                <a:solidFill>
                  <a:schemeClr val="tx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https://www.vecteezy.com/search?qterm=happy-nurse-and-young-mother-holding-newborn-baby-on-hands&amp;content_type=vector</a:t>
            </a:r>
            <a:r>
              <a:rPr lang="en-GB" sz="1100" dirty="0">
                <a:solidFill>
                  <a:schemeClr val="tx1"/>
                </a:solidFill>
                <a:latin typeface="Arial" panose="020B0604020202020204" pitchFamily="34" charset="0"/>
                <a:cs typeface="Arial" panose="020B0604020202020204" pitchFamily="34" charset="0"/>
              </a:rPr>
              <a:t> (Accessed 15</a:t>
            </a:r>
            <a:r>
              <a:rPr lang="en-GB" sz="1100" baseline="30000" dirty="0">
                <a:solidFill>
                  <a:schemeClr val="tx1"/>
                </a:solidFill>
                <a:latin typeface="Arial" panose="020B0604020202020204" pitchFamily="34" charset="0"/>
                <a:cs typeface="Arial" panose="020B0604020202020204" pitchFamily="34" charset="0"/>
              </a:rPr>
              <a:t>th</a:t>
            </a:r>
            <a:r>
              <a:rPr lang="en-GB" sz="1100" dirty="0">
                <a:solidFill>
                  <a:schemeClr val="tx1"/>
                </a:solidFill>
                <a:latin typeface="Arial" panose="020B0604020202020204" pitchFamily="34" charset="0"/>
                <a:cs typeface="Arial" panose="020B0604020202020204" pitchFamily="34" charset="0"/>
              </a:rPr>
              <a:t> October 2025).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1100" dirty="0">
                <a:solidFill>
                  <a:schemeClr val="tx1"/>
                </a:solidFill>
                <a:latin typeface="Arial" panose="020B0604020202020204" pitchFamily="34" charset="0"/>
                <a:cs typeface="Arial" panose="020B0604020202020204" pitchFamily="34" charset="0"/>
              </a:rPr>
              <a:t>National Institute for Health and Care Excellence (2021) </a:t>
            </a:r>
            <a:r>
              <a:rPr lang="en-GB" sz="1100" i="1" dirty="0">
                <a:solidFill>
                  <a:schemeClr val="tx1"/>
                </a:solidFill>
                <a:latin typeface="Arial" panose="020B0604020202020204" pitchFamily="34" charset="0"/>
                <a:cs typeface="Arial" panose="020B0604020202020204" pitchFamily="34" charset="0"/>
              </a:rPr>
              <a:t>Overview | Postnatal Care | Guidance | NICE, www.nice.org.uk. </a:t>
            </a:r>
            <a:r>
              <a:rPr lang="en-GB" sz="1100" dirty="0">
                <a:solidFill>
                  <a:schemeClr val="tx1"/>
                </a:solidFill>
                <a:latin typeface="Arial" panose="020B0604020202020204" pitchFamily="34" charset="0"/>
                <a:cs typeface="Arial" panose="020B0604020202020204" pitchFamily="34" charset="0"/>
              </a:rPr>
              <a:t>Available at: </a:t>
            </a:r>
            <a:r>
              <a:rPr lang="en-GB" sz="1100" dirty="0">
                <a:solidFill>
                  <a:schemeClr val="tx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https://www.nice.org.uk/guidance/ng194</a:t>
            </a:r>
            <a:r>
              <a:rPr lang="en-GB" sz="1100" dirty="0">
                <a:solidFill>
                  <a:schemeClr val="tx1"/>
                </a:solidFill>
                <a:latin typeface="Arial" panose="020B0604020202020204" pitchFamily="34" charset="0"/>
                <a:cs typeface="Arial" panose="020B0604020202020204" pitchFamily="34" charset="0"/>
              </a:rPr>
              <a:t> (Accessed 18</a:t>
            </a:r>
            <a:r>
              <a:rPr lang="en-GB" sz="1100" baseline="30000" dirty="0">
                <a:solidFill>
                  <a:schemeClr val="tx1"/>
                </a:solidFill>
                <a:latin typeface="Arial" panose="020B0604020202020204" pitchFamily="34" charset="0"/>
                <a:cs typeface="Arial" panose="020B0604020202020204" pitchFamily="34" charset="0"/>
              </a:rPr>
              <a:t>th  </a:t>
            </a:r>
            <a:r>
              <a:rPr kumimoji="0" lang="en-GB" sz="11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October 2025). </a:t>
            </a:r>
            <a:endParaRPr lang="en-GB" sz="1100" dirty="0">
              <a:solidFill>
                <a:schemeClr val="tx1"/>
              </a:solidFill>
              <a:latin typeface="Arial" panose="020B0604020202020204" pitchFamily="34" charset="0"/>
              <a:cs typeface="Arial" panose="020B0604020202020204" pitchFamily="34" charset="0"/>
            </a:endParaRPr>
          </a:p>
          <a:p>
            <a:pPr rtl="0"/>
            <a:r>
              <a:rPr lang="en-GB" sz="1100" dirty="0">
                <a:solidFill>
                  <a:schemeClr val="tx1"/>
                </a:solidFill>
                <a:latin typeface="Arial" panose="020B0604020202020204" pitchFamily="34" charset="0"/>
                <a:cs typeface="Arial" panose="020B0604020202020204" pitchFamily="34" charset="0"/>
              </a:rPr>
              <a:t>NHS (2020) </a:t>
            </a:r>
            <a:r>
              <a:rPr lang="en-GB" sz="1100" i="1" dirty="0">
                <a:solidFill>
                  <a:schemeClr val="tx1"/>
                </a:solidFill>
                <a:latin typeface="Arial" panose="020B0604020202020204" pitchFamily="34" charset="0"/>
                <a:cs typeface="Arial" panose="020B0604020202020204" pitchFamily="34" charset="0"/>
              </a:rPr>
              <a:t>Mental health problems and pregnancy, nhs.uk. </a:t>
            </a:r>
            <a:r>
              <a:rPr lang="en-GB" sz="1100" dirty="0">
                <a:solidFill>
                  <a:schemeClr val="tx1"/>
                </a:solidFill>
                <a:latin typeface="Arial" panose="020B0604020202020204" pitchFamily="34" charset="0"/>
                <a:cs typeface="Arial" panose="020B0604020202020204" pitchFamily="34" charset="0"/>
              </a:rPr>
              <a:t>Available at: </a:t>
            </a:r>
            <a:r>
              <a:rPr lang="en-GB" sz="1100" dirty="0">
                <a:solidFill>
                  <a:schemeClr val="tx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https://www.nhs.uk/pregnancy/keeping-well/mental-health/</a:t>
            </a:r>
            <a:r>
              <a:rPr lang="en-GB" sz="1100" dirty="0">
                <a:solidFill>
                  <a:schemeClr val="tx1"/>
                </a:solidFill>
                <a:latin typeface="Arial" panose="020B0604020202020204" pitchFamily="34" charset="0"/>
                <a:cs typeface="Arial" panose="020B0604020202020204" pitchFamily="34" charset="0"/>
              </a:rPr>
              <a:t> (Accessed 17</a:t>
            </a:r>
            <a:r>
              <a:rPr lang="en-GB" sz="1100" baseline="30000" dirty="0">
                <a:solidFill>
                  <a:schemeClr val="tx1"/>
                </a:solidFill>
                <a:latin typeface="Arial" panose="020B0604020202020204" pitchFamily="34" charset="0"/>
                <a:cs typeface="Arial" panose="020B0604020202020204" pitchFamily="34" charset="0"/>
              </a:rPr>
              <a:t>th</a:t>
            </a:r>
            <a:r>
              <a:rPr lang="en-GB" sz="1100" dirty="0">
                <a:solidFill>
                  <a:schemeClr val="tx1"/>
                </a:solidFill>
                <a:latin typeface="Arial" panose="020B0604020202020204" pitchFamily="34" charset="0"/>
                <a:cs typeface="Arial" panose="020B0604020202020204" pitchFamily="34" charset="0"/>
              </a:rPr>
              <a:t> October 2025).</a:t>
            </a:r>
          </a:p>
          <a:p>
            <a:pPr rtl="0"/>
            <a:r>
              <a:rPr lang="fr-FR" sz="1100" dirty="0">
                <a:solidFill>
                  <a:schemeClr val="tx1"/>
                </a:solidFill>
                <a:latin typeface="Arial" panose="020B0604020202020204" pitchFamily="34" charset="0"/>
                <a:cs typeface="Arial" panose="020B0604020202020204" pitchFamily="34" charset="0"/>
              </a:rPr>
              <a:t>NHS (2022</a:t>
            </a:r>
            <a:r>
              <a:rPr lang="fr-FR" sz="1100" i="1" dirty="0">
                <a:solidFill>
                  <a:schemeClr val="tx1"/>
                </a:solidFill>
                <a:latin typeface="Arial" panose="020B0604020202020204" pitchFamily="34" charset="0"/>
                <a:cs typeface="Arial" panose="020B0604020202020204" pitchFamily="34" charset="0"/>
              </a:rPr>
              <a:t>) Postnatal Depression, NHS</a:t>
            </a:r>
            <a:r>
              <a:rPr lang="fr-FR" sz="1100" dirty="0">
                <a:solidFill>
                  <a:schemeClr val="tx1"/>
                </a:solidFill>
                <a:latin typeface="Arial" panose="020B0604020202020204" pitchFamily="34" charset="0"/>
                <a:cs typeface="Arial" panose="020B0604020202020204" pitchFamily="34" charset="0"/>
              </a:rPr>
              <a:t>. Available at: </a:t>
            </a:r>
            <a:r>
              <a:rPr lang="fr-FR" sz="1100" dirty="0">
                <a:solidFill>
                  <a:schemeClr val="tx1"/>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https://www.nhs.uk/mental-health/conditions/post-natal-depression/overview/</a:t>
            </a:r>
            <a:r>
              <a:rPr lang="fr-FR" sz="1100" dirty="0">
                <a:solidFill>
                  <a:schemeClr val="tx1"/>
                </a:solidFill>
                <a:latin typeface="Arial" panose="020B0604020202020204" pitchFamily="34" charset="0"/>
                <a:cs typeface="Arial" panose="020B0604020202020204" pitchFamily="34" charset="0"/>
              </a:rPr>
              <a:t> (Accessed 17th October 2025).</a:t>
            </a:r>
          </a:p>
          <a:p>
            <a:pPr rtl="0"/>
            <a:r>
              <a:rPr lang="en-GB" sz="1100" dirty="0">
                <a:solidFill>
                  <a:schemeClr val="tx1"/>
                </a:solidFill>
                <a:latin typeface="Arial" panose="020B0604020202020204" pitchFamily="34" charset="0"/>
                <a:cs typeface="Arial" panose="020B0604020202020204" pitchFamily="34" charset="0"/>
              </a:rPr>
              <a:t>NHS England (2018) </a:t>
            </a:r>
            <a:r>
              <a:rPr lang="en-GB" sz="1100" i="1" dirty="0">
                <a:solidFill>
                  <a:schemeClr val="tx1"/>
                </a:solidFill>
                <a:latin typeface="Arial" panose="020B0604020202020204" pitchFamily="34" charset="0"/>
                <a:cs typeface="Arial" panose="020B0604020202020204" pitchFamily="34" charset="0"/>
              </a:rPr>
              <a:t>Perinatal mental health, England.nhs.uk. </a:t>
            </a:r>
            <a:r>
              <a:rPr lang="en-GB" sz="1100" dirty="0">
                <a:solidFill>
                  <a:schemeClr val="tx1"/>
                </a:solidFill>
                <a:latin typeface="Arial" panose="020B0604020202020204" pitchFamily="34" charset="0"/>
                <a:cs typeface="Arial" panose="020B0604020202020204" pitchFamily="34" charset="0"/>
              </a:rPr>
              <a:t>NHS. Available at: </a:t>
            </a:r>
            <a:r>
              <a:rPr lang="en-GB" sz="1100" dirty="0">
                <a:solidFill>
                  <a:schemeClr val="tx1"/>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https://www.england.nhs.uk/mental-health/perinatal/</a:t>
            </a:r>
            <a:r>
              <a:rPr lang="en-GB" sz="1100" dirty="0">
                <a:solidFill>
                  <a:schemeClr val="tx1"/>
                </a:solidFill>
                <a:latin typeface="Arial" panose="020B0604020202020204" pitchFamily="34" charset="0"/>
                <a:cs typeface="Arial" panose="020B0604020202020204" pitchFamily="34" charset="0"/>
              </a:rPr>
              <a:t> (Accessed 18</a:t>
            </a:r>
            <a:r>
              <a:rPr lang="en-GB" sz="1100" baseline="30000" dirty="0">
                <a:solidFill>
                  <a:schemeClr val="tx1"/>
                </a:solidFill>
                <a:latin typeface="Arial" panose="020B0604020202020204" pitchFamily="34" charset="0"/>
                <a:cs typeface="Arial" panose="020B0604020202020204" pitchFamily="34" charset="0"/>
              </a:rPr>
              <a:t>th</a:t>
            </a:r>
            <a:r>
              <a:rPr lang="en-GB" sz="1100" dirty="0">
                <a:solidFill>
                  <a:schemeClr val="tx1"/>
                </a:solidFill>
                <a:latin typeface="Arial" panose="020B0604020202020204" pitchFamily="34" charset="0"/>
                <a:cs typeface="Arial" panose="020B0604020202020204" pitchFamily="34" charset="0"/>
              </a:rPr>
              <a:t> October 2025).</a:t>
            </a:r>
          </a:p>
          <a:p>
            <a:pPr rtl="0"/>
            <a:r>
              <a:rPr lang="en-GB" sz="1100" dirty="0">
                <a:solidFill>
                  <a:schemeClr val="tx1"/>
                </a:solidFill>
                <a:latin typeface="Arial" panose="020B0604020202020204" pitchFamily="34" charset="0"/>
                <a:cs typeface="Arial" panose="020B0604020202020204" pitchFamily="34" charset="0"/>
              </a:rPr>
              <a:t>NICE (2020) </a:t>
            </a:r>
            <a:r>
              <a:rPr lang="en-GB" sz="1100" i="1" dirty="0">
                <a:solidFill>
                  <a:schemeClr val="tx1"/>
                </a:solidFill>
                <a:latin typeface="Arial" panose="020B0604020202020204" pitchFamily="34" charset="0"/>
                <a:cs typeface="Arial" panose="020B0604020202020204" pitchFamily="34" charset="0"/>
              </a:rPr>
              <a:t>Antenatal and Postnatal Mental Health: Clinical Management and Service Guidance (CG192). </a:t>
            </a:r>
            <a:r>
              <a:rPr lang="en-GB" sz="1100" dirty="0">
                <a:solidFill>
                  <a:schemeClr val="tx1"/>
                </a:solidFill>
                <a:latin typeface="Arial" panose="020B0604020202020204" pitchFamily="34" charset="0"/>
                <a:cs typeface="Arial" panose="020B0604020202020204" pitchFamily="34" charset="0"/>
              </a:rPr>
              <a:t>London: National Institute for Health and Care Excellence. Available at: </a:t>
            </a:r>
            <a:r>
              <a:rPr lang="en-GB" sz="1100" dirty="0">
                <a:solidFill>
                  <a:schemeClr val="tx1"/>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https://www.nice.org.uk/guidance/cg192</a:t>
            </a:r>
            <a:r>
              <a:rPr lang="en-GB" sz="1100" dirty="0">
                <a:solidFill>
                  <a:schemeClr val="tx1"/>
                </a:solidFill>
                <a:latin typeface="Arial" panose="020B0604020202020204" pitchFamily="34" charset="0"/>
                <a:cs typeface="Arial" panose="020B0604020202020204" pitchFamily="34" charset="0"/>
              </a:rPr>
              <a:t>  (Accessed 16</a:t>
            </a:r>
            <a:r>
              <a:rPr lang="en-GB" sz="1100" baseline="30000" dirty="0">
                <a:solidFill>
                  <a:schemeClr val="tx1"/>
                </a:solidFill>
                <a:latin typeface="Arial" panose="020B0604020202020204" pitchFamily="34" charset="0"/>
                <a:cs typeface="Arial" panose="020B0604020202020204" pitchFamily="34" charset="0"/>
              </a:rPr>
              <a:t>th</a:t>
            </a:r>
            <a:r>
              <a:rPr lang="en-GB" sz="1100" dirty="0">
                <a:solidFill>
                  <a:schemeClr val="tx1"/>
                </a:solidFill>
                <a:latin typeface="Arial" panose="020B0604020202020204" pitchFamily="34" charset="0"/>
                <a:cs typeface="Arial" panose="020B0604020202020204" pitchFamily="34" charset="0"/>
              </a:rPr>
              <a:t> October 2025).</a:t>
            </a:r>
          </a:p>
          <a:p>
            <a:pPr rtl="0"/>
            <a:r>
              <a:rPr lang="en-GB" sz="1100" dirty="0">
                <a:solidFill>
                  <a:schemeClr val="tx1"/>
                </a:solidFill>
                <a:latin typeface="Arial" panose="020B0604020202020204" pitchFamily="34" charset="0"/>
                <a:cs typeface="Arial" panose="020B0604020202020204" pitchFamily="34" charset="0"/>
              </a:rPr>
              <a:t>Plan, N.L.T. (2018) </a:t>
            </a:r>
            <a:r>
              <a:rPr lang="en-GB" sz="1100" i="1" dirty="0">
                <a:solidFill>
                  <a:schemeClr val="tx1"/>
                </a:solidFill>
                <a:latin typeface="Arial" panose="020B0604020202020204" pitchFamily="34" charset="0"/>
                <a:cs typeface="Arial" panose="020B0604020202020204" pitchFamily="34" charset="0"/>
              </a:rPr>
              <a:t>Partners of new mums with mental illness set to get targeted support on the NHS, NHS Long Term Plan. </a:t>
            </a:r>
            <a:r>
              <a:rPr lang="en-GB" sz="1100" dirty="0">
                <a:solidFill>
                  <a:schemeClr val="tx1"/>
                </a:solidFill>
                <a:latin typeface="Arial" panose="020B0604020202020204" pitchFamily="34" charset="0"/>
                <a:cs typeface="Arial" panose="020B0604020202020204" pitchFamily="34" charset="0"/>
              </a:rPr>
              <a:t>Available at: </a:t>
            </a:r>
            <a:r>
              <a:rPr lang="en-GB" sz="1100" dirty="0">
                <a:solidFill>
                  <a:schemeClr val="tx1"/>
                </a:solidFill>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https://www.longtermplan.nhs.uk/partners-of-new-mums-with-mental-illness-set-to-get-targeted-support-on-the-nhs/</a:t>
            </a:r>
            <a:r>
              <a:rPr lang="en-GB" sz="1100" dirty="0">
                <a:solidFill>
                  <a:schemeClr val="tx1"/>
                </a:solidFill>
                <a:latin typeface="Arial" panose="020B0604020202020204" pitchFamily="34" charset="0"/>
                <a:cs typeface="Arial" panose="020B0604020202020204" pitchFamily="34" charset="0"/>
              </a:rPr>
              <a:t> (Accessed 18</a:t>
            </a:r>
            <a:r>
              <a:rPr lang="en-GB" sz="1100" baseline="30000" dirty="0">
                <a:solidFill>
                  <a:schemeClr val="tx1"/>
                </a:solidFill>
                <a:latin typeface="Arial" panose="020B0604020202020204" pitchFamily="34" charset="0"/>
                <a:cs typeface="Arial" panose="020B0604020202020204" pitchFamily="34" charset="0"/>
              </a:rPr>
              <a:t>th</a:t>
            </a:r>
            <a:r>
              <a:rPr lang="en-GB" sz="1100" dirty="0">
                <a:solidFill>
                  <a:schemeClr val="tx1"/>
                </a:solidFill>
                <a:latin typeface="Arial" panose="020B0604020202020204" pitchFamily="34" charset="0"/>
                <a:cs typeface="Arial" panose="020B0604020202020204" pitchFamily="34" charset="0"/>
              </a:rPr>
              <a:t> October 2025).</a:t>
            </a:r>
          </a:p>
          <a:p>
            <a:r>
              <a:rPr lang="en-GB" sz="1100" i="1" dirty="0">
                <a:solidFill>
                  <a:schemeClr val="tx1"/>
                </a:solidFill>
                <a:latin typeface="Arial" panose="020B0604020202020204" pitchFamily="34" charset="0"/>
                <a:cs typeface="Arial" panose="020B0604020202020204" pitchFamily="34" charset="0"/>
              </a:rPr>
              <a:t>Postpartum Depression </a:t>
            </a:r>
            <a:r>
              <a:rPr lang="en-GB" sz="1100" dirty="0">
                <a:solidFill>
                  <a:schemeClr val="tx1"/>
                </a:solidFill>
                <a:latin typeface="Arial" panose="020B0604020202020204" pitchFamily="34" charset="0"/>
                <a:cs typeface="Arial" panose="020B0604020202020204" pitchFamily="34" charset="0"/>
              </a:rPr>
              <a:t>(2024</a:t>
            </a:r>
            <a:r>
              <a:rPr lang="en-GB" sz="1100" i="1" dirty="0">
                <a:solidFill>
                  <a:schemeClr val="tx1"/>
                </a:solidFill>
                <a:latin typeface="Arial" panose="020B0604020202020204" pitchFamily="34" charset="0"/>
                <a:cs typeface="Arial" panose="020B0604020202020204" pitchFamily="34" charset="0"/>
              </a:rPr>
              <a:t>) Middletonpcn.nhs.uk. </a:t>
            </a:r>
            <a:r>
              <a:rPr lang="en-GB" sz="1100" dirty="0">
                <a:solidFill>
                  <a:schemeClr val="tx1"/>
                </a:solidFill>
                <a:latin typeface="Arial" panose="020B0604020202020204" pitchFamily="34" charset="0"/>
                <a:cs typeface="Arial" panose="020B0604020202020204" pitchFamily="34" charset="0"/>
              </a:rPr>
              <a:t>Available at: </a:t>
            </a:r>
            <a:r>
              <a:rPr lang="en-GB" sz="1100" dirty="0">
                <a:solidFill>
                  <a:schemeClr val="tx1"/>
                </a:solidFill>
                <a:latin typeface="Arial" panose="020B0604020202020204" pitchFamily="34" charset="0"/>
                <a:cs typeface="Arial" panose="020B0604020202020204" pitchFamily="34" charset="0"/>
                <a:hlinkClick r:id="rId12">
                  <a:extLst>
                    <a:ext uri="{A12FA001-AC4F-418D-AE19-62706E023703}">
                      <ahyp:hlinkClr xmlns:ahyp="http://schemas.microsoft.com/office/drawing/2018/hyperlinkcolor" val="tx"/>
                    </a:ext>
                  </a:extLst>
                </a:hlinkClick>
              </a:rPr>
              <a:t>https://www.middletonpcn.nhs.uk/depression-after-childbirth</a:t>
            </a:r>
            <a:r>
              <a:rPr lang="en-GB" sz="1100" dirty="0">
                <a:solidFill>
                  <a:schemeClr val="tx1"/>
                </a:solidFill>
                <a:latin typeface="Arial" panose="020B0604020202020204" pitchFamily="34" charset="0"/>
                <a:cs typeface="Arial" panose="020B0604020202020204" pitchFamily="34" charset="0"/>
              </a:rPr>
              <a:t> (Accessed 16th October 2025).</a:t>
            </a:r>
          </a:p>
          <a:p>
            <a:r>
              <a:rPr lang="en-GB" sz="1100" dirty="0">
                <a:solidFill>
                  <a:schemeClr val="tx1"/>
                </a:solidFill>
                <a:latin typeface="Arial" panose="020B0604020202020204" pitchFamily="34" charset="0"/>
                <a:cs typeface="Arial" panose="020B0604020202020204" pitchFamily="34" charset="0"/>
              </a:rPr>
              <a:t>Sad, D. (2022) </a:t>
            </a:r>
            <a:r>
              <a:rPr lang="en-GB" sz="1100" i="1" dirty="0">
                <a:solidFill>
                  <a:schemeClr val="tx1"/>
                </a:solidFill>
                <a:latin typeface="Arial" panose="020B0604020202020204" pitchFamily="34" charset="0"/>
                <a:cs typeface="Arial" panose="020B0604020202020204" pitchFamily="34" charset="0"/>
              </a:rPr>
              <a:t>Postpartum depression, sad woman with baby and chaos line. Cartoon..., iStock. </a:t>
            </a:r>
            <a:r>
              <a:rPr lang="en-GB" sz="1100" dirty="0">
                <a:solidFill>
                  <a:schemeClr val="tx1"/>
                </a:solidFill>
                <a:latin typeface="Arial" panose="020B0604020202020204" pitchFamily="34" charset="0"/>
                <a:cs typeface="Arial" panose="020B0604020202020204" pitchFamily="34" charset="0"/>
              </a:rPr>
              <a:t>Available at: https://www.istockphoto.com/vector/postpartum-depression-sad-woman-with-baby-gm1438396209-478910931</a:t>
            </a:r>
          </a:p>
          <a:p>
            <a:r>
              <a:rPr lang="en-GB" sz="1100" dirty="0">
                <a:solidFill>
                  <a:schemeClr val="tx1"/>
                </a:solidFill>
                <a:latin typeface="Arial" panose="020B0604020202020204" pitchFamily="34" charset="0"/>
                <a:cs typeface="Arial" panose="020B0604020202020204" pitchFamily="34" charset="0"/>
              </a:rPr>
              <a:t>Tommy's (2024) </a:t>
            </a:r>
            <a:r>
              <a:rPr lang="en-GB" sz="1100" i="1" dirty="0">
                <a:solidFill>
                  <a:schemeClr val="tx1"/>
                </a:solidFill>
                <a:latin typeface="Arial" panose="020B0604020202020204" pitchFamily="34" charset="0"/>
                <a:cs typeface="Arial" panose="020B0604020202020204" pitchFamily="34" charset="0"/>
              </a:rPr>
              <a:t>Postnatal Depression (PND) | Tommy’s, www.tommys.org. </a:t>
            </a:r>
            <a:r>
              <a:rPr lang="en-GB" sz="1100" dirty="0">
                <a:solidFill>
                  <a:schemeClr val="tx1"/>
                </a:solidFill>
                <a:latin typeface="Arial" panose="020B0604020202020204" pitchFamily="34" charset="0"/>
                <a:cs typeface="Arial" panose="020B0604020202020204" pitchFamily="34" charset="0"/>
              </a:rPr>
              <a:t>Available at: </a:t>
            </a:r>
            <a:r>
              <a:rPr lang="en-GB" sz="1100" dirty="0">
                <a:solidFill>
                  <a:schemeClr val="tx1"/>
                </a:solidFill>
                <a:latin typeface="Arial" panose="020B0604020202020204" pitchFamily="34" charset="0"/>
                <a:cs typeface="Arial" panose="020B0604020202020204" pitchFamily="34" charset="0"/>
                <a:hlinkClick r:id="rId13">
                  <a:extLst>
                    <a:ext uri="{A12FA001-AC4F-418D-AE19-62706E023703}">
                      <ahyp:hlinkClr xmlns:ahyp="http://schemas.microsoft.com/office/drawing/2018/hyperlinkcolor" val="tx"/>
                    </a:ext>
                  </a:extLst>
                </a:hlinkClick>
              </a:rPr>
              <a:t>https://www.tommys.org/pregnancy-information/im-pregnant/mental-health-wellbeing/postnatal-depression-pnd</a:t>
            </a:r>
            <a:r>
              <a:rPr lang="en-GB" sz="1100" dirty="0">
                <a:solidFill>
                  <a:schemeClr val="tx1"/>
                </a:solidFill>
                <a:latin typeface="Arial" panose="020B0604020202020204" pitchFamily="34" charset="0"/>
                <a:cs typeface="Arial" panose="020B0604020202020204" pitchFamily="34" charset="0"/>
              </a:rPr>
              <a:t> (Accessed 20</a:t>
            </a:r>
            <a:r>
              <a:rPr lang="en-GB" sz="1100" baseline="30000" dirty="0">
                <a:solidFill>
                  <a:schemeClr val="tx1"/>
                </a:solidFill>
                <a:latin typeface="Arial" panose="020B0604020202020204" pitchFamily="34" charset="0"/>
                <a:cs typeface="Arial" panose="020B0604020202020204" pitchFamily="34" charset="0"/>
              </a:rPr>
              <a:t>th </a:t>
            </a:r>
            <a:r>
              <a:rPr kumimoji="0" lang="en-GB" sz="1100" b="0"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October 2025).</a:t>
            </a:r>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Wolf, R. (2010) </a:t>
            </a:r>
            <a:r>
              <a:rPr lang="en-GB" sz="1100" i="1" dirty="0">
                <a:solidFill>
                  <a:schemeClr val="tx1"/>
                </a:solidFill>
                <a:latin typeface="Arial" panose="020B0604020202020204" pitchFamily="34" charset="0"/>
                <a:cs typeface="Arial" panose="020B0604020202020204" pitchFamily="34" charset="0"/>
              </a:rPr>
              <a:t>A History of Postpartum Depression, Health Guide Info. </a:t>
            </a:r>
            <a:r>
              <a:rPr lang="en-GB" sz="1100" dirty="0">
                <a:solidFill>
                  <a:schemeClr val="tx1"/>
                </a:solidFill>
                <a:latin typeface="Arial" panose="020B0604020202020204" pitchFamily="34" charset="0"/>
                <a:cs typeface="Arial" panose="020B0604020202020204" pitchFamily="34" charset="0"/>
              </a:rPr>
              <a:t>Available at: </a:t>
            </a:r>
            <a:r>
              <a:rPr lang="en-GB" sz="1100" dirty="0">
                <a:solidFill>
                  <a:schemeClr val="tx1"/>
                </a:solidFill>
                <a:latin typeface="Arial" panose="020B0604020202020204" pitchFamily="34" charset="0"/>
                <a:cs typeface="Arial" panose="020B0604020202020204" pitchFamily="34" charset="0"/>
                <a:hlinkClick r:id="rId14">
                  <a:extLst>
                    <a:ext uri="{A12FA001-AC4F-418D-AE19-62706E023703}">
                      <ahyp:hlinkClr xmlns:ahyp="http://schemas.microsoft.com/office/drawing/2018/hyperlinkcolor" val="tx"/>
                    </a:ext>
                  </a:extLst>
                </a:hlinkClick>
              </a:rPr>
              <a:t>https://www.healthguideinfo.com/postpartum-depression/p99788/</a:t>
            </a:r>
            <a:r>
              <a:rPr lang="en-GB" sz="1100" dirty="0">
                <a:solidFill>
                  <a:schemeClr val="tx1"/>
                </a:solidFill>
                <a:latin typeface="Arial" panose="020B0604020202020204" pitchFamily="34" charset="0"/>
                <a:cs typeface="Arial" panose="020B0604020202020204" pitchFamily="34" charset="0"/>
              </a:rPr>
              <a:t> (Accessed 20</a:t>
            </a:r>
            <a:r>
              <a:rPr lang="en-GB" sz="1100" baseline="30000" dirty="0">
                <a:solidFill>
                  <a:schemeClr val="tx1"/>
                </a:solidFill>
                <a:latin typeface="Arial" panose="020B0604020202020204" pitchFamily="34" charset="0"/>
                <a:cs typeface="Arial" panose="020B0604020202020204" pitchFamily="34" charset="0"/>
              </a:rPr>
              <a:t>th</a:t>
            </a:r>
            <a:r>
              <a:rPr lang="en-GB" sz="1100" dirty="0">
                <a:solidFill>
                  <a:schemeClr val="tx1"/>
                </a:solidFill>
                <a:latin typeface="Arial" panose="020B0604020202020204" pitchFamily="34" charset="0"/>
                <a:cs typeface="Arial" panose="020B0604020202020204" pitchFamily="34" charset="0"/>
              </a:rPr>
              <a:t> October 2025).</a:t>
            </a:r>
          </a:p>
          <a:p>
            <a:r>
              <a:rPr lang="en-GB" sz="1100" i="1" dirty="0">
                <a:solidFill>
                  <a:schemeClr val="tx1"/>
                </a:solidFill>
                <a:latin typeface="Arial" panose="020B0604020202020204" pitchFamily="34" charset="0"/>
                <a:cs typeface="Arial" panose="020B0604020202020204" pitchFamily="34" charset="0"/>
              </a:rPr>
              <a:t>World Health Organization (2025) ICD-11 for Mortality and Morbidity Statistics, Who.int. </a:t>
            </a:r>
            <a:r>
              <a:rPr lang="en-GB" sz="1100" dirty="0">
                <a:solidFill>
                  <a:schemeClr val="tx1"/>
                </a:solidFill>
                <a:latin typeface="Arial" panose="020B0604020202020204" pitchFamily="34" charset="0"/>
                <a:cs typeface="Arial" panose="020B0604020202020204" pitchFamily="34" charset="0"/>
              </a:rPr>
              <a:t>Available at: https://icd.who.int/browse/2025-01/mms/en</a:t>
            </a:r>
          </a:p>
        </p:txBody>
      </p:sp>
    </p:spTree>
    <p:extLst>
      <p:ext uri="{BB962C8B-B14F-4D97-AF65-F5344CB8AC3E}">
        <p14:creationId xmlns:p14="http://schemas.microsoft.com/office/powerpoint/2010/main" val="3446797337"/>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9457595_TF45331398_Win32" id="{5659B9E0-3971-467D-9BA2-B20B39D641FE}" vid="{E6DA4EDB-46C2-4D45-9E99-6BB2FEEE47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334180-0405-413B-834A-44FA9E05ADB7}">
  <ds:schemaRefs>
    <ds:schemaRef ds:uri="http://schemas.microsoft.com/sharepoint/v3/contenttype/forms"/>
  </ds:schemaRefs>
</ds:datastoreItem>
</file>

<file path=customXml/itemProps2.xml><?xml version="1.0" encoding="utf-8"?>
<ds:datastoreItem xmlns:ds="http://schemas.openxmlformats.org/officeDocument/2006/customXml" ds:itemID="{4D5BAB77-79E1-4739-AA51-10C9079186D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4A615295-94F6-4CE2-A1B1-6B7E1DAA5A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{61BFC09C-9BBB-4F12-BA42-855D366066BA}tf45331398_win32</Template>
  <TotalTime>0</TotalTime>
  <Words>1019</Words>
  <Application>Microsoft Office PowerPoint</Application>
  <PresentationFormat>Widescreen</PresentationFormat>
  <Paragraphs>47</Paragraphs>
  <Slides>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Roboto</vt:lpstr>
      <vt:lpstr>Tenorite</vt:lpstr>
      <vt:lpstr>Office Theme</vt:lpstr>
      <vt:lpstr>Psychological Classifications and Provisions BMHP6029  Tomy Adattu Chacko</vt:lpstr>
      <vt:lpstr>Postpartum Depression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Halimah Saleem</dc:creator>
  <cp:lastModifiedBy>Halimah Saleem</cp:lastModifiedBy>
  <cp:revision>3</cp:revision>
  <dcterms:created xsi:type="dcterms:W3CDTF">2025-10-16T12:23:21Z</dcterms:created>
  <dcterms:modified xsi:type="dcterms:W3CDTF">2025-10-26T15:32:14Z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