
<file path=[Content_Types].xml><?xml version="1.0" encoding="utf-8"?>
<Types xmlns="http://schemas.openxmlformats.org/package/2006/content-types">
  <Override PartName="/customXml/itemProps3.xml" ContentType="application/vnd.openxmlformats-officedocument.customXmlProperties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customXml/itemProps2.xml" ContentType="application/vnd.openxmlformats-officedocument.customXml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1"/>
  </p:notesMasterIdLst>
  <p:handoutMasterIdLst>
    <p:handoutMasterId r:id="rId22"/>
  </p:handoutMasterIdLst>
  <p:sldIdLst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1" r:id="rId16"/>
    <p:sldId id="270" r:id="rId17"/>
    <p:sldId id="272" r:id="rId18"/>
    <p:sldId id="274" r:id="rId19"/>
    <p:sldId id="275" r:id="rId2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08"/>
    <p:restoredTop sz="94701"/>
  </p:normalViewPr>
  <p:slideViewPr>
    <p:cSldViewPr>
      <p:cViewPr varScale="1">
        <p:scale>
          <a:sx n="68" d="100"/>
          <a:sy n="68" d="100"/>
        </p:scale>
        <p:origin x="-93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pPr/>
              <a:t>23/10/2017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36EF4A2-8087-8241-B8F0-B143818B081B}" type="datetimeFigureOut">
              <a:rPr lang="en-GB" smtClean="0"/>
              <a:pPr/>
              <a:t>23/10/2017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3156128-10B8-1C47-B027-CF850AE6755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8507441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 eaLnBrk="1" hangingPunct="1">
              <a:spcBef>
                <a:spcPct val="0"/>
              </a:spcBef>
              <a:buFont typeface="Calibri" panose="020F0502020204030204" pitchFamily="34" charset="0"/>
              <a:buAutoNum type="arabicPeriod"/>
            </a:pPr>
            <a:r>
              <a:rPr lang="en-GB" altLang="en-US" dirty="0" smtClean="0"/>
              <a:t>Your parents always said to you ”It</a:t>
            </a:r>
            <a:r>
              <a:rPr lang="en-GB" altLang="en-US" baseline="0" dirty="0" smtClean="0"/>
              <a:t> is </a:t>
            </a:r>
            <a:r>
              <a:rPr lang="en-GB" altLang="en-US" dirty="0" smtClean="0"/>
              <a:t>not what you know but who you know”</a:t>
            </a:r>
          </a:p>
          <a:p>
            <a:pPr marL="228600" indent="-228600" eaLnBrk="1" hangingPunct="1">
              <a:spcBef>
                <a:spcPct val="0"/>
              </a:spcBef>
              <a:buFont typeface="Calibri" panose="020F0502020204030204" pitchFamily="34" charset="0"/>
              <a:buAutoNum type="arabicPeriod"/>
            </a:pPr>
            <a:endParaRPr lang="en-GB" altLang="en-US" dirty="0" smtClean="0"/>
          </a:p>
          <a:p>
            <a:pPr marL="228600" indent="-228600" eaLnBrk="1" hangingPunct="1">
              <a:spcBef>
                <a:spcPct val="0"/>
              </a:spcBef>
              <a:buFont typeface="Calibri" panose="020F0502020204030204" pitchFamily="34" charset="0"/>
              <a:buAutoNum type="arabicPeriod"/>
            </a:pPr>
            <a:endParaRPr lang="en-GB" altLang="en-US" dirty="0" smtClean="0"/>
          </a:p>
          <a:p>
            <a:pPr marL="228600" indent="-228600" eaLnBrk="1" hangingPunct="1">
              <a:spcBef>
                <a:spcPct val="0"/>
              </a:spcBef>
              <a:buFont typeface="Calibri" panose="020F0502020204030204" pitchFamily="34" charset="0"/>
              <a:buAutoNum type="arabicPeriod"/>
            </a:pPr>
            <a:r>
              <a:rPr lang="en-GB" altLang="en-US" dirty="0" smtClean="0"/>
              <a:t>One of the most common mistakes people make when building relationships for career success and revenue growth is treating business contacts differently from personal friends. Just think for a moment about the people you work with on a professional level who are also</a:t>
            </a:r>
            <a:r>
              <a:rPr lang="en-GB" altLang="en-US" baseline="0" dirty="0" smtClean="0"/>
              <a:t> </a:t>
            </a:r>
            <a:r>
              <a:rPr lang="en-GB" altLang="en-US" dirty="0" smtClean="0"/>
              <a:t>close personal friends. Aren't they always more forgiving when you slip up and more helpful when you are in need than new acquaintances? Of course! I guarantee your work will be easier, more joyful, and more successful if you make more of your business relationships personal.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156128-10B8-1C47-B027-CF850AE67552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51082413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 eaLnBrk="1" hangingPunct="1">
              <a:spcBef>
                <a:spcPct val="0"/>
              </a:spcBef>
              <a:buFont typeface="Calibri" panose="020F0502020204030204" pitchFamily="34" charset="0"/>
              <a:buAutoNum type="arabicPeriod"/>
            </a:pPr>
            <a:r>
              <a:rPr lang="en-GB" altLang="en-US" dirty="0" smtClean="0"/>
              <a:t>Your parents always said to you ”It</a:t>
            </a:r>
            <a:r>
              <a:rPr lang="en-GB" altLang="en-US" baseline="0" dirty="0" smtClean="0"/>
              <a:t> is </a:t>
            </a:r>
            <a:r>
              <a:rPr lang="en-GB" altLang="en-US" dirty="0" smtClean="0"/>
              <a:t>not what you know but who you know”</a:t>
            </a:r>
          </a:p>
          <a:p>
            <a:pPr marL="228600" indent="-228600" eaLnBrk="1" hangingPunct="1">
              <a:spcBef>
                <a:spcPct val="0"/>
              </a:spcBef>
              <a:buFont typeface="Calibri" panose="020F0502020204030204" pitchFamily="34" charset="0"/>
              <a:buAutoNum type="arabicPeriod"/>
            </a:pPr>
            <a:endParaRPr lang="en-GB" altLang="en-US" dirty="0" smtClean="0"/>
          </a:p>
          <a:p>
            <a:pPr marL="228600" indent="-228600" eaLnBrk="1" hangingPunct="1">
              <a:spcBef>
                <a:spcPct val="0"/>
              </a:spcBef>
              <a:buFont typeface="Calibri" panose="020F0502020204030204" pitchFamily="34" charset="0"/>
              <a:buAutoNum type="arabicPeriod"/>
            </a:pPr>
            <a:endParaRPr lang="en-GB" altLang="en-US" dirty="0" smtClean="0"/>
          </a:p>
          <a:p>
            <a:pPr marL="228600" indent="-228600" eaLnBrk="1" hangingPunct="1">
              <a:spcBef>
                <a:spcPct val="0"/>
              </a:spcBef>
              <a:buFont typeface="Calibri" panose="020F0502020204030204" pitchFamily="34" charset="0"/>
              <a:buAutoNum type="arabicPeriod"/>
            </a:pPr>
            <a:r>
              <a:rPr lang="en-GB" altLang="en-US" dirty="0" smtClean="0"/>
              <a:t>One of the most common mistakes people make when building relationships for career success and revenue growth is treating business contacts differently from personal friends. Just think for a moment about the people you work with on a professional level who are also</a:t>
            </a:r>
            <a:r>
              <a:rPr lang="en-GB" altLang="en-US" baseline="0" dirty="0" smtClean="0"/>
              <a:t> </a:t>
            </a:r>
            <a:r>
              <a:rPr lang="en-GB" altLang="en-US" dirty="0" smtClean="0"/>
              <a:t>close personal friends. Aren't they always more forgiving when you slip up and more helpful when you are in need than new acquaintances? Of course! I guarantee your work will be easier, more joyful, and more successful if you make more of your business relationships personal.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156128-10B8-1C47-B027-CF850AE67552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81305356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 eaLnBrk="1" hangingPunct="1">
              <a:spcBef>
                <a:spcPct val="0"/>
              </a:spcBef>
              <a:buFont typeface="Calibri" panose="020F0502020204030204" pitchFamily="34" charset="0"/>
              <a:buAutoNum type="arabicPeriod"/>
            </a:pPr>
            <a:r>
              <a:rPr lang="en-GB" altLang="en-US" dirty="0" smtClean="0"/>
              <a:t>Your parents always said to you ”It</a:t>
            </a:r>
            <a:r>
              <a:rPr lang="en-GB" altLang="en-US" baseline="0" dirty="0" smtClean="0"/>
              <a:t> is </a:t>
            </a:r>
            <a:r>
              <a:rPr lang="en-GB" altLang="en-US" dirty="0" smtClean="0"/>
              <a:t>not what you know but who you know”</a:t>
            </a:r>
          </a:p>
          <a:p>
            <a:pPr marL="228600" indent="-228600" eaLnBrk="1" hangingPunct="1">
              <a:spcBef>
                <a:spcPct val="0"/>
              </a:spcBef>
              <a:buFont typeface="Calibri" panose="020F0502020204030204" pitchFamily="34" charset="0"/>
              <a:buAutoNum type="arabicPeriod"/>
            </a:pPr>
            <a:endParaRPr lang="en-GB" altLang="en-US" dirty="0" smtClean="0"/>
          </a:p>
          <a:p>
            <a:pPr marL="228600" indent="-228600" eaLnBrk="1" hangingPunct="1">
              <a:spcBef>
                <a:spcPct val="0"/>
              </a:spcBef>
              <a:buFont typeface="Calibri" panose="020F0502020204030204" pitchFamily="34" charset="0"/>
              <a:buAutoNum type="arabicPeriod"/>
            </a:pPr>
            <a:endParaRPr lang="en-GB" altLang="en-US" dirty="0" smtClean="0"/>
          </a:p>
          <a:p>
            <a:pPr marL="228600" indent="-228600" eaLnBrk="1" hangingPunct="1">
              <a:spcBef>
                <a:spcPct val="0"/>
              </a:spcBef>
              <a:buFont typeface="Calibri" panose="020F0502020204030204" pitchFamily="34" charset="0"/>
              <a:buAutoNum type="arabicPeriod"/>
            </a:pPr>
            <a:r>
              <a:rPr lang="en-GB" altLang="en-US" dirty="0" smtClean="0"/>
              <a:t>One of the most common mistakes people make when building relationships for career success and revenue growth is treating business contacts differently from personal friends. Just think for a moment about the people you work with on a professional level who are also</a:t>
            </a:r>
            <a:r>
              <a:rPr lang="en-GB" altLang="en-US" baseline="0" dirty="0" smtClean="0"/>
              <a:t> </a:t>
            </a:r>
            <a:r>
              <a:rPr lang="en-GB" altLang="en-US" dirty="0" smtClean="0"/>
              <a:t>close personal friends. Aren't they always more forgiving when you slip up and more helpful when you are in need than new acquaintances? Of course! I guarantee your work will be easier, more joyful, and more successful if you make more of your business relationships personal.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156128-10B8-1C47-B027-CF850AE67552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11279254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 eaLnBrk="1" hangingPunct="1">
              <a:spcBef>
                <a:spcPct val="0"/>
              </a:spcBef>
              <a:buFont typeface="Calibri" panose="020F0502020204030204" pitchFamily="34" charset="0"/>
              <a:buAutoNum type="arabicPeriod"/>
            </a:pPr>
            <a:r>
              <a:rPr lang="en-GB" altLang="en-US" dirty="0" smtClean="0"/>
              <a:t>Your parents always said to you ”It</a:t>
            </a:r>
            <a:r>
              <a:rPr lang="en-GB" altLang="en-US" baseline="0" dirty="0" smtClean="0"/>
              <a:t> is </a:t>
            </a:r>
            <a:r>
              <a:rPr lang="en-GB" altLang="en-US" dirty="0" smtClean="0"/>
              <a:t>not what you know but who you know”</a:t>
            </a:r>
          </a:p>
          <a:p>
            <a:pPr marL="228600" indent="-228600" eaLnBrk="1" hangingPunct="1">
              <a:spcBef>
                <a:spcPct val="0"/>
              </a:spcBef>
              <a:buFont typeface="Calibri" panose="020F0502020204030204" pitchFamily="34" charset="0"/>
              <a:buAutoNum type="arabicPeriod"/>
            </a:pPr>
            <a:endParaRPr lang="en-GB" altLang="en-US" dirty="0" smtClean="0"/>
          </a:p>
          <a:p>
            <a:pPr marL="228600" indent="-228600" eaLnBrk="1" hangingPunct="1">
              <a:spcBef>
                <a:spcPct val="0"/>
              </a:spcBef>
              <a:buFont typeface="Calibri" panose="020F0502020204030204" pitchFamily="34" charset="0"/>
              <a:buAutoNum type="arabicPeriod"/>
            </a:pPr>
            <a:endParaRPr lang="en-GB" altLang="en-US" dirty="0" smtClean="0"/>
          </a:p>
          <a:p>
            <a:pPr marL="228600" indent="-228600" eaLnBrk="1" hangingPunct="1">
              <a:spcBef>
                <a:spcPct val="0"/>
              </a:spcBef>
              <a:buFont typeface="Calibri" panose="020F0502020204030204" pitchFamily="34" charset="0"/>
              <a:buAutoNum type="arabicPeriod"/>
            </a:pPr>
            <a:r>
              <a:rPr lang="en-GB" altLang="en-US" dirty="0" smtClean="0"/>
              <a:t>One of the most common mistakes people make when building relationships for career success and revenue growth is treating business contacts differently from personal friends. Just think for a moment about the people you work with on a professional level who are also</a:t>
            </a:r>
            <a:r>
              <a:rPr lang="en-GB" altLang="en-US" baseline="0" dirty="0" smtClean="0"/>
              <a:t> </a:t>
            </a:r>
            <a:r>
              <a:rPr lang="en-GB" altLang="en-US" dirty="0" smtClean="0"/>
              <a:t>close personal friends. Aren't they always more forgiving when you slip up and more helpful when you are in need than new acquaintances? Of course! I guarantee your work will be easier, more joyful, and more successful if you make more of your business relationships personal.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156128-10B8-1C47-B027-CF850AE67552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92409686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 eaLnBrk="1" hangingPunct="1">
              <a:spcBef>
                <a:spcPct val="0"/>
              </a:spcBef>
              <a:buFont typeface="Calibri" panose="020F0502020204030204" pitchFamily="34" charset="0"/>
              <a:buAutoNum type="arabicPeriod"/>
            </a:pPr>
            <a:r>
              <a:rPr lang="en-GB" altLang="en-US" dirty="0" smtClean="0"/>
              <a:t>Your parents always said to you ”It</a:t>
            </a:r>
            <a:r>
              <a:rPr lang="en-GB" altLang="en-US" baseline="0" dirty="0" smtClean="0"/>
              <a:t> is </a:t>
            </a:r>
            <a:r>
              <a:rPr lang="en-GB" altLang="en-US" dirty="0" smtClean="0"/>
              <a:t>not what you know but who you know”</a:t>
            </a:r>
          </a:p>
          <a:p>
            <a:pPr marL="228600" indent="-228600" eaLnBrk="1" hangingPunct="1">
              <a:spcBef>
                <a:spcPct val="0"/>
              </a:spcBef>
              <a:buFont typeface="Calibri" panose="020F0502020204030204" pitchFamily="34" charset="0"/>
              <a:buAutoNum type="arabicPeriod"/>
            </a:pPr>
            <a:endParaRPr lang="en-GB" altLang="en-US" dirty="0" smtClean="0"/>
          </a:p>
          <a:p>
            <a:pPr marL="228600" indent="-228600" eaLnBrk="1" hangingPunct="1">
              <a:spcBef>
                <a:spcPct val="0"/>
              </a:spcBef>
              <a:buFont typeface="Calibri" panose="020F0502020204030204" pitchFamily="34" charset="0"/>
              <a:buAutoNum type="arabicPeriod"/>
            </a:pPr>
            <a:endParaRPr lang="en-GB" altLang="en-US" dirty="0" smtClean="0"/>
          </a:p>
          <a:p>
            <a:pPr marL="228600" indent="-228600" eaLnBrk="1" hangingPunct="1">
              <a:spcBef>
                <a:spcPct val="0"/>
              </a:spcBef>
              <a:buFont typeface="Calibri" panose="020F0502020204030204" pitchFamily="34" charset="0"/>
              <a:buAutoNum type="arabicPeriod"/>
            </a:pPr>
            <a:r>
              <a:rPr lang="en-GB" altLang="en-US" dirty="0" smtClean="0"/>
              <a:t>One of the most common mistakes people make when building relationships for career success and revenue growth is treating business contacts differently from personal friends. Just think for a moment about the people you work with on a professional level who are also</a:t>
            </a:r>
            <a:r>
              <a:rPr lang="en-GB" altLang="en-US" baseline="0" dirty="0" smtClean="0"/>
              <a:t> </a:t>
            </a:r>
            <a:r>
              <a:rPr lang="en-GB" altLang="en-US" dirty="0" smtClean="0"/>
              <a:t>close personal friends. Aren't they always more forgiving when you slip up and more helpful when you are in need than new acquaintances? Of course! I guarantee your work will be easier, more joyful, and more successful if you make more of your business relationships personal.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156128-10B8-1C47-B027-CF850AE67552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86485122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 eaLnBrk="1" hangingPunct="1">
              <a:spcBef>
                <a:spcPct val="0"/>
              </a:spcBef>
              <a:buFont typeface="Calibri" panose="020F0502020204030204" pitchFamily="34" charset="0"/>
              <a:buAutoNum type="arabicPeriod"/>
            </a:pPr>
            <a:r>
              <a:rPr lang="en-GB" altLang="en-US" dirty="0" smtClean="0"/>
              <a:t>Your parents always said to you ”It</a:t>
            </a:r>
            <a:r>
              <a:rPr lang="en-GB" altLang="en-US" baseline="0" dirty="0" smtClean="0"/>
              <a:t> is </a:t>
            </a:r>
            <a:r>
              <a:rPr lang="en-GB" altLang="en-US" dirty="0" smtClean="0"/>
              <a:t>not what you know but who you know”</a:t>
            </a:r>
          </a:p>
          <a:p>
            <a:pPr marL="228600" indent="-228600" eaLnBrk="1" hangingPunct="1">
              <a:spcBef>
                <a:spcPct val="0"/>
              </a:spcBef>
              <a:buFont typeface="Calibri" panose="020F0502020204030204" pitchFamily="34" charset="0"/>
              <a:buAutoNum type="arabicPeriod"/>
            </a:pPr>
            <a:endParaRPr lang="en-GB" altLang="en-US" dirty="0" smtClean="0"/>
          </a:p>
          <a:p>
            <a:pPr marL="228600" indent="-228600" eaLnBrk="1" hangingPunct="1">
              <a:spcBef>
                <a:spcPct val="0"/>
              </a:spcBef>
              <a:buFont typeface="Calibri" panose="020F0502020204030204" pitchFamily="34" charset="0"/>
              <a:buAutoNum type="arabicPeriod"/>
            </a:pPr>
            <a:endParaRPr lang="en-GB" altLang="en-US" dirty="0" smtClean="0"/>
          </a:p>
          <a:p>
            <a:pPr marL="228600" indent="-228600" eaLnBrk="1" hangingPunct="1">
              <a:spcBef>
                <a:spcPct val="0"/>
              </a:spcBef>
              <a:buFont typeface="Calibri" panose="020F0502020204030204" pitchFamily="34" charset="0"/>
              <a:buAutoNum type="arabicPeriod"/>
            </a:pPr>
            <a:r>
              <a:rPr lang="en-GB" altLang="en-US" dirty="0" smtClean="0"/>
              <a:t>One of the most common mistakes people make when building relationships for career success and revenue growth is treating business contacts differently from personal friends. Just think for a moment about the people you work with on a professional level who are also</a:t>
            </a:r>
            <a:r>
              <a:rPr lang="en-GB" altLang="en-US" baseline="0" dirty="0" smtClean="0"/>
              <a:t> </a:t>
            </a:r>
            <a:r>
              <a:rPr lang="en-GB" altLang="en-US" dirty="0" smtClean="0"/>
              <a:t>close personal friends. Aren't they always more forgiving when you slip up and more helpful when you are in need than new acquaintances? Of course! I guarantee your work will be easier, more joyful, and more successful if you make more of your business relationships personal.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156128-10B8-1C47-B027-CF850AE67552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5272088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pPr/>
              <a:t>23/10/2017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23/10/2017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23/10/2017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23/10/2017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23/10/2017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23/10/2017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23/10/2017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23/10/2017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23/10/2017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23/10/2017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23/10/2017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23/10/2017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5720" y="285728"/>
            <a:ext cx="9658360" cy="1143000"/>
          </a:xfrm>
        </p:spPr>
        <p:txBody>
          <a:bodyPr>
            <a:noAutofit/>
          </a:bodyPr>
          <a:lstStyle/>
          <a:p>
            <a:r>
              <a:rPr lang="en-GB" sz="3200" dirty="0" smtClean="0">
                <a:latin typeface="Arial Rounded MT Bold" charset="0"/>
                <a:ea typeface="Arial Rounded MT Bold" charset="0"/>
                <a:cs typeface="Arial Rounded MT Bold" charset="0"/>
              </a:rPr>
              <a:t>	</a:t>
            </a:r>
            <a:r>
              <a:rPr lang="en-GB" sz="2400" dirty="0" smtClean="0">
                <a:latin typeface="Arial Rounded MT Bold" charset="0"/>
                <a:ea typeface="Arial Rounded MT Bold" charset="0"/>
                <a:cs typeface="Arial Rounded MT Bold" charset="0"/>
              </a:rPr>
              <a:t>Research Methods</a:t>
            </a:r>
            <a:br>
              <a:rPr lang="en-GB" sz="2400" dirty="0" smtClean="0">
                <a:latin typeface="Arial Rounded MT Bold" charset="0"/>
                <a:ea typeface="Arial Rounded MT Bold" charset="0"/>
                <a:cs typeface="Arial Rounded MT Bold" charset="0"/>
              </a:rPr>
            </a:br>
            <a:r>
              <a:rPr lang="en-GB" sz="2400" dirty="0" smtClean="0">
                <a:latin typeface="Arial Rounded MT Bold" charset="0"/>
                <a:ea typeface="Arial Rounded MT Bold" charset="0"/>
                <a:cs typeface="Arial Rounded MT Bold" charset="0"/>
              </a:rPr>
              <a:t>and Professional Development </a:t>
            </a:r>
            <a:br>
              <a:rPr lang="en-GB" sz="2400" dirty="0" smtClean="0">
                <a:latin typeface="Arial Rounded MT Bold" charset="0"/>
                <a:ea typeface="Arial Rounded MT Bold" charset="0"/>
                <a:cs typeface="Arial Rounded MT Bold" charset="0"/>
              </a:rPr>
            </a:br>
            <a:r>
              <a:rPr lang="en-GB" sz="2400" dirty="0" smtClean="0">
                <a:latin typeface="Arial Rounded MT Bold" charset="0"/>
                <a:ea typeface="Arial Rounded MT Bold" charset="0"/>
                <a:cs typeface="Arial Rounded MT Bold" charset="0"/>
              </a:rPr>
              <a:t>M4X02088</a:t>
            </a:r>
            <a:endParaRPr lang="en-GB" sz="2400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600" dirty="0" smtClean="0">
                <a:latin typeface="Arial Rounded MT Bold" charset="0"/>
                <a:ea typeface="Arial Rounded MT Bold" charset="0"/>
                <a:cs typeface="Arial Rounded MT Bold" charset="0"/>
              </a:rPr>
              <a:t>Aim 1</a:t>
            </a:r>
          </a:p>
          <a:p>
            <a:r>
              <a:rPr lang="en-GB" sz="2600" dirty="0" smtClean="0">
                <a:latin typeface="Arial Rounded MT Bold" charset="0"/>
                <a:ea typeface="Arial Rounded MT Bold" charset="0"/>
                <a:cs typeface="Arial Rounded MT Bold" charset="0"/>
              </a:rPr>
              <a:t>To provide an opportunity for the learner to design and independently carry out an in – depth research investigation into a topic of personal interest arising from any area within the world of sport.</a:t>
            </a:r>
            <a:endParaRPr lang="en-GB" sz="26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endParaRPr lang="en-GB" sz="4400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6866910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Arial Rounded MT Bold" charset="0"/>
                <a:ea typeface="Arial Rounded MT Bold" charset="0"/>
                <a:cs typeface="Arial Rounded MT Bold" charset="0"/>
              </a:rPr>
              <a:t>Aim 2</a:t>
            </a:r>
            <a:endParaRPr lang="en-GB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3917032"/>
          </a:xfrm>
        </p:spPr>
        <p:txBody>
          <a:bodyPr/>
          <a:lstStyle/>
          <a:p>
            <a:endParaRPr lang="en-GB" altLang="en-US" sz="1800" dirty="0">
              <a:solidFill>
                <a:srgbClr val="000000"/>
              </a:solidFill>
              <a:cs typeface="Tahoma" panose="020B0604030504040204" pitchFamily="34" charset="0"/>
            </a:endParaRPr>
          </a:p>
          <a:p>
            <a:pPr algn="just"/>
            <a:r>
              <a:rPr lang="en-GB" dirty="0" smtClean="0">
                <a:latin typeface="Arial Rounded MT Bold" charset="0"/>
                <a:ea typeface="Arial Rounded MT Bold" charset="0"/>
                <a:cs typeface="Arial Rounded MT Bold" charset="0"/>
              </a:rPr>
              <a:t>To help the learner become confident in managing their own personal and professional skills to achieve personal and other goals</a:t>
            </a:r>
            <a:endParaRPr lang="en-GB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8095875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Arial Rounded MT Bold" charset="0"/>
                <a:ea typeface="Arial Rounded MT Bold" charset="0"/>
                <a:cs typeface="Arial Rounded MT Bold" charset="0"/>
              </a:rPr>
              <a:t>Learning outcomes 1 </a:t>
            </a:r>
            <a:endParaRPr lang="en-GB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3960440"/>
          </a:xfrm>
        </p:spPr>
        <p:txBody>
          <a:bodyPr>
            <a:normAutofit/>
          </a:bodyPr>
          <a:lstStyle/>
          <a:p>
            <a:pPr algn="just"/>
            <a:r>
              <a:rPr lang="en-GB" dirty="0" smtClean="0">
                <a:latin typeface="Arial Rounded MT Bold" charset="0"/>
                <a:ea typeface="Arial Rounded MT Bold" charset="0"/>
                <a:cs typeface="Arial Rounded MT Bold" charset="0"/>
              </a:rPr>
              <a:t>Upon completion of this module you should be able to:</a:t>
            </a:r>
          </a:p>
          <a:p>
            <a:pPr algn="just"/>
            <a:r>
              <a:rPr lang="en-GB" dirty="0" smtClean="0">
                <a:latin typeface="Arial Rounded MT Bold" charset="0"/>
                <a:ea typeface="Arial Rounded MT Bold" charset="0"/>
                <a:cs typeface="Arial Rounded MT Bold" charset="0"/>
              </a:rPr>
              <a:t>Design a research investigation, implementing the investigation accurately and interpreting the results</a:t>
            </a:r>
            <a:endParaRPr lang="en-GB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930128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Arial Rounded MT Bold" charset="0"/>
                <a:ea typeface="Arial Rounded MT Bold" charset="0"/>
                <a:cs typeface="Arial Rounded MT Bold" charset="0"/>
              </a:rPr>
              <a:t>Learning outcomes 2</a:t>
            </a:r>
            <a:endParaRPr lang="en-GB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3960440"/>
          </a:xfrm>
        </p:spPr>
        <p:txBody>
          <a:bodyPr>
            <a:normAutofit/>
          </a:bodyPr>
          <a:lstStyle/>
          <a:p>
            <a:pPr algn="just"/>
            <a:r>
              <a:rPr lang="en-GB" dirty="0" smtClean="0">
                <a:latin typeface="Arial Rounded MT Bold" charset="0"/>
                <a:ea typeface="Arial Rounded MT Bold" charset="0"/>
                <a:cs typeface="Arial Rounded MT Bold" charset="0"/>
              </a:rPr>
              <a:t>Review and present the results of the research investigation, demonstrating acquired interpersonal and transferable skills.</a:t>
            </a:r>
            <a:endParaRPr lang="en-GB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70733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>
                <a:latin typeface="Arial Rounded MT Bold" charset="0"/>
                <a:ea typeface="Arial Rounded MT Bold" charset="0"/>
                <a:cs typeface="Arial Rounded MT Bold" charset="0"/>
              </a:rPr>
              <a:t>Content 1</a:t>
            </a:r>
            <a:endParaRPr lang="en-GB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3960440"/>
          </a:xfrm>
        </p:spPr>
        <p:txBody>
          <a:bodyPr>
            <a:normAutofit lnSpcReduction="10000"/>
          </a:bodyPr>
          <a:lstStyle/>
          <a:p>
            <a:r>
              <a:rPr lang="en-GB" altLang="en-US" dirty="0" smtClean="0"/>
              <a:t>Manual and database searches</a:t>
            </a:r>
          </a:p>
          <a:p>
            <a:r>
              <a:rPr lang="en-GB" altLang="en-US" dirty="0" smtClean="0"/>
              <a:t>How to read a research article</a:t>
            </a:r>
          </a:p>
          <a:p>
            <a:r>
              <a:rPr lang="en-GB" altLang="en-US" dirty="0" smtClean="0"/>
              <a:t>What is research?</a:t>
            </a:r>
          </a:p>
          <a:p>
            <a:r>
              <a:rPr lang="en-GB" altLang="en-US" dirty="0" smtClean="0"/>
              <a:t>Validity and reliability</a:t>
            </a:r>
          </a:p>
          <a:p>
            <a:r>
              <a:rPr lang="en-GB" altLang="en-US" dirty="0" smtClean="0"/>
              <a:t>Ethical and legal issues</a:t>
            </a:r>
          </a:p>
          <a:p>
            <a:r>
              <a:rPr lang="en-GB" altLang="en-US" dirty="0" smtClean="0"/>
              <a:t>Qualitative and quantitative research</a:t>
            </a:r>
          </a:p>
          <a:p>
            <a:r>
              <a:rPr lang="en-GB" altLang="en-US" dirty="0" smtClean="0"/>
              <a:t>Harvard referencing</a:t>
            </a:r>
            <a:endParaRPr lang="en-GB" altLang="en-US" dirty="0"/>
          </a:p>
          <a:p>
            <a:pPr algn="just"/>
            <a:endParaRPr lang="en-GB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6126107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>
                <a:latin typeface="Arial Rounded MT Bold" charset="0"/>
                <a:ea typeface="Arial Rounded MT Bold" charset="0"/>
                <a:cs typeface="Arial Rounded MT Bold" charset="0"/>
              </a:rPr>
              <a:t>Content 2</a:t>
            </a:r>
            <a:endParaRPr lang="en-GB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3960440"/>
          </a:xfrm>
        </p:spPr>
        <p:txBody>
          <a:bodyPr>
            <a:normAutofit/>
          </a:bodyPr>
          <a:lstStyle/>
          <a:p>
            <a:pPr algn="just"/>
            <a:r>
              <a:rPr lang="en-GB" dirty="0" smtClean="0">
                <a:latin typeface="Arial Rounded MT Bold" charset="0"/>
                <a:ea typeface="Arial Rounded MT Bold" charset="0"/>
                <a:cs typeface="Arial Rounded MT Bold" charset="0"/>
              </a:rPr>
              <a:t>Report formats</a:t>
            </a:r>
          </a:p>
          <a:p>
            <a:pPr algn="just"/>
            <a:r>
              <a:rPr lang="en-GB" dirty="0" smtClean="0">
                <a:latin typeface="Arial Rounded MT Bold" charset="0"/>
                <a:ea typeface="Arial Rounded MT Bold" charset="0"/>
                <a:cs typeface="Arial Rounded MT Bold" charset="0"/>
              </a:rPr>
              <a:t>Transferable skills </a:t>
            </a:r>
          </a:p>
          <a:p>
            <a:pPr algn="just"/>
            <a:r>
              <a:rPr lang="en-GB" dirty="0" smtClean="0">
                <a:latin typeface="Arial Rounded MT Bold" charset="0"/>
                <a:ea typeface="Arial Rounded MT Bold" charset="0"/>
                <a:cs typeface="Arial Rounded MT Bold" charset="0"/>
              </a:rPr>
              <a:t>Verbal and non-verbal communication</a:t>
            </a:r>
          </a:p>
          <a:p>
            <a:pPr algn="just"/>
            <a:r>
              <a:rPr lang="en-GB" dirty="0" smtClean="0">
                <a:latin typeface="Arial Rounded MT Bold" charset="0"/>
                <a:ea typeface="Arial Rounded MT Bold" charset="0"/>
                <a:cs typeface="Arial Rounded MT Bold" charset="0"/>
              </a:rPr>
              <a:t>Presentation skills</a:t>
            </a:r>
          </a:p>
          <a:p>
            <a:pPr algn="just"/>
            <a:r>
              <a:rPr lang="en-GB" dirty="0" smtClean="0">
                <a:latin typeface="Arial Rounded MT Bold" charset="0"/>
                <a:ea typeface="Arial Rounded MT Bold" charset="0"/>
                <a:cs typeface="Arial Rounded MT Bold" charset="0"/>
              </a:rPr>
              <a:t>Negotiation</a:t>
            </a:r>
          </a:p>
          <a:p>
            <a:pPr algn="just"/>
            <a:r>
              <a:rPr lang="en-GB" dirty="0" smtClean="0">
                <a:latin typeface="Arial Rounded MT Bold" charset="0"/>
                <a:ea typeface="Arial Rounded MT Bold" charset="0"/>
                <a:cs typeface="Arial Rounded MT Bold" charset="0"/>
              </a:rPr>
              <a:t>Time management</a:t>
            </a:r>
            <a:endParaRPr lang="en-GB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393986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>
                <a:latin typeface="Arial Rounded MT Bold" charset="0"/>
                <a:ea typeface="Arial Rounded MT Bold" charset="0"/>
                <a:cs typeface="Arial Rounded MT Bold" charset="0"/>
              </a:rPr>
              <a:t>Assessment</a:t>
            </a:r>
            <a:endParaRPr lang="en-GB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3960440"/>
          </a:xfrm>
        </p:spPr>
        <p:txBody>
          <a:bodyPr>
            <a:normAutofit lnSpcReduction="10000"/>
          </a:bodyPr>
          <a:lstStyle/>
          <a:p>
            <a:pPr indent="-228600">
              <a:tabLst>
                <a:tab pos="457200" algn="l"/>
              </a:tabLst>
              <a:defRPr/>
            </a:pPr>
            <a:r>
              <a:rPr lang="en-GB" sz="2800" dirty="0" smtClean="0">
                <a:solidFill>
                  <a:prstClr val="black"/>
                </a:solidFill>
                <a:latin typeface="Times New Roman" charset="0"/>
                <a:cs typeface="Times New Roman" charset="0"/>
              </a:rPr>
              <a:t>Research plan – 1 Part a</a:t>
            </a:r>
          </a:p>
          <a:p>
            <a:pPr indent="-228600">
              <a:tabLst>
                <a:tab pos="457200" algn="l"/>
              </a:tabLst>
              <a:defRPr/>
            </a:pPr>
            <a:r>
              <a:rPr lang="en-GB" sz="2800" dirty="0" smtClean="0">
                <a:solidFill>
                  <a:prstClr val="black"/>
                </a:solidFill>
                <a:latin typeface="Times New Roman" charset="0"/>
                <a:cs typeface="Times New Roman" charset="0"/>
              </a:rPr>
              <a:t>Research project – 1 Part b</a:t>
            </a:r>
          </a:p>
          <a:p>
            <a:pPr indent="-228600">
              <a:tabLst>
                <a:tab pos="457200" algn="l"/>
              </a:tabLst>
              <a:defRPr/>
            </a:pPr>
            <a:r>
              <a:rPr lang="en-GB" sz="2800" dirty="0" smtClean="0">
                <a:solidFill>
                  <a:prstClr val="black"/>
                </a:solidFill>
                <a:latin typeface="Times New Roman" charset="0"/>
                <a:cs typeface="Times New Roman" charset="0"/>
              </a:rPr>
              <a:t>Word Count 1500 words in total +/- 10 %</a:t>
            </a:r>
          </a:p>
          <a:p>
            <a:pPr indent="-228600">
              <a:tabLst>
                <a:tab pos="457200" algn="l"/>
              </a:tabLst>
              <a:defRPr/>
            </a:pPr>
            <a:r>
              <a:rPr lang="en-GB" sz="2800" dirty="0" smtClean="0">
                <a:solidFill>
                  <a:prstClr val="black"/>
                </a:solidFill>
                <a:latin typeface="Times New Roman" charset="0"/>
                <a:cs typeface="Times New Roman" charset="0"/>
              </a:rPr>
              <a:t> 50% of the module mark</a:t>
            </a:r>
          </a:p>
          <a:p>
            <a:pPr indent="-228600">
              <a:tabLst>
                <a:tab pos="457200" algn="l"/>
              </a:tabLst>
              <a:defRPr/>
            </a:pPr>
            <a:r>
              <a:rPr lang="en-GB" sz="2800" dirty="0" smtClean="0">
                <a:solidFill>
                  <a:prstClr val="black"/>
                </a:solidFill>
                <a:latin typeface="Times New Roman" charset="0"/>
                <a:cs typeface="Times New Roman" charset="0"/>
              </a:rPr>
              <a:t>Presentation – 750 words</a:t>
            </a:r>
          </a:p>
          <a:p>
            <a:pPr indent="-228600">
              <a:tabLst>
                <a:tab pos="457200" algn="l"/>
              </a:tabLst>
              <a:defRPr/>
            </a:pPr>
            <a:r>
              <a:rPr lang="en-GB" sz="2800" dirty="0" smtClean="0">
                <a:solidFill>
                  <a:prstClr val="black"/>
                </a:solidFill>
                <a:latin typeface="Times New Roman" charset="0"/>
                <a:cs typeface="Times New Roman" charset="0"/>
              </a:rPr>
              <a:t> 25% of the module mark</a:t>
            </a:r>
          </a:p>
          <a:p>
            <a:pPr indent="-228600">
              <a:tabLst>
                <a:tab pos="457200" algn="l"/>
              </a:tabLst>
              <a:defRPr/>
            </a:pPr>
            <a:r>
              <a:rPr lang="en-GB" sz="2800" dirty="0" smtClean="0">
                <a:solidFill>
                  <a:prstClr val="black"/>
                </a:solidFill>
                <a:latin typeface="Times New Roman" charset="0"/>
                <a:cs typeface="Times New Roman" charset="0"/>
              </a:rPr>
              <a:t>Personal development portfolio – 750 words</a:t>
            </a:r>
          </a:p>
          <a:p>
            <a:pPr indent="-228600">
              <a:tabLst>
                <a:tab pos="457200" algn="l"/>
              </a:tabLst>
              <a:defRPr/>
            </a:pPr>
            <a:r>
              <a:rPr lang="en-GB" sz="2800" dirty="0" smtClean="0">
                <a:solidFill>
                  <a:prstClr val="black"/>
                </a:solidFill>
                <a:latin typeface="Times New Roman" charset="0"/>
                <a:cs typeface="Times New Roman" charset="0"/>
              </a:rPr>
              <a:t> 25% of the module mark</a:t>
            </a:r>
          </a:p>
          <a:p>
            <a:pPr algn="just"/>
            <a:endParaRPr lang="en-GB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153598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>
                <a:latin typeface="Arial Rounded MT Bold" charset="0"/>
                <a:ea typeface="Arial Rounded MT Bold" charset="0"/>
                <a:cs typeface="Arial Rounded MT Bold" charset="0"/>
              </a:rPr>
              <a:t>Reading list</a:t>
            </a:r>
            <a:endParaRPr lang="en-GB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3960440"/>
          </a:xfrm>
        </p:spPr>
        <p:txBody>
          <a:bodyPr>
            <a:normAutofit/>
          </a:bodyPr>
          <a:lstStyle/>
          <a:p>
            <a:pPr indent="-228600">
              <a:tabLst>
                <a:tab pos="457200" algn="l"/>
              </a:tabLst>
              <a:defRPr/>
            </a:pPr>
            <a:r>
              <a:rPr lang="en-GB" sz="2800" dirty="0" smtClean="0">
                <a:solidFill>
                  <a:prstClr val="black"/>
                </a:solidFill>
                <a:latin typeface="Times New Roman" charset="0"/>
                <a:cs typeface="Times New Roman" charset="0"/>
              </a:rPr>
              <a:t>Jones, I (2014) Research Methods for Sport Studies, 3</a:t>
            </a:r>
            <a:r>
              <a:rPr lang="en-GB" sz="2800" baseline="30000" dirty="0" smtClean="0">
                <a:solidFill>
                  <a:prstClr val="black"/>
                </a:solidFill>
                <a:latin typeface="Times New Roman" charset="0"/>
                <a:cs typeface="Times New Roman" charset="0"/>
              </a:rPr>
              <a:t>rd</a:t>
            </a:r>
            <a:r>
              <a:rPr lang="en-GB" sz="2800" dirty="0" smtClean="0">
                <a:solidFill>
                  <a:prstClr val="black"/>
                </a:solidFill>
                <a:latin typeface="Times New Roman" charset="0"/>
                <a:cs typeface="Times New Roman" charset="0"/>
              </a:rPr>
              <a:t> edition, </a:t>
            </a:r>
            <a:r>
              <a:rPr lang="en-GB" sz="2800" dirty="0" err="1" smtClean="0">
                <a:solidFill>
                  <a:prstClr val="black"/>
                </a:solidFill>
                <a:latin typeface="Times New Roman" charset="0"/>
                <a:cs typeface="Times New Roman" charset="0"/>
              </a:rPr>
              <a:t>Routledge</a:t>
            </a:r>
            <a:endParaRPr lang="en-GB" sz="2800" dirty="0" smtClean="0">
              <a:solidFill>
                <a:prstClr val="black"/>
              </a:solidFill>
              <a:latin typeface="Times New Roman" charset="0"/>
              <a:cs typeface="Times New Roman" charset="0"/>
            </a:endParaRPr>
          </a:p>
          <a:p>
            <a:pPr indent="-228600">
              <a:tabLst>
                <a:tab pos="457200" algn="l"/>
              </a:tabLst>
              <a:defRPr/>
            </a:pPr>
            <a:r>
              <a:rPr lang="en-GB" sz="2800" dirty="0" smtClean="0">
                <a:solidFill>
                  <a:prstClr val="black"/>
                </a:solidFill>
                <a:latin typeface="Times New Roman" charset="0"/>
                <a:cs typeface="Times New Roman" charset="0"/>
              </a:rPr>
              <a:t>Smith, M (2010) Research Methods in Sport, Learning Matters, Sage Publishing, Exeter</a:t>
            </a:r>
            <a:endParaRPr lang="en-GB" sz="2800" dirty="0">
              <a:solidFill>
                <a:prstClr val="black"/>
              </a:solidFill>
              <a:latin typeface="Times New Roman" charset="0"/>
              <a:cs typeface="Times New Roman" charset="0"/>
            </a:endParaRPr>
          </a:p>
          <a:p>
            <a:pPr algn="just"/>
            <a:endParaRPr lang="en-GB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488640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latin typeface="Arial Rounded MT Bold" charset="0"/>
                <a:ea typeface="Arial Rounded MT Bold" charset="0"/>
                <a:cs typeface="Arial Rounded MT Bold" charset="0"/>
              </a:rPr>
              <a:t>Negotiations and Conflict Management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4634" y="1988840"/>
            <a:ext cx="8229600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4000" dirty="0"/>
              <a:t>From time-to-time, conflict and disagreement will arise as the differing </a:t>
            </a:r>
            <a:r>
              <a:rPr lang="en-GB" sz="4000" dirty="0" smtClean="0"/>
              <a:t>needs, wants</a:t>
            </a:r>
            <a:r>
              <a:rPr lang="en-GB" sz="4000" dirty="0"/>
              <a:t>, </a:t>
            </a:r>
            <a:r>
              <a:rPr lang="en-GB" sz="4000" dirty="0" smtClean="0"/>
              <a:t>aims  beliefs of </a:t>
            </a:r>
            <a:r>
              <a:rPr lang="en-GB" sz="4000" dirty="0"/>
              <a:t>people are brought together</a:t>
            </a:r>
            <a:r>
              <a:rPr lang="en-GB" dirty="0"/>
              <a:t>.  </a:t>
            </a:r>
          </a:p>
        </p:txBody>
      </p:sp>
    </p:spTree>
    <p:extLst>
      <p:ext uri="{BB962C8B-B14F-4D97-AF65-F5344CB8AC3E}">
        <p14:creationId xmlns:p14="http://schemas.microsoft.com/office/powerpoint/2010/main" xmlns="" val="18478493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latin typeface="Arial Rounded MT Bold" charset="0"/>
                <a:ea typeface="Arial Rounded MT Bold" charset="0"/>
                <a:cs typeface="Arial Rounded MT Bold" charset="0"/>
              </a:rPr>
              <a:t>Negotiations and Conflict Management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060848"/>
            <a:ext cx="8229600" cy="3917032"/>
          </a:xfrm>
        </p:spPr>
        <p:txBody>
          <a:bodyPr>
            <a:normAutofit/>
          </a:bodyPr>
          <a:lstStyle/>
          <a:p>
            <a:r>
              <a:rPr lang="en-GB" sz="3600" dirty="0"/>
              <a:t>Without negotiation, such conflicts may lead to argument and resentment resulting in one or all of the parties feeling dissatisfied.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304188693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latin typeface="Arial Rounded MT Bold" charset="0"/>
                <a:ea typeface="Arial Rounded MT Bold" charset="0"/>
                <a:cs typeface="Arial Rounded MT Bold" charset="0"/>
              </a:rPr>
              <a:t>Negotiations and Conflict Management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348880"/>
            <a:ext cx="8229600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dirty="0" smtClean="0"/>
              <a:t>The </a:t>
            </a:r>
            <a:r>
              <a:rPr lang="en-GB" sz="3600" dirty="0"/>
              <a:t>point of negotiation is to try to reach agreements without causing future barriers to communications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140040386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 Rounded MT Bold" charset="0"/>
                <a:ea typeface="Arial Rounded MT Bold" charset="0"/>
                <a:cs typeface="Arial Rounded MT Bold" charset="0"/>
              </a:rPr>
              <a:t>Negotiation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3493" y="1844824"/>
            <a:ext cx="8229600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4400" dirty="0"/>
              <a:t>Good negotiators are ALWAYS good communicators!</a:t>
            </a:r>
          </a:p>
          <a:p>
            <a:pPr marL="0" indent="0">
              <a:buNone/>
            </a:pPr>
            <a:endParaRPr lang="en-GB" sz="4400" dirty="0"/>
          </a:p>
          <a:p>
            <a:pPr marL="0" indent="0">
              <a:buNone/>
            </a:pPr>
            <a:r>
              <a:rPr lang="en-GB" sz="4400" dirty="0" smtClean="0"/>
              <a:t>It is </a:t>
            </a:r>
            <a:r>
              <a:rPr lang="en-GB" sz="4400" dirty="0"/>
              <a:t>all about listening.</a:t>
            </a:r>
          </a:p>
        </p:txBody>
      </p:sp>
    </p:spTree>
    <p:extLst>
      <p:ext uri="{BB962C8B-B14F-4D97-AF65-F5344CB8AC3E}">
        <p14:creationId xmlns:p14="http://schemas.microsoft.com/office/powerpoint/2010/main" xmlns="" val="185066093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 Rounded MT Bold" charset="0"/>
                <a:ea typeface="Arial Rounded MT Bold" charset="0"/>
                <a:cs typeface="Arial Rounded MT Bold" charset="0"/>
              </a:rPr>
              <a:t>Transactional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1211" y="1772816"/>
            <a:ext cx="8229600" cy="3917032"/>
          </a:xfrm>
        </p:spPr>
        <p:txBody>
          <a:bodyPr/>
          <a:lstStyle/>
          <a:p>
            <a:pPr marL="0" indent="0">
              <a:buNone/>
            </a:pPr>
            <a:r>
              <a:rPr lang="en-GB" sz="3600" dirty="0"/>
              <a:t>In the late 1950s a </a:t>
            </a:r>
            <a:r>
              <a:rPr lang="en-GB" sz="3600" dirty="0" smtClean="0"/>
              <a:t>psychiatrist, </a:t>
            </a:r>
            <a:r>
              <a:rPr lang="en-GB" sz="3600" dirty="0"/>
              <a:t>Eric Berne developed the concept of TA.</a:t>
            </a:r>
          </a:p>
          <a:p>
            <a:pPr marL="0" indent="0">
              <a:buNone/>
            </a:pPr>
            <a:endParaRPr lang="en-GB" sz="3600" dirty="0"/>
          </a:p>
          <a:p>
            <a:pPr marL="0" indent="0">
              <a:buNone/>
            </a:pPr>
            <a:r>
              <a:rPr lang="en-GB" sz="3600" dirty="0"/>
              <a:t>Transactions – interactions of a person with other people.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182737741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 Rounded MT Bold" charset="0"/>
                <a:ea typeface="Arial Rounded MT Bold" charset="0"/>
                <a:cs typeface="Arial Rounded MT Bold" charset="0"/>
              </a:rPr>
              <a:t>4 life positions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3917032"/>
          </a:xfrm>
        </p:spPr>
        <p:txBody>
          <a:bodyPr/>
          <a:lstStyle/>
          <a:p>
            <a:r>
              <a:rPr lang="en-GB" sz="4400" dirty="0"/>
              <a:t>I'm OK and you are OK</a:t>
            </a:r>
          </a:p>
          <a:p>
            <a:r>
              <a:rPr lang="en-GB" sz="4400" dirty="0"/>
              <a:t>I'm OK and you are not OK</a:t>
            </a:r>
          </a:p>
          <a:p>
            <a:r>
              <a:rPr lang="en-GB" sz="4400" dirty="0"/>
              <a:t>I'm not OK and you are OK</a:t>
            </a:r>
          </a:p>
          <a:p>
            <a:r>
              <a:rPr lang="en-GB" sz="4400" dirty="0"/>
              <a:t>I'm not OK and you are not OK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394791897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 Rounded MT Bold" charset="0"/>
                <a:ea typeface="Arial Rounded MT Bold" charset="0"/>
                <a:cs typeface="Arial Rounded MT Bold" charset="0"/>
              </a:rPr>
              <a:t>Assertiveness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sz="3600" dirty="0"/>
              <a:t>You should aim to be neither passive nor aggressive. </a:t>
            </a:r>
          </a:p>
          <a:p>
            <a:pPr marL="0" indent="0">
              <a:buNone/>
            </a:pPr>
            <a:endParaRPr lang="en-GB" sz="3600" dirty="0"/>
          </a:p>
          <a:p>
            <a:pPr marL="0" indent="0">
              <a:buNone/>
            </a:pPr>
            <a:r>
              <a:rPr lang="en-GB" sz="3600" dirty="0"/>
              <a:t>Being assertive is about expressing your feelings and beliefs in a way that others can understand and respect.  </a:t>
            </a:r>
          </a:p>
          <a:p>
            <a:pPr marL="0" indent="0">
              <a:buNone/>
            </a:pPr>
            <a:endParaRPr lang="en-GB" sz="3600" dirty="0"/>
          </a:p>
          <a:p>
            <a:pPr marL="0" indent="0">
              <a:buNone/>
            </a:pPr>
            <a:r>
              <a:rPr lang="en-GB" sz="3600" dirty="0"/>
              <a:t>And is fundamental to successful negotiation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xmlns="" val="243304646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 Rounded MT Bold" charset="0"/>
                <a:ea typeface="Arial Rounded MT Bold" charset="0"/>
                <a:cs typeface="Arial Rounded MT Bold" charset="0"/>
              </a:rPr>
              <a:t>Stages of Negotiation</a:t>
            </a:r>
            <a:endParaRPr lang="en-GB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3600" dirty="0"/>
              <a:t>Preparation</a:t>
            </a:r>
          </a:p>
          <a:p>
            <a:r>
              <a:rPr lang="en-GB" sz="3600" dirty="0"/>
              <a:t>Discussion</a:t>
            </a:r>
          </a:p>
          <a:p>
            <a:r>
              <a:rPr lang="en-GB" sz="3600" dirty="0"/>
              <a:t>Clarification of goals </a:t>
            </a:r>
          </a:p>
          <a:p>
            <a:r>
              <a:rPr lang="en-GB" sz="3600" dirty="0"/>
              <a:t>Negotiate towards a Win-Win outcome</a:t>
            </a:r>
          </a:p>
          <a:p>
            <a:r>
              <a:rPr lang="en-GB" sz="3600" dirty="0"/>
              <a:t>Agreement</a:t>
            </a:r>
          </a:p>
          <a:p>
            <a:r>
              <a:rPr lang="en-GB" sz="3600" dirty="0"/>
              <a:t>Implementation of a course of action 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r>
              <a:rPr lang="en-GB" sz="3600" dirty="0"/>
              <a:t>Saving face!</a:t>
            </a:r>
          </a:p>
        </p:txBody>
      </p:sp>
    </p:spTree>
    <p:extLst>
      <p:ext uri="{BB962C8B-B14F-4D97-AF65-F5344CB8AC3E}">
        <p14:creationId xmlns:p14="http://schemas.microsoft.com/office/powerpoint/2010/main" xmlns="" val="69568003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E49762874EB345BB028C312F3B91B7" ma:contentTypeVersion="7" ma:contentTypeDescription="Create a new document." ma:contentTypeScope="" ma:versionID="745031b7136e6d0b314959d7b3aab4cc">
  <xsd:schema xmlns:xsd="http://www.w3.org/2001/XMLSchema" xmlns:xs="http://www.w3.org/2001/XMLSchema" xmlns:p="http://schemas.microsoft.com/office/2006/metadata/properties" xmlns:ns2="f66716c4-314f-46c1-b01e-5a44c61897d8" xmlns:ns3="a908d394-d138-480e-87a3-ff44c37f991a" targetNamespace="http://schemas.microsoft.com/office/2006/metadata/properties" ma:root="true" ma:fieldsID="48d543818a17c4c1e3adee1e8de4930a" ns2:_="" ns3:_="">
    <xsd:import namespace="f66716c4-314f-46c1-b01e-5a44c61897d8"/>
    <xsd:import namespace="a908d394-d138-480e-87a3-ff44c37f991a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66716c4-314f-46c1-b01e-5a44c61897d8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Sharing Hint Hash" ma:internalName="SharingHintHash" ma:readOnly="true">
      <xsd:simpleType>
        <xsd:restriction base="dms:Text"/>
      </xsd:simpleType>
    </xsd:element>
    <xsd:element name="SharedWithDetails" ma:index="10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908d394-d138-480e-87a3-ff44c37f991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4" nillable="true" ma:displayName="MediaServiceAutoTags" ma:description="" ma:internalName="MediaServiceAutoTag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7EA5E4A-958E-47CA-B535-14AF7EE7AC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66716c4-314f-46c1-b01e-5a44c61897d8"/>
    <ds:schemaRef ds:uri="a908d394-d138-480e-87a3-ff44c37f991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purl.org/dc/terms/"/>
    <ds:schemaRef ds:uri="http://schemas.microsoft.com/office/infopath/2007/PartnerControls"/>
    <ds:schemaRef ds:uri="http://schemas.microsoft.com/office/2006/documentManagement/types"/>
    <ds:schemaRef ds:uri="http://purl.org/dc/elements/1.1/"/>
    <ds:schemaRef ds:uri="http://schemas.openxmlformats.org/package/2006/metadata/core-properties"/>
    <ds:schemaRef ds:uri="http://www.w3.org/XML/1998/namespace"/>
    <ds:schemaRef ds:uri="303dbf9b-b85b-46a0-94f1-894078c07ecd"/>
    <ds:schemaRef ds:uri="http://schemas.microsoft.com/office/2006/metadata/properties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136</TotalTime>
  <Words>1125</Words>
  <Application>Microsoft Macintosh PowerPoint</Application>
  <PresentationFormat>On-screen Show (4:3)</PresentationFormat>
  <Paragraphs>100</Paragraphs>
  <Slides>16</Slides>
  <Notes>6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20140311PresentationUWTSDTemplate</vt:lpstr>
      <vt:lpstr> Research Methods and Professional Development  M4X02088</vt:lpstr>
      <vt:lpstr>Aim 2</vt:lpstr>
      <vt:lpstr>Learning outcomes 1 </vt:lpstr>
      <vt:lpstr>Learning outcomes 2</vt:lpstr>
      <vt:lpstr>Content 1</vt:lpstr>
      <vt:lpstr>Content 2</vt:lpstr>
      <vt:lpstr>Assessment</vt:lpstr>
      <vt:lpstr>Reading list</vt:lpstr>
      <vt:lpstr>Negotiations and Conflict Management</vt:lpstr>
      <vt:lpstr>Negotiations and Conflict Management</vt:lpstr>
      <vt:lpstr>Negotiations and Conflict Management</vt:lpstr>
      <vt:lpstr>Negotiation</vt:lpstr>
      <vt:lpstr>Transactional Analysis</vt:lpstr>
      <vt:lpstr>4 life positions</vt:lpstr>
      <vt:lpstr>Assertiveness</vt:lpstr>
      <vt:lpstr>Stages of Negotiation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0wner</cp:lastModifiedBy>
  <cp:revision>14</cp:revision>
  <dcterms:created xsi:type="dcterms:W3CDTF">2015-04-14T15:21:28Z</dcterms:created>
  <dcterms:modified xsi:type="dcterms:W3CDTF">2017-10-23T12:42:44Z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0x010100ADE49762874EB345BB028C312F3B91B7</vt:lpwstr>
  </property>
</Properties>
</file>