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354" r:id="rId3"/>
    <p:sldId id="261" r:id="rId4"/>
    <p:sldId id="281" r:id="rId5"/>
    <p:sldId id="282" r:id="rId6"/>
    <p:sldId id="257" r:id="rId7"/>
    <p:sldId id="383" r:id="rId8"/>
    <p:sldId id="259" r:id="rId9"/>
    <p:sldId id="353" r:id="rId10"/>
    <p:sldId id="375" r:id="rId11"/>
    <p:sldId id="258" r:id="rId12"/>
    <p:sldId id="355" r:id="rId13"/>
    <p:sldId id="376" r:id="rId14"/>
    <p:sldId id="278" r:id="rId15"/>
    <p:sldId id="283" r:id="rId16"/>
    <p:sldId id="377" r:id="rId17"/>
    <p:sldId id="284" r:id="rId18"/>
    <p:sldId id="285" r:id="rId19"/>
    <p:sldId id="265" r:id="rId20"/>
    <p:sldId id="286" r:id="rId21"/>
    <p:sldId id="378" r:id="rId22"/>
    <p:sldId id="288" r:id="rId23"/>
    <p:sldId id="289" r:id="rId24"/>
    <p:sldId id="379" r:id="rId25"/>
    <p:sldId id="290" r:id="rId26"/>
    <p:sldId id="380" r:id="rId27"/>
    <p:sldId id="381" r:id="rId28"/>
    <p:sldId id="291" r:id="rId29"/>
    <p:sldId id="382" r:id="rId30"/>
    <p:sldId id="292" r:id="rId31"/>
    <p:sldId id="293" r:id="rId32"/>
    <p:sldId id="298" r:id="rId33"/>
    <p:sldId id="356" r:id="rId34"/>
    <p:sldId id="295" r:id="rId35"/>
    <p:sldId id="268" r:id="rId36"/>
    <p:sldId id="317" r:id="rId37"/>
    <p:sldId id="358" r:id="rId38"/>
    <p:sldId id="360" r:id="rId39"/>
    <p:sldId id="361" r:id="rId40"/>
    <p:sldId id="359" r:id="rId41"/>
    <p:sldId id="363" r:id="rId42"/>
    <p:sldId id="364" r:id="rId43"/>
    <p:sldId id="365" r:id="rId44"/>
    <p:sldId id="366" r:id="rId45"/>
    <p:sldId id="362" r:id="rId46"/>
    <p:sldId id="367" r:id="rId47"/>
    <p:sldId id="368" r:id="rId48"/>
    <p:sldId id="369" r:id="rId49"/>
    <p:sldId id="370" r:id="rId50"/>
    <p:sldId id="371" r:id="rId51"/>
    <p:sldId id="269" r:id="rId52"/>
    <p:sldId id="384" r:id="rId53"/>
    <p:sldId id="279" r:id="rId54"/>
    <p:sldId id="276" r:id="rId55"/>
    <p:sldId id="300" r:id="rId56"/>
    <p:sldId id="299" r:id="rId57"/>
    <p:sldId id="351" r:id="rId58"/>
    <p:sldId id="304" r:id="rId59"/>
    <p:sldId id="270" r:id="rId60"/>
    <p:sldId id="271" r:id="rId61"/>
    <p:sldId id="352" r:id="rId62"/>
    <p:sldId id="267" r:id="rId63"/>
    <p:sldId id="264" r:id="rId64"/>
    <p:sldId id="260" r:id="rId65"/>
    <p:sldId id="350" r:id="rId66"/>
    <p:sldId id="266" r:id="rId67"/>
    <p:sldId id="372" r:id="rId68"/>
    <p:sldId id="373" r:id="rId69"/>
    <p:sldId id="280" r:id="rId70"/>
    <p:sldId id="374" r:id="rId71"/>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2184" autoAdjust="0"/>
    <p:restoredTop sz="94660"/>
  </p:normalViewPr>
  <p:slideViewPr>
    <p:cSldViewPr snapToGrid="0">
      <p:cViewPr varScale="1">
        <p:scale>
          <a:sx n="63" d="100"/>
          <a:sy n="63" d="100"/>
        </p:scale>
        <p:origin x="76"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2/22/2019</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2/22/2019</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2/22/2019</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2/22/2019</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tBpOVp4q9Iw"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_w-7p0mX2_o"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XTtNDDmzkMY" TargetMode="External"/></Relationships>
</file>

<file path=ppt/slides/_rels/slide5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Manchester arena</a:t>
            </a:r>
            <a:br>
              <a:rPr lang="en-GB" dirty="0" smtClean="0"/>
            </a:br>
            <a:r>
              <a:rPr lang="en-GB" dirty="0" smtClean="0"/>
              <a:t>22</a:t>
            </a:r>
            <a:r>
              <a:rPr lang="en-GB" baseline="30000" dirty="0" smtClean="0"/>
              <a:t>nd</a:t>
            </a:r>
            <a:r>
              <a:rPr lang="en-GB" dirty="0" smtClean="0"/>
              <a:t> May 2017</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37231600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BpOVp4q9Iw"/>
          <p:cNvPicPr>
            <a:picLocks noGrp="1" noRot="1" noChangeAspect="1"/>
          </p:cNvPicPr>
          <p:nvPr>
            <p:ph idx="1"/>
            <a:videoFile r:link="rId1"/>
          </p:nvPr>
        </p:nvPicPr>
        <p:blipFill>
          <a:blip r:embed="rId3"/>
          <a:stretch>
            <a:fillRect/>
          </a:stretch>
        </p:blipFill>
        <p:spPr>
          <a:xfrm>
            <a:off x="208722" y="278296"/>
            <a:ext cx="11767930" cy="6420678"/>
          </a:xfrm>
          <a:prstGeom prst="rect">
            <a:avLst/>
          </a:prstGeom>
        </p:spPr>
      </p:pic>
    </p:spTree>
    <p:extLst>
      <p:ext uri="{BB962C8B-B14F-4D97-AF65-F5344CB8AC3E}">
        <p14:creationId xmlns:p14="http://schemas.microsoft.com/office/powerpoint/2010/main" val="30700662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Content Placeholder 2"/>
          <p:cNvPicPr>
            <a:picLocks noGrp="1" noChangeAspect="1"/>
          </p:cNvPicPr>
          <p:nvPr>
            <p:ph idx="1"/>
          </p:nvPr>
        </p:nvPicPr>
        <p:blipFill>
          <a:blip r:embed="rId2"/>
          <a:stretch>
            <a:fillRect/>
          </a:stretch>
        </p:blipFill>
        <p:spPr>
          <a:xfrm>
            <a:off x="1069848" y="484633"/>
            <a:ext cx="10058400" cy="5687568"/>
          </a:xfrm>
          <a:prstGeom prst="rect">
            <a:avLst/>
          </a:prstGeom>
        </p:spPr>
      </p:pic>
    </p:spTree>
    <p:extLst>
      <p:ext uri="{BB962C8B-B14F-4D97-AF65-F5344CB8AC3E}">
        <p14:creationId xmlns:p14="http://schemas.microsoft.com/office/powerpoint/2010/main" val="17366245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 22</a:t>
            </a:r>
            <a:r>
              <a:rPr lang="en-GB" baseline="30000" dirty="0" smtClean="0"/>
              <a:t>nd</a:t>
            </a:r>
            <a:r>
              <a:rPr lang="en-GB" dirty="0" smtClean="0"/>
              <a:t> may 2017</a:t>
            </a:r>
            <a:endParaRPr lang="en-GB" dirty="0"/>
          </a:p>
        </p:txBody>
      </p:sp>
      <p:sp>
        <p:nvSpPr>
          <p:cNvPr id="3" name="Content Placeholder 2"/>
          <p:cNvSpPr>
            <a:spLocks noGrp="1"/>
          </p:cNvSpPr>
          <p:nvPr>
            <p:ph sz="half" idx="1"/>
          </p:nvPr>
        </p:nvSpPr>
        <p:spPr/>
        <p:txBody>
          <a:bodyPr/>
          <a:lstStyle/>
          <a:p>
            <a:r>
              <a:rPr lang="en-GB" dirty="0" smtClean="0"/>
              <a:t>22:31hrs </a:t>
            </a:r>
            <a:r>
              <a:rPr lang="en-GB" dirty="0"/>
              <a:t>BTP </a:t>
            </a:r>
            <a:r>
              <a:rPr lang="en-GB" dirty="0" smtClean="0"/>
              <a:t>officers at </a:t>
            </a:r>
            <a:r>
              <a:rPr lang="en-GB" dirty="0"/>
              <a:t>Victoria station run to sound of explosion in Arena foyer </a:t>
            </a:r>
            <a:endParaRPr lang="en-GB" dirty="0" smtClean="0"/>
          </a:p>
          <a:p>
            <a:r>
              <a:rPr lang="en-GB" dirty="0" smtClean="0"/>
              <a:t>22:32hrs </a:t>
            </a:r>
            <a:r>
              <a:rPr lang="en-GB" dirty="0"/>
              <a:t>First BTP officers arrive in foyer </a:t>
            </a:r>
            <a:endParaRPr lang="en-GB" dirty="0" smtClean="0"/>
          </a:p>
          <a:p>
            <a:r>
              <a:rPr lang="en-GB" dirty="0" smtClean="0"/>
              <a:t>22:33hrs </a:t>
            </a:r>
            <a:r>
              <a:rPr lang="en-GB" dirty="0"/>
              <a:t>First call to GMP reporting explosion at Arena </a:t>
            </a:r>
            <a:endParaRPr lang="en-GB" dirty="0" smtClean="0"/>
          </a:p>
          <a:p>
            <a:r>
              <a:rPr lang="en-GB" dirty="0" smtClean="0"/>
              <a:t>22:42hrs </a:t>
            </a:r>
            <a:r>
              <a:rPr lang="en-GB" dirty="0"/>
              <a:t>First paramedic arrives at Victoria station</a:t>
            </a:r>
          </a:p>
        </p:txBody>
      </p:sp>
      <p:sp>
        <p:nvSpPr>
          <p:cNvPr id="4" name="Content Placeholder 3"/>
          <p:cNvSpPr>
            <a:spLocks noGrp="1"/>
          </p:cNvSpPr>
          <p:nvPr>
            <p:ph sz="half" idx="2"/>
          </p:nvPr>
        </p:nvSpPr>
        <p:spPr/>
        <p:txBody>
          <a:bodyPr/>
          <a:lstStyle/>
          <a:p>
            <a:r>
              <a:rPr lang="en-GB" dirty="0"/>
              <a:t>22:43hrs First armed police arrive in the foyer </a:t>
            </a:r>
            <a:endParaRPr lang="en-GB" dirty="0" smtClean="0"/>
          </a:p>
          <a:p>
            <a:r>
              <a:rPr lang="en-GB" dirty="0" smtClean="0"/>
              <a:t>22:46hrs </a:t>
            </a:r>
            <a:r>
              <a:rPr lang="en-GB" dirty="0"/>
              <a:t>Road closures commence nearby </a:t>
            </a:r>
            <a:endParaRPr lang="en-GB" dirty="0" smtClean="0"/>
          </a:p>
          <a:p>
            <a:r>
              <a:rPr lang="en-GB" dirty="0" smtClean="0"/>
              <a:t>22:49hrs </a:t>
            </a:r>
            <a:r>
              <a:rPr lang="en-GB" dirty="0"/>
              <a:t>Twelve ambulances at scene </a:t>
            </a:r>
            <a:endParaRPr lang="en-GB" dirty="0" smtClean="0"/>
          </a:p>
          <a:p>
            <a:r>
              <a:rPr lang="en-GB" dirty="0" smtClean="0"/>
              <a:t>22:58hrs </a:t>
            </a:r>
            <a:r>
              <a:rPr lang="en-GB" dirty="0"/>
              <a:t>Movement of injured from foyer to station concourse commences </a:t>
            </a:r>
          </a:p>
        </p:txBody>
      </p:sp>
    </p:spTree>
    <p:extLst>
      <p:ext uri="{BB962C8B-B14F-4D97-AF65-F5344CB8AC3E}">
        <p14:creationId xmlns:p14="http://schemas.microsoft.com/office/powerpoint/2010/main" val="108918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23</a:t>
            </a:r>
            <a:r>
              <a:rPr lang="en-GB" baseline="30000" dirty="0" smtClean="0"/>
              <a:t>rd</a:t>
            </a:r>
            <a:r>
              <a:rPr lang="en-GB" dirty="0" smtClean="0"/>
              <a:t> May</a:t>
            </a:r>
            <a:endParaRPr lang="en-GB" dirty="0"/>
          </a:p>
        </p:txBody>
      </p:sp>
      <p:sp>
        <p:nvSpPr>
          <p:cNvPr id="6" name="Content Placeholder 5"/>
          <p:cNvSpPr>
            <a:spLocks noGrp="1"/>
          </p:cNvSpPr>
          <p:nvPr>
            <p:ph sz="half" idx="1"/>
          </p:nvPr>
        </p:nvSpPr>
        <p:spPr>
          <a:xfrm>
            <a:off x="1069848" y="1679713"/>
            <a:ext cx="5294376" cy="4671391"/>
          </a:xfrm>
        </p:spPr>
        <p:txBody>
          <a:bodyPr>
            <a:noAutofit/>
          </a:bodyPr>
          <a:lstStyle/>
          <a:p>
            <a:r>
              <a:rPr lang="en-GB" dirty="0"/>
              <a:t>00:37hrs Three fire engines arrive at scene </a:t>
            </a:r>
            <a:endParaRPr lang="en-GB" dirty="0" smtClean="0"/>
          </a:p>
          <a:p>
            <a:r>
              <a:rPr lang="en-GB" dirty="0" smtClean="0"/>
              <a:t>02:30hrs </a:t>
            </a:r>
            <a:r>
              <a:rPr lang="en-GB" dirty="0"/>
              <a:t>Reception Centre at Etihad Stadium opened by Manchester City Council </a:t>
            </a:r>
            <a:endParaRPr lang="en-GB" dirty="0" smtClean="0"/>
          </a:p>
          <a:p>
            <a:r>
              <a:rPr lang="en-GB" dirty="0" smtClean="0"/>
              <a:t>02:46hrs </a:t>
            </a:r>
            <a:r>
              <a:rPr lang="en-GB" dirty="0"/>
              <a:t>All injured transported from scene </a:t>
            </a:r>
            <a:endParaRPr lang="en-GB" dirty="0" smtClean="0"/>
          </a:p>
          <a:p>
            <a:r>
              <a:rPr lang="en-GB" dirty="0" smtClean="0"/>
              <a:t>04:15hrs </a:t>
            </a:r>
            <a:r>
              <a:rPr lang="en-GB" dirty="0"/>
              <a:t>Strategic multi-agency meeting at GMP Force Headquarters </a:t>
            </a:r>
            <a:endParaRPr lang="en-GB" dirty="0" smtClean="0"/>
          </a:p>
          <a:p>
            <a:r>
              <a:rPr lang="en-GB" dirty="0" smtClean="0"/>
              <a:t>08:30hrs </a:t>
            </a:r>
            <a:r>
              <a:rPr lang="en-GB" dirty="0"/>
              <a:t>First meeting of the Coroners, GMP Senior Identification Manager and the Deputy Senior Identification Manager </a:t>
            </a:r>
            <a:endParaRPr lang="en-GB" dirty="0" smtClean="0"/>
          </a:p>
          <a:p>
            <a:r>
              <a:rPr lang="en-GB" dirty="0" smtClean="0"/>
              <a:t>10:00hrs </a:t>
            </a:r>
            <a:r>
              <a:rPr lang="en-GB" dirty="0"/>
              <a:t>Meeting of Mass Fatalities Coordinating Group </a:t>
            </a:r>
            <a:endParaRPr lang="en-GB" dirty="0" smtClean="0"/>
          </a:p>
        </p:txBody>
      </p:sp>
      <p:sp>
        <p:nvSpPr>
          <p:cNvPr id="2" name="Content Placeholder 1"/>
          <p:cNvSpPr>
            <a:spLocks noGrp="1"/>
          </p:cNvSpPr>
          <p:nvPr>
            <p:ph sz="half" idx="2"/>
          </p:nvPr>
        </p:nvSpPr>
        <p:spPr>
          <a:xfrm>
            <a:off x="6364224" y="1679713"/>
            <a:ext cx="4754880" cy="4492487"/>
          </a:xfrm>
        </p:spPr>
        <p:txBody>
          <a:bodyPr>
            <a:normAutofit lnSpcReduction="10000"/>
          </a:bodyPr>
          <a:lstStyle/>
          <a:p>
            <a:pPr lvl="0">
              <a:buClr>
                <a:srgbClr val="D34817">
                  <a:lumMod val="75000"/>
                </a:srgbClr>
              </a:buClr>
            </a:pPr>
            <a:r>
              <a:rPr lang="en-GB" sz="2200" dirty="0">
                <a:solidFill>
                  <a:prstClr val="black"/>
                </a:solidFill>
              </a:rPr>
              <a:t>12:00hrs Police confirm first arrest </a:t>
            </a:r>
          </a:p>
          <a:p>
            <a:pPr lvl="0">
              <a:buClr>
                <a:srgbClr val="D34817">
                  <a:lumMod val="75000"/>
                </a:srgbClr>
              </a:buClr>
            </a:pPr>
            <a:r>
              <a:rPr lang="en-GB" sz="2200" dirty="0">
                <a:solidFill>
                  <a:prstClr val="black"/>
                </a:solidFill>
              </a:rPr>
              <a:t>15:35hrs First victim’s body moved to temporary body storage facility at the scene; last body removed to temporary facility at 21:07hrs </a:t>
            </a:r>
          </a:p>
          <a:p>
            <a:pPr lvl="0">
              <a:buClr>
                <a:srgbClr val="D34817">
                  <a:lumMod val="75000"/>
                </a:srgbClr>
              </a:buClr>
            </a:pPr>
            <a:r>
              <a:rPr lang="en-GB" sz="2200" dirty="0">
                <a:solidFill>
                  <a:prstClr val="black"/>
                </a:solidFill>
              </a:rPr>
              <a:t>16:00hrs Family Liaison Officers allocated to all families at Etihad Stadium with missing </a:t>
            </a:r>
            <a:r>
              <a:rPr lang="en-GB" sz="2200" dirty="0" smtClean="0">
                <a:solidFill>
                  <a:prstClr val="black"/>
                </a:solidFill>
              </a:rPr>
              <a:t>relatives </a:t>
            </a:r>
            <a:endParaRPr lang="en-GB" sz="2200" dirty="0">
              <a:solidFill>
                <a:prstClr val="black"/>
              </a:solidFill>
            </a:endParaRPr>
          </a:p>
          <a:p>
            <a:pPr lvl="0">
              <a:buClr>
                <a:srgbClr val="D34817">
                  <a:lumMod val="75000"/>
                </a:srgbClr>
              </a:buClr>
            </a:pPr>
            <a:r>
              <a:rPr lang="en-GB" sz="2200" dirty="0">
                <a:solidFill>
                  <a:prstClr val="black"/>
                </a:solidFill>
              </a:rPr>
              <a:t>18:00hrs Vigil in front of Manchester Town Hall </a:t>
            </a:r>
          </a:p>
          <a:p>
            <a:pPr lvl="0">
              <a:buClr>
                <a:srgbClr val="D34817">
                  <a:lumMod val="75000"/>
                </a:srgbClr>
              </a:buClr>
            </a:pPr>
            <a:r>
              <a:rPr lang="en-GB" sz="2200" dirty="0">
                <a:solidFill>
                  <a:prstClr val="black"/>
                </a:solidFill>
              </a:rPr>
              <a:t>20:10hrs First body transported to </a:t>
            </a:r>
            <a:r>
              <a:rPr lang="en-GB" sz="2200" dirty="0" smtClean="0">
                <a:solidFill>
                  <a:prstClr val="black"/>
                </a:solidFill>
              </a:rPr>
              <a:t>mortuary.</a:t>
            </a:r>
            <a:endParaRPr lang="en-GB" dirty="0"/>
          </a:p>
        </p:txBody>
      </p:sp>
    </p:spTree>
    <p:extLst>
      <p:ext uri="{BB962C8B-B14F-4D97-AF65-F5344CB8AC3E}">
        <p14:creationId xmlns:p14="http://schemas.microsoft.com/office/powerpoint/2010/main" val="369487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22.30 Suicide Bomb attack </a:t>
            </a:r>
            <a:endParaRPr lang="en-GB" dirty="0"/>
          </a:p>
        </p:txBody>
      </p:sp>
      <p:sp>
        <p:nvSpPr>
          <p:cNvPr id="3" name="Content Placeholder 2"/>
          <p:cNvSpPr>
            <a:spLocks noGrp="1"/>
          </p:cNvSpPr>
          <p:nvPr>
            <p:ph sz="half" idx="1"/>
          </p:nvPr>
        </p:nvSpPr>
        <p:spPr/>
        <p:txBody>
          <a:bodyPr/>
          <a:lstStyle/>
          <a:p>
            <a:endParaRPr lang="en-GB" dirty="0" smtClean="0"/>
          </a:p>
          <a:p>
            <a:r>
              <a:rPr lang="en-GB" sz="2400" dirty="0" smtClean="0"/>
              <a:t>A </a:t>
            </a:r>
            <a:r>
              <a:rPr lang="en-GB" sz="2400" dirty="0"/>
              <a:t>suicide bomber detonated an improvised </a:t>
            </a:r>
            <a:r>
              <a:rPr lang="en-GB" sz="2400" dirty="0" smtClean="0"/>
              <a:t>explosive device (IED) </a:t>
            </a:r>
            <a:r>
              <a:rPr lang="en-GB" sz="2400" dirty="0"/>
              <a:t>in </a:t>
            </a:r>
            <a:r>
              <a:rPr lang="en-GB" sz="2400" dirty="0" smtClean="0"/>
              <a:t>the </a:t>
            </a:r>
            <a:r>
              <a:rPr lang="en-GB" sz="2400" dirty="0"/>
              <a:t>City </a:t>
            </a:r>
            <a:r>
              <a:rPr lang="en-GB" sz="2400" dirty="0" smtClean="0"/>
              <a:t>Room (known as the ‘Foyer’) </a:t>
            </a:r>
            <a:r>
              <a:rPr lang="en-GB" sz="2400" dirty="0"/>
              <a:t>which is just outside the Arena and which starts a link to Victoria station.</a:t>
            </a:r>
          </a:p>
        </p:txBody>
      </p:sp>
      <p:pic>
        <p:nvPicPr>
          <p:cNvPr id="6" name="Content Placeholder 5"/>
          <p:cNvPicPr>
            <a:picLocks noGrp="1" noChangeAspect="1"/>
          </p:cNvPicPr>
          <p:nvPr>
            <p:ph sz="half" idx="2"/>
          </p:nvPr>
        </p:nvPicPr>
        <p:blipFill>
          <a:blip r:embed="rId2"/>
          <a:stretch>
            <a:fillRect/>
          </a:stretch>
        </p:blipFill>
        <p:spPr>
          <a:xfrm>
            <a:off x="5965860" y="2194559"/>
            <a:ext cx="6029296" cy="3212327"/>
          </a:xfrm>
          <a:prstGeom prst="rect">
            <a:avLst/>
          </a:prstGeom>
        </p:spPr>
      </p:pic>
    </p:spTree>
    <p:extLst>
      <p:ext uri="{BB962C8B-B14F-4D97-AF65-F5344CB8AC3E}">
        <p14:creationId xmlns:p14="http://schemas.microsoft.com/office/powerpoint/2010/main" val="3350227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_w-7p0mX2_o"/>
          <p:cNvPicPr>
            <a:picLocks noGrp="1" noRot="1" noChangeAspect="1"/>
          </p:cNvPicPr>
          <p:nvPr>
            <p:ph idx="1"/>
            <a:videoFile r:link="rId1"/>
          </p:nvPr>
        </p:nvPicPr>
        <p:blipFill>
          <a:blip r:embed="rId3"/>
          <a:stretch>
            <a:fillRect/>
          </a:stretch>
        </p:blipFill>
        <p:spPr>
          <a:xfrm>
            <a:off x="172720" y="121920"/>
            <a:ext cx="11927840" cy="6654800"/>
          </a:xfrm>
          <a:prstGeom prst="rect">
            <a:avLst/>
          </a:prstGeom>
        </p:spPr>
      </p:pic>
    </p:spTree>
    <p:extLst>
      <p:ext uri="{BB962C8B-B14F-4D97-AF65-F5344CB8AC3E}">
        <p14:creationId xmlns:p14="http://schemas.microsoft.com/office/powerpoint/2010/main" val="1435585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Victims</a:t>
            </a:r>
            <a:endParaRPr lang="en-GB" dirty="0"/>
          </a:p>
        </p:txBody>
      </p:sp>
      <p:sp>
        <p:nvSpPr>
          <p:cNvPr id="3" name="Content Placeholder 2"/>
          <p:cNvSpPr>
            <a:spLocks noGrp="1"/>
          </p:cNvSpPr>
          <p:nvPr>
            <p:ph sz="half" idx="1"/>
          </p:nvPr>
        </p:nvSpPr>
        <p:spPr/>
        <p:txBody>
          <a:bodyPr/>
          <a:lstStyle/>
          <a:p>
            <a:endParaRPr lang="en-GB" dirty="0" smtClean="0"/>
          </a:p>
          <a:p>
            <a:r>
              <a:rPr lang="en-GB" sz="2400" dirty="0" smtClean="0"/>
              <a:t>The </a:t>
            </a:r>
            <a:r>
              <a:rPr lang="en-GB" sz="2400" dirty="0"/>
              <a:t>bomb killed twenty-two people including many children. </a:t>
            </a:r>
            <a:endParaRPr lang="en-GB" sz="2400" dirty="0" smtClean="0"/>
          </a:p>
          <a:p>
            <a:endParaRPr lang="en-GB" sz="2400" dirty="0" smtClean="0"/>
          </a:p>
          <a:p>
            <a:r>
              <a:rPr lang="en-GB" sz="2400" dirty="0" smtClean="0"/>
              <a:t>Over </a:t>
            </a:r>
            <a:r>
              <a:rPr lang="en-GB" sz="2400" dirty="0"/>
              <a:t>one hundred were physically injured and many more suffered psychological and emotional trauma</a:t>
            </a:r>
            <a:r>
              <a:rPr lang="en-GB" dirty="0"/>
              <a:t>. </a:t>
            </a:r>
            <a:endParaRPr lang="en-GB" dirty="0" smtClean="0"/>
          </a:p>
        </p:txBody>
      </p:sp>
      <p:pic>
        <p:nvPicPr>
          <p:cNvPr id="5" name="Content Placeholder 4"/>
          <p:cNvPicPr>
            <a:picLocks noGrp="1" noChangeAspect="1"/>
          </p:cNvPicPr>
          <p:nvPr>
            <p:ph sz="half" idx="2"/>
          </p:nvPr>
        </p:nvPicPr>
        <p:blipFill>
          <a:blip r:embed="rId2"/>
          <a:stretch>
            <a:fillRect/>
          </a:stretch>
        </p:blipFill>
        <p:spPr>
          <a:xfrm>
            <a:off x="5803719" y="2093976"/>
            <a:ext cx="5656098" cy="4078224"/>
          </a:xfrm>
          <a:prstGeom prst="rect">
            <a:avLst/>
          </a:prstGeom>
        </p:spPr>
      </p:pic>
    </p:spTree>
    <p:extLst>
      <p:ext uri="{BB962C8B-B14F-4D97-AF65-F5344CB8AC3E}">
        <p14:creationId xmlns:p14="http://schemas.microsoft.com/office/powerpoint/2010/main" val="1870054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22.32 First call</a:t>
            </a:r>
          </a:p>
        </p:txBody>
      </p:sp>
      <p:sp>
        <p:nvSpPr>
          <p:cNvPr id="3" name="Content Placeholder 2"/>
          <p:cNvSpPr>
            <a:spLocks noGrp="1"/>
          </p:cNvSpPr>
          <p:nvPr>
            <p:ph sz="half" idx="1"/>
          </p:nvPr>
        </p:nvSpPr>
        <p:spPr/>
        <p:txBody>
          <a:bodyPr>
            <a:normAutofit/>
          </a:bodyPr>
          <a:lstStyle/>
          <a:p>
            <a:pPr lvl="0">
              <a:buClr>
                <a:srgbClr val="D34817">
                  <a:lumMod val="75000"/>
                </a:srgbClr>
              </a:buClr>
            </a:pPr>
            <a:r>
              <a:rPr lang="en-GB" sz="2400" dirty="0">
                <a:solidFill>
                  <a:prstClr val="black"/>
                </a:solidFill>
              </a:rPr>
              <a:t>NWAS Cumbria and Lancashire Emergency Operations Centre received the first call reporting an explosion at the Ariana Grande concert at the Manchester Arena. </a:t>
            </a:r>
          </a:p>
          <a:p>
            <a:pPr lvl="0">
              <a:buClr>
                <a:srgbClr val="D34817">
                  <a:lumMod val="75000"/>
                </a:srgbClr>
              </a:buClr>
            </a:pPr>
            <a:endParaRPr lang="en-GB" sz="2400" dirty="0">
              <a:solidFill>
                <a:prstClr val="black"/>
              </a:solidFill>
            </a:endParaRPr>
          </a:p>
        </p:txBody>
      </p:sp>
      <p:pic>
        <p:nvPicPr>
          <p:cNvPr id="6" name="Content Placeholder 5"/>
          <p:cNvPicPr>
            <a:picLocks noGrp="1" noChangeAspect="1"/>
          </p:cNvPicPr>
          <p:nvPr>
            <p:ph sz="half" idx="2"/>
          </p:nvPr>
        </p:nvPicPr>
        <p:blipFill>
          <a:blip r:embed="rId2"/>
          <a:stretch>
            <a:fillRect/>
          </a:stretch>
        </p:blipFill>
        <p:spPr>
          <a:xfrm>
            <a:off x="5965860" y="2194559"/>
            <a:ext cx="6029296" cy="3212327"/>
          </a:xfrm>
          <a:prstGeom prst="rect">
            <a:avLst/>
          </a:prstGeom>
        </p:spPr>
      </p:pic>
    </p:spTree>
    <p:extLst>
      <p:ext uri="{BB962C8B-B14F-4D97-AF65-F5344CB8AC3E}">
        <p14:creationId xmlns:p14="http://schemas.microsoft.com/office/powerpoint/2010/main" val="1518326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22.32 First call</a:t>
            </a:r>
          </a:p>
        </p:txBody>
      </p:sp>
      <p:sp>
        <p:nvSpPr>
          <p:cNvPr id="3" name="Content Placeholder 2"/>
          <p:cNvSpPr>
            <a:spLocks noGrp="1"/>
          </p:cNvSpPr>
          <p:nvPr>
            <p:ph sz="half" idx="1"/>
          </p:nvPr>
        </p:nvSpPr>
        <p:spPr/>
        <p:txBody>
          <a:bodyPr/>
          <a:lstStyle/>
          <a:p>
            <a:pPr lvl="0">
              <a:buClr>
                <a:srgbClr val="D34817">
                  <a:lumMod val="75000"/>
                </a:srgbClr>
              </a:buClr>
            </a:pPr>
            <a:endParaRPr lang="en-GB" dirty="0">
              <a:solidFill>
                <a:prstClr val="black"/>
              </a:solidFill>
            </a:endParaRPr>
          </a:p>
          <a:p>
            <a:pPr lvl="0">
              <a:buClr>
                <a:srgbClr val="D34817">
                  <a:lumMod val="75000"/>
                </a:srgbClr>
              </a:buClr>
            </a:pPr>
            <a:r>
              <a:rPr lang="en-GB" sz="2400" dirty="0">
                <a:solidFill>
                  <a:prstClr val="black"/>
                </a:solidFill>
              </a:rPr>
              <a:t>Subsequent calls handled in the Greater Manchester Area and Cheshire &amp; Mersey Area Emergency Operations Centres reported a variety of descriptions of the event including ‘speaker exploded’ to ‘multiple gunshots’.</a:t>
            </a:r>
          </a:p>
        </p:txBody>
      </p:sp>
      <p:pic>
        <p:nvPicPr>
          <p:cNvPr id="6" name="Content Placeholder 5"/>
          <p:cNvPicPr>
            <a:picLocks noGrp="1" noChangeAspect="1"/>
          </p:cNvPicPr>
          <p:nvPr>
            <p:ph sz="half" idx="2"/>
          </p:nvPr>
        </p:nvPicPr>
        <p:blipFill>
          <a:blip r:embed="rId2"/>
          <a:stretch>
            <a:fillRect/>
          </a:stretch>
        </p:blipFill>
        <p:spPr>
          <a:xfrm>
            <a:off x="5965860" y="2194559"/>
            <a:ext cx="6029296" cy="3212327"/>
          </a:xfrm>
          <a:prstGeom prst="rect">
            <a:avLst/>
          </a:prstGeom>
        </p:spPr>
      </p:pic>
    </p:spTree>
    <p:extLst>
      <p:ext uri="{BB962C8B-B14F-4D97-AF65-F5344CB8AC3E}">
        <p14:creationId xmlns:p14="http://schemas.microsoft.com/office/powerpoint/2010/main" val="2633896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impact</a:t>
            </a:r>
            <a:endParaRPr lang="en-GB" dirty="0"/>
          </a:p>
        </p:txBody>
      </p:sp>
      <p:pic>
        <p:nvPicPr>
          <p:cNvPr id="5" name="Content Placeholder 4"/>
          <p:cNvPicPr>
            <a:picLocks noGrp="1" noChangeAspect="1"/>
          </p:cNvPicPr>
          <p:nvPr>
            <p:ph sz="half" idx="1"/>
          </p:nvPr>
        </p:nvPicPr>
        <p:blipFill>
          <a:blip r:embed="rId2"/>
          <a:stretch>
            <a:fillRect/>
          </a:stretch>
        </p:blipFill>
        <p:spPr>
          <a:xfrm>
            <a:off x="1025335" y="2673626"/>
            <a:ext cx="5198896" cy="3240157"/>
          </a:xfrm>
          <a:prstGeom prst="rect">
            <a:avLst/>
          </a:prstGeom>
        </p:spPr>
      </p:pic>
      <p:sp>
        <p:nvSpPr>
          <p:cNvPr id="4" name="Content Placeholder 3"/>
          <p:cNvSpPr>
            <a:spLocks noGrp="1"/>
          </p:cNvSpPr>
          <p:nvPr>
            <p:ph sz="half" idx="2"/>
          </p:nvPr>
        </p:nvSpPr>
        <p:spPr/>
        <p:txBody>
          <a:bodyPr>
            <a:normAutofit/>
          </a:bodyPr>
          <a:lstStyle/>
          <a:p>
            <a:endParaRPr lang="en-GB" sz="2400" dirty="0" smtClean="0"/>
          </a:p>
          <a:p>
            <a:r>
              <a:rPr lang="en-GB" sz="2400" dirty="0" smtClean="0"/>
              <a:t>The </a:t>
            </a:r>
            <a:r>
              <a:rPr lang="en-GB" sz="2400" dirty="0"/>
              <a:t>foyer was busy with exiting concert goers, waiting family members and merchandise sellers. </a:t>
            </a:r>
            <a:endParaRPr lang="en-GB" sz="2400" dirty="0" smtClean="0"/>
          </a:p>
          <a:p>
            <a:r>
              <a:rPr lang="en-GB" sz="2400" dirty="0" smtClean="0"/>
              <a:t>The </a:t>
            </a:r>
            <a:r>
              <a:rPr lang="en-GB" sz="2400" dirty="0"/>
              <a:t>bomb used was substantial, containing nearly two thousand nuts, and had a devastating impact.</a:t>
            </a:r>
          </a:p>
        </p:txBody>
      </p:sp>
    </p:spTree>
    <p:extLst>
      <p:ext uri="{BB962C8B-B14F-4D97-AF65-F5344CB8AC3E}">
        <p14:creationId xmlns:p14="http://schemas.microsoft.com/office/powerpoint/2010/main" val="4217142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incident declared</a:t>
            </a:r>
            <a:endParaRPr lang="en-GB" dirty="0"/>
          </a:p>
        </p:txBody>
      </p:sp>
      <p:sp>
        <p:nvSpPr>
          <p:cNvPr id="3" name="Content Placeholder 2"/>
          <p:cNvSpPr>
            <a:spLocks noGrp="1"/>
          </p:cNvSpPr>
          <p:nvPr>
            <p:ph sz="half" idx="1"/>
          </p:nvPr>
        </p:nvSpPr>
        <p:spPr>
          <a:xfrm>
            <a:off x="1069848" y="2194560"/>
            <a:ext cx="5734798" cy="3977640"/>
          </a:xfrm>
        </p:spPr>
        <p:txBody>
          <a:bodyPr>
            <a:normAutofit lnSpcReduction="10000"/>
          </a:bodyPr>
          <a:lstStyle/>
          <a:p>
            <a:pPr lvl="0">
              <a:buClr>
                <a:srgbClr val="D34817">
                  <a:lumMod val="75000"/>
                </a:srgbClr>
              </a:buClr>
            </a:pPr>
            <a:endParaRPr lang="en-GB" dirty="0" smtClean="0">
              <a:solidFill>
                <a:prstClr val="black"/>
              </a:solidFill>
            </a:endParaRPr>
          </a:p>
          <a:p>
            <a:pPr lvl="0">
              <a:buClr>
                <a:srgbClr val="D34817">
                  <a:lumMod val="75000"/>
                </a:srgbClr>
              </a:buClr>
            </a:pPr>
            <a:r>
              <a:rPr lang="en-GB" sz="2400" dirty="0" smtClean="0">
                <a:solidFill>
                  <a:prstClr val="black"/>
                </a:solidFill>
              </a:rPr>
              <a:t>Within </a:t>
            </a:r>
            <a:r>
              <a:rPr lang="en-GB" sz="2400" dirty="0">
                <a:solidFill>
                  <a:prstClr val="black"/>
                </a:solidFill>
              </a:rPr>
              <a:t>five minutes, resources were deployed and contact was made with GMP and GMFRS. </a:t>
            </a:r>
            <a:endParaRPr lang="en-GB" sz="2400" dirty="0" smtClean="0">
              <a:solidFill>
                <a:prstClr val="black"/>
              </a:solidFill>
            </a:endParaRPr>
          </a:p>
          <a:p>
            <a:pPr lvl="0">
              <a:buClr>
                <a:srgbClr val="D34817">
                  <a:lumMod val="75000"/>
                </a:srgbClr>
              </a:buClr>
            </a:pPr>
            <a:endParaRPr lang="en-GB" sz="2400" dirty="0" smtClean="0">
              <a:solidFill>
                <a:prstClr val="black"/>
              </a:solidFill>
            </a:endParaRPr>
          </a:p>
          <a:p>
            <a:pPr lvl="0">
              <a:buClr>
                <a:srgbClr val="D34817">
                  <a:lumMod val="75000"/>
                </a:srgbClr>
              </a:buClr>
            </a:pPr>
            <a:r>
              <a:rPr lang="en-GB" sz="2400" dirty="0" smtClean="0">
                <a:solidFill>
                  <a:prstClr val="black"/>
                </a:solidFill>
              </a:rPr>
              <a:t>Deployments </a:t>
            </a:r>
            <a:r>
              <a:rPr lang="en-GB" sz="2400" dirty="0">
                <a:solidFill>
                  <a:prstClr val="black"/>
                </a:solidFill>
              </a:rPr>
              <a:t>included NWAS on-call Commanders, </a:t>
            </a:r>
            <a:r>
              <a:rPr lang="en-GB" sz="2400" dirty="0" smtClean="0">
                <a:solidFill>
                  <a:prstClr val="black"/>
                </a:solidFill>
              </a:rPr>
              <a:t>Paramedics, Hazardous </a:t>
            </a:r>
            <a:r>
              <a:rPr lang="en-GB" sz="2400" dirty="0">
                <a:solidFill>
                  <a:prstClr val="black"/>
                </a:solidFill>
              </a:rPr>
              <a:t>Area Response Team and an Ambulance Intervention Team Commander who were mobilised to the scene. </a:t>
            </a:r>
            <a:endParaRPr lang="en-GB" sz="2400" dirty="0" smtClean="0">
              <a:solidFill>
                <a:prstClr val="black"/>
              </a:solidFill>
            </a:endParaRPr>
          </a:p>
          <a:p>
            <a:endParaRPr lang="en-GB" dirty="0"/>
          </a:p>
        </p:txBody>
      </p:sp>
      <p:pic>
        <p:nvPicPr>
          <p:cNvPr id="5" name="Content Placeholder 4"/>
          <p:cNvPicPr>
            <a:picLocks noGrp="1" noChangeAspect="1"/>
          </p:cNvPicPr>
          <p:nvPr>
            <p:ph sz="half" idx="2"/>
          </p:nvPr>
        </p:nvPicPr>
        <p:blipFill>
          <a:blip r:embed="rId2"/>
          <a:stretch>
            <a:fillRect/>
          </a:stretch>
        </p:blipFill>
        <p:spPr>
          <a:xfrm>
            <a:off x="6804646" y="2093976"/>
            <a:ext cx="3774454" cy="3978275"/>
          </a:xfrm>
          <a:prstGeom prst="rect">
            <a:avLst/>
          </a:prstGeom>
        </p:spPr>
      </p:pic>
    </p:spTree>
    <p:extLst>
      <p:ext uri="{BB962C8B-B14F-4D97-AF65-F5344CB8AC3E}">
        <p14:creationId xmlns:p14="http://schemas.microsoft.com/office/powerpoint/2010/main" val="591849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incident declared</a:t>
            </a:r>
            <a:endParaRPr lang="en-GB" dirty="0"/>
          </a:p>
        </p:txBody>
      </p:sp>
      <p:sp>
        <p:nvSpPr>
          <p:cNvPr id="3" name="Content Placeholder 2"/>
          <p:cNvSpPr>
            <a:spLocks noGrp="1"/>
          </p:cNvSpPr>
          <p:nvPr>
            <p:ph sz="half" idx="1"/>
          </p:nvPr>
        </p:nvSpPr>
        <p:spPr>
          <a:xfrm>
            <a:off x="1069848" y="2194560"/>
            <a:ext cx="5734798" cy="3977640"/>
          </a:xfrm>
        </p:spPr>
        <p:txBody>
          <a:bodyPr>
            <a:normAutofit/>
          </a:bodyPr>
          <a:lstStyle/>
          <a:p>
            <a:pPr lvl="0">
              <a:buClr>
                <a:srgbClr val="D34817">
                  <a:lumMod val="75000"/>
                </a:srgbClr>
              </a:buClr>
            </a:pPr>
            <a:endParaRPr lang="en-GB" dirty="0" smtClean="0">
              <a:solidFill>
                <a:prstClr val="black"/>
              </a:solidFill>
            </a:endParaRPr>
          </a:p>
          <a:p>
            <a:pPr lvl="0">
              <a:buClr>
                <a:srgbClr val="D34817">
                  <a:lumMod val="75000"/>
                </a:srgbClr>
              </a:buClr>
            </a:pPr>
            <a:endParaRPr lang="en-GB" dirty="0">
              <a:solidFill>
                <a:prstClr val="black"/>
              </a:solidFill>
            </a:endParaRPr>
          </a:p>
          <a:p>
            <a:pPr lvl="0">
              <a:buClr>
                <a:srgbClr val="D34817">
                  <a:lumMod val="75000"/>
                </a:srgbClr>
              </a:buClr>
            </a:pPr>
            <a:r>
              <a:rPr lang="en-GB" sz="2400" dirty="0" smtClean="0">
                <a:solidFill>
                  <a:prstClr val="black"/>
                </a:solidFill>
              </a:rPr>
              <a:t>BTP </a:t>
            </a:r>
            <a:r>
              <a:rPr lang="en-GB" sz="2400" dirty="0">
                <a:solidFill>
                  <a:prstClr val="black"/>
                </a:solidFill>
              </a:rPr>
              <a:t>declared a Major Incident at 22:39hrs reporting 60 plus casualties and a NWAS Advanced Paramedic on scene declared a Major Incident at 22:46hrs.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804646" y="2093976"/>
            <a:ext cx="3774454" cy="3978275"/>
          </a:xfrm>
          <a:prstGeom prst="rect">
            <a:avLst/>
          </a:prstGeom>
        </p:spPr>
      </p:pic>
    </p:spTree>
    <p:extLst>
      <p:ext uri="{BB962C8B-B14F-4D97-AF65-F5344CB8AC3E}">
        <p14:creationId xmlns:p14="http://schemas.microsoft.com/office/powerpoint/2010/main" val="13955663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69848" y="484633"/>
            <a:ext cx="5032777" cy="568756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35486" y="2093976"/>
            <a:ext cx="5492761" cy="3065318"/>
          </a:xfrm>
        </p:spPr>
      </p:pic>
      <p:sp>
        <p:nvSpPr>
          <p:cNvPr id="7" name="Left Arrow 6"/>
          <p:cNvSpPr/>
          <p:nvPr/>
        </p:nvSpPr>
        <p:spPr>
          <a:xfrm>
            <a:off x="1958009" y="2358113"/>
            <a:ext cx="3766930"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3143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 BTP</a:t>
            </a:r>
            <a:endParaRPr lang="en-GB" dirty="0"/>
          </a:p>
        </p:txBody>
      </p:sp>
      <p:sp>
        <p:nvSpPr>
          <p:cNvPr id="4" name="Content Placeholder 3"/>
          <p:cNvSpPr>
            <a:spLocks noGrp="1"/>
          </p:cNvSpPr>
          <p:nvPr>
            <p:ph sz="half" idx="1"/>
          </p:nvPr>
        </p:nvSpPr>
        <p:spPr/>
        <p:txBody>
          <a:bodyPr>
            <a:normAutofit/>
          </a:bodyPr>
          <a:lstStyle/>
          <a:p>
            <a:endParaRPr lang="en-GB" dirty="0" smtClean="0"/>
          </a:p>
          <a:p>
            <a:r>
              <a:rPr lang="en-GB" sz="2400" dirty="0" smtClean="0"/>
              <a:t>There </a:t>
            </a:r>
            <a:r>
              <a:rPr lang="en-GB" sz="2400" dirty="0"/>
              <a:t>were four BTP officers directly assigned to the Ariana Grande concert. </a:t>
            </a:r>
            <a:endParaRPr lang="en-GB" sz="2400" dirty="0" smtClean="0"/>
          </a:p>
          <a:p>
            <a:endParaRPr lang="en-GB" sz="2400" dirty="0" smtClean="0"/>
          </a:p>
          <a:p>
            <a:r>
              <a:rPr lang="en-GB" sz="2400" dirty="0" smtClean="0"/>
              <a:t>Following </a:t>
            </a:r>
            <a:r>
              <a:rPr lang="en-GB" sz="2400" dirty="0"/>
              <a:t>the explosion, this team responded to the foyer of the Arena within 30 seconds</a:t>
            </a:r>
            <a:r>
              <a:rPr lang="en-GB" sz="2400" dirty="0" smtClean="0"/>
              <a:t>.</a:t>
            </a:r>
            <a:endParaRPr lang="en-GB" sz="2400" dirty="0" smtClean="0"/>
          </a:p>
        </p:txBody>
      </p:sp>
      <p:pic>
        <p:nvPicPr>
          <p:cNvPr id="3" name="Content Placeholder 2"/>
          <p:cNvPicPr>
            <a:picLocks noGrp="1" noChangeAspect="1"/>
          </p:cNvPicPr>
          <p:nvPr>
            <p:ph sz="half" idx="2"/>
          </p:nvPr>
        </p:nvPicPr>
        <p:blipFill>
          <a:blip r:embed="rId2"/>
          <a:stretch>
            <a:fillRect/>
          </a:stretch>
        </p:blipFill>
        <p:spPr>
          <a:xfrm>
            <a:off x="7191477" y="2194560"/>
            <a:ext cx="3100680" cy="3977640"/>
          </a:xfrm>
          <a:prstGeom prst="rect">
            <a:avLst/>
          </a:prstGeom>
        </p:spPr>
      </p:pic>
    </p:spTree>
    <p:extLst>
      <p:ext uri="{BB962C8B-B14F-4D97-AF65-F5344CB8AC3E}">
        <p14:creationId xmlns:p14="http://schemas.microsoft.com/office/powerpoint/2010/main" val="4178518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 BTP</a:t>
            </a:r>
            <a:endParaRPr lang="en-GB" dirty="0"/>
          </a:p>
        </p:txBody>
      </p:sp>
      <p:sp>
        <p:nvSpPr>
          <p:cNvPr id="4" name="Content Placeholder 3"/>
          <p:cNvSpPr>
            <a:spLocks noGrp="1"/>
          </p:cNvSpPr>
          <p:nvPr>
            <p:ph sz="half" idx="1"/>
          </p:nvPr>
        </p:nvSpPr>
        <p:spPr/>
        <p:txBody>
          <a:bodyPr>
            <a:normAutofit/>
          </a:bodyPr>
          <a:lstStyle/>
          <a:p>
            <a:r>
              <a:rPr lang="en-GB" sz="2400" dirty="0" smtClean="0"/>
              <a:t>Officers </a:t>
            </a:r>
            <a:r>
              <a:rPr lang="en-GB" sz="2400" dirty="0"/>
              <a:t>working in the BTP offices, </a:t>
            </a:r>
            <a:r>
              <a:rPr lang="en-GB" sz="2400" dirty="0" smtClean="0"/>
              <a:t>150m </a:t>
            </a:r>
            <a:r>
              <a:rPr lang="en-GB" sz="2400" dirty="0"/>
              <a:t>from Victoria station, heard the blast and immediately ran toward the scene thinking, initially, that they had heard a train crash. </a:t>
            </a:r>
            <a:endParaRPr lang="en-GB" sz="2400" dirty="0" smtClean="0"/>
          </a:p>
          <a:p>
            <a:endParaRPr lang="en-GB" sz="2400" dirty="0" smtClean="0"/>
          </a:p>
          <a:p>
            <a:r>
              <a:rPr lang="en-GB" sz="2400" dirty="0" smtClean="0"/>
              <a:t>Within </a:t>
            </a:r>
            <a:r>
              <a:rPr lang="en-GB" sz="2400" dirty="0"/>
              <a:t>ten minutes, nineteen BTP officers had converged in and around the foyer.</a:t>
            </a:r>
          </a:p>
        </p:txBody>
      </p:sp>
      <p:pic>
        <p:nvPicPr>
          <p:cNvPr id="3" name="Content Placeholder 2"/>
          <p:cNvPicPr>
            <a:picLocks noGrp="1" noChangeAspect="1"/>
          </p:cNvPicPr>
          <p:nvPr>
            <p:ph sz="half" idx="2"/>
          </p:nvPr>
        </p:nvPicPr>
        <p:blipFill>
          <a:blip r:embed="rId2"/>
          <a:stretch>
            <a:fillRect/>
          </a:stretch>
        </p:blipFill>
        <p:spPr>
          <a:xfrm>
            <a:off x="7191477" y="2194560"/>
            <a:ext cx="3100680" cy="3977640"/>
          </a:xfrm>
          <a:prstGeom prst="rect">
            <a:avLst/>
          </a:prstGeom>
        </p:spPr>
      </p:pic>
    </p:spTree>
    <p:extLst>
      <p:ext uri="{BB962C8B-B14F-4D97-AF65-F5344CB8AC3E}">
        <p14:creationId xmlns:p14="http://schemas.microsoft.com/office/powerpoint/2010/main" val="17015256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 BTP</a:t>
            </a:r>
          </a:p>
        </p:txBody>
      </p:sp>
      <p:pic>
        <p:nvPicPr>
          <p:cNvPr id="5" name="Content Placeholder 4"/>
          <p:cNvPicPr>
            <a:picLocks noGrp="1" noChangeAspect="1"/>
          </p:cNvPicPr>
          <p:nvPr>
            <p:ph sz="half" idx="1"/>
          </p:nvPr>
        </p:nvPicPr>
        <p:blipFill>
          <a:blip r:embed="rId2"/>
          <a:stretch>
            <a:fillRect/>
          </a:stretch>
        </p:blipFill>
        <p:spPr>
          <a:xfrm>
            <a:off x="1069848" y="2271495"/>
            <a:ext cx="4754563" cy="3167152"/>
          </a:xfrm>
          <a:prstGeom prst="rect">
            <a:avLst/>
          </a:prstGeom>
        </p:spPr>
      </p:pic>
      <p:sp>
        <p:nvSpPr>
          <p:cNvPr id="4" name="Content Placeholder 3"/>
          <p:cNvSpPr>
            <a:spLocks noGrp="1"/>
          </p:cNvSpPr>
          <p:nvPr>
            <p:ph sz="half" idx="2"/>
          </p:nvPr>
        </p:nvSpPr>
        <p:spPr/>
        <p:txBody>
          <a:bodyPr/>
          <a:lstStyle/>
          <a:p>
            <a:endParaRPr lang="en-GB" dirty="0" smtClean="0"/>
          </a:p>
          <a:p>
            <a:r>
              <a:rPr lang="en-GB" sz="2400" dirty="0" smtClean="0"/>
              <a:t>Initial </a:t>
            </a:r>
            <a:r>
              <a:rPr lang="en-GB" sz="2400" dirty="0"/>
              <a:t>command of the scene was taken by a BTP Sergeant who started an assessment of the situation in the foyer area and provided a </a:t>
            </a:r>
            <a:r>
              <a:rPr lang="en-GB" sz="2400" dirty="0" smtClean="0"/>
              <a:t>METHANE update </a:t>
            </a:r>
            <a:r>
              <a:rPr lang="en-GB" sz="2400" dirty="0"/>
              <a:t>to the BTP Force Control Room. </a:t>
            </a:r>
            <a:endParaRPr lang="en-GB" sz="2400" dirty="0" smtClean="0"/>
          </a:p>
          <a:p>
            <a:r>
              <a:rPr lang="en-GB" sz="2400" dirty="0" smtClean="0"/>
              <a:t>At </a:t>
            </a:r>
            <a:r>
              <a:rPr lang="en-GB" sz="2400" dirty="0"/>
              <a:t>22:39hrs a major incident was declared for BTP from the scene. </a:t>
            </a:r>
          </a:p>
        </p:txBody>
      </p:sp>
    </p:spTree>
    <p:extLst>
      <p:ext uri="{BB962C8B-B14F-4D97-AF65-F5344CB8AC3E}">
        <p14:creationId xmlns:p14="http://schemas.microsoft.com/office/powerpoint/2010/main" val="2793389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 BTP</a:t>
            </a:r>
          </a:p>
        </p:txBody>
      </p:sp>
      <p:sp>
        <p:nvSpPr>
          <p:cNvPr id="3" name="Content Placeholder 2"/>
          <p:cNvSpPr>
            <a:spLocks noGrp="1"/>
          </p:cNvSpPr>
          <p:nvPr>
            <p:ph sz="half" idx="1"/>
          </p:nvPr>
        </p:nvSpPr>
        <p:spPr/>
        <p:txBody>
          <a:bodyPr>
            <a:normAutofit fontScale="92500"/>
          </a:bodyPr>
          <a:lstStyle/>
          <a:p>
            <a:endParaRPr lang="en-GB" dirty="0" smtClean="0"/>
          </a:p>
          <a:p>
            <a:r>
              <a:rPr lang="en-GB" sz="2400" dirty="0" smtClean="0"/>
              <a:t>Realising </a:t>
            </a:r>
            <a:r>
              <a:rPr lang="en-GB" sz="2400" dirty="0"/>
              <a:t>the severity of one young casualty’s injuries, officers decided to transport her directly to hospital themselves, even before paramedics had arrived. </a:t>
            </a:r>
            <a:endParaRPr lang="en-GB" sz="2400" dirty="0" smtClean="0"/>
          </a:p>
          <a:p>
            <a:r>
              <a:rPr lang="en-GB" sz="2400" dirty="0"/>
              <a:t>With the arrival of GMP officers to the foyer, control of the scene was handed over to the more senior GMP Inspector, who became the Police Bronze. </a:t>
            </a:r>
          </a:p>
        </p:txBody>
      </p:sp>
      <p:pic>
        <p:nvPicPr>
          <p:cNvPr id="8" name="Content Placeholder 7"/>
          <p:cNvPicPr>
            <a:picLocks noGrp="1" noChangeAspect="1"/>
          </p:cNvPicPr>
          <p:nvPr>
            <p:ph sz="half" idx="2"/>
          </p:nvPr>
        </p:nvPicPr>
        <p:blipFill>
          <a:blip r:embed="rId2"/>
          <a:stretch>
            <a:fillRect/>
          </a:stretch>
        </p:blipFill>
        <p:spPr>
          <a:xfrm>
            <a:off x="6556248" y="2674799"/>
            <a:ext cx="4572000" cy="2857500"/>
          </a:xfrm>
          <a:prstGeom prst="rect">
            <a:avLst/>
          </a:prstGeom>
        </p:spPr>
      </p:pic>
    </p:spTree>
    <p:extLst>
      <p:ext uri="{BB962C8B-B14F-4D97-AF65-F5344CB8AC3E}">
        <p14:creationId xmlns:p14="http://schemas.microsoft.com/office/powerpoint/2010/main" val="2886169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BTP</a:t>
            </a:r>
            <a:endParaRPr lang="en-GB" dirty="0"/>
          </a:p>
        </p:txBody>
      </p:sp>
      <p:pic>
        <p:nvPicPr>
          <p:cNvPr id="5" name="Content Placeholder 4"/>
          <p:cNvPicPr>
            <a:picLocks noGrp="1" noChangeAspect="1"/>
          </p:cNvPicPr>
          <p:nvPr>
            <p:ph sz="half" idx="1"/>
          </p:nvPr>
        </p:nvPicPr>
        <p:blipFill>
          <a:blip r:embed="rId2"/>
          <a:stretch>
            <a:fillRect/>
          </a:stretch>
        </p:blipFill>
        <p:spPr>
          <a:xfrm>
            <a:off x="1071306" y="2794491"/>
            <a:ext cx="5090955" cy="2850935"/>
          </a:xfrm>
          <a:prstGeom prst="rect">
            <a:avLst/>
          </a:prstGeom>
        </p:spPr>
      </p:pic>
      <p:sp>
        <p:nvSpPr>
          <p:cNvPr id="4" name="Content Placeholder 3"/>
          <p:cNvSpPr>
            <a:spLocks noGrp="1"/>
          </p:cNvSpPr>
          <p:nvPr>
            <p:ph sz="half" idx="2"/>
          </p:nvPr>
        </p:nvSpPr>
        <p:spPr>
          <a:xfrm>
            <a:off x="6364224" y="2194559"/>
            <a:ext cx="4996202" cy="4305631"/>
          </a:xfrm>
        </p:spPr>
        <p:txBody>
          <a:bodyPr>
            <a:noAutofit/>
          </a:bodyPr>
          <a:lstStyle/>
          <a:p>
            <a:r>
              <a:rPr lang="en-GB" sz="2400" dirty="0" smtClean="0"/>
              <a:t>“The </a:t>
            </a:r>
            <a:r>
              <a:rPr lang="en-GB" sz="2400" dirty="0"/>
              <a:t>actions of the Arena staff, British Transport Police (BTP) and members of the public who stayed to help showed enormous bravery and compassion. </a:t>
            </a:r>
            <a:r>
              <a:rPr lang="en-GB" sz="2400" dirty="0" smtClean="0"/>
              <a:t>Police </a:t>
            </a:r>
            <a:r>
              <a:rPr lang="en-GB" sz="2400" dirty="0"/>
              <a:t>and </a:t>
            </a:r>
            <a:r>
              <a:rPr lang="en-GB" sz="2400" dirty="0" smtClean="0"/>
              <a:t>Ambulance </a:t>
            </a:r>
            <a:r>
              <a:rPr lang="en-GB" sz="2400" dirty="0"/>
              <a:t>personnel were very rapidly on the scene and there followed a remarkably fast deployment of armed officers to secure the area and Ambulance staff to attend to the </a:t>
            </a:r>
            <a:r>
              <a:rPr lang="en-GB" sz="2400" dirty="0" smtClean="0"/>
              <a:t>wounded”.</a:t>
            </a:r>
            <a:endParaRPr lang="en-GB" sz="2400" dirty="0"/>
          </a:p>
        </p:txBody>
      </p:sp>
    </p:spTree>
    <p:extLst>
      <p:ext uri="{BB962C8B-B14F-4D97-AF65-F5344CB8AC3E}">
        <p14:creationId xmlns:p14="http://schemas.microsoft.com/office/powerpoint/2010/main" val="2562935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GMP Take Control</a:t>
            </a:r>
            <a:endParaRPr lang="en-GB" dirty="0"/>
          </a:p>
        </p:txBody>
      </p:sp>
      <p:pic>
        <p:nvPicPr>
          <p:cNvPr id="5" name="Content Placeholder 4"/>
          <p:cNvPicPr>
            <a:picLocks noGrp="1" noChangeAspect="1"/>
          </p:cNvPicPr>
          <p:nvPr>
            <p:ph sz="half" idx="1"/>
          </p:nvPr>
        </p:nvPicPr>
        <p:blipFill>
          <a:blip r:embed="rId2"/>
          <a:stretch>
            <a:fillRect/>
          </a:stretch>
        </p:blipFill>
        <p:spPr>
          <a:xfrm>
            <a:off x="1144567" y="2395330"/>
            <a:ext cx="4948119" cy="3334996"/>
          </a:xfrm>
          <a:prstGeom prst="rect">
            <a:avLst/>
          </a:prstGeom>
        </p:spPr>
      </p:pic>
      <p:sp>
        <p:nvSpPr>
          <p:cNvPr id="4" name="Content Placeholder 3"/>
          <p:cNvSpPr>
            <a:spLocks noGrp="1"/>
          </p:cNvSpPr>
          <p:nvPr>
            <p:ph sz="half" idx="2"/>
          </p:nvPr>
        </p:nvSpPr>
        <p:spPr/>
        <p:txBody>
          <a:bodyPr>
            <a:normAutofit/>
          </a:bodyPr>
          <a:lstStyle/>
          <a:p>
            <a:r>
              <a:rPr lang="en-GB" sz="2400" dirty="0"/>
              <a:t>Having been the initial responders, BTP officers then worked alongside the officers from GMP in a seamless joint operation with overall management of the response at the scene being transferred to GMP at the appropriate time</a:t>
            </a:r>
            <a:r>
              <a:rPr lang="en-GB" sz="2400" dirty="0" smtClean="0"/>
              <a:t>.</a:t>
            </a:r>
          </a:p>
          <a:p>
            <a:endParaRPr lang="en-GB" dirty="0"/>
          </a:p>
        </p:txBody>
      </p:sp>
    </p:spTree>
    <p:extLst>
      <p:ext uri="{BB962C8B-B14F-4D97-AF65-F5344CB8AC3E}">
        <p14:creationId xmlns:p14="http://schemas.microsoft.com/office/powerpoint/2010/main" val="1340121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GMP Take Control</a:t>
            </a:r>
            <a:endParaRPr lang="en-GB" dirty="0"/>
          </a:p>
        </p:txBody>
      </p:sp>
      <p:pic>
        <p:nvPicPr>
          <p:cNvPr id="5" name="Content Placeholder 4"/>
          <p:cNvPicPr>
            <a:picLocks noGrp="1" noChangeAspect="1"/>
          </p:cNvPicPr>
          <p:nvPr>
            <p:ph sz="half" idx="1"/>
          </p:nvPr>
        </p:nvPicPr>
        <p:blipFill>
          <a:blip r:embed="rId2"/>
          <a:stretch>
            <a:fillRect/>
          </a:stretch>
        </p:blipFill>
        <p:spPr>
          <a:xfrm>
            <a:off x="1144567" y="2395330"/>
            <a:ext cx="4948119" cy="3334996"/>
          </a:xfrm>
          <a:prstGeom prst="rect">
            <a:avLst/>
          </a:prstGeom>
        </p:spPr>
      </p:pic>
      <p:sp>
        <p:nvSpPr>
          <p:cNvPr id="4" name="Content Placeholder 3"/>
          <p:cNvSpPr>
            <a:spLocks noGrp="1"/>
          </p:cNvSpPr>
          <p:nvPr>
            <p:ph sz="half" idx="2"/>
          </p:nvPr>
        </p:nvSpPr>
        <p:spPr/>
        <p:txBody>
          <a:bodyPr>
            <a:normAutofit/>
          </a:bodyPr>
          <a:lstStyle/>
          <a:p>
            <a:pPr lvl="0">
              <a:buClr>
                <a:srgbClr val="D34817">
                  <a:lumMod val="75000"/>
                </a:srgbClr>
              </a:buClr>
            </a:pPr>
            <a:endParaRPr lang="en-GB" sz="2400" dirty="0" smtClean="0">
              <a:solidFill>
                <a:prstClr val="black"/>
              </a:solidFill>
            </a:endParaRPr>
          </a:p>
          <a:p>
            <a:pPr lvl="0">
              <a:buClr>
                <a:srgbClr val="D34817">
                  <a:lumMod val="75000"/>
                </a:srgbClr>
              </a:buClr>
            </a:pPr>
            <a:r>
              <a:rPr lang="en-GB" sz="2400" dirty="0" smtClean="0">
                <a:solidFill>
                  <a:prstClr val="black"/>
                </a:solidFill>
              </a:rPr>
              <a:t>Once </a:t>
            </a:r>
            <a:r>
              <a:rPr lang="en-GB" sz="2400" dirty="0">
                <a:solidFill>
                  <a:prstClr val="black"/>
                </a:solidFill>
              </a:rPr>
              <a:t>the paramedics started to triage the casualties, BTP staff worked with Arena staff, GMP and members of the public, using improvised stretchers to carry the injured down onto the rail station concourse and into the Casualty Clearing Station</a:t>
            </a:r>
          </a:p>
          <a:p>
            <a:endParaRPr lang="en-GB" dirty="0"/>
          </a:p>
        </p:txBody>
      </p:sp>
    </p:spTree>
    <p:extLst>
      <p:ext uri="{BB962C8B-B14F-4D97-AF65-F5344CB8AC3E}">
        <p14:creationId xmlns:p14="http://schemas.microsoft.com/office/powerpoint/2010/main" val="3231167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GMP Control Room</a:t>
            </a:r>
            <a:endParaRPr lang="en-GB" dirty="0"/>
          </a:p>
        </p:txBody>
      </p:sp>
      <p:pic>
        <p:nvPicPr>
          <p:cNvPr id="5" name="Content Placeholder 4"/>
          <p:cNvPicPr>
            <a:picLocks noGrp="1" noChangeAspect="1"/>
          </p:cNvPicPr>
          <p:nvPr>
            <p:ph sz="half" idx="1"/>
          </p:nvPr>
        </p:nvPicPr>
        <p:blipFill>
          <a:blip r:embed="rId2"/>
          <a:stretch>
            <a:fillRect/>
          </a:stretch>
        </p:blipFill>
        <p:spPr>
          <a:xfrm>
            <a:off x="1500808" y="2561718"/>
            <a:ext cx="3796749" cy="2847562"/>
          </a:xfrm>
          <a:prstGeom prst="rect">
            <a:avLst/>
          </a:prstGeom>
        </p:spPr>
      </p:pic>
      <p:sp>
        <p:nvSpPr>
          <p:cNvPr id="4" name="Content Placeholder 3"/>
          <p:cNvSpPr>
            <a:spLocks noGrp="1"/>
          </p:cNvSpPr>
          <p:nvPr>
            <p:ph sz="half" idx="2"/>
          </p:nvPr>
        </p:nvSpPr>
        <p:spPr/>
        <p:txBody>
          <a:bodyPr/>
          <a:lstStyle/>
          <a:p>
            <a:endParaRPr lang="en-GB" dirty="0" smtClean="0"/>
          </a:p>
          <a:p>
            <a:r>
              <a:rPr lang="en-GB" sz="2400" dirty="0" smtClean="0"/>
              <a:t>On </a:t>
            </a:r>
            <a:r>
              <a:rPr lang="en-GB" sz="2400" dirty="0"/>
              <a:t>the evening of Monday 22nd May the Force Control Room, responsible for all police incidents across Greater Manchester, was operating on normal core staffing levels, as befitted the anticipated demand for a normal </a:t>
            </a:r>
            <a:r>
              <a:rPr lang="en-GB" sz="2400" dirty="0" smtClean="0"/>
              <a:t>Monday </a:t>
            </a:r>
            <a:r>
              <a:rPr lang="en-GB" sz="2400" dirty="0"/>
              <a:t>night shift. </a:t>
            </a:r>
            <a:endParaRPr lang="en-GB" sz="2400" dirty="0" smtClean="0"/>
          </a:p>
          <a:p>
            <a:endParaRPr lang="en-GB" dirty="0"/>
          </a:p>
        </p:txBody>
      </p:sp>
    </p:spTree>
    <p:extLst>
      <p:ext uri="{BB962C8B-B14F-4D97-AF65-F5344CB8AC3E}">
        <p14:creationId xmlns:p14="http://schemas.microsoft.com/office/powerpoint/2010/main" val="2320685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GMP Initial response</a:t>
            </a:r>
            <a:endParaRPr lang="en-GB" dirty="0"/>
          </a:p>
        </p:txBody>
      </p:sp>
      <p:sp>
        <p:nvSpPr>
          <p:cNvPr id="3" name="Content Placeholder 2"/>
          <p:cNvSpPr>
            <a:spLocks noGrp="1"/>
          </p:cNvSpPr>
          <p:nvPr>
            <p:ph sz="half" idx="1"/>
          </p:nvPr>
        </p:nvSpPr>
        <p:spPr/>
        <p:txBody>
          <a:bodyPr>
            <a:normAutofit/>
          </a:bodyPr>
          <a:lstStyle/>
          <a:p>
            <a:endParaRPr lang="en-GB" sz="2400" dirty="0" smtClean="0"/>
          </a:p>
          <a:p>
            <a:r>
              <a:rPr lang="en-GB" sz="2400" dirty="0" smtClean="0"/>
              <a:t>Following </a:t>
            </a:r>
            <a:r>
              <a:rPr lang="en-GB" sz="2400" dirty="0"/>
              <a:t>the first call reporting a possible explosion at the Arena, which was received into the Force Control Room at 22:33hrs, a log was created and sent to the Force Duty Officer, a GMP Inspector. </a:t>
            </a:r>
            <a:endParaRPr lang="en-GB" sz="2400" dirty="0" smtClean="0"/>
          </a:p>
        </p:txBody>
      </p:sp>
      <p:pic>
        <p:nvPicPr>
          <p:cNvPr id="5" name="Content Placeholder 4"/>
          <p:cNvPicPr>
            <a:picLocks noGrp="1" noChangeAspect="1"/>
          </p:cNvPicPr>
          <p:nvPr>
            <p:ph sz="half" idx="2"/>
          </p:nvPr>
        </p:nvPicPr>
        <p:blipFill>
          <a:blip r:embed="rId2"/>
          <a:stretch>
            <a:fillRect/>
          </a:stretch>
        </p:blipFill>
        <p:spPr>
          <a:xfrm>
            <a:off x="5863091" y="2093976"/>
            <a:ext cx="5720656" cy="3432394"/>
          </a:xfrm>
          <a:prstGeom prst="rect">
            <a:avLst/>
          </a:prstGeom>
        </p:spPr>
      </p:pic>
    </p:spTree>
    <p:extLst>
      <p:ext uri="{BB962C8B-B14F-4D97-AF65-F5344CB8AC3E}">
        <p14:creationId xmlns:p14="http://schemas.microsoft.com/office/powerpoint/2010/main" val="8330567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GMP Initial response</a:t>
            </a:r>
            <a:endParaRPr lang="en-GB" dirty="0"/>
          </a:p>
        </p:txBody>
      </p:sp>
      <p:sp>
        <p:nvSpPr>
          <p:cNvPr id="3" name="Content Placeholder 2"/>
          <p:cNvSpPr>
            <a:spLocks noGrp="1"/>
          </p:cNvSpPr>
          <p:nvPr>
            <p:ph sz="half" idx="1"/>
          </p:nvPr>
        </p:nvSpPr>
        <p:spPr/>
        <p:txBody>
          <a:bodyPr/>
          <a:lstStyle/>
          <a:p>
            <a:endParaRPr lang="en-GB" dirty="0" smtClean="0"/>
          </a:p>
          <a:p>
            <a:r>
              <a:rPr lang="en-GB" sz="2400" dirty="0" smtClean="0"/>
              <a:t>Initially </a:t>
            </a:r>
            <a:r>
              <a:rPr lang="en-GB" sz="2400" dirty="0"/>
              <a:t>the Force Duty Officer was not clear of the type of incident occurring but alerted Armed Response Vehicles to make their way toward the Arena. </a:t>
            </a:r>
          </a:p>
        </p:txBody>
      </p:sp>
      <p:pic>
        <p:nvPicPr>
          <p:cNvPr id="5" name="Content Placeholder 4"/>
          <p:cNvPicPr>
            <a:picLocks noGrp="1" noChangeAspect="1"/>
          </p:cNvPicPr>
          <p:nvPr>
            <p:ph sz="half" idx="2"/>
          </p:nvPr>
        </p:nvPicPr>
        <p:blipFill>
          <a:blip r:embed="rId2"/>
          <a:stretch>
            <a:fillRect/>
          </a:stretch>
        </p:blipFill>
        <p:spPr>
          <a:xfrm>
            <a:off x="5863091" y="2093976"/>
            <a:ext cx="5720656" cy="3432394"/>
          </a:xfrm>
          <a:prstGeom prst="rect">
            <a:avLst/>
          </a:prstGeom>
        </p:spPr>
      </p:pic>
    </p:spTree>
    <p:extLst>
      <p:ext uri="{BB962C8B-B14F-4D97-AF65-F5344CB8AC3E}">
        <p14:creationId xmlns:p14="http://schemas.microsoft.com/office/powerpoint/2010/main" val="15210798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Armed response</a:t>
            </a:r>
            <a:endParaRPr lang="en-GB" dirty="0"/>
          </a:p>
        </p:txBody>
      </p:sp>
      <p:pic>
        <p:nvPicPr>
          <p:cNvPr id="5" name="Content Placeholder 4"/>
          <p:cNvPicPr>
            <a:picLocks noGrp="1" noChangeAspect="1"/>
          </p:cNvPicPr>
          <p:nvPr>
            <p:ph sz="half" idx="1"/>
          </p:nvPr>
        </p:nvPicPr>
        <p:blipFill>
          <a:blip r:embed="rId2"/>
          <a:stretch>
            <a:fillRect/>
          </a:stretch>
        </p:blipFill>
        <p:spPr>
          <a:xfrm>
            <a:off x="1131222" y="2194560"/>
            <a:ext cx="5233002" cy="3868310"/>
          </a:xfrm>
          <a:prstGeom prst="rect">
            <a:avLst/>
          </a:prstGeom>
        </p:spPr>
      </p:pic>
      <p:sp>
        <p:nvSpPr>
          <p:cNvPr id="4" name="Content Placeholder 3"/>
          <p:cNvSpPr>
            <a:spLocks noGrp="1"/>
          </p:cNvSpPr>
          <p:nvPr>
            <p:ph sz="half" idx="2"/>
          </p:nvPr>
        </p:nvSpPr>
        <p:spPr/>
        <p:txBody>
          <a:bodyPr>
            <a:normAutofit/>
          </a:bodyPr>
          <a:lstStyle/>
          <a:p>
            <a:endParaRPr lang="en-GB" sz="2400" dirty="0" smtClean="0"/>
          </a:p>
          <a:p>
            <a:r>
              <a:rPr lang="en-GB" sz="2400" dirty="0" smtClean="0"/>
              <a:t>Even </a:t>
            </a:r>
            <a:r>
              <a:rPr lang="en-GB" sz="2400" dirty="0"/>
              <a:t>after the first Armed Response Vehicle arrived at the Trinity Way entrance to the Arena (22:41hrs), it was still not clear that an explosion had occurred. </a:t>
            </a:r>
            <a:endParaRPr lang="en-GB" sz="2400" dirty="0" smtClean="0"/>
          </a:p>
        </p:txBody>
      </p:sp>
    </p:spTree>
    <p:extLst>
      <p:ext uri="{BB962C8B-B14F-4D97-AF65-F5344CB8AC3E}">
        <p14:creationId xmlns:p14="http://schemas.microsoft.com/office/powerpoint/2010/main" val="1795987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Armed response</a:t>
            </a:r>
            <a:endParaRPr lang="en-GB" dirty="0"/>
          </a:p>
        </p:txBody>
      </p:sp>
      <p:pic>
        <p:nvPicPr>
          <p:cNvPr id="5" name="Content Placeholder 4"/>
          <p:cNvPicPr>
            <a:picLocks noGrp="1" noChangeAspect="1"/>
          </p:cNvPicPr>
          <p:nvPr>
            <p:ph sz="half" idx="1"/>
          </p:nvPr>
        </p:nvPicPr>
        <p:blipFill>
          <a:blip r:embed="rId2"/>
          <a:stretch>
            <a:fillRect/>
          </a:stretch>
        </p:blipFill>
        <p:spPr>
          <a:xfrm>
            <a:off x="1131222" y="2194560"/>
            <a:ext cx="5233002" cy="3868310"/>
          </a:xfrm>
          <a:prstGeom prst="rect">
            <a:avLst/>
          </a:prstGeom>
        </p:spPr>
      </p:pic>
      <p:sp>
        <p:nvSpPr>
          <p:cNvPr id="4" name="Content Placeholder 3"/>
          <p:cNvSpPr>
            <a:spLocks noGrp="1"/>
          </p:cNvSpPr>
          <p:nvPr>
            <p:ph sz="half" idx="2"/>
          </p:nvPr>
        </p:nvSpPr>
        <p:spPr/>
        <p:txBody>
          <a:bodyPr>
            <a:normAutofit/>
          </a:bodyPr>
          <a:lstStyle/>
          <a:p>
            <a:endParaRPr lang="en-GB" sz="2400" dirty="0" smtClean="0"/>
          </a:p>
          <a:p>
            <a:r>
              <a:rPr lang="en-GB" sz="2400" dirty="0" smtClean="0"/>
              <a:t>As </a:t>
            </a:r>
            <a:r>
              <a:rPr lang="en-GB" sz="2400" dirty="0" smtClean="0"/>
              <a:t>more </a:t>
            </a:r>
            <a:r>
              <a:rPr lang="en-GB" sz="2400" dirty="0"/>
              <a:t>calls were received by GMP, the Force Duty Officer authorised the Armed Response Vehicles to </a:t>
            </a:r>
            <a:r>
              <a:rPr lang="en-GB" sz="2400" dirty="0" smtClean="0"/>
              <a:t>deploy.</a:t>
            </a:r>
          </a:p>
          <a:p>
            <a:endParaRPr lang="en-GB" sz="2400" dirty="0"/>
          </a:p>
        </p:txBody>
      </p:sp>
    </p:spTree>
    <p:extLst>
      <p:ext uri="{BB962C8B-B14F-4D97-AF65-F5344CB8AC3E}">
        <p14:creationId xmlns:p14="http://schemas.microsoft.com/office/powerpoint/2010/main" val="27388554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Armed response</a:t>
            </a:r>
            <a:endParaRPr lang="en-GB" dirty="0"/>
          </a:p>
        </p:txBody>
      </p:sp>
      <p:pic>
        <p:nvPicPr>
          <p:cNvPr id="5" name="Content Placeholder 4"/>
          <p:cNvPicPr>
            <a:picLocks noGrp="1" noChangeAspect="1"/>
          </p:cNvPicPr>
          <p:nvPr>
            <p:ph sz="half" idx="1"/>
          </p:nvPr>
        </p:nvPicPr>
        <p:blipFill>
          <a:blip r:embed="rId2"/>
          <a:stretch>
            <a:fillRect/>
          </a:stretch>
        </p:blipFill>
        <p:spPr>
          <a:xfrm>
            <a:off x="1131222" y="2194560"/>
            <a:ext cx="5233002" cy="3868310"/>
          </a:xfrm>
          <a:prstGeom prst="rect">
            <a:avLst/>
          </a:prstGeom>
        </p:spPr>
      </p:pic>
      <p:sp>
        <p:nvSpPr>
          <p:cNvPr id="4" name="Content Placeholder 3"/>
          <p:cNvSpPr>
            <a:spLocks noGrp="1"/>
          </p:cNvSpPr>
          <p:nvPr>
            <p:ph sz="half" idx="2"/>
          </p:nvPr>
        </p:nvSpPr>
        <p:spPr/>
        <p:txBody>
          <a:bodyPr/>
          <a:lstStyle/>
          <a:p>
            <a:endParaRPr lang="en-GB" dirty="0" smtClean="0"/>
          </a:p>
          <a:p>
            <a:r>
              <a:rPr lang="en-GB" sz="2400" dirty="0" smtClean="0"/>
              <a:t>Soon </a:t>
            </a:r>
            <a:r>
              <a:rPr lang="en-GB" sz="2400" dirty="0"/>
              <a:t>after, Armed Response Vehicles arrived at the Hunts Bank entrance to Victoria station and it became clear that GMP was dealing with a major incident.</a:t>
            </a:r>
          </a:p>
        </p:txBody>
      </p:sp>
    </p:spTree>
    <p:extLst>
      <p:ext uri="{BB962C8B-B14F-4D97-AF65-F5344CB8AC3E}">
        <p14:creationId xmlns:p14="http://schemas.microsoft.com/office/powerpoint/2010/main" val="14759383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IED</a:t>
            </a:r>
            <a:endParaRPr lang="en-GB" dirty="0"/>
          </a:p>
        </p:txBody>
      </p:sp>
      <p:sp>
        <p:nvSpPr>
          <p:cNvPr id="3" name="Content Placeholder 2"/>
          <p:cNvSpPr>
            <a:spLocks noGrp="1"/>
          </p:cNvSpPr>
          <p:nvPr>
            <p:ph sz="half" idx="1"/>
          </p:nvPr>
        </p:nvSpPr>
        <p:spPr/>
        <p:txBody>
          <a:bodyPr>
            <a:normAutofit/>
          </a:bodyPr>
          <a:lstStyle/>
          <a:p>
            <a:endParaRPr lang="en-GB" sz="2400" dirty="0" smtClean="0"/>
          </a:p>
          <a:p>
            <a:r>
              <a:rPr lang="en-GB" sz="2400" dirty="0" smtClean="0"/>
              <a:t>Within </a:t>
            </a:r>
            <a:r>
              <a:rPr lang="en-GB" sz="2400" dirty="0"/>
              <a:t>eleven minutes </a:t>
            </a:r>
            <a:r>
              <a:rPr lang="en-GB" sz="2400" dirty="0" smtClean="0"/>
              <a:t>the </a:t>
            </a:r>
            <a:r>
              <a:rPr lang="en-GB" sz="2400" dirty="0"/>
              <a:t>Authorised Firearms Officer </a:t>
            </a:r>
            <a:r>
              <a:rPr lang="en-GB" sz="2400" dirty="0" smtClean="0"/>
              <a:t>(AFO) gave </a:t>
            </a:r>
            <a:r>
              <a:rPr lang="en-GB" sz="2400" dirty="0"/>
              <a:t>the Force Duty Officer a situation report, listing casualties and fatalities and notifying him of a possible Improvised Explosive </a:t>
            </a:r>
            <a:r>
              <a:rPr lang="en-GB" sz="2400" dirty="0" smtClean="0"/>
              <a:t>Device (IED). </a:t>
            </a:r>
          </a:p>
        </p:txBody>
      </p:sp>
      <p:pic>
        <p:nvPicPr>
          <p:cNvPr id="5" name="Content Placeholder 4"/>
          <p:cNvPicPr>
            <a:picLocks noGrp="1" noChangeAspect="1"/>
          </p:cNvPicPr>
          <p:nvPr>
            <p:ph sz="half" idx="2"/>
          </p:nvPr>
        </p:nvPicPr>
        <p:blipFill>
          <a:blip r:embed="rId2"/>
          <a:stretch>
            <a:fillRect/>
          </a:stretch>
        </p:blipFill>
        <p:spPr>
          <a:xfrm>
            <a:off x="5779433" y="2544417"/>
            <a:ext cx="5348815" cy="2995336"/>
          </a:xfrm>
          <a:prstGeom prst="rect">
            <a:avLst/>
          </a:prstGeom>
        </p:spPr>
      </p:pic>
    </p:spTree>
    <p:extLst>
      <p:ext uri="{BB962C8B-B14F-4D97-AF65-F5344CB8AC3E}">
        <p14:creationId xmlns:p14="http://schemas.microsoft.com/office/powerpoint/2010/main" val="37680525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IED</a:t>
            </a:r>
            <a:endParaRPr lang="en-GB" dirty="0"/>
          </a:p>
        </p:txBody>
      </p:sp>
      <p:sp>
        <p:nvSpPr>
          <p:cNvPr id="3" name="Content Placeholder 2"/>
          <p:cNvSpPr>
            <a:spLocks noGrp="1"/>
          </p:cNvSpPr>
          <p:nvPr>
            <p:ph sz="half" idx="1"/>
          </p:nvPr>
        </p:nvSpPr>
        <p:spPr/>
        <p:txBody>
          <a:bodyPr>
            <a:normAutofit/>
          </a:bodyPr>
          <a:lstStyle/>
          <a:p>
            <a:endParaRPr lang="en-GB" sz="2400" dirty="0" smtClean="0"/>
          </a:p>
          <a:p>
            <a:r>
              <a:rPr lang="en-GB" sz="2400" dirty="0" smtClean="0"/>
              <a:t>The </a:t>
            </a:r>
            <a:r>
              <a:rPr lang="en-GB" sz="2400" dirty="0" smtClean="0"/>
              <a:t>AFO also reported that it was a possibility that some of the injuries were firearms wounds (Probably shrapnel wounds). </a:t>
            </a:r>
          </a:p>
        </p:txBody>
      </p:sp>
      <p:pic>
        <p:nvPicPr>
          <p:cNvPr id="5" name="Content Placeholder 4"/>
          <p:cNvPicPr>
            <a:picLocks noGrp="1" noChangeAspect="1"/>
          </p:cNvPicPr>
          <p:nvPr>
            <p:ph sz="half" idx="2"/>
          </p:nvPr>
        </p:nvPicPr>
        <p:blipFill>
          <a:blip r:embed="rId2"/>
          <a:stretch>
            <a:fillRect/>
          </a:stretch>
        </p:blipFill>
        <p:spPr>
          <a:xfrm>
            <a:off x="5779433" y="2544417"/>
            <a:ext cx="5348815" cy="2995336"/>
          </a:xfrm>
          <a:prstGeom prst="rect">
            <a:avLst/>
          </a:prstGeom>
        </p:spPr>
      </p:pic>
    </p:spTree>
    <p:extLst>
      <p:ext uri="{BB962C8B-B14F-4D97-AF65-F5344CB8AC3E}">
        <p14:creationId xmlns:p14="http://schemas.microsoft.com/office/powerpoint/2010/main" val="18068156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armed response</a:t>
            </a:r>
            <a:endParaRPr lang="en-GB" dirty="0"/>
          </a:p>
        </p:txBody>
      </p:sp>
      <p:pic>
        <p:nvPicPr>
          <p:cNvPr id="5" name="Content Placeholder 4"/>
          <p:cNvPicPr>
            <a:picLocks noGrp="1" noChangeAspect="1"/>
          </p:cNvPicPr>
          <p:nvPr>
            <p:ph sz="half" idx="1"/>
          </p:nvPr>
        </p:nvPicPr>
        <p:blipFill>
          <a:blip r:embed="rId2"/>
          <a:stretch>
            <a:fillRect/>
          </a:stretch>
        </p:blipFill>
        <p:spPr>
          <a:xfrm>
            <a:off x="825479" y="2194559"/>
            <a:ext cx="5061005" cy="3550257"/>
          </a:xfrm>
          <a:prstGeom prst="rect">
            <a:avLst/>
          </a:prstGeom>
        </p:spPr>
      </p:pic>
      <p:sp>
        <p:nvSpPr>
          <p:cNvPr id="4" name="Content Placeholder 3"/>
          <p:cNvSpPr>
            <a:spLocks noGrp="1"/>
          </p:cNvSpPr>
          <p:nvPr>
            <p:ph sz="half" idx="2"/>
          </p:nvPr>
        </p:nvSpPr>
        <p:spPr/>
        <p:txBody>
          <a:bodyPr>
            <a:normAutofit/>
          </a:bodyPr>
          <a:lstStyle/>
          <a:p>
            <a:r>
              <a:rPr lang="en-GB" sz="2400" dirty="0" smtClean="0"/>
              <a:t>This </a:t>
            </a:r>
            <a:r>
              <a:rPr lang="en-GB" sz="2400" dirty="0"/>
              <a:t>information led the </a:t>
            </a:r>
            <a:r>
              <a:rPr lang="en-GB" sz="2400" dirty="0" smtClean="0"/>
              <a:t>belief that </a:t>
            </a:r>
            <a:r>
              <a:rPr lang="en-GB" sz="2400" dirty="0"/>
              <a:t>a </a:t>
            </a:r>
            <a:r>
              <a:rPr lang="en-GB" sz="2400" dirty="0" smtClean="0"/>
              <a:t>Paris style </a:t>
            </a:r>
            <a:r>
              <a:rPr lang="en-GB" sz="2400" dirty="0"/>
              <a:t>attack could be in progress, involving a terrorist Improvised Explosive Device and Marauding Terrorist Firearms Attack</a:t>
            </a:r>
            <a:r>
              <a:rPr lang="en-GB" sz="2400" dirty="0" smtClean="0"/>
              <a:t>.</a:t>
            </a:r>
          </a:p>
          <a:p>
            <a:r>
              <a:rPr lang="en-GB" sz="2400" dirty="0" smtClean="0"/>
              <a:t>This </a:t>
            </a:r>
            <a:r>
              <a:rPr lang="en-GB" sz="2400" dirty="0"/>
              <a:t>provided impetus to mobilise additional firearms officers toward the scene. </a:t>
            </a:r>
            <a:endParaRPr lang="en-GB" sz="2400" dirty="0" smtClean="0"/>
          </a:p>
        </p:txBody>
      </p:sp>
    </p:spTree>
    <p:extLst>
      <p:ext uri="{BB962C8B-B14F-4D97-AF65-F5344CB8AC3E}">
        <p14:creationId xmlns:p14="http://schemas.microsoft.com/office/powerpoint/2010/main" val="2468288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 </a:t>
            </a:r>
            <a:r>
              <a:rPr lang="en-GB" dirty="0" err="1" smtClean="0"/>
              <a:t>plato</a:t>
            </a:r>
            <a:endParaRPr lang="en-GB" dirty="0"/>
          </a:p>
        </p:txBody>
      </p:sp>
      <p:sp>
        <p:nvSpPr>
          <p:cNvPr id="3" name="Content Placeholder 2"/>
          <p:cNvSpPr>
            <a:spLocks noGrp="1"/>
          </p:cNvSpPr>
          <p:nvPr>
            <p:ph sz="half" idx="1"/>
          </p:nvPr>
        </p:nvSpPr>
        <p:spPr/>
        <p:txBody>
          <a:bodyPr/>
          <a:lstStyle/>
          <a:p>
            <a:r>
              <a:rPr lang="en-GB" sz="2400" dirty="0" smtClean="0"/>
              <a:t>At </a:t>
            </a:r>
            <a:r>
              <a:rPr lang="en-GB" sz="2400" dirty="0"/>
              <a:t>22:47hrs the Force Duty Officer, acting on the information available, declared the Operation PLATO contingency for a Marauding Terrorist Firearms Attack. </a:t>
            </a:r>
            <a:endParaRPr lang="en-GB" sz="2400" dirty="0" smtClean="0"/>
          </a:p>
          <a:p>
            <a:r>
              <a:rPr lang="en-GB" sz="2400" dirty="0" smtClean="0"/>
              <a:t>At </a:t>
            </a:r>
            <a:r>
              <a:rPr lang="en-GB" sz="2400" dirty="0"/>
              <a:t>the same time the Force Control Room received confirmation that an explosion had occurred. </a:t>
            </a:r>
          </a:p>
        </p:txBody>
      </p:sp>
      <p:pic>
        <p:nvPicPr>
          <p:cNvPr id="5" name="Content Placeholder 4"/>
          <p:cNvPicPr>
            <a:picLocks noGrp="1" noChangeAspect="1"/>
          </p:cNvPicPr>
          <p:nvPr>
            <p:ph sz="half" idx="2"/>
          </p:nvPr>
        </p:nvPicPr>
        <p:blipFill>
          <a:blip r:embed="rId2"/>
          <a:stretch>
            <a:fillRect/>
          </a:stretch>
        </p:blipFill>
        <p:spPr>
          <a:xfrm>
            <a:off x="5843593" y="2713384"/>
            <a:ext cx="5284656" cy="3252096"/>
          </a:xfrm>
          <a:prstGeom prst="rect">
            <a:avLst/>
          </a:prstGeom>
        </p:spPr>
      </p:pic>
    </p:spTree>
    <p:extLst>
      <p:ext uri="{BB962C8B-B14F-4D97-AF65-F5344CB8AC3E}">
        <p14:creationId xmlns:p14="http://schemas.microsoft.com/office/powerpoint/2010/main" val="1267866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Other incidents in </a:t>
            </a:r>
            <a:r>
              <a:rPr lang="en-GB" dirty="0" err="1" smtClean="0"/>
              <a:t>gmp</a:t>
            </a:r>
            <a:r>
              <a:rPr lang="en-GB" dirty="0" smtClean="0"/>
              <a:t> area</a:t>
            </a:r>
            <a:endParaRPr lang="en-GB" dirty="0"/>
          </a:p>
        </p:txBody>
      </p:sp>
      <p:sp>
        <p:nvSpPr>
          <p:cNvPr id="6" name="Content Placeholder 5"/>
          <p:cNvSpPr>
            <a:spLocks noGrp="1"/>
          </p:cNvSpPr>
          <p:nvPr>
            <p:ph idx="1"/>
          </p:nvPr>
        </p:nvSpPr>
        <p:spPr/>
        <p:txBody>
          <a:bodyPr>
            <a:noAutofit/>
          </a:bodyPr>
          <a:lstStyle/>
          <a:p>
            <a:r>
              <a:rPr lang="en-GB" sz="2400" dirty="0" smtClean="0"/>
              <a:t>The </a:t>
            </a:r>
            <a:r>
              <a:rPr lang="en-GB" sz="2400" dirty="0"/>
              <a:t>lockdown of Piccadilly train station by armed officers in the belief that a further attack might be imminent (23:10hrs) </a:t>
            </a:r>
            <a:endParaRPr lang="en-GB" sz="2400" dirty="0" smtClean="0"/>
          </a:p>
          <a:p>
            <a:r>
              <a:rPr lang="en-GB" sz="2400" dirty="0" smtClean="0"/>
              <a:t>A </a:t>
            </a:r>
            <a:r>
              <a:rPr lang="en-GB" sz="2400" dirty="0"/>
              <a:t>potential active shooter and a suspect package left behind Manchester Cathedral – this involved a further scene for GMP officers to guard which, in view of the circumstances, was treated as a potential terrorist attack (23:35hrs) </a:t>
            </a:r>
            <a:endParaRPr lang="en-GB" sz="2400" dirty="0" smtClean="0"/>
          </a:p>
          <a:p>
            <a:r>
              <a:rPr lang="en-GB" sz="2400" dirty="0" smtClean="0"/>
              <a:t>A </a:t>
            </a:r>
            <a:r>
              <a:rPr lang="en-GB" sz="2400" dirty="0"/>
              <a:t>suspicious package at North Manchester General Hospital (00:18hrs) </a:t>
            </a:r>
            <a:endParaRPr lang="en-GB" sz="2400" dirty="0" smtClean="0"/>
          </a:p>
          <a:p>
            <a:r>
              <a:rPr lang="en-GB" sz="2400" dirty="0" smtClean="0"/>
              <a:t>A </a:t>
            </a:r>
            <a:r>
              <a:rPr lang="en-GB" sz="2400" dirty="0"/>
              <a:t>potential further explosive device at the Mitre Hotel on Cathedral Gates which was disrupted by a military Explosive Ordnance Disposal team (01:30hrs) </a:t>
            </a:r>
            <a:endParaRPr lang="en-GB" sz="2400" dirty="0" smtClean="0"/>
          </a:p>
        </p:txBody>
      </p:sp>
    </p:spTree>
    <p:extLst>
      <p:ext uri="{BB962C8B-B14F-4D97-AF65-F5344CB8AC3E}">
        <p14:creationId xmlns:p14="http://schemas.microsoft.com/office/powerpoint/2010/main" val="8940575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2242 Response NWAS </a:t>
            </a:r>
            <a:endParaRPr lang="en-GB" dirty="0"/>
          </a:p>
        </p:txBody>
      </p:sp>
      <p:sp>
        <p:nvSpPr>
          <p:cNvPr id="4" name="Content Placeholder 3"/>
          <p:cNvSpPr>
            <a:spLocks noGrp="1"/>
          </p:cNvSpPr>
          <p:nvPr>
            <p:ph sz="half" idx="2"/>
          </p:nvPr>
        </p:nvSpPr>
        <p:spPr>
          <a:xfrm>
            <a:off x="6364224" y="1991360"/>
            <a:ext cx="4754880" cy="4180840"/>
          </a:xfrm>
        </p:spPr>
        <p:txBody>
          <a:bodyPr>
            <a:normAutofit lnSpcReduction="10000"/>
          </a:bodyPr>
          <a:lstStyle/>
          <a:p>
            <a:pPr lvl="0">
              <a:buClr>
                <a:srgbClr val="D34817">
                  <a:lumMod val="75000"/>
                </a:srgbClr>
              </a:buClr>
            </a:pPr>
            <a:r>
              <a:rPr lang="en-GB" sz="2400" dirty="0">
                <a:solidFill>
                  <a:prstClr val="black"/>
                </a:solidFill>
              </a:rPr>
              <a:t>The Advanced Paramedic arrived at the </a:t>
            </a:r>
            <a:r>
              <a:rPr lang="en-GB" sz="2400" dirty="0" smtClean="0">
                <a:solidFill>
                  <a:prstClr val="black"/>
                </a:solidFill>
              </a:rPr>
              <a:t>scene</a:t>
            </a:r>
            <a:r>
              <a:rPr lang="en-GB" sz="2400" dirty="0">
                <a:solidFill>
                  <a:prstClr val="black"/>
                </a:solidFill>
              </a:rPr>
              <a:t> </a:t>
            </a:r>
            <a:r>
              <a:rPr lang="en-GB" sz="2400" dirty="0" smtClean="0">
                <a:solidFill>
                  <a:prstClr val="black"/>
                </a:solidFill>
              </a:rPr>
              <a:t>and was told </a:t>
            </a:r>
            <a:r>
              <a:rPr lang="en-GB" sz="2400" dirty="0">
                <a:solidFill>
                  <a:prstClr val="black"/>
                </a:solidFill>
              </a:rPr>
              <a:t>by a police officer on the concourse that the incident was ‘a suicide bomber’. </a:t>
            </a:r>
            <a:endParaRPr lang="en-GB" sz="2400" dirty="0" smtClean="0">
              <a:solidFill>
                <a:prstClr val="black"/>
              </a:solidFill>
            </a:endParaRPr>
          </a:p>
          <a:p>
            <a:pPr lvl="0">
              <a:buClr>
                <a:srgbClr val="D34817">
                  <a:lumMod val="75000"/>
                </a:srgbClr>
              </a:buClr>
            </a:pPr>
            <a:r>
              <a:rPr lang="en-GB" sz="2400" dirty="0" smtClean="0">
                <a:solidFill>
                  <a:prstClr val="black"/>
                </a:solidFill>
              </a:rPr>
              <a:t>He </a:t>
            </a:r>
            <a:r>
              <a:rPr lang="en-GB" sz="2400" dirty="0">
                <a:solidFill>
                  <a:prstClr val="black"/>
                </a:solidFill>
              </a:rPr>
              <a:t>made a rapid assessment of the situation and then walked back onto the walkway from where he gave a full situation report to the NWAS control room, declaring a Major Incident as part of a METHANE message</a:t>
            </a:r>
          </a:p>
          <a:p>
            <a:endParaRPr lang="en-GB" dirty="0"/>
          </a:p>
        </p:txBody>
      </p:sp>
      <p:pic>
        <p:nvPicPr>
          <p:cNvPr id="1026" name="Picture 2" descr="Image result for paramedic manchester arena"/>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69848" y="3001617"/>
            <a:ext cx="4212914" cy="2359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3401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a:t>
            </a:r>
            <a:endParaRPr lang="en-GB" dirty="0"/>
          </a:p>
        </p:txBody>
      </p:sp>
      <p:sp>
        <p:nvSpPr>
          <p:cNvPr id="3" name="Content Placeholder 2"/>
          <p:cNvSpPr>
            <a:spLocks noGrp="1"/>
          </p:cNvSpPr>
          <p:nvPr>
            <p:ph sz="half" idx="1"/>
          </p:nvPr>
        </p:nvSpPr>
        <p:spPr>
          <a:xfrm>
            <a:off x="1069848" y="1879600"/>
            <a:ext cx="5029200" cy="4292600"/>
          </a:xfrm>
        </p:spPr>
        <p:txBody>
          <a:bodyPr>
            <a:noAutofit/>
          </a:bodyPr>
          <a:lstStyle/>
          <a:p>
            <a:r>
              <a:rPr lang="en-GB" sz="2400" dirty="0" smtClean="0"/>
              <a:t>Although ‘Gold’ was now </a:t>
            </a:r>
            <a:r>
              <a:rPr lang="en-GB" sz="2400" dirty="0"/>
              <a:t>in place, due to the then lack of an Inter-Agency radio </a:t>
            </a:r>
            <a:r>
              <a:rPr lang="en-GB" sz="2400" dirty="0" smtClean="0"/>
              <a:t>link there was no communication link between the GMP </a:t>
            </a:r>
            <a:r>
              <a:rPr lang="en-GB" sz="2400" dirty="0"/>
              <a:t>control room and those of NWAS and GMFRS. </a:t>
            </a:r>
            <a:endParaRPr lang="en-GB" sz="2400" dirty="0" smtClean="0"/>
          </a:p>
          <a:p>
            <a:r>
              <a:rPr lang="en-GB" sz="2400" dirty="0" smtClean="0"/>
              <a:t>The </a:t>
            </a:r>
            <a:r>
              <a:rPr lang="en-GB" sz="2400" dirty="0"/>
              <a:t>Force Duty Officer did, however, know that both GMFRS and NWAS were aware of the attack from operators who were in contact with those partner agencies’ control rooms. </a:t>
            </a:r>
          </a:p>
        </p:txBody>
      </p:sp>
      <p:pic>
        <p:nvPicPr>
          <p:cNvPr id="5" name="Content Placeholder 4"/>
          <p:cNvPicPr>
            <a:picLocks noGrp="1" noChangeAspect="1"/>
          </p:cNvPicPr>
          <p:nvPr>
            <p:ph sz="half" idx="2"/>
          </p:nvPr>
        </p:nvPicPr>
        <p:blipFill>
          <a:blip r:embed="rId2"/>
          <a:stretch>
            <a:fillRect/>
          </a:stretch>
        </p:blipFill>
        <p:spPr>
          <a:xfrm>
            <a:off x="6099048" y="1537943"/>
            <a:ext cx="4673450" cy="3978275"/>
          </a:xfrm>
          <a:prstGeom prst="rect">
            <a:avLst/>
          </a:prstGeom>
        </p:spPr>
      </p:pic>
    </p:spTree>
    <p:extLst>
      <p:ext uri="{BB962C8B-B14F-4D97-AF65-F5344CB8AC3E}">
        <p14:creationId xmlns:p14="http://schemas.microsoft.com/office/powerpoint/2010/main" val="30854212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GMFRS</a:t>
            </a:r>
            <a:endParaRPr lang="en-GB" dirty="0"/>
          </a:p>
        </p:txBody>
      </p:sp>
      <p:pic>
        <p:nvPicPr>
          <p:cNvPr id="5" name="Content Placeholder 4"/>
          <p:cNvPicPr>
            <a:picLocks noGrp="1" noChangeAspect="1"/>
          </p:cNvPicPr>
          <p:nvPr>
            <p:ph sz="half" idx="1"/>
          </p:nvPr>
        </p:nvPicPr>
        <p:blipFill>
          <a:blip r:embed="rId2"/>
          <a:stretch>
            <a:fillRect/>
          </a:stretch>
        </p:blipFill>
        <p:spPr>
          <a:xfrm>
            <a:off x="1069848" y="1630017"/>
            <a:ext cx="5294376" cy="4919870"/>
          </a:xfrm>
          <a:prstGeom prst="rect">
            <a:avLst/>
          </a:prstGeom>
        </p:spPr>
      </p:pic>
      <p:sp>
        <p:nvSpPr>
          <p:cNvPr id="4" name="Content Placeholder 3"/>
          <p:cNvSpPr>
            <a:spLocks noGrp="1"/>
          </p:cNvSpPr>
          <p:nvPr>
            <p:ph sz="half" idx="2"/>
          </p:nvPr>
        </p:nvSpPr>
        <p:spPr/>
        <p:txBody>
          <a:bodyPr/>
          <a:lstStyle/>
          <a:p>
            <a:r>
              <a:rPr lang="en-GB" sz="2400" dirty="0" smtClean="0"/>
              <a:t>The </a:t>
            </a:r>
            <a:r>
              <a:rPr lang="en-GB" sz="2400" dirty="0"/>
              <a:t>Greater Manchester Fire and Rescue Service (GMFRS) did not arrive at the scene and therefore played no meaningful role in the response to the attack for nearly two hours. </a:t>
            </a:r>
            <a:endParaRPr lang="en-GB" sz="2400" dirty="0" smtClean="0"/>
          </a:p>
          <a:p>
            <a:r>
              <a:rPr lang="en-GB" sz="2400" dirty="0" smtClean="0"/>
              <a:t>This </a:t>
            </a:r>
            <a:r>
              <a:rPr lang="en-GB" sz="2400" dirty="0"/>
              <a:t>compares with an average response time for the Service of less than six minutes.</a:t>
            </a:r>
          </a:p>
        </p:txBody>
      </p:sp>
    </p:spTree>
    <p:extLst>
      <p:ext uri="{BB962C8B-B14F-4D97-AF65-F5344CB8AC3E}">
        <p14:creationId xmlns:p14="http://schemas.microsoft.com/office/powerpoint/2010/main" val="2035849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GMFRS</a:t>
            </a:r>
          </a:p>
        </p:txBody>
      </p:sp>
      <p:sp>
        <p:nvSpPr>
          <p:cNvPr id="3" name="Content Placeholder 2"/>
          <p:cNvSpPr>
            <a:spLocks noGrp="1"/>
          </p:cNvSpPr>
          <p:nvPr>
            <p:ph sz="half" idx="1"/>
          </p:nvPr>
        </p:nvSpPr>
        <p:spPr/>
        <p:txBody>
          <a:bodyPr>
            <a:noAutofit/>
          </a:bodyPr>
          <a:lstStyle/>
          <a:p>
            <a:r>
              <a:rPr lang="en-GB" sz="2400" dirty="0" smtClean="0"/>
              <a:t>In </a:t>
            </a:r>
            <a:r>
              <a:rPr lang="en-GB" sz="2400" dirty="0"/>
              <a:t>the first hour following detonation, GMP received 240 calls into its call </a:t>
            </a:r>
            <a:r>
              <a:rPr lang="en-GB" sz="2400" dirty="0" smtClean="0"/>
              <a:t>system.</a:t>
            </a:r>
          </a:p>
          <a:p>
            <a:r>
              <a:rPr lang="en-GB" sz="2400" dirty="0" smtClean="0"/>
              <a:t>Over </a:t>
            </a:r>
            <a:r>
              <a:rPr lang="en-GB" sz="2400" dirty="0"/>
              <a:t>the course of the night North West Fire Control received </a:t>
            </a:r>
            <a:r>
              <a:rPr lang="en-GB" sz="2400" dirty="0" err="1" smtClean="0"/>
              <a:t>omly</a:t>
            </a:r>
            <a:r>
              <a:rPr lang="en-GB" sz="2400" dirty="0" smtClean="0"/>
              <a:t> three </a:t>
            </a:r>
            <a:r>
              <a:rPr lang="en-GB" sz="2400" dirty="0"/>
              <a:t>directly </a:t>
            </a:r>
            <a:r>
              <a:rPr lang="en-GB" sz="2400" dirty="0" smtClean="0"/>
              <a:t>calls</a:t>
            </a:r>
            <a:r>
              <a:rPr lang="en-GB" sz="2400" dirty="0"/>
              <a:t>. </a:t>
            </a:r>
            <a:endParaRPr lang="en-GB" sz="2400" dirty="0" smtClean="0"/>
          </a:p>
          <a:p>
            <a:r>
              <a:rPr lang="en-GB" sz="2400" dirty="0" smtClean="0"/>
              <a:t>One from the </a:t>
            </a:r>
            <a:r>
              <a:rPr lang="en-GB" sz="2400" dirty="0"/>
              <a:t>ambulance </a:t>
            </a:r>
            <a:r>
              <a:rPr lang="en-GB" sz="2400" dirty="0" smtClean="0"/>
              <a:t>service, one from the </a:t>
            </a:r>
            <a:r>
              <a:rPr lang="en-GB" sz="2400" dirty="0"/>
              <a:t>police and one from a member of the public. </a:t>
            </a:r>
            <a:endParaRPr lang="en-GB" sz="2400" dirty="0" smtClean="0"/>
          </a:p>
        </p:txBody>
      </p:sp>
      <p:pic>
        <p:nvPicPr>
          <p:cNvPr id="6" name="Content Placeholder 5"/>
          <p:cNvPicPr>
            <a:picLocks noGrp="1" noChangeAspect="1"/>
          </p:cNvPicPr>
          <p:nvPr>
            <p:ph sz="half" idx="2"/>
          </p:nvPr>
        </p:nvPicPr>
        <p:blipFill>
          <a:blip r:embed="rId2"/>
          <a:stretch>
            <a:fillRect/>
          </a:stretch>
        </p:blipFill>
        <p:spPr>
          <a:xfrm>
            <a:off x="5930307" y="2194560"/>
            <a:ext cx="5197941" cy="3311144"/>
          </a:xfrm>
          <a:prstGeom prst="rect">
            <a:avLst/>
          </a:prstGeom>
        </p:spPr>
      </p:pic>
    </p:spTree>
    <p:extLst>
      <p:ext uri="{BB962C8B-B14F-4D97-AF65-F5344CB8AC3E}">
        <p14:creationId xmlns:p14="http://schemas.microsoft.com/office/powerpoint/2010/main" val="31122396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2236 NWFC informed</a:t>
            </a:r>
            <a:endParaRPr lang="en-GB" dirty="0"/>
          </a:p>
        </p:txBody>
      </p:sp>
      <p:sp>
        <p:nvSpPr>
          <p:cNvPr id="3" name="Content Placeholder 2"/>
          <p:cNvSpPr>
            <a:spLocks noGrp="1"/>
          </p:cNvSpPr>
          <p:nvPr>
            <p:ph sz="half" idx="1"/>
          </p:nvPr>
        </p:nvSpPr>
        <p:spPr/>
        <p:txBody>
          <a:bodyPr/>
          <a:lstStyle/>
          <a:p>
            <a:pPr lvl="0">
              <a:buClr>
                <a:srgbClr val="D34817">
                  <a:lumMod val="75000"/>
                </a:srgbClr>
              </a:buClr>
            </a:pPr>
            <a:r>
              <a:rPr lang="en-GB" sz="2400" dirty="0" smtClean="0">
                <a:solidFill>
                  <a:prstClr val="black"/>
                </a:solidFill>
              </a:rPr>
              <a:t>Control </a:t>
            </a:r>
            <a:r>
              <a:rPr lang="en-GB" sz="2400" dirty="0">
                <a:solidFill>
                  <a:prstClr val="black"/>
                </a:solidFill>
              </a:rPr>
              <a:t>operators </a:t>
            </a:r>
            <a:r>
              <a:rPr lang="en-GB" sz="2400" dirty="0" smtClean="0">
                <a:solidFill>
                  <a:prstClr val="black"/>
                </a:solidFill>
              </a:rPr>
              <a:t>at </a:t>
            </a:r>
            <a:r>
              <a:rPr lang="en-GB" sz="2400" dirty="0">
                <a:solidFill>
                  <a:prstClr val="black"/>
                </a:solidFill>
              </a:rPr>
              <a:t>the </a:t>
            </a:r>
            <a:r>
              <a:rPr lang="en-GB" sz="2400" dirty="0" smtClean="0">
                <a:solidFill>
                  <a:prstClr val="black"/>
                </a:solidFill>
              </a:rPr>
              <a:t>NWFC learned </a:t>
            </a:r>
            <a:r>
              <a:rPr lang="en-GB" sz="2400" dirty="0">
                <a:solidFill>
                  <a:prstClr val="black"/>
                </a:solidFill>
              </a:rPr>
              <a:t>about the incident in the midst of an unrelated conversation with an operator at GMP control room. </a:t>
            </a:r>
            <a:endParaRPr lang="en-GB" sz="2400" dirty="0" smtClean="0">
              <a:solidFill>
                <a:prstClr val="black"/>
              </a:solidFill>
            </a:endParaRPr>
          </a:p>
          <a:p>
            <a:pPr lvl="0">
              <a:buClr>
                <a:srgbClr val="D34817">
                  <a:lumMod val="75000"/>
                </a:srgbClr>
              </a:buClr>
            </a:pPr>
            <a:r>
              <a:rPr lang="en-GB" sz="2400" dirty="0" smtClean="0">
                <a:solidFill>
                  <a:prstClr val="black"/>
                </a:solidFill>
              </a:rPr>
              <a:t>As </a:t>
            </a:r>
            <a:r>
              <a:rPr lang="en-GB" sz="2400" dirty="0">
                <a:solidFill>
                  <a:prstClr val="black"/>
                </a:solidFill>
              </a:rPr>
              <a:t>details became clearer to the GMP operator, substantive notification of an explosion in the Arena foyer was passed to the North West Fire Control operator at 22:36hrs.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364288" y="2669741"/>
            <a:ext cx="4754562" cy="3026643"/>
          </a:xfrm>
          <a:prstGeom prst="rect">
            <a:avLst/>
          </a:prstGeom>
        </p:spPr>
      </p:pic>
    </p:spTree>
    <p:extLst>
      <p:ext uri="{BB962C8B-B14F-4D97-AF65-F5344CB8AC3E}">
        <p14:creationId xmlns:p14="http://schemas.microsoft.com/office/powerpoint/2010/main" val="3347665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2236 NWFC informed</a:t>
            </a:r>
            <a:endParaRPr lang="en-GB" dirty="0"/>
          </a:p>
        </p:txBody>
      </p:sp>
      <p:sp>
        <p:nvSpPr>
          <p:cNvPr id="3" name="Content Placeholder 2"/>
          <p:cNvSpPr>
            <a:spLocks noGrp="1"/>
          </p:cNvSpPr>
          <p:nvPr>
            <p:ph sz="half" idx="1"/>
          </p:nvPr>
        </p:nvSpPr>
        <p:spPr/>
        <p:txBody>
          <a:bodyPr>
            <a:normAutofit lnSpcReduction="10000"/>
          </a:bodyPr>
          <a:lstStyle/>
          <a:p>
            <a:pPr lvl="0">
              <a:buClr>
                <a:srgbClr val="D34817">
                  <a:lumMod val="75000"/>
                </a:srgbClr>
              </a:buClr>
            </a:pPr>
            <a:r>
              <a:rPr lang="en-GB" sz="2400" dirty="0">
                <a:solidFill>
                  <a:prstClr val="black"/>
                </a:solidFill>
              </a:rPr>
              <a:t>The basis of the information was that GMP was receiving information about an ‘explosion’ or ‘bomb’ and later, possible ‘gunfire’ at the Arena. </a:t>
            </a:r>
            <a:endParaRPr lang="en-GB" sz="2400" dirty="0" smtClean="0">
              <a:solidFill>
                <a:prstClr val="black"/>
              </a:solidFill>
            </a:endParaRPr>
          </a:p>
          <a:p>
            <a:pPr lvl="0">
              <a:buClr>
                <a:srgbClr val="D34817">
                  <a:lumMod val="75000"/>
                </a:srgbClr>
              </a:buClr>
            </a:pPr>
            <a:r>
              <a:rPr lang="en-GB" sz="2400" dirty="0" smtClean="0">
                <a:solidFill>
                  <a:prstClr val="black"/>
                </a:solidFill>
              </a:rPr>
              <a:t>With </a:t>
            </a:r>
            <a:r>
              <a:rPr lang="en-GB" sz="2400" dirty="0">
                <a:solidFill>
                  <a:prstClr val="black"/>
                </a:solidFill>
              </a:rPr>
              <a:t>this information, </a:t>
            </a:r>
            <a:r>
              <a:rPr lang="en-GB" sz="2400" dirty="0" smtClean="0">
                <a:solidFill>
                  <a:prstClr val="black"/>
                </a:solidFill>
              </a:rPr>
              <a:t>the NWFC  </a:t>
            </a:r>
            <a:r>
              <a:rPr lang="en-GB" sz="2400" dirty="0">
                <a:solidFill>
                  <a:prstClr val="black"/>
                </a:solidFill>
              </a:rPr>
              <a:t>operator commenced a standard operating procedure by using an action plan which dictates the actions that GMFRS should take in response to an incident of this type.</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364288" y="2669741"/>
            <a:ext cx="4754562" cy="3026643"/>
          </a:xfrm>
          <a:prstGeom prst="rect">
            <a:avLst/>
          </a:prstGeom>
        </p:spPr>
      </p:pic>
    </p:spTree>
    <p:extLst>
      <p:ext uri="{BB962C8B-B14F-4D97-AF65-F5344CB8AC3E}">
        <p14:creationId xmlns:p14="http://schemas.microsoft.com/office/powerpoint/2010/main" val="14117505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2236 NWFC informed</a:t>
            </a:r>
            <a:endParaRPr lang="en-GB" dirty="0"/>
          </a:p>
        </p:txBody>
      </p:sp>
      <p:sp>
        <p:nvSpPr>
          <p:cNvPr id="3" name="Content Placeholder 2"/>
          <p:cNvSpPr>
            <a:spLocks noGrp="1"/>
          </p:cNvSpPr>
          <p:nvPr>
            <p:ph sz="half" idx="1"/>
          </p:nvPr>
        </p:nvSpPr>
        <p:spPr/>
        <p:txBody>
          <a:bodyPr/>
          <a:lstStyle/>
          <a:p>
            <a:pPr lvl="0">
              <a:buClr>
                <a:srgbClr val="D34817">
                  <a:lumMod val="75000"/>
                </a:srgbClr>
              </a:buClr>
            </a:pPr>
            <a:endParaRPr lang="en-GB" dirty="0" smtClean="0">
              <a:solidFill>
                <a:prstClr val="black"/>
              </a:solidFill>
            </a:endParaRPr>
          </a:p>
          <a:p>
            <a:pPr lvl="0">
              <a:buClr>
                <a:srgbClr val="D34817">
                  <a:lumMod val="75000"/>
                </a:srgbClr>
              </a:buClr>
            </a:pPr>
            <a:r>
              <a:rPr lang="en-GB" sz="2400" dirty="0" smtClean="0">
                <a:solidFill>
                  <a:prstClr val="black"/>
                </a:solidFill>
              </a:rPr>
              <a:t>If </a:t>
            </a:r>
            <a:r>
              <a:rPr lang="en-GB" sz="2400" dirty="0">
                <a:solidFill>
                  <a:prstClr val="black"/>
                </a:solidFill>
              </a:rPr>
              <a:t>the scale or type of incident dictates it, the Incident </a:t>
            </a:r>
            <a:r>
              <a:rPr lang="en-GB" sz="2400" dirty="0" smtClean="0">
                <a:solidFill>
                  <a:prstClr val="black"/>
                </a:solidFill>
              </a:rPr>
              <a:t>Commander (the most Senior Fire Officer) </a:t>
            </a:r>
            <a:r>
              <a:rPr lang="en-GB" sz="2400" dirty="0">
                <a:solidFill>
                  <a:prstClr val="black"/>
                </a:solidFill>
              </a:rPr>
              <a:t>will then request further resources. </a:t>
            </a:r>
            <a:endParaRPr lang="en-GB" sz="2400" dirty="0" smtClean="0">
              <a:solidFill>
                <a:prstClr val="black"/>
              </a:solidFill>
            </a:endParaRPr>
          </a:p>
          <a:p>
            <a:pPr lvl="0">
              <a:buClr>
                <a:srgbClr val="D34817">
                  <a:lumMod val="75000"/>
                </a:srgbClr>
              </a:buClr>
            </a:pPr>
            <a:r>
              <a:rPr lang="en-GB" sz="2400" dirty="0" smtClean="0">
                <a:solidFill>
                  <a:prstClr val="black"/>
                </a:solidFill>
              </a:rPr>
              <a:t>If </a:t>
            </a:r>
            <a:r>
              <a:rPr lang="en-GB" sz="2400" dirty="0">
                <a:solidFill>
                  <a:prstClr val="black"/>
                </a:solidFill>
              </a:rPr>
              <a:t>a more senior officer is deployed to the scene then the role of Incident Commander would be formally taken by this officer, </a:t>
            </a:r>
            <a:endParaRPr lang="en-GB" sz="2400" dirty="0" smtClean="0">
              <a:solidFill>
                <a:prstClr val="black"/>
              </a:solidFill>
            </a:endParaRPr>
          </a:p>
          <a:p>
            <a:endParaRPr lang="en-GB" dirty="0"/>
          </a:p>
        </p:txBody>
      </p:sp>
      <p:pic>
        <p:nvPicPr>
          <p:cNvPr id="5" name="Content Placeholder 4"/>
          <p:cNvPicPr>
            <a:picLocks noGrp="1" noChangeAspect="1"/>
          </p:cNvPicPr>
          <p:nvPr>
            <p:ph sz="half" idx="2"/>
          </p:nvPr>
        </p:nvPicPr>
        <p:blipFill>
          <a:blip r:embed="rId2"/>
          <a:stretch>
            <a:fillRect/>
          </a:stretch>
        </p:blipFill>
        <p:spPr>
          <a:xfrm>
            <a:off x="6364288" y="2669741"/>
            <a:ext cx="4754562" cy="3026643"/>
          </a:xfrm>
          <a:prstGeom prst="rect">
            <a:avLst/>
          </a:prstGeom>
        </p:spPr>
      </p:pic>
    </p:spTree>
    <p:extLst>
      <p:ext uri="{BB962C8B-B14F-4D97-AF65-F5344CB8AC3E}">
        <p14:creationId xmlns:p14="http://schemas.microsoft.com/office/powerpoint/2010/main" val="16591787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Inter Agency Liaison Officers</a:t>
            </a:r>
            <a:endParaRPr lang="en-GB" dirty="0"/>
          </a:p>
        </p:txBody>
      </p:sp>
      <p:sp>
        <p:nvSpPr>
          <p:cNvPr id="3" name="Content Placeholder 2"/>
          <p:cNvSpPr>
            <a:spLocks noGrp="1"/>
          </p:cNvSpPr>
          <p:nvPr>
            <p:ph sz="half" idx="1"/>
          </p:nvPr>
        </p:nvSpPr>
        <p:spPr/>
        <p:txBody>
          <a:bodyPr>
            <a:normAutofit lnSpcReduction="10000"/>
          </a:bodyPr>
          <a:lstStyle/>
          <a:p>
            <a:pPr lvl="0">
              <a:buClr>
                <a:srgbClr val="D34817">
                  <a:lumMod val="75000"/>
                </a:srgbClr>
              </a:buClr>
            </a:pPr>
            <a:r>
              <a:rPr lang="en-GB" sz="2400" dirty="0" smtClean="0">
                <a:solidFill>
                  <a:prstClr val="black"/>
                </a:solidFill>
              </a:rPr>
              <a:t>One </a:t>
            </a:r>
            <a:r>
              <a:rPr lang="en-GB" sz="2400" dirty="0">
                <a:solidFill>
                  <a:prstClr val="black"/>
                </a:solidFill>
              </a:rPr>
              <a:t>specialism within GMFRS tactical command is the National Inter-Agency Liaison Officer. </a:t>
            </a:r>
            <a:endParaRPr lang="en-GB" sz="2400" dirty="0" smtClean="0">
              <a:solidFill>
                <a:prstClr val="black"/>
              </a:solidFill>
            </a:endParaRPr>
          </a:p>
          <a:p>
            <a:pPr lvl="0">
              <a:buClr>
                <a:srgbClr val="D34817">
                  <a:lumMod val="75000"/>
                </a:srgbClr>
              </a:buClr>
            </a:pPr>
            <a:r>
              <a:rPr lang="en-GB" sz="2400" dirty="0" smtClean="0">
                <a:solidFill>
                  <a:prstClr val="black"/>
                </a:solidFill>
              </a:rPr>
              <a:t>These officers have been </a:t>
            </a:r>
            <a:r>
              <a:rPr lang="en-GB" sz="2400" dirty="0">
                <a:solidFill>
                  <a:prstClr val="black"/>
                </a:solidFill>
              </a:rPr>
              <a:t>fully integrated into Greater Manchester’s multi-agency planning, training and exercising regime for Marauding Terrorist Firearms Attack and other terror-related responses. </a:t>
            </a:r>
          </a:p>
          <a:p>
            <a:pPr lvl="0">
              <a:buClr>
                <a:srgbClr val="D34817">
                  <a:lumMod val="75000"/>
                </a:srgbClr>
              </a:buClr>
            </a:pPr>
            <a:endParaRPr lang="en-GB" sz="2400" dirty="0" smtClean="0">
              <a:solidFill>
                <a:prstClr val="black"/>
              </a:solidFill>
            </a:endParaRPr>
          </a:p>
        </p:txBody>
      </p:sp>
      <p:pic>
        <p:nvPicPr>
          <p:cNvPr id="5" name="Content Placeholder 4"/>
          <p:cNvPicPr>
            <a:picLocks noGrp="1" noChangeAspect="1"/>
          </p:cNvPicPr>
          <p:nvPr>
            <p:ph sz="half" idx="2"/>
          </p:nvPr>
        </p:nvPicPr>
        <p:blipFill>
          <a:blip r:embed="rId2"/>
          <a:stretch>
            <a:fillRect/>
          </a:stretch>
        </p:blipFill>
        <p:spPr>
          <a:xfrm>
            <a:off x="5824728" y="2194560"/>
            <a:ext cx="5298268" cy="3332480"/>
          </a:xfrm>
          <a:prstGeom prst="rect">
            <a:avLst/>
          </a:prstGeom>
        </p:spPr>
      </p:pic>
    </p:spTree>
    <p:extLst>
      <p:ext uri="{BB962C8B-B14F-4D97-AF65-F5344CB8AC3E}">
        <p14:creationId xmlns:p14="http://schemas.microsoft.com/office/powerpoint/2010/main" val="17397358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Inter Agency Liaison Officers</a:t>
            </a:r>
            <a:endParaRPr lang="en-GB" dirty="0"/>
          </a:p>
        </p:txBody>
      </p:sp>
      <p:sp>
        <p:nvSpPr>
          <p:cNvPr id="3" name="Content Placeholder 2"/>
          <p:cNvSpPr>
            <a:spLocks noGrp="1"/>
          </p:cNvSpPr>
          <p:nvPr>
            <p:ph sz="half" idx="1"/>
          </p:nvPr>
        </p:nvSpPr>
        <p:spPr/>
        <p:txBody>
          <a:bodyPr>
            <a:normAutofit/>
          </a:bodyPr>
          <a:lstStyle/>
          <a:p>
            <a:pPr lvl="0">
              <a:buClr>
                <a:srgbClr val="D34817">
                  <a:lumMod val="75000"/>
                </a:srgbClr>
              </a:buClr>
            </a:pPr>
            <a:endParaRPr lang="en-GB" dirty="0" smtClean="0">
              <a:solidFill>
                <a:prstClr val="black"/>
              </a:solidFill>
            </a:endParaRPr>
          </a:p>
          <a:p>
            <a:pPr lvl="0">
              <a:buClr>
                <a:srgbClr val="D34817">
                  <a:lumMod val="75000"/>
                </a:srgbClr>
              </a:buClr>
            </a:pPr>
            <a:r>
              <a:rPr lang="en-GB" sz="2400" dirty="0">
                <a:solidFill>
                  <a:prstClr val="black"/>
                </a:solidFill>
              </a:rPr>
              <a:t>Additionally, </a:t>
            </a:r>
            <a:r>
              <a:rPr lang="en-GB" sz="2400" dirty="0" smtClean="0">
                <a:solidFill>
                  <a:prstClr val="black"/>
                </a:solidFill>
              </a:rPr>
              <a:t>GMFRS </a:t>
            </a:r>
            <a:r>
              <a:rPr lang="en-GB" sz="2400" dirty="0">
                <a:solidFill>
                  <a:prstClr val="black"/>
                </a:solidFill>
              </a:rPr>
              <a:t>operates three Special Response Teams, who have been </a:t>
            </a:r>
            <a:r>
              <a:rPr lang="en-GB" sz="2400" dirty="0" smtClean="0">
                <a:solidFill>
                  <a:prstClr val="black"/>
                </a:solidFill>
              </a:rPr>
              <a:t>trained</a:t>
            </a:r>
            <a:r>
              <a:rPr lang="en-GB" sz="2400" dirty="0">
                <a:solidFill>
                  <a:prstClr val="black"/>
                </a:solidFill>
              </a:rPr>
              <a:t>, equipped and practised in terrorist-incident response. </a:t>
            </a:r>
            <a:endParaRPr lang="en-GB" sz="2400" dirty="0" smtClean="0">
              <a:solidFill>
                <a:prstClr val="black"/>
              </a:solidFill>
            </a:endParaRPr>
          </a:p>
          <a:p>
            <a:pPr marL="0" lvl="0" indent="0">
              <a:buClr>
                <a:srgbClr val="D34817">
                  <a:lumMod val="75000"/>
                </a:srgbClr>
              </a:buClr>
              <a:buNone/>
            </a:pPr>
            <a:endParaRPr lang="en-GB" dirty="0" smtClean="0">
              <a:solidFill>
                <a:prstClr val="black"/>
              </a:solidFill>
            </a:endParaRPr>
          </a:p>
        </p:txBody>
      </p:sp>
      <p:pic>
        <p:nvPicPr>
          <p:cNvPr id="5" name="Content Placeholder 4"/>
          <p:cNvPicPr>
            <a:picLocks noGrp="1" noChangeAspect="1"/>
          </p:cNvPicPr>
          <p:nvPr>
            <p:ph sz="half" idx="2"/>
          </p:nvPr>
        </p:nvPicPr>
        <p:blipFill>
          <a:blip r:embed="rId2"/>
          <a:stretch>
            <a:fillRect/>
          </a:stretch>
        </p:blipFill>
        <p:spPr>
          <a:xfrm>
            <a:off x="5824728" y="2194560"/>
            <a:ext cx="5298268" cy="3332480"/>
          </a:xfrm>
          <a:prstGeom prst="rect">
            <a:avLst/>
          </a:prstGeom>
        </p:spPr>
      </p:pic>
    </p:spTree>
    <p:extLst>
      <p:ext uri="{BB962C8B-B14F-4D97-AF65-F5344CB8AC3E}">
        <p14:creationId xmlns:p14="http://schemas.microsoft.com/office/powerpoint/2010/main" val="41099879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484632"/>
            <a:ext cx="11399520" cy="1609344"/>
          </a:xfrm>
        </p:spPr>
        <p:txBody>
          <a:bodyPr>
            <a:noAutofit/>
          </a:bodyPr>
          <a:lstStyle/>
          <a:p>
            <a:r>
              <a:rPr lang="en-GB" sz="3600" cap="none" dirty="0" smtClean="0">
                <a:solidFill>
                  <a:prstClr val="black"/>
                </a:solidFill>
                <a:latin typeface="Rockwell" panose="02060603020205020403"/>
                <a:ea typeface="+mn-ea"/>
                <a:cs typeface="+mn-cs"/>
              </a:rPr>
              <a:t>2235 – Message GMP to NWFC</a:t>
            </a:r>
            <a:br>
              <a:rPr lang="en-GB" sz="3600" cap="none" dirty="0" smtClean="0">
                <a:solidFill>
                  <a:prstClr val="black"/>
                </a:solidFill>
                <a:latin typeface="Rockwell" panose="02060603020205020403"/>
                <a:ea typeface="+mn-ea"/>
                <a:cs typeface="+mn-cs"/>
              </a:rPr>
            </a:br>
            <a:r>
              <a:rPr lang="en-GB" sz="3600" cap="none" dirty="0" smtClean="0">
                <a:solidFill>
                  <a:prstClr val="black"/>
                </a:solidFill>
                <a:latin typeface="Rockwell" panose="02060603020205020403"/>
                <a:ea typeface="+mn-ea"/>
                <a:cs typeface="+mn-cs"/>
              </a:rPr>
              <a:t>‘there </a:t>
            </a:r>
            <a:r>
              <a:rPr lang="en-GB" sz="3600" cap="none" dirty="0">
                <a:solidFill>
                  <a:prstClr val="black"/>
                </a:solidFill>
                <a:latin typeface="Rockwell" panose="02060603020205020403"/>
                <a:ea typeface="+mn-ea"/>
                <a:cs typeface="+mn-cs"/>
              </a:rPr>
              <a:t>had been an explosion </a:t>
            </a:r>
            <a:r>
              <a:rPr lang="en-GB" sz="3600" cap="none" dirty="0" smtClean="0">
                <a:solidFill>
                  <a:prstClr val="black"/>
                </a:solidFill>
                <a:latin typeface="Rockwell" panose="02060603020205020403"/>
                <a:ea typeface="+mn-ea"/>
                <a:cs typeface="+mn-cs"/>
              </a:rPr>
              <a:t>a </a:t>
            </a:r>
            <a:r>
              <a:rPr lang="en-GB" sz="3600" cap="none" dirty="0">
                <a:solidFill>
                  <a:prstClr val="black"/>
                </a:solidFill>
                <a:latin typeface="Rockwell" panose="02060603020205020403"/>
                <a:ea typeface="+mn-ea"/>
                <a:cs typeface="+mn-cs"/>
              </a:rPr>
              <a:t>bomb has exploded</a:t>
            </a:r>
            <a:r>
              <a:rPr lang="en-GB" sz="3600" cap="none" dirty="0" smtClean="0">
                <a:solidFill>
                  <a:prstClr val="black"/>
                </a:solidFill>
                <a:latin typeface="Rockwell" panose="02060603020205020403"/>
                <a:ea typeface="+mn-ea"/>
                <a:cs typeface="+mn-cs"/>
              </a:rPr>
              <a:t>’</a:t>
            </a:r>
            <a:endParaRPr lang="en-GB" sz="3600" dirty="0"/>
          </a:p>
        </p:txBody>
      </p:sp>
      <p:sp>
        <p:nvSpPr>
          <p:cNvPr id="3" name="Content Placeholder 2"/>
          <p:cNvSpPr>
            <a:spLocks noGrp="1"/>
          </p:cNvSpPr>
          <p:nvPr>
            <p:ph sz="half" idx="1"/>
          </p:nvPr>
        </p:nvSpPr>
        <p:spPr>
          <a:xfrm>
            <a:off x="365760" y="1930400"/>
            <a:ext cx="5458968" cy="4241800"/>
          </a:xfrm>
        </p:spPr>
        <p:txBody>
          <a:bodyPr>
            <a:normAutofit lnSpcReduction="10000"/>
          </a:bodyPr>
          <a:lstStyle/>
          <a:p>
            <a:pPr lvl="0">
              <a:buClr>
                <a:srgbClr val="D34817">
                  <a:lumMod val="75000"/>
                </a:srgbClr>
              </a:buClr>
            </a:pPr>
            <a:r>
              <a:rPr lang="en-GB" sz="2400" dirty="0" smtClean="0">
                <a:solidFill>
                  <a:prstClr val="black"/>
                </a:solidFill>
              </a:rPr>
              <a:t>NWFC operator follows instructions for ‘EXPLOSION</a:t>
            </a:r>
            <a:r>
              <a:rPr lang="en-GB" sz="2400" dirty="0">
                <a:solidFill>
                  <a:prstClr val="black"/>
                </a:solidFill>
              </a:rPr>
              <a:t>’ and created an incident log. </a:t>
            </a:r>
            <a:endParaRPr lang="en-GB" sz="2400" dirty="0" smtClean="0">
              <a:solidFill>
                <a:prstClr val="black"/>
              </a:solidFill>
            </a:endParaRPr>
          </a:p>
          <a:p>
            <a:pPr lvl="0">
              <a:buClr>
                <a:srgbClr val="D34817">
                  <a:lumMod val="75000"/>
                </a:srgbClr>
              </a:buClr>
            </a:pPr>
            <a:r>
              <a:rPr lang="en-GB" sz="2400" dirty="0" smtClean="0">
                <a:solidFill>
                  <a:prstClr val="black"/>
                </a:solidFill>
              </a:rPr>
              <a:t>Then </a:t>
            </a:r>
            <a:r>
              <a:rPr lang="en-GB" sz="2400" dirty="0">
                <a:solidFill>
                  <a:prstClr val="black"/>
                </a:solidFill>
              </a:rPr>
              <a:t>opened the action plan for ‘BOMB’. </a:t>
            </a:r>
            <a:endParaRPr lang="en-GB" sz="2400" dirty="0" smtClean="0">
              <a:solidFill>
                <a:prstClr val="black"/>
              </a:solidFill>
            </a:endParaRPr>
          </a:p>
          <a:p>
            <a:pPr lvl="0">
              <a:buClr>
                <a:srgbClr val="D34817">
                  <a:lumMod val="75000"/>
                </a:srgbClr>
              </a:buClr>
            </a:pPr>
            <a:r>
              <a:rPr lang="en-GB" sz="2400" dirty="0" smtClean="0">
                <a:solidFill>
                  <a:prstClr val="black"/>
                </a:solidFill>
              </a:rPr>
              <a:t>Instructions - “</a:t>
            </a:r>
            <a:r>
              <a:rPr lang="en-GB" sz="2400" dirty="0">
                <a:solidFill>
                  <a:prstClr val="black"/>
                </a:solidFill>
              </a:rPr>
              <a:t>INFORM” – Duty </a:t>
            </a:r>
            <a:r>
              <a:rPr lang="en-GB" sz="2400" dirty="0" smtClean="0">
                <a:solidFill>
                  <a:prstClr val="black"/>
                </a:solidFill>
              </a:rPr>
              <a:t>NIALO request </a:t>
            </a:r>
            <a:r>
              <a:rPr lang="en-GB" sz="2400" dirty="0">
                <a:solidFill>
                  <a:prstClr val="black"/>
                </a:solidFill>
              </a:rPr>
              <a:t>guidance on actions to be carried out before proceeding further. </a:t>
            </a:r>
            <a:endParaRPr lang="en-GB" sz="2400" dirty="0" smtClean="0">
              <a:solidFill>
                <a:prstClr val="black"/>
              </a:solidFill>
            </a:endParaRPr>
          </a:p>
          <a:p>
            <a:pPr lvl="0">
              <a:buClr>
                <a:srgbClr val="D34817">
                  <a:lumMod val="75000"/>
                </a:srgbClr>
              </a:buClr>
            </a:pPr>
            <a:r>
              <a:rPr lang="en-GB" sz="2400" dirty="0" smtClean="0">
                <a:solidFill>
                  <a:prstClr val="black"/>
                </a:solidFill>
              </a:rPr>
              <a:t>“</a:t>
            </a:r>
            <a:r>
              <a:rPr lang="en-GB" sz="2400" dirty="0">
                <a:solidFill>
                  <a:prstClr val="black"/>
                </a:solidFill>
              </a:rPr>
              <a:t>ACTION” – Obtain </a:t>
            </a:r>
            <a:r>
              <a:rPr lang="en-GB" sz="2400" dirty="0" smtClean="0">
                <a:solidFill>
                  <a:prstClr val="black"/>
                </a:solidFill>
              </a:rPr>
              <a:t>an RVP from </a:t>
            </a:r>
            <a:r>
              <a:rPr lang="en-GB" sz="2400" dirty="0">
                <a:solidFill>
                  <a:prstClr val="black"/>
                </a:solidFill>
              </a:rPr>
              <a:t>the National Inter-Agency Liaison officer. </a:t>
            </a:r>
          </a:p>
          <a:p>
            <a:pPr marL="0" lvl="0" indent="0">
              <a:buClr>
                <a:srgbClr val="D34817">
                  <a:lumMod val="75000"/>
                </a:srgbClr>
              </a:buClr>
              <a:buNone/>
            </a:pPr>
            <a:endParaRPr lang="en-GB" dirty="0" smtClean="0">
              <a:solidFill>
                <a:prstClr val="black"/>
              </a:solidFill>
            </a:endParaRPr>
          </a:p>
        </p:txBody>
      </p:sp>
      <p:pic>
        <p:nvPicPr>
          <p:cNvPr id="5" name="Content Placeholder 4"/>
          <p:cNvPicPr>
            <a:picLocks noGrp="1" noChangeAspect="1"/>
          </p:cNvPicPr>
          <p:nvPr>
            <p:ph sz="half" idx="2"/>
          </p:nvPr>
        </p:nvPicPr>
        <p:blipFill>
          <a:blip r:embed="rId2"/>
          <a:stretch>
            <a:fillRect/>
          </a:stretch>
        </p:blipFill>
        <p:spPr>
          <a:xfrm>
            <a:off x="5824728" y="2194560"/>
            <a:ext cx="5298268" cy="3332480"/>
          </a:xfrm>
          <a:prstGeom prst="rect">
            <a:avLst/>
          </a:prstGeom>
        </p:spPr>
      </p:pic>
    </p:spTree>
    <p:extLst>
      <p:ext uri="{BB962C8B-B14F-4D97-AF65-F5344CB8AC3E}">
        <p14:creationId xmlns:p14="http://schemas.microsoft.com/office/powerpoint/2010/main" val="21243277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484632"/>
            <a:ext cx="11399520" cy="1609344"/>
          </a:xfrm>
        </p:spPr>
        <p:txBody>
          <a:bodyPr>
            <a:noAutofit/>
          </a:bodyPr>
          <a:lstStyle/>
          <a:p>
            <a:r>
              <a:rPr lang="en-GB" sz="3600" cap="none" dirty="0" smtClean="0">
                <a:solidFill>
                  <a:prstClr val="black"/>
                </a:solidFill>
                <a:latin typeface="Rockwell" panose="02060603020205020403"/>
                <a:ea typeface="+mn-ea"/>
                <a:cs typeface="+mn-cs"/>
              </a:rPr>
              <a:t>2240 National Inter Agency Liaison Officer Informed</a:t>
            </a:r>
            <a:endParaRPr lang="en-GB" sz="3600" dirty="0"/>
          </a:p>
        </p:txBody>
      </p:sp>
      <p:sp>
        <p:nvSpPr>
          <p:cNvPr id="3" name="Content Placeholder 2"/>
          <p:cNvSpPr>
            <a:spLocks noGrp="1"/>
          </p:cNvSpPr>
          <p:nvPr>
            <p:ph sz="half" idx="1"/>
          </p:nvPr>
        </p:nvSpPr>
        <p:spPr>
          <a:xfrm>
            <a:off x="365760" y="1930400"/>
            <a:ext cx="5458968" cy="4241800"/>
          </a:xfrm>
        </p:spPr>
        <p:txBody>
          <a:bodyPr>
            <a:normAutofit/>
          </a:bodyPr>
          <a:lstStyle/>
          <a:p>
            <a:pPr lvl="0">
              <a:buClr>
                <a:srgbClr val="D34817">
                  <a:lumMod val="75000"/>
                </a:srgbClr>
              </a:buClr>
            </a:pPr>
            <a:endParaRPr lang="en-GB" dirty="0" smtClean="0">
              <a:solidFill>
                <a:prstClr val="black"/>
              </a:solidFill>
            </a:endParaRPr>
          </a:p>
          <a:p>
            <a:pPr lvl="0">
              <a:buClr>
                <a:srgbClr val="D34817">
                  <a:lumMod val="75000"/>
                </a:srgbClr>
              </a:buClr>
            </a:pPr>
            <a:r>
              <a:rPr lang="en-GB" sz="2400" dirty="0" smtClean="0">
                <a:solidFill>
                  <a:prstClr val="black"/>
                </a:solidFill>
              </a:rPr>
              <a:t>NIALO situated </a:t>
            </a:r>
            <a:r>
              <a:rPr lang="en-GB" sz="2400" dirty="0">
                <a:solidFill>
                  <a:prstClr val="black"/>
                </a:solidFill>
              </a:rPr>
              <a:t>22 miles from the Arena, </a:t>
            </a:r>
            <a:endParaRPr lang="en-GB" sz="2400" dirty="0" smtClean="0">
              <a:solidFill>
                <a:prstClr val="black"/>
              </a:solidFill>
            </a:endParaRPr>
          </a:p>
          <a:p>
            <a:pPr lvl="0">
              <a:buClr>
                <a:srgbClr val="D34817">
                  <a:lumMod val="75000"/>
                </a:srgbClr>
              </a:buClr>
            </a:pPr>
            <a:r>
              <a:rPr lang="en-GB" sz="2400" dirty="0" smtClean="0">
                <a:solidFill>
                  <a:prstClr val="black"/>
                </a:solidFill>
              </a:rPr>
              <a:t>Informed </a:t>
            </a:r>
            <a:r>
              <a:rPr lang="en-GB" sz="2400" dirty="0">
                <a:solidFill>
                  <a:prstClr val="black"/>
                </a:solidFill>
              </a:rPr>
              <a:t>of the reported explosion and the current uncertainty about what it involved (i.e. the possibility of it being an explosion or bomb). </a:t>
            </a:r>
            <a:endParaRPr lang="en-GB" sz="2400" dirty="0" smtClean="0">
              <a:solidFill>
                <a:prstClr val="black"/>
              </a:solidFill>
            </a:endParaRPr>
          </a:p>
          <a:p>
            <a:pPr lvl="0">
              <a:buClr>
                <a:srgbClr val="D34817">
                  <a:lumMod val="75000"/>
                </a:srgbClr>
              </a:buClr>
            </a:pPr>
            <a:r>
              <a:rPr lang="en-GB" sz="2400" dirty="0" smtClean="0">
                <a:solidFill>
                  <a:prstClr val="black"/>
                </a:solidFill>
              </a:rPr>
              <a:t>Informed </a:t>
            </a:r>
            <a:r>
              <a:rPr lang="en-GB" sz="2400" dirty="0">
                <a:solidFill>
                  <a:prstClr val="black"/>
                </a:solidFill>
              </a:rPr>
              <a:t>that GMP had nominated the Cathedral car park as their incident rendezvous point.</a:t>
            </a:r>
          </a:p>
          <a:p>
            <a:pPr marL="0" lvl="0" indent="0">
              <a:buClr>
                <a:srgbClr val="D34817">
                  <a:lumMod val="75000"/>
                </a:srgbClr>
              </a:buClr>
              <a:buNone/>
            </a:pPr>
            <a:endParaRPr lang="en-GB" dirty="0" smtClean="0">
              <a:solidFill>
                <a:prstClr val="black"/>
              </a:solidFill>
            </a:endParaRPr>
          </a:p>
        </p:txBody>
      </p:sp>
      <p:pic>
        <p:nvPicPr>
          <p:cNvPr id="5" name="Content Placeholder 4"/>
          <p:cNvPicPr>
            <a:picLocks noGrp="1" noChangeAspect="1"/>
          </p:cNvPicPr>
          <p:nvPr>
            <p:ph sz="half" idx="2"/>
          </p:nvPr>
        </p:nvPicPr>
        <p:blipFill>
          <a:blip r:embed="rId2"/>
          <a:stretch>
            <a:fillRect/>
          </a:stretch>
        </p:blipFill>
        <p:spPr>
          <a:xfrm>
            <a:off x="5824728" y="2194560"/>
            <a:ext cx="5298268" cy="3332480"/>
          </a:xfrm>
          <a:prstGeom prst="rect">
            <a:avLst/>
          </a:prstGeom>
        </p:spPr>
      </p:pic>
    </p:spTree>
    <p:extLst>
      <p:ext uri="{BB962C8B-B14F-4D97-AF65-F5344CB8AC3E}">
        <p14:creationId xmlns:p14="http://schemas.microsoft.com/office/powerpoint/2010/main" val="35997830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cap="none" dirty="0" smtClean="0">
                <a:solidFill>
                  <a:prstClr val="black"/>
                </a:solidFill>
                <a:latin typeface="Rockwell" panose="02060603020205020403"/>
                <a:ea typeface="+mn-ea"/>
                <a:cs typeface="+mn-cs"/>
              </a:rPr>
              <a:t>2240 National Inter Agency Liaison Officer Informed</a:t>
            </a:r>
            <a:endParaRPr lang="en-GB" sz="3600" dirty="0"/>
          </a:p>
        </p:txBody>
      </p:sp>
      <p:sp>
        <p:nvSpPr>
          <p:cNvPr id="3" name="Content Placeholder 2"/>
          <p:cNvSpPr>
            <a:spLocks noGrp="1"/>
          </p:cNvSpPr>
          <p:nvPr>
            <p:ph sz="half" idx="1"/>
          </p:nvPr>
        </p:nvSpPr>
        <p:spPr/>
        <p:txBody>
          <a:bodyPr>
            <a:normAutofit/>
          </a:bodyPr>
          <a:lstStyle/>
          <a:p>
            <a:pPr lvl="0">
              <a:buClr>
                <a:srgbClr val="D34817">
                  <a:lumMod val="75000"/>
                </a:srgbClr>
              </a:buClr>
            </a:pPr>
            <a:endParaRPr lang="en-GB" dirty="0" smtClean="0">
              <a:solidFill>
                <a:prstClr val="black"/>
              </a:solidFill>
            </a:endParaRPr>
          </a:p>
          <a:p>
            <a:pPr marL="0" lvl="0" indent="0">
              <a:buClr>
                <a:srgbClr val="D34817">
                  <a:lumMod val="75000"/>
                </a:srgbClr>
              </a:buClr>
              <a:buNone/>
            </a:pPr>
            <a:endParaRPr lang="en-GB" dirty="0" smtClean="0">
              <a:solidFill>
                <a:prstClr val="black"/>
              </a:solidFill>
            </a:endParaRPr>
          </a:p>
        </p:txBody>
      </p:sp>
      <p:pic>
        <p:nvPicPr>
          <p:cNvPr id="5" name="Content Placeholder 4"/>
          <p:cNvPicPr>
            <a:picLocks noGrp="1" noChangeAspect="1"/>
          </p:cNvPicPr>
          <p:nvPr>
            <p:ph sz="half" idx="2"/>
          </p:nvPr>
        </p:nvPicPr>
        <p:blipFill>
          <a:blip r:embed="rId2"/>
          <a:stretch>
            <a:fillRect/>
          </a:stretch>
        </p:blipFill>
        <p:spPr>
          <a:xfrm>
            <a:off x="6868330" y="2420936"/>
            <a:ext cx="4259918" cy="2679383"/>
          </a:xfrm>
          <a:prstGeom prst="rect">
            <a:avLst/>
          </a:prstGeom>
        </p:spPr>
      </p:pic>
      <p:sp>
        <p:nvSpPr>
          <p:cNvPr id="6" name="Rectangle 5"/>
          <p:cNvSpPr/>
          <p:nvPr/>
        </p:nvSpPr>
        <p:spPr>
          <a:xfrm>
            <a:off x="1069848" y="2093976"/>
            <a:ext cx="5706872" cy="4081117"/>
          </a:xfrm>
          <a:prstGeom prst="rect">
            <a:avLst/>
          </a:prstGeom>
        </p:spPr>
        <p:txBody>
          <a:bodyPr wrap="square">
            <a:spAutoFit/>
          </a:bodyPr>
          <a:lstStyle/>
          <a:p>
            <a:pPr marL="182880" lvl="0" indent="-182880" defTabSz="914400">
              <a:lnSpc>
                <a:spcPct val="90000"/>
              </a:lnSpc>
              <a:spcBef>
                <a:spcPts val="1200"/>
              </a:spcBef>
              <a:buClr>
                <a:srgbClr val="D34817">
                  <a:lumMod val="75000"/>
                </a:srgbClr>
              </a:buClr>
              <a:buSzPct val="85000"/>
              <a:buFont typeface="Wingdings" pitchFamily="2" charset="2"/>
              <a:buChar char="§"/>
            </a:pPr>
            <a:r>
              <a:rPr lang="en-GB" sz="2400" dirty="0">
                <a:solidFill>
                  <a:prstClr val="black"/>
                </a:solidFill>
              </a:rPr>
              <a:t>Acting on the information available at that time, suspecting the potential for an escalating Marauding Terrorist Firearms Attack, and assessing the risk of sending firefighters toward such an incident without sufficient protection, the </a:t>
            </a:r>
            <a:r>
              <a:rPr lang="en-GB" sz="2400" dirty="0" smtClean="0">
                <a:solidFill>
                  <a:prstClr val="black"/>
                </a:solidFill>
              </a:rPr>
              <a:t>NIALO </a:t>
            </a:r>
            <a:r>
              <a:rPr lang="en-GB" sz="2400" dirty="0">
                <a:solidFill>
                  <a:prstClr val="black"/>
                </a:solidFill>
              </a:rPr>
              <a:t>gave an initial instruction to North West Fire Control to group four pumps (fire engines) at Philips Park Fire Station, which he nominated as the GMFRS rendezvous point.</a:t>
            </a:r>
          </a:p>
        </p:txBody>
      </p:sp>
    </p:spTree>
    <p:extLst>
      <p:ext uri="{BB962C8B-B14F-4D97-AF65-F5344CB8AC3E}">
        <p14:creationId xmlns:p14="http://schemas.microsoft.com/office/powerpoint/2010/main" val="21092130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RVP</a:t>
            </a:r>
            <a:endParaRPr lang="en-GB" dirty="0"/>
          </a:p>
        </p:txBody>
      </p:sp>
      <p:sp>
        <p:nvSpPr>
          <p:cNvPr id="4" name="Content Placeholder 3"/>
          <p:cNvSpPr>
            <a:spLocks noGrp="1"/>
          </p:cNvSpPr>
          <p:nvPr>
            <p:ph sz="half" idx="2"/>
          </p:nvPr>
        </p:nvSpPr>
        <p:spPr>
          <a:xfrm>
            <a:off x="6364224" y="589280"/>
            <a:ext cx="4754880" cy="5582920"/>
          </a:xfrm>
        </p:spPr>
        <p:txBody>
          <a:bodyPr>
            <a:normAutofit lnSpcReduction="10000"/>
          </a:bodyPr>
          <a:lstStyle/>
          <a:p>
            <a:pPr lvl="0">
              <a:buClr>
                <a:srgbClr val="D34817">
                  <a:lumMod val="75000"/>
                </a:srgbClr>
              </a:buClr>
            </a:pPr>
            <a:r>
              <a:rPr lang="en-GB" sz="2400" dirty="0">
                <a:solidFill>
                  <a:prstClr val="black"/>
                </a:solidFill>
              </a:rPr>
              <a:t>This choice of </a:t>
            </a:r>
            <a:r>
              <a:rPr lang="en-GB" sz="2400" dirty="0" smtClean="0">
                <a:solidFill>
                  <a:prstClr val="black"/>
                </a:solidFill>
              </a:rPr>
              <a:t>RVP required </a:t>
            </a:r>
            <a:r>
              <a:rPr lang="en-GB" sz="2400" dirty="0">
                <a:solidFill>
                  <a:prstClr val="black"/>
                </a:solidFill>
              </a:rPr>
              <a:t>two pumps to relocate from the Manchester Central Fire </a:t>
            </a:r>
            <a:r>
              <a:rPr lang="en-GB" sz="2400" dirty="0" smtClean="0">
                <a:solidFill>
                  <a:prstClr val="black"/>
                </a:solidFill>
              </a:rPr>
              <a:t>Station which </a:t>
            </a:r>
            <a:r>
              <a:rPr lang="en-GB" sz="2400" dirty="0">
                <a:solidFill>
                  <a:prstClr val="black"/>
                </a:solidFill>
              </a:rPr>
              <a:t>is the nearest to the Arena but which was considered by the </a:t>
            </a:r>
            <a:r>
              <a:rPr lang="en-GB" sz="2400" dirty="0" smtClean="0">
                <a:solidFill>
                  <a:prstClr val="black"/>
                </a:solidFill>
              </a:rPr>
              <a:t>NIALO as </a:t>
            </a:r>
            <a:r>
              <a:rPr lang="en-GB" sz="2400" dirty="0">
                <a:solidFill>
                  <a:prstClr val="black"/>
                </a:solidFill>
              </a:rPr>
              <a:t>being within the Marauding Terrorist Firearms Attacks Joint Operating Principles defined 500m scene-exclusion zone. </a:t>
            </a:r>
            <a:endParaRPr lang="en-GB" sz="2400" dirty="0" smtClean="0">
              <a:solidFill>
                <a:prstClr val="black"/>
              </a:solidFill>
            </a:endParaRPr>
          </a:p>
          <a:p>
            <a:pPr lvl="0">
              <a:buClr>
                <a:srgbClr val="D34817">
                  <a:lumMod val="75000"/>
                </a:srgbClr>
              </a:buClr>
            </a:pPr>
            <a:r>
              <a:rPr lang="en-GB" sz="2400" dirty="0" smtClean="0">
                <a:solidFill>
                  <a:prstClr val="black"/>
                </a:solidFill>
              </a:rPr>
              <a:t>It </a:t>
            </a:r>
            <a:r>
              <a:rPr lang="en-GB" sz="2400" dirty="0">
                <a:solidFill>
                  <a:prstClr val="black"/>
                </a:solidFill>
              </a:rPr>
              <a:t>should be noted that even though the Duty </a:t>
            </a:r>
            <a:r>
              <a:rPr lang="en-GB" sz="2400" dirty="0" smtClean="0">
                <a:solidFill>
                  <a:prstClr val="black"/>
                </a:solidFill>
              </a:rPr>
              <a:t>NIALO suspected </a:t>
            </a:r>
            <a:r>
              <a:rPr lang="en-GB" sz="2400" dirty="0">
                <a:solidFill>
                  <a:prstClr val="black"/>
                </a:solidFill>
              </a:rPr>
              <a:t>a Marauding Terrorist Firearms Attack at this stage, GMP had not shared the fact that Operation PLATO had been declared.</a:t>
            </a:r>
          </a:p>
          <a:p>
            <a:endParaRPr lang="en-GB" dirty="0"/>
          </a:p>
        </p:txBody>
      </p:sp>
      <p:pic>
        <p:nvPicPr>
          <p:cNvPr id="6" name="Content Placeholder 5"/>
          <p:cNvPicPr>
            <a:picLocks noGrp="1" noChangeAspect="1"/>
          </p:cNvPicPr>
          <p:nvPr>
            <p:ph sz="half" idx="1"/>
          </p:nvPr>
        </p:nvPicPr>
        <p:blipFill>
          <a:blip r:embed="rId2"/>
          <a:stretch>
            <a:fillRect/>
          </a:stretch>
        </p:blipFill>
        <p:spPr>
          <a:xfrm>
            <a:off x="1069848" y="2296160"/>
            <a:ext cx="4995671" cy="3744359"/>
          </a:xfrm>
          <a:prstGeom prst="rect">
            <a:avLst/>
          </a:prstGeom>
        </p:spPr>
      </p:pic>
    </p:spTree>
    <p:extLst>
      <p:ext uri="{BB962C8B-B14F-4D97-AF65-F5344CB8AC3E}">
        <p14:creationId xmlns:p14="http://schemas.microsoft.com/office/powerpoint/2010/main" val="18009856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NIALO - Confusion</a:t>
            </a:r>
            <a:endParaRPr lang="en-GB" dirty="0"/>
          </a:p>
        </p:txBody>
      </p:sp>
      <p:sp>
        <p:nvSpPr>
          <p:cNvPr id="3" name="Content Placeholder 2"/>
          <p:cNvSpPr>
            <a:spLocks noGrp="1"/>
          </p:cNvSpPr>
          <p:nvPr>
            <p:ph sz="half" idx="1"/>
          </p:nvPr>
        </p:nvSpPr>
        <p:spPr/>
        <p:txBody>
          <a:bodyPr>
            <a:normAutofit lnSpcReduction="10000"/>
          </a:bodyPr>
          <a:lstStyle/>
          <a:p>
            <a:pPr lvl="0">
              <a:buClr>
                <a:srgbClr val="D34817">
                  <a:lumMod val="75000"/>
                </a:srgbClr>
              </a:buClr>
            </a:pPr>
            <a:endParaRPr lang="en-GB" dirty="0" smtClean="0">
              <a:solidFill>
                <a:prstClr val="black"/>
              </a:solidFill>
            </a:endParaRPr>
          </a:p>
          <a:p>
            <a:pPr lvl="0">
              <a:buClr>
                <a:srgbClr val="D34817">
                  <a:lumMod val="75000"/>
                </a:srgbClr>
              </a:buClr>
            </a:pPr>
            <a:r>
              <a:rPr lang="en-GB" sz="2400" dirty="0" smtClean="0">
                <a:solidFill>
                  <a:prstClr val="black"/>
                </a:solidFill>
              </a:rPr>
              <a:t>In </a:t>
            </a:r>
            <a:r>
              <a:rPr lang="en-GB" sz="2400" dirty="0">
                <a:solidFill>
                  <a:prstClr val="black"/>
                </a:solidFill>
              </a:rPr>
              <a:t>addition to the Duty </a:t>
            </a:r>
            <a:r>
              <a:rPr lang="en-GB" sz="2400" dirty="0" smtClean="0">
                <a:solidFill>
                  <a:prstClr val="black"/>
                </a:solidFill>
              </a:rPr>
              <a:t>NIALO two </a:t>
            </a:r>
            <a:r>
              <a:rPr lang="en-GB" sz="2400" dirty="0">
                <a:solidFill>
                  <a:prstClr val="black"/>
                </a:solidFill>
              </a:rPr>
              <a:t>further </a:t>
            </a:r>
            <a:r>
              <a:rPr lang="en-GB" sz="2400" dirty="0" smtClean="0">
                <a:solidFill>
                  <a:prstClr val="black"/>
                </a:solidFill>
              </a:rPr>
              <a:t>NIALO’s were </a:t>
            </a:r>
            <a:r>
              <a:rPr lang="en-GB" sz="2400" dirty="0">
                <a:solidFill>
                  <a:prstClr val="black"/>
                </a:solidFill>
              </a:rPr>
              <a:t>activated, and were directed to the </a:t>
            </a:r>
            <a:r>
              <a:rPr lang="en-GB" sz="2400" dirty="0" smtClean="0">
                <a:solidFill>
                  <a:prstClr val="black"/>
                </a:solidFill>
              </a:rPr>
              <a:t>RVP (arrived </a:t>
            </a:r>
            <a:r>
              <a:rPr lang="en-GB" sz="2400" dirty="0">
                <a:solidFill>
                  <a:prstClr val="black"/>
                </a:solidFill>
              </a:rPr>
              <a:t>23:23hrs &amp; 23:36hrs</a:t>
            </a:r>
            <a:r>
              <a:rPr lang="en-GB" sz="2400" dirty="0" smtClean="0">
                <a:solidFill>
                  <a:prstClr val="black"/>
                </a:solidFill>
              </a:rPr>
              <a:t>), a further NIALO booked </a:t>
            </a:r>
            <a:r>
              <a:rPr lang="en-GB" sz="2400" dirty="0">
                <a:solidFill>
                  <a:prstClr val="black"/>
                </a:solidFill>
              </a:rPr>
              <a:t>himself on-duty and self-deployed to the GMP Force Command Module (arrived at 00:04hrs) after a telephone call to a more senior officer.</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085594" y="2093976"/>
            <a:ext cx="5042654" cy="3966356"/>
          </a:xfrm>
          <a:prstGeom prst="rect">
            <a:avLst/>
          </a:prstGeom>
        </p:spPr>
      </p:pic>
    </p:spTree>
    <p:extLst>
      <p:ext uri="{BB962C8B-B14F-4D97-AF65-F5344CB8AC3E}">
        <p14:creationId xmlns:p14="http://schemas.microsoft.com/office/powerpoint/2010/main" val="39889855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quiet on the western front</a:t>
            </a:r>
            <a:endParaRPr lang="en-GB" dirty="0"/>
          </a:p>
        </p:txBody>
      </p:sp>
      <p:pic>
        <p:nvPicPr>
          <p:cNvPr id="5" name="Content Placeholder 4"/>
          <p:cNvPicPr>
            <a:picLocks noGrp="1" noChangeAspect="1"/>
          </p:cNvPicPr>
          <p:nvPr>
            <p:ph sz="half" idx="1"/>
          </p:nvPr>
        </p:nvPicPr>
        <p:blipFill>
          <a:blip r:embed="rId2"/>
          <a:stretch>
            <a:fillRect/>
          </a:stretch>
        </p:blipFill>
        <p:spPr>
          <a:xfrm>
            <a:off x="1069848" y="2601005"/>
            <a:ext cx="5023025" cy="3342595"/>
          </a:xfrm>
          <a:prstGeom prst="rect">
            <a:avLst/>
          </a:prstGeom>
        </p:spPr>
      </p:pic>
      <p:sp>
        <p:nvSpPr>
          <p:cNvPr id="4" name="Content Placeholder 3"/>
          <p:cNvSpPr>
            <a:spLocks noGrp="1"/>
          </p:cNvSpPr>
          <p:nvPr>
            <p:ph sz="half" idx="2"/>
          </p:nvPr>
        </p:nvSpPr>
        <p:spPr/>
        <p:txBody>
          <a:bodyPr>
            <a:normAutofit lnSpcReduction="10000"/>
          </a:bodyPr>
          <a:lstStyle/>
          <a:p>
            <a:pPr lvl="0">
              <a:buClr>
                <a:srgbClr val="D34817">
                  <a:lumMod val="75000"/>
                </a:srgbClr>
              </a:buClr>
            </a:pPr>
            <a:endParaRPr lang="en-GB" dirty="0" smtClean="0">
              <a:solidFill>
                <a:prstClr val="black"/>
              </a:solidFill>
            </a:endParaRPr>
          </a:p>
          <a:p>
            <a:pPr lvl="0">
              <a:buClr>
                <a:srgbClr val="D34817">
                  <a:lumMod val="75000"/>
                </a:srgbClr>
              </a:buClr>
            </a:pPr>
            <a:r>
              <a:rPr lang="en-GB" sz="2400" dirty="0" smtClean="0">
                <a:solidFill>
                  <a:prstClr val="black"/>
                </a:solidFill>
              </a:rPr>
              <a:t>At </a:t>
            </a:r>
            <a:r>
              <a:rPr lang="en-GB" sz="2400" dirty="0">
                <a:solidFill>
                  <a:prstClr val="black"/>
                </a:solidFill>
              </a:rPr>
              <a:t>this time, the GMFRS airwave-based radio channel was reported as ‘quiet’, as was the </a:t>
            </a:r>
            <a:r>
              <a:rPr lang="en-GB" sz="2400" dirty="0" smtClean="0">
                <a:solidFill>
                  <a:prstClr val="black"/>
                </a:solidFill>
              </a:rPr>
              <a:t>NIALO’s channel. </a:t>
            </a:r>
          </a:p>
          <a:p>
            <a:pPr lvl="0">
              <a:buClr>
                <a:srgbClr val="D34817">
                  <a:lumMod val="75000"/>
                </a:srgbClr>
              </a:buClr>
            </a:pPr>
            <a:endParaRPr lang="en-GB" sz="2400" dirty="0" smtClean="0">
              <a:solidFill>
                <a:prstClr val="black"/>
              </a:solidFill>
            </a:endParaRPr>
          </a:p>
          <a:p>
            <a:pPr lvl="0">
              <a:buClr>
                <a:srgbClr val="D34817">
                  <a:lumMod val="75000"/>
                </a:srgbClr>
              </a:buClr>
            </a:pPr>
            <a:r>
              <a:rPr lang="en-GB" sz="2400" dirty="0" smtClean="0">
                <a:solidFill>
                  <a:prstClr val="black"/>
                </a:solidFill>
              </a:rPr>
              <a:t>The other </a:t>
            </a:r>
            <a:r>
              <a:rPr lang="en-GB" sz="2400" dirty="0">
                <a:solidFill>
                  <a:prstClr val="black"/>
                </a:solidFill>
              </a:rPr>
              <a:t>services’ channels </a:t>
            </a:r>
            <a:r>
              <a:rPr lang="en-GB" sz="2400" dirty="0" smtClean="0">
                <a:solidFill>
                  <a:prstClr val="black"/>
                </a:solidFill>
              </a:rPr>
              <a:t>already </a:t>
            </a:r>
            <a:r>
              <a:rPr lang="en-GB" sz="2400" dirty="0">
                <a:solidFill>
                  <a:prstClr val="black"/>
                </a:solidFill>
              </a:rPr>
              <a:t>needing to be boosted to improve their capacity to handle the growing magnitude of radio traffic. </a:t>
            </a:r>
            <a:endParaRPr lang="en-GB" sz="2400" dirty="0" smtClean="0">
              <a:solidFill>
                <a:prstClr val="black"/>
              </a:solidFill>
            </a:endParaRPr>
          </a:p>
          <a:p>
            <a:endParaRPr lang="en-GB" sz="2400" dirty="0"/>
          </a:p>
        </p:txBody>
      </p:sp>
    </p:spTree>
    <p:extLst>
      <p:ext uri="{BB962C8B-B14F-4D97-AF65-F5344CB8AC3E}">
        <p14:creationId xmlns:p14="http://schemas.microsoft.com/office/powerpoint/2010/main" val="18948185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2340 GMFRS RVP</a:t>
            </a:r>
            <a:endParaRPr lang="en-GB" dirty="0"/>
          </a:p>
        </p:txBody>
      </p:sp>
      <p:sp>
        <p:nvSpPr>
          <p:cNvPr id="3" name="Content Placeholder 2"/>
          <p:cNvSpPr>
            <a:spLocks noGrp="1"/>
          </p:cNvSpPr>
          <p:nvPr>
            <p:ph sz="half" idx="1"/>
          </p:nvPr>
        </p:nvSpPr>
        <p:spPr>
          <a:xfrm>
            <a:off x="1069847" y="1696720"/>
            <a:ext cx="6564745" cy="4475480"/>
          </a:xfrm>
        </p:spPr>
        <p:txBody>
          <a:bodyPr>
            <a:normAutofit fontScale="85000" lnSpcReduction="20000"/>
          </a:bodyPr>
          <a:lstStyle/>
          <a:p>
            <a:pPr lvl="0">
              <a:buClr>
                <a:srgbClr val="D34817">
                  <a:lumMod val="75000"/>
                </a:srgbClr>
              </a:buClr>
            </a:pPr>
            <a:r>
              <a:rPr lang="en-GB" sz="2800" dirty="0" smtClean="0">
                <a:solidFill>
                  <a:prstClr val="black"/>
                </a:solidFill>
              </a:rPr>
              <a:t>Four </a:t>
            </a:r>
            <a:r>
              <a:rPr lang="en-GB" sz="2800" dirty="0">
                <a:solidFill>
                  <a:prstClr val="black"/>
                </a:solidFill>
              </a:rPr>
              <a:t>fire engines, </a:t>
            </a:r>
            <a:endParaRPr lang="en-GB" sz="2800" dirty="0" smtClean="0">
              <a:solidFill>
                <a:prstClr val="black"/>
              </a:solidFill>
            </a:endParaRPr>
          </a:p>
          <a:p>
            <a:pPr lvl="0">
              <a:buClr>
                <a:srgbClr val="D34817">
                  <a:lumMod val="75000"/>
                </a:srgbClr>
              </a:buClr>
            </a:pPr>
            <a:r>
              <a:rPr lang="en-GB" sz="2800" dirty="0" smtClean="0">
                <a:solidFill>
                  <a:prstClr val="black"/>
                </a:solidFill>
              </a:rPr>
              <a:t>Two </a:t>
            </a:r>
            <a:r>
              <a:rPr lang="en-GB" sz="2800" dirty="0">
                <a:solidFill>
                  <a:prstClr val="black"/>
                </a:solidFill>
              </a:rPr>
              <a:t>Special Response </a:t>
            </a:r>
            <a:r>
              <a:rPr lang="en-GB" sz="2800" dirty="0" smtClean="0">
                <a:solidFill>
                  <a:prstClr val="black"/>
                </a:solidFill>
              </a:rPr>
              <a:t>Teams</a:t>
            </a:r>
          </a:p>
          <a:p>
            <a:pPr lvl="0">
              <a:buClr>
                <a:srgbClr val="D34817">
                  <a:lumMod val="75000"/>
                </a:srgbClr>
              </a:buClr>
            </a:pPr>
            <a:r>
              <a:rPr lang="en-GB" sz="2800" dirty="0" smtClean="0">
                <a:solidFill>
                  <a:prstClr val="black"/>
                </a:solidFill>
              </a:rPr>
              <a:t>Three </a:t>
            </a:r>
            <a:r>
              <a:rPr lang="en-GB" sz="2800" dirty="0">
                <a:solidFill>
                  <a:prstClr val="black"/>
                </a:solidFill>
              </a:rPr>
              <a:t>National Inter-Agency Liaison Officers. </a:t>
            </a:r>
            <a:endParaRPr lang="en-GB" sz="2800" dirty="0" smtClean="0">
              <a:solidFill>
                <a:prstClr val="black"/>
              </a:solidFill>
            </a:endParaRPr>
          </a:p>
          <a:p>
            <a:pPr lvl="0">
              <a:buClr>
                <a:srgbClr val="D34817">
                  <a:lumMod val="75000"/>
                </a:srgbClr>
              </a:buClr>
            </a:pPr>
            <a:r>
              <a:rPr lang="en-GB" sz="2800" dirty="0" smtClean="0">
                <a:solidFill>
                  <a:prstClr val="black"/>
                </a:solidFill>
              </a:rPr>
              <a:t>One </a:t>
            </a:r>
            <a:r>
              <a:rPr lang="en-GB" sz="2800" dirty="0">
                <a:solidFill>
                  <a:prstClr val="black"/>
                </a:solidFill>
              </a:rPr>
              <a:t>of the </a:t>
            </a:r>
            <a:r>
              <a:rPr lang="en-GB" sz="2800" dirty="0" smtClean="0">
                <a:solidFill>
                  <a:prstClr val="black"/>
                </a:solidFill>
              </a:rPr>
              <a:t>NIALO nominated </a:t>
            </a:r>
            <a:r>
              <a:rPr lang="en-GB" sz="2800" dirty="0">
                <a:solidFill>
                  <a:prstClr val="black"/>
                </a:solidFill>
              </a:rPr>
              <a:t>himself as Officer in Charge to give clarity and control at the rendezvous point. </a:t>
            </a:r>
            <a:r>
              <a:rPr lang="en-GB" sz="2800" dirty="0" smtClean="0">
                <a:solidFill>
                  <a:prstClr val="black"/>
                </a:solidFill>
              </a:rPr>
              <a:t>NWFC were </a:t>
            </a:r>
            <a:r>
              <a:rPr lang="en-GB" sz="2800" dirty="0">
                <a:solidFill>
                  <a:prstClr val="black"/>
                </a:solidFill>
              </a:rPr>
              <a:t>not informed of this until 00:15hrs. </a:t>
            </a:r>
            <a:endParaRPr lang="en-GB" sz="2800" dirty="0" smtClean="0">
              <a:solidFill>
                <a:prstClr val="black"/>
              </a:solidFill>
            </a:endParaRPr>
          </a:p>
          <a:p>
            <a:pPr lvl="0">
              <a:buClr>
                <a:srgbClr val="D34817">
                  <a:lumMod val="75000"/>
                </a:srgbClr>
              </a:buClr>
            </a:pPr>
            <a:r>
              <a:rPr lang="en-GB" sz="2800" dirty="0" smtClean="0">
                <a:solidFill>
                  <a:prstClr val="black"/>
                </a:solidFill>
              </a:rPr>
              <a:t>At </a:t>
            </a:r>
            <a:r>
              <a:rPr lang="en-GB" sz="2800" dirty="0">
                <a:solidFill>
                  <a:prstClr val="black"/>
                </a:solidFill>
              </a:rPr>
              <a:t>23:53hrs the </a:t>
            </a:r>
            <a:r>
              <a:rPr lang="en-GB" sz="2800" dirty="0" smtClean="0">
                <a:solidFill>
                  <a:prstClr val="black"/>
                </a:solidFill>
              </a:rPr>
              <a:t>NIALO (now OIC) spoke to the </a:t>
            </a:r>
            <a:r>
              <a:rPr lang="en-GB" sz="2800" dirty="0">
                <a:solidFill>
                  <a:prstClr val="black"/>
                </a:solidFill>
              </a:rPr>
              <a:t>Chief Fire Officer, who </a:t>
            </a:r>
            <a:r>
              <a:rPr lang="en-GB" sz="2800" dirty="0" smtClean="0">
                <a:solidFill>
                  <a:prstClr val="black"/>
                </a:solidFill>
              </a:rPr>
              <a:t>had </a:t>
            </a:r>
            <a:r>
              <a:rPr lang="en-GB" sz="2800" dirty="0">
                <a:solidFill>
                  <a:prstClr val="black"/>
                </a:solidFill>
              </a:rPr>
              <a:t>chosen to position himself in the Command Support Room at Fire Headquarters in Swinton (approximately five miles away from the Arena), with other senior officers. </a:t>
            </a:r>
            <a:endParaRPr lang="en-GB" sz="2800" dirty="0" smtClean="0">
              <a:solidFill>
                <a:prstClr val="black"/>
              </a:solidFill>
            </a:endParaRPr>
          </a:p>
          <a:p>
            <a:endParaRPr lang="en-GB" dirty="0"/>
          </a:p>
        </p:txBody>
      </p:sp>
      <p:pic>
        <p:nvPicPr>
          <p:cNvPr id="5" name="Content Placeholder 4"/>
          <p:cNvPicPr>
            <a:picLocks noGrp="1" noChangeAspect="1"/>
          </p:cNvPicPr>
          <p:nvPr>
            <p:ph sz="half" idx="2"/>
          </p:nvPr>
        </p:nvPicPr>
        <p:blipFill>
          <a:blip r:embed="rId2"/>
          <a:stretch>
            <a:fillRect/>
          </a:stretch>
        </p:blipFill>
        <p:spPr>
          <a:xfrm>
            <a:off x="7634593" y="2498566"/>
            <a:ext cx="3833984" cy="2871787"/>
          </a:xfrm>
          <a:prstGeom prst="rect">
            <a:avLst/>
          </a:prstGeom>
        </p:spPr>
      </p:pic>
    </p:spTree>
    <p:extLst>
      <p:ext uri="{BB962C8B-B14F-4D97-AF65-F5344CB8AC3E}">
        <p14:creationId xmlns:p14="http://schemas.microsoft.com/office/powerpoint/2010/main" val="35660089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0012 - GMFRS Deployed</a:t>
            </a:r>
            <a:endParaRPr lang="en-GB" dirty="0"/>
          </a:p>
        </p:txBody>
      </p:sp>
      <p:pic>
        <p:nvPicPr>
          <p:cNvPr id="5" name="Content Placeholder 4"/>
          <p:cNvPicPr>
            <a:picLocks noGrp="1" noChangeAspect="1"/>
          </p:cNvPicPr>
          <p:nvPr>
            <p:ph sz="half" idx="1"/>
          </p:nvPr>
        </p:nvPicPr>
        <p:blipFill>
          <a:blip r:embed="rId2"/>
          <a:stretch>
            <a:fillRect/>
          </a:stretch>
        </p:blipFill>
        <p:spPr>
          <a:xfrm>
            <a:off x="1069848" y="2107406"/>
            <a:ext cx="4965192" cy="4074160"/>
          </a:xfrm>
          <a:prstGeom prst="rect">
            <a:avLst/>
          </a:prstGeom>
        </p:spPr>
      </p:pic>
      <p:sp>
        <p:nvSpPr>
          <p:cNvPr id="4" name="Content Placeholder 3"/>
          <p:cNvSpPr>
            <a:spLocks noGrp="1"/>
          </p:cNvSpPr>
          <p:nvPr>
            <p:ph sz="half" idx="2"/>
          </p:nvPr>
        </p:nvSpPr>
        <p:spPr>
          <a:xfrm>
            <a:off x="6035040" y="1818640"/>
            <a:ext cx="5084064" cy="4551680"/>
          </a:xfrm>
        </p:spPr>
        <p:txBody>
          <a:bodyPr>
            <a:normAutofit/>
          </a:bodyPr>
          <a:lstStyle/>
          <a:p>
            <a:pPr lvl="0">
              <a:buClr>
                <a:srgbClr val="D34817">
                  <a:lumMod val="75000"/>
                </a:srgbClr>
              </a:buClr>
            </a:pPr>
            <a:r>
              <a:rPr lang="en-GB" dirty="0">
                <a:solidFill>
                  <a:prstClr val="black"/>
                </a:solidFill>
              </a:rPr>
              <a:t>At 00:12hrs, </a:t>
            </a:r>
            <a:r>
              <a:rPr lang="en-GB" dirty="0" smtClean="0">
                <a:solidFill>
                  <a:prstClr val="black"/>
                </a:solidFill>
              </a:rPr>
              <a:t>the </a:t>
            </a:r>
            <a:r>
              <a:rPr lang="en-GB" dirty="0">
                <a:solidFill>
                  <a:prstClr val="black"/>
                </a:solidFill>
              </a:rPr>
              <a:t>Chief Fire Officer, </a:t>
            </a:r>
            <a:r>
              <a:rPr lang="en-GB" dirty="0" smtClean="0">
                <a:solidFill>
                  <a:prstClr val="black"/>
                </a:solidFill>
              </a:rPr>
              <a:t>telephoned </a:t>
            </a:r>
            <a:r>
              <a:rPr lang="en-GB" dirty="0">
                <a:solidFill>
                  <a:prstClr val="black"/>
                </a:solidFill>
              </a:rPr>
              <a:t>a senior officer in the NWAS that he knew well </a:t>
            </a:r>
            <a:r>
              <a:rPr lang="en-GB" dirty="0" smtClean="0">
                <a:solidFill>
                  <a:prstClr val="black"/>
                </a:solidFill>
              </a:rPr>
              <a:t>and who was on </a:t>
            </a:r>
            <a:r>
              <a:rPr lang="en-GB" dirty="0">
                <a:solidFill>
                  <a:prstClr val="black"/>
                </a:solidFill>
              </a:rPr>
              <a:t>Victoria Train station concourse. </a:t>
            </a:r>
            <a:endParaRPr lang="en-GB" dirty="0" smtClean="0">
              <a:solidFill>
                <a:prstClr val="black"/>
              </a:solidFill>
            </a:endParaRPr>
          </a:p>
          <a:p>
            <a:pPr lvl="0">
              <a:buClr>
                <a:srgbClr val="D34817">
                  <a:lumMod val="75000"/>
                </a:srgbClr>
              </a:buClr>
            </a:pPr>
            <a:r>
              <a:rPr lang="en-GB" dirty="0" smtClean="0">
                <a:solidFill>
                  <a:prstClr val="black"/>
                </a:solidFill>
              </a:rPr>
              <a:t>They </a:t>
            </a:r>
            <a:r>
              <a:rPr lang="en-GB" dirty="0">
                <a:solidFill>
                  <a:prstClr val="black"/>
                </a:solidFill>
              </a:rPr>
              <a:t>discussed which GMFRS assets the NWAS Bronze Commander required. </a:t>
            </a:r>
            <a:endParaRPr lang="en-GB" dirty="0" smtClean="0">
              <a:solidFill>
                <a:prstClr val="black"/>
              </a:solidFill>
            </a:endParaRPr>
          </a:p>
          <a:p>
            <a:pPr lvl="0">
              <a:buClr>
                <a:srgbClr val="D34817">
                  <a:lumMod val="75000"/>
                </a:srgbClr>
              </a:buClr>
            </a:pPr>
            <a:r>
              <a:rPr lang="en-GB" dirty="0" smtClean="0">
                <a:solidFill>
                  <a:prstClr val="black"/>
                </a:solidFill>
              </a:rPr>
              <a:t>Following </a:t>
            </a:r>
            <a:r>
              <a:rPr lang="en-GB" dirty="0">
                <a:solidFill>
                  <a:prstClr val="black"/>
                </a:solidFill>
              </a:rPr>
              <a:t>this conversation </a:t>
            </a:r>
            <a:r>
              <a:rPr lang="en-GB" dirty="0" smtClean="0">
                <a:solidFill>
                  <a:prstClr val="black"/>
                </a:solidFill>
              </a:rPr>
              <a:t>resources were deployed to go </a:t>
            </a:r>
            <a:r>
              <a:rPr lang="en-GB" dirty="0">
                <a:solidFill>
                  <a:prstClr val="black"/>
                </a:solidFill>
              </a:rPr>
              <a:t>to Corporation Street, which was not a declared </a:t>
            </a:r>
            <a:r>
              <a:rPr lang="en-GB" dirty="0" smtClean="0">
                <a:solidFill>
                  <a:prstClr val="black"/>
                </a:solidFill>
              </a:rPr>
              <a:t>RVP but was </a:t>
            </a:r>
            <a:r>
              <a:rPr lang="en-GB" dirty="0">
                <a:solidFill>
                  <a:prstClr val="black"/>
                </a:solidFill>
              </a:rPr>
              <a:t>‘where they were being asked to go’ (arrive 00:27hrs). </a:t>
            </a:r>
            <a:endParaRPr lang="en-GB" dirty="0" smtClean="0">
              <a:solidFill>
                <a:prstClr val="black"/>
              </a:solidFill>
            </a:endParaRPr>
          </a:p>
          <a:p>
            <a:pPr lvl="0">
              <a:buClr>
                <a:srgbClr val="D34817">
                  <a:lumMod val="75000"/>
                </a:srgbClr>
              </a:buClr>
            </a:pPr>
            <a:r>
              <a:rPr lang="en-GB" dirty="0" smtClean="0">
                <a:solidFill>
                  <a:prstClr val="black"/>
                </a:solidFill>
              </a:rPr>
              <a:t>From </a:t>
            </a:r>
            <a:r>
              <a:rPr lang="en-GB" dirty="0">
                <a:solidFill>
                  <a:prstClr val="black"/>
                </a:solidFill>
              </a:rPr>
              <a:t>there the four vehicles then drove to Victoria station </a:t>
            </a:r>
            <a:r>
              <a:rPr lang="en-GB" dirty="0" smtClean="0">
                <a:solidFill>
                  <a:prstClr val="black"/>
                </a:solidFill>
              </a:rPr>
              <a:t>entrance of the Arena </a:t>
            </a:r>
            <a:r>
              <a:rPr lang="en-GB" dirty="0">
                <a:solidFill>
                  <a:prstClr val="black"/>
                </a:solidFill>
              </a:rPr>
              <a:t>(arrive 00:37hrs).</a:t>
            </a:r>
          </a:p>
          <a:p>
            <a:endParaRPr lang="en-GB" dirty="0"/>
          </a:p>
        </p:txBody>
      </p:sp>
    </p:spTree>
    <p:extLst>
      <p:ext uri="{BB962C8B-B14F-4D97-AF65-F5344CB8AC3E}">
        <p14:creationId xmlns:p14="http://schemas.microsoft.com/office/powerpoint/2010/main" val="218126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0037 - GMFRS ARRIVE on scene</a:t>
            </a:r>
            <a:endParaRPr lang="en-GB" dirty="0"/>
          </a:p>
        </p:txBody>
      </p:sp>
      <p:pic>
        <p:nvPicPr>
          <p:cNvPr id="5" name="Content Placeholder 4"/>
          <p:cNvPicPr>
            <a:picLocks noGrp="1" noChangeAspect="1"/>
          </p:cNvPicPr>
          <p:nvPr>
            <p:ph sz="half" idx="1"/>
          </p:nvPr>
        </p:nvPicPr>
        <p:blipFill>
          <a:blip r:embed="rId2"/>
          <a:stretch>
            <a:fillRect/>
          </a:stretch>
        </p:blipFill>
        <p:spPr>
          <a:xfrm>
            <a:off x="1069848" y="2107406"/>
            <a:ext cx="4965192" cy="4074160"/>
          </a:xfrm>
          <a:prstGeom prst="rect">
            <a:avLst/>
          </a:prstGeom>
        </p:spPr>
      </p:pic>
      <p:sp>
        <p:nvSpPr>
          <p:cNvPr id="4" name="Content Placeholder 3"/>
          <p:cNvSpPr>
            <a:spLocks noGrp="1"/>
          </p:cNvSpPr>
          <p:nvPr>
            <p:ph sz="half" idx="2"/>
          </p:nvPr>
        </p:nvSpPr>
        <p:spPr>
          <a:xfrm>
            <a:off x="6035040" y="1747520"/>
            <a:ext cx="5084064" cy="4424680"/>
          </a:xfrm>
        </p:spPr>
        <p:txBody>
          <a:bodyPr>
            <a:normAutofit lnSpcReduction="10000"/>
          </a:bodyPr>
          <a:lstStyle/>
          <a:p>
            <a:r>
              <a:rPr lang="en-GB" dirty="0">
                <a:solidFill>
                  <a:prstClr val="black"/>
                </a:solidFill>
              </a:rPr>
              <a:t>The </a:t>
            </a:r>
            <a:r>
              <a:rPr lang="en-GB" dirty="0" smtClean="0">
                <a:solidFill>
                  <a:prstClr val="black"/>
                </a:solidFill>
              </a:rPr>
              <a:t>time </a:t>
            </a:r>
            <a:r>
              <a:rPr lang="en-GB" dirty="0">
                <a:solidFill>
                  <a:prstClr val="black"/>
                </a:solidFill>
              </a:rPr>
              <a:t>between </a:t>
            </a:r>
            <a:r>
              <a:rPr lang="en-GB" dirty="0" smtClean="0">
                <a:solidFill>
                  <a:prstClr val="black"/>
                </a:solidFill>
              </a:rPr>
              <a:t>NWFC creating </a:t>
            </a:r>
            <a:r>
              <a:rPr lang="en-GB" dirty="0">
                <a:solidFill>
                  <a:prstClr val="black"/>
                </a:solidFill>
              </a:rPr>
              <a:t>the initial incident log and the arrival of these assets at the scene was 1 hour 59 minutes</a:t>
            </a:r>
            <a:r>
              <a:rPr lang="en-GB" dirty="0" smtClean="0">
                <a:solidFill>
                  <a:prstClr val="black"/>
                </a:solidFill>
              </a:rPr>
              <a:t>.</a:t>
            </a:r>
          </a:p>
          <a:p>
            <a:r>
              <a:rPr lang="en-GB" dirty="0" smtClean="0">
                <a:solidFill>
                  <a:prstClr val="black"/>
                </a:solidFill>
              </a:rPr>
              <a:t>Following </a:t>
            </a:r>
            <a:r>
              <a:rPr lang="en-GB" dirty="0">
                <a:solidFill>
                  <a:prstClr val="black"/>
                </a:solidFill>
              </a:rPr>
              <a:t>their arrival, further delays occurred before the GMFRS crews entered the concourse to provide assistance in the operation of the Casualty Clearing Station</a:t>
            </a:r>
            <a:r>
              <a:rPr lang="en-GB" dirty="0" smtClean="0">
                <a:solidFill>
                  <a:prstClr val="black"/>
                </a:solidFill>
              </a:rPr>
              <a:t>.</a:t>
            </a:r>
          </a:p>
          <a:p>
            <a:r>
              <a:rPr lang="en-GB" dirty="0" smtClean="0">
                <a:solidFill>
                  <a:prstClr val="black"/>
                </a:solidFill>
              </a:rPr>
              <a:t>The </a:t>
            </a:r>
            <a:r>
              <a:rPr lang="en-GB" dirty="0">
                <a:solidFill>
                  <a:prstClr val="black"/>
                </a:solidFill>
              </a:rPr>
              <a:t>firefighters assisted with the remaining casualties until the last one was transported at </a:t>
            </a:r>
            <a:r>
              <a:rPr lang="en-GB" dirty="0" smtClean="0">
                <a:solidFill>
                  <a:prstClr val="black"/>
                </a:solidFill>
              </a:rPr>
              <a:t>02:46hrs.  </a:t>
            </a:r>
          </a:p>
          <a:p>
            <a:r>
              <a:rPr lang="en-GB" dirty="0" smtClean="0">
                <a:solidFill>
                  <a:prstClr val="black"/>
                </a:solidFill>
              </a:rPr>
              <a:t>GMFRS </a:t>
            </a:r>
            <a:r>
              <a:rPr lang="en-GB" dirty="0">
                <a:solidFill>
                  <a:prstClr val="black"/>
                </a:solidFill>
              </a:rPr>
              <a:t>stood down from the scene and returned to Manchester Central Fire Station on Thompson Street at 03:08hrs</a:t>
            </a:r>
            <a:endParaRPr lang="en-GB" dirty="0"/>
          </a:p>
        </p:txBody>
      </p:sp>
    </p:spTree>
    <p:extLst>
      <p:ext uri="{BB962C8B-B14F-4D97-AF65-F5344CB8AC3E}">
        <p14:creationId xmlns:p14="http://schemas.microsoft.com/office/powerpoint/2010/main" val="13760506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GMFRS</a:t>
            </a:r>
          </a:p>
        </p:txBody>
      </p:sp>
      <p:sp>
        <p:nvSpPr>
          <p:cNvPr id="3" name="Content Placeholder 2"/>
          <p:cNvSpPr>
            <a:spLocks noGrp="1"/>
          </p:cNvSpPr>
          <p:nvPr>
            <p:ph sz="half" idx="1"/>
          </p:nvPr>
        </p:nvSpPr>
        <p:spPr>
          <a:xfrm>
            <a:off x="1069848" y="2194560"/>
            <a:ext cx="3939032" cy="3977640"/>
          </a:xfrm>
        </p:spPr>
        <p:txBody>
          <a:bodyPr>
            <a:noAutofit/>
          </a:bodyPr>
          <a:lstStyle/>
          <a:p>
            <a:r>
              <a:rPr lang="en-GB" sz="2400" dirty="0" smtClean="0"/>
              <a:t>The </a:t>
            </a:r>
            <a:r>
              <a:rPr lang="en-GB" sz="2400" dirty="0"/>
              <a:t>Fire Service was effectively ‘outside the loop’, having no presence at the rendezvous point established by the Police, little awareness of what was happening at the Arena and only a very limited and belated presence at Strategic Gold Command.</a:t>
            </a:r>
          </a:p>
        </p:txBody>
      </p:sp>
      <p:pic>
        <p:nvPicPr>
          <p:cNvPr id="5" name="Content Placeholder 4"/>
          <p:cNvPicPr>
            <a:picLocks noGrp="1" noChangeAspect="1"/>
          </p:cNvPicPr>
          <p:nvPr>
            <p:ph sz="half" idx="2"/>
          </p:nvPr>
        </p:nvPicPr>
        <p:blipFill>
          <a:blip r:embed="rId2"/>
          <a:stretch>
            <a:fillRect/>
          </a:stretch>
        </p:blipFill>
        <p:spPr>
          <a:xfrm>
            <a:off x="4890052" y="2093976"/>
            <a:ext cx="6228798" cy="4147798"/>
          </a:xfrm>
          <a:prstGeom prst="rect">
            <a:avLst/>
          </a:prstGeom>
        </p:spPr>
      </p:pic>
      <p:pic>
        <p:nvPicPr>
          <p:cNvPr id="6" name="Picture 5"/>
          <p:cNvPicPr>
            <a:picLocks noChangeAspect="1"/>
          </p:cNvPicPr>
          <p:nvPr/>
        </p:nvPicPr>
        <p:blipFill>
          <a:blip r:embed="rId3"/>
          <a:stretch>
            <a:fillRect/>
          </a:stretch>
        </p:blipFill>
        <p:spPr>
          <a:xfrm>
            <a:off x="8533572" y="3433307"/>
            <a:ext cx="2857500" cy="1500146"/>
          </a:xfrm>
          <a:prstGeom prst="rect">
            <a:avLst/>
          </a:prstGeom>
        </p:spPr>
      </p:pic>
    </p:spTree>
    <p:extLst>
      <p:ext uri="{BB962C8B-B14F-4D97-AF65-F5344CB8AC3E}">
        <p14:creationId xmlns:p14="http://schemas.microsoft.com/office/powerpoint/2010/main" val="8996276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XTtNDDmzkMY"/>
          <p:cNvPicPr>
            <a:picLocks noGrp="1" noRot="1" noChangeAspect="1"/>
          </p:cNvPicPr>
          <p:nvPr>
            <p:ph idx="1"/>
            <a:videoFile r:link="rId1"/>
          </p:nvPr>
        </p:nvPicPr>
        <p:blipFill>
          <a:blip r:embed="rId3"/>
          <a:stretch>
            <a:fillRect/>
          </a:stretch>
        </p:blipFill>
        <p:spPr>
          <a:xfrm>
            <a:off x="172720" y="172720"/>
            <a:ext cx="11765280" cy="6512560"/>
          </a:xfrm>
          <a:prstGeom prst="rect">
            <a:avLst/>
          </a:prstGeom>
        </p:spPr>
      </p:pic>
    </p:spTree>
    <p:extLst>
      <p:ext uri="{BB962C8B-B14F-4D97-AF65-F5344CB8AC3E}">
        <p14:creationId xmlns:p14="http://schemas.microsoft.com/office/powerpoint/2010/main" val="19554909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 at Venue</a:t>
            </a:r>
            <a:endParaRPr lang="en-GB" dirty="0"/>
          </a:p>
        </p:txBody>
      </p:sp>
      <p:sp>
        <p:nvSpPr>
          <p:cNvPr id="3" name="Content Placeholder 2"/>
          <p:cNvSpPr>
            <a:spLocks noGrp="1"/>
          </p:cNvSpPr>
          <p:nvPr>
            <p:ph sz="half" idx="1"/>
          </p:nvPr>
        </p:nvSpPr>
        <p:spPr/>
        <p:txBody>
          <a:bodyPr>
            <a:noAutofit/>
          </a:bodyPr>
          <a:lstStyle/>
          <a:p>
            <a:r>
              <a:rPr lang="en-GB" sz="2400" dirty="0" smtClean="0"/>
              <a:t>Some people believed that there was </a:t>
            </a:r>
            <a:r>
              <a:rPr lang="en-GB" sz="2400" dirty="0"/>
              <a:t>insufficient </a:t>
            </a:r>
            <a:r>
              <a:rPr lang="en-GB" sz="2400" dirty="0" smtClean="0"/>
              <a:t>Security</a:t>
            </a:r>
            <a:r>
              <a:rPr lang="en-GB" sz="2400" dirty="0" smtClean="0"/>
              <a:t>, </a:t>
            </a:r>
            <a:r>
              <a:rPr lang="en-GB" sz="2400" dirty="0" smtClean="0"/>
              <a:t>Bag </a:t>
            </a:r>
            <a:r>
              <a:rPr lang="en-GB" sz="2400" dirty="0"/>
              <a:t>searches were commented upon as being inconsistent, with some saying their bags were not checked at all. </a:t>
            </a:r>
            <a:endParaRPr lang="en-GB" sz="2400" dirty="0" smtClean="0"/>
          </a:p>
          <a:p>
            <a:r>
              <a:rPr lang="en-GB" sz="2400" dirty="0" smtClean="0"/>
              <a:t>Some thought </a:t>
            </a:r>
            <a:r>
              <a:rPr lang="en-GB" sz="2400" dirty="0"/>
              <a:t>there should have been a larger police presence at the </a:t>
            </a:r>
            <a:r>
              <a:rPr lang="en-GB" sz="2400" dirty="0" smtClean="0"/>
              <a:t>venue</a:t>
            </a:r>
            <a:r>
              <a:rPr lang="en-GB" sz="2400" dirty="0" smtClean="0"/>
              <a:t>, m</a:t>
            </a:r>
            <a:r>
              <a:rPr lang="en-GB" sz="2400" dirty="0" smtClean="0"/>
              <a:t>any </a:t>
            </a:r>
            <a:r>
              <a:rPr lang="en-GB" sz="2400" dirty="0"/>
              <a:t>respondents stated they believe there should be much tighter security at concert venues. </a:t>
            </a:r>
          </a:p>
        </p:txBody>
      </p:sp>
      <p:pic>
        <p:nvPicPr>
          <p:cNvPr id="5" name="Content Placeholder 4"/>
          <p:cNvPicPr>
            <a:picLocks noGrp="1" noChangeAspect="1"/>
          </p:cNvPicPr>
          <p:nvPr>
            <p:ph sz="half" idx="2"/>
          </p:nvPr>
        </p:nvPicPr>
        <p:blipFill>
          <a:blip r:embed="rId2"/>
          <a:stretch>
            <a:fillRect/>
          </a:stretch>
        </p:blipFill>
        <p:spPr>
          <a:xfrm>
            <a:off x="6172200" y="2194560"/>
            <a:ext cx="5357190" cy="3330747"/>
          </a:xfrm>
          <a:prstGeom prst="rect">
            <a:avLst/>
          </a:prstGeom>
        </p:spPr>
      </p:pic>
    </p:spTree>
    <p:extLst>
      <p:ext uri="{BB962C8B-B14F-4D97-AF65-F5344CB8AC3E}">
        <p14:creationId xmlns:p14="http://schemas.microsoft.com/office/powerpoint/2010/main" val="6048768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090168"/>
          </a:xfrm>
        </p:spPr>
        <p:txBody>
          <a:bodyPr/>
          <a:lstStyle/>
          <a:p>
            <a:r>
              <a:rPr lang="en-GB" dirty="0" smtClean="0"/>
              <a:t>JESIP</a:t>
            </a:r>
            <a:endParaRPr lang="en-GB" dirty="0"/>
          </a:p>
        </p:txBody>
      </p:sp>
      <p:sp>
        <p:nvSpPr>
          <p:cNvPr id="3" name="Content Placeholder 2"/>
          <p:cNvSpPr>
            <a:spLocks noGrp="1"/>
          </p:cNvSpPr>
          <p:nvPr>
            <p:ph idx="1"/>
          </p:nvPr>
        </p:nvSpPr>
        <p:spPr>
          <a:xfrm>
            <a:off x="1069848" y="1422400"/>
            <a:ext cx="10058400" cy="4749800"/>
          </a:xfrm>
        </p:spPr>
        <p:txBody>
          <a:bodyPr>
            <a:noAutofit/>
          </a:bodyPr>
          <a:lstStyle/>
          <a:p>
            <a:r>
              <a:rPr lang="en-GB" sz="2400" dirty="0"/>
              <a:t>Since 2013 the emergency services and, </a:t>
            </a:r>
            <a:r>
              <a:rPr lang="en-GB" sz="2400" dirty="0" smtClean="0"/>
              <a:t>other </a:t>
            </a:r>
            <a:r>
              <a:rPr lang="en-GB" sz="2400" dirty="0"/>
              <a:t>responder agencies have been collaborating in order to enhance the multi-agency command, control and coordination of response to major incidents. </a:t>
            </a:r>
            <a:endParaRPr lang="en-GB" sz="2400" dirty="0" smtClean="0"/>
          </a:p>
          <a:p>
            <a:r>
              <a:rPr lang="en-GB" sz="2400" dirty="0" smtClean="0"/>
              <a:t>This </a:t>
            </a:r>
            <a:r>
              <a:rPr lang="en-GB" sz="2400" dirty="0"/>
              <a:t>activity has led to the development and adoption of the JESIP Interoperability Framework, which is underpinned by five key concepts. Application of these concepts has been shown to enable responders to work together </a:t>
            </a:r>
            <a:r>
              <a:rPr lang="en-GB" sz="2400" dirty="0" smtClean="0"/>
              <a:t>effectively </a:t>
            </a:r>
            <a:r>
              <a:rPr lang="en-GB" sz="2400" dirty="0"/>
              <a:t>: </a:t>
            </a:r>
            <a:endParaRPr lang="en-GB" sz="2400" dirty="0" smtClean="0"/>
          </a:p>
          <a:p>
            <a:r>
              <a:rPr lang="en-GB" sz="2400" dirty="0" smtClean="0"/>
              <a:t>Co-location </a:t>
            </a:r>
          </a:p>
          <a:p>
            <a:r>
              <a:rPr lang="en-GB" sz="2400" dirty="0" smtClean="0"/>
              <a:t>Communication </a:t>
            </a:r>
          </a:p>
          <a:p>
            <a:r>
              <a:rPr lang="en-GB" sz="2400" dirty="0" smtClean="0"/>
              <a:t>Coordination </a:t>
            </a:r>
          </a:p>
          <a:p>
            <a:r>
              <a:rPr lang="en-GB" sz="2400" dirty="0" smtClean="0"/>
              <a:t>Joint </a:t>
            </a:r>
            <a:r>
              <a:rPr lang="en-GB" sz="2400" dirty="0"/>
              <a:t>Understanding of Risk </a:t>
            </a:r>
            <a:endParaRPr lang="en-GB" sz="2400" dirty="0" smtClean="0"/>
          </a:p>
          <a:p>
            <a:r>
              <a:rPr lang="en-GB" sz="2400" dirty="0" smtClean="0"/>
              <a:t>Shared </a:t>
            </a:r>
            <a:r>
              <a:rPr lang="en-GB" sz="2400" dirty="0"/>
              <a:t>Situational Awareness</a:t>
            </a:r>
          </a:p>
        </p:txBody>
      </p:sp>
    </p:spTree>
    <p:extLst>
      <p:ext uri="{BB962C8B-B14F-4D97-AF65-F5344CB8AC3E}">
        <p14:creationId xmlns:p14="http://schemas.microsoft.com/office/powerpoint/2010/main" val="1574734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policing roles</a:t>
            </a:r>
            <a:endParaRPr lang="en-GB" dirty="0"/>
          </a:p>
        </p:txBody>
      </p:sp>
      <p:sp>
        <p:nvSpPr>
          <p:cNvPr id="3" name="Content Placeholder 2"/>
          <p:cNvSpPr>
            <a:spLocks noGrp="1"/>
          </p:cNvSpPr>
          <p:nvPr>
            <p:ph idx="1"/>
          </p:nvPr>
        </p:nvSpPr>
        <p:spPr/>
        <p:txBody>
          <a:bodyPr/>
          <a:lstStyle/>
          <a:p>
            <a:endParaRPr lang="en-GB" sz="2800" dirty="0" smtClean="0"/>
          </a:p>
          <a:p>
            <a:endParaRPr lang="en-GB" sz="2800" dirty="0"/>
          </a:p>
          <a:p>
            <a:r>
              <a:rPr lang="en-GB" sz="2800" dirty="0" smtClean="0"/>
              <a:t>Investigation</a:t>
            </a:r>
          </a:p>
          <a:p>
            <a:r>
              <a:rPr lang="en-GB" sz="2800" dirty="0" smtClean="0"/>
              <a:t>Disaster </a:t>
            </a:r>
            <a:r>
              <a:rPr lang="en-GB" sz="2800" dirty="0"/>
              <a:t>Victim Identification</a:t>
            </a:r>
            <a:r>
              <a:rPr lang="en-GB" sz="2800" dirty="0" smtClean="0"/>
              <a:t>.</a:t>
            </a:r>
          </a:p>
          <a:p>
            <a:r>
              <a:rPr lang="en-GB" sz="2800" dirty="0" smtClean="0"/>
              <a:t>Family Liaison</a:t>
            </a:r>
          </a:p>
          <a:p>
            <a:r>
              <a:rPr lang="en-GB" sz="2800" dirty="0" smtClean="0"/>
              <a:t>Casualty Bureau</a:t>
            </a:r>
          </a:p>
          <a:p>
            <a:endParaRPr lang="en-GB" dirty="0" smtClean="0"/>
          </a:p>
          <a:p>
            <a:endParaRPr lang="en-GB" dirty="0"/>
          </a:p>
        </p:txBody>
      </p:sp>
    </p:spTree>
    <p:extLst>
      <p:ext uri="{BB962C8B-B14F-4D97-AF65-F5344CB8AC3E}">
        <p14:creationId xmlns:p14="http://schemas.microsoft.com/office/powerpoint/2010/main" val="6192835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investigation</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Throughout </a:t>
            </a:r>
            <a:r>
              <a:rPr lang="en-GB" sz="2400" dirty="0"/>
              <a:t>the following week, GMP officers and resources were deployed in a range of operations. This included principal involvement in the Counter Terrorism </a:t>
            </a:r>
            <a:r>
              <a:rPr lang="en-GB" sz="2400" dirty="0" smtClean="0"/>
              <a:t>operation</a:t>
            </a:r>
            <a:r>
              <a:rPr lang="en-GB" sz="2400" dirty="0"/>
              <a:t>, which culminated in raids, arrests and searches around Greater Manchester. </a:t>
            </a:r>
            <a:endParaRPr lang="en-GB" sz="2400" dirty="0" smtClean="0"/>
          </a:p>
          <a:p>
            <a:r>
              <a:rPr lang="en-GB" sz="2400" dirty="0" smtClean="0"/>
              <a:t>During </a:t>
            </a:r>
            <a:r>
              <a:rPr lang="en-GB" sz="2400" dirty="0"/>
              <a:t>these operations, GMP was fully supported by other agencies with the complex coordination required being split between the dedicated Counter Terrorism intelligence and operations team and the Force Command Module. </a:t>
            </a:r>
          </a:p>
        </p:txBody>
      </p:sp>
    </p:spTree>
    <p:extLst>
      <p:ext uri="{BB962C8B-B14F-4D97-AF65-F5344CB8AC3E}">
        <p14:creationId xmlns:p14="http://schemas.microsoft.com/office/powerpoint/2010/main" val="37982197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cap="none" dirty="0">
                <a:solidFill>
                  <a:prstClr val="black"/>
                </a:solidFill>
                <a:ea typeface="+mn-ea"/>
                <a:cs typeface="+mn-cs"/>
              </a:rPr>
              <a:t>Disaster Victim Identification</a:t>
            </a:r>
            <a:endParaRPr lang="en-GB" dirty="0"/>
          </a:p>
        </p:txBody>
      </p:sp>
      <p:sp>
        <p:nvSpPr>
          <p:cNvPr id="3" name="Content Placeholder 2"/>
          <p:cNvSpPr>
            <a:spLocks noGrp="1"/>
          </p:cNvSpPr>
          <p:nvPr>
            <p:ph idx="1"/>
          </p:nvPr>
        </p:nvSpPr>
        <p:spPr/>
        <p:txBody>
          <a:bodyPr>
            <a:normAutofit/>
          </a:bodyPr>
          <a:lstStyle/>
          <a:p>
            <a:pPr lvl="0">
              <a:buClr>
                <a:srgbClr val="D34817">
                  <a:lumMod val="75000"/>
                </a:srgbClr>
              </a:buClr>
            </a:pPr>
            <a:endParaRPr lang="en-GB" dirty="0" smtClean="0">
              <a:solidFill>
                <a:prstClr val="black"/>
              </a:solidFill>
            </a:endParaRPr>
          </a:p>
          <a:p>
            <a:pPr lvl="0">
              <a:buClr>
                <a:srgbClr val="D34817">
                  <a:lumMod val="75000"/>
                </a:srgbClr>
              </a:buClr>
            </a:pPr>
            <a:r>
              <a:rPr lang="en-GB" sz="2400" dirty="0" smtClean="0">
                <a:solidFill>
                  <a:prstClr val="black"/>
                </a:solidFill>
              </a:rPr>
              <a:t>The </a:t>
            </a:r>
            <a:r>
              <a:rPr lang="en-GB" sz="2400" dirty="0">
                <a:solidFill>
                  <a:prstClr val="black"/>
                </a:solidFill>
              </a:rPr>
              <a:t>Senior Identification Manager was mobilised </a:t>
            </a:r>
            <a:r>
              <a:rPr lang="en-GB" sz="2400" dirty="0" smtClean="0">
                <a:solidFill>
                  <a:prstClr val="black"/>
                </a:solidFill>
              </a:rPr>
              <a:t>at </a:t>
            </a:r>
            <a:r>
              <a:rPr lang="en-GB" sz="2400" dirty="0">
                <a:solidFill>
                  <a:prstClr val="black"/>
                </a:solidFill>
              </a:rPr>
              <a:t>around 00:30hrs on 23rd May </a:t>
            </a:r>
            <a:r>
              <a:rPr lang="en-GB" sz="2400" dirty="0" smtClean="0">
                <a:solidFill>
                  <a:prstClr val="black"/>
                </a:solidFill>
              </a:rPr>
              <a:t>was at </a:t>
            </a:r>
            <a:r>
              <a:rPr lang="en-GB" sz="2400" dirty="0">
                <a:solidFill>
                  <a:prstClr val="black"/>
                </a:solidFill>
              </a:rPr>
              <a:t>the scene at around </a:t>
            </a:r>
            <a:r>
              <a:rPr lang="en-GB" sz="2400" dirty="0" smtClean="0">
                <a:solidFill>
                  <a:prstClr val="black"/>
                </a:solidFill>
              </a:rPr>
              <a:t>01:00hrs and </a:t>
            </a:r>
            <a:r>
              <a:rPr lang="en-GB" sz="2400" dirty="0">
                <a:solidFill>
                  <a:prstClr val="black"/>
                </a:solidFill>
              </a:rPr>
              <a:t>was in a position to take up a command role at GMP Force Headquarters at around 02:45hrs. </a:t>
            </a:r>
            <a:endParaRPr lang="en-GB" sz="2400" dirty="0" smtClean="0">
              <a:solidFill>
                <a:prstClr val="black"/>
              </a:solidFill>
            </a:endParaRPr>
          </a:p>
          <a:p>
            <a:pPr lvl="0">
              <a:buClr>
                <a:srgbClr val="D34817">
                  <a:lumMod val="75000"/>
                </a:srgbClr>
              </a:buClr>
            </a:pPr>
            <a:endParaRPr lang="en-GB" sz="2400" dirty="0">
              <a:solidFill>
                <a:prstClr val="black"/>
              </a:solidFill>
            </a:endParaRPr>
          </a:p>
          <a:p>
            <a:pPr lvl="0">
              <a:buClr>
                <a:srgbClr val="D34817">
                  <a:lumMod val="75000"/>
                </a:srgbClr>
              </a:buClr>
            </a:pPr>
            <a:r>
              <a:rPr lang="en-GB" sz="2400" dirty="0">
                <a:solidFill>
                  <a:prstClr val="black"/>
                </a:solidFill>
              </a:rPr>
              <a:t>Once the scene of the attack had been secured and all living casualties had been evacuated, arrangements were made for the careful and sensitive recovery of the deceased victims from the scene to the mortuary, as part of the Disaster Victim Identification process.</a:t>
            </a:r>
          </a:p>
          <a:p>
            <a:endParaRPr lang="en-GB" dirty="0"/>
          </a:p>
        </p:txBody>
      </p:sp>
    </p:spTree>
    <p:extLst>
      <p:ext uri="{BB962C8B-B14F-4D97-AF65-F5344CB8AC3E}">
        <p14:creationId xmlns:p14="http://schemas.microsoft.com/office/powerpoint/2010/main" val="18179296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a:solidFill>
                  <a:prstClr val="black"/>
                </a:solidFill>
              </a:rPr>
              <a:t>Disaster Victim Identification</a:t>
            </a:r>
            <a:endParaRPr lang="en-GB" dirty="0"/>
          </a:p>
        </p:txBody>
      </p:sp>
      <p:sp>
        <p:nvSpPr>
          <p:cNvPr id="3" name="Content Placeholder 2"/>
          <p:cNvSpPr>
            <a:spLocks noGrp="1"/>
          </p:cNvSpPr>
          <p:nvPr>
            <p:ph idx="1"/>
          </p:nvPr>
        </p:nvSpPr>
        <p:spPr/>
        <p:txBody>
          <a:bodyPr/>
          <a:lstStyle/>
          <a:p>
            <a:endParaRPr lang="en-GB" dirty="0" smtClean="0"/>
          </a:p>
          <a:p>
            <a:r>
              <a:rPr lang="en-GB" sz="2400" dirty="0">
                <a:solidFill>
                  <a:prstClr val="black"/>
                </a:solidFill>
              </a:rPr>
              <a:t>Mass Fatalities mortuary </a:t>
            </a:r>
            <a:r>
              <a:rPr lang="en-GB" sz="2400" dirty="0" smtClean="0">
                <a:solidFill>
                  <a:prstClr val="black"/>
                </a:solidFill>
              </a:rPr>
              <a:t>Activated and in place by midnight of 22</a:t>
            </a:r>
            <a:r>
              <a:rPr lang="en-GB" sz="2400" baseline="30000" dirty="0" smtClean="0">
                <a:solidFill>
                  <a:prstClr val="black"/>
                </a:solidFill>
              </a:rPr>
              <a:t>nd</a:t>
            </a:r>
            <a:r>
              <a:rPr lang="en-GB" sz="2400" dirty="0" smtClean="0">
                <a:solidFill>
                  <a:prstClr val="black"/>
                </a:solidFill>
              </a:rPr>
              <a:t> May. </a:t>
            </a:r>
          </a:p>
          <a:p>
            <a:r>
              <a:rPr lang="en-GB" sz="2400" dirty="0" smtClean="0"/>
              <a:t>The </a:t>
            </a:r>
            <a:r>
              <a:rPr lang="en-GB" sz="2400" dirty="0"/>
              <a:t>Mass Fatalities Coordinating Group met for the first time at 10:00hrs on Tuesday 23rd May, following a meeting at 08:30hrs that morning between the Senior Identification Manager, the Deputy Senior Identification Manager and the Senior Coroner in whose area the Mass Fatality Mortuary was situated. </a:t>
            </a:r>
            <a:endParaRPr lang="en-GB" sz="2400" dirty="0" smtClean="0"/>
          </a:p>
        </p:txBody>
      </p:sp>
    </p:spTree>
    <p:extLst>
      <p:ext uri="{BB962C8B-B14F-4D97-AF65-F5344CB8AC3E}">
        <p14:creationId xmlns:p14="http://schemas.microsoft.com/office/powerpoint/2010/main" val="405287853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Casualty Bureau</a:t>
            </a:r>
            <a:endParaRPr lang="en-GB" dirty="0"/>
          </a:p>
        </p:txBody>
      </p:sp>
      <p:pic>
        <p:nvPicPr>
          <p:cNvPr id="5" name="Content Placeholder 4"/>
          <p:cNvPicPr>
            <a:picLocks noGrp="1" noChangeAspect="1"/>
          </p:cNvPicPr>
          <p:nvPr>
            <p:ph sz="half" idx="1"/>
          </p:nvPr>
        </p:nvPicPr>
        <p:blipFill>
          <a:blip r:embed="rId2"/>
          <a:stretch>
            <a:fillRect/>
          </a:stretch>
        </p:blipFill>
        <p:spPr>
          <a:xfrm>
            <a:off x="434493" y="2574235"/>
            <a:ext cx="5768245" cy="3230217"/>
          </a:xfrm>
          <a:prstGeom prst="rect">
            <a:avLst/>
          </a:prstGeom>
        </p:spPr>
      </p:pic>
      <p:sp>
        <p:nvSpPr>
          <p:cNvPr id="4" name="Content Placeholder 3"/>
          <p:cNvSpPr>
            <a:spLocks noGrp="1"/>
          </p:cNvSpPr>
          <p:nvPr>
            <p:ph sz="half" idx="2"/>
          </p:nvPr>
        </p:nvSpPr>
        <p:spPr>
          <a:xfrm>
            <a:off x="6364224" y="484632"/>
            <a:ext cx="4754880" cy="5687568"/>
          </a:xfrm>
        </p:spPr>
        <p:txBody>
          <a:bodyPr>
            <a:normAutofit/>
          </a:bodyPr>
          <a:lstStyle/>
          <a:p>
            <a:r>
              <a:rPr lang="en-GB" dirty="0" smtClean="0"/>
              <a:t>Complete </a:t>
            </a:r>
            <a:r>
              <a:rPr lang="en-GB" dirty="0"/>
              <a:t>failure of the National Mutual Aid Telephony system provided by Vodafone. </a:t>
            </a:r>
            <a:endParaRPr lang="en-GB" dirty="0" smtClean="0"/>
          </a:p>
          <a:p>
            <a:r>
              <a:rPr lang="en-GB" dirty="0" smtClean="0"/>
              <a:t>Communication </a:t>
            </a:r>
            <a:r>
              <a:rPr lang="en-GB" dirty="0"/>
              <a:t>with the families caught up in the attack was badly affected. </a:t>
            </a:r>
            <a:endParaRPr lang="en-GB" dirty="0" smtClean="0"/>
          </a:p>
          <a:p>
            <a:r>
              <a:rPr lang="en-GB" dirty="0" smtClean="0"/>
              <a:t>Ability </a:t>
            </a:r>
            <a:r>
              <a:rPr lang="en-GB" dirty="0"/>
              <a:t>to increase capacity by bringing in other Casualty Bureaus across the country was prevented. </a:t>
            </a:r>
            <a:endParaRPr lang="en-GB" dirty="0" smtClean="0"/>
          </a:p>
          <a:p>
            <a:r>
              <a:rPr lang="en-GB" dirty="0" smtClean="0"/>
              <a:t>Restricted </a:t>
            </a:r>
            <a:r>
              <a:rPr lang="en-GB" dirty="0"/>
              <a:t>local </a:t>
            </a:r>
            <a:r>
              <a:rPr lang="en-GB" dirty="0" smtClean="0"/>
              <a:t>service </a:t>
            </a:r>
            <a:r>
              <a:rPr lang="en-GB" dirty="0"/>
              <a:t>was not up and running until around 03:00hrs. </a:t>
            </a:r>
            <a:endParaRPr lang="en-GB" dirty="0" smtClean="0"/>
          </a:p>
          <a:p>
            <a:r>
              <a:rPr lang="en-GB" dirty="0" smtClean="0"/>
              <a:t>This </a:t>
            </a:r>
            <a:r>
              <a:rPr lang="en-GB" dirty="0"/>
              <a:t>failure was a cause of significant stress and upset on the night to the families involved, who were seeking to find out more about the situation of their loved ones.</a:t>
            </a:r>
          </a:p>
        </p:txBody>
      </p:sp>
    </p:spTree>
    <p:extLst>
      <p:ext uri="{BB962C8B-B14F-4D97-AF65-F5344CB8AC3E}">
        <p14:creationId xmlns:p14="http://schemas.microsoft.com/office/powerpoint/2010/main" val="37661447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media</a:t>
            </a:r>
            <a:endParaRPr lang="en-GB" dirty="0"/>
          </a:p>
        </p:txBody>
      </p:sp>
      <p:sp>
        <p:nvSpPr>
          <p:cNvPr id="3" name="Content Placeholder 2"/>
          <p:cNvSpPr>
            <a:spLocks noGrp="1"/>
          </p:cNvSpPr>
          <p:nvPr>
            <p:ph sz="half" idx="1"/>
          </p:nvPr>
        </p:nvSpPr>
        <p:spPr/>
        <p:txBody>
          <a:bodyPr>
            <a:normAutofit lnSpcReduction="10000"/>
          </a:bodyPr>
          <a:lstStyle/>
          <a:p>
            <a:endParaRPr lang="en-GB" dirty="0" smtClean="0"/>
          </a:p>
          <a:p>
            <a:r>
              <a:rPr lang="en-GB" sz="2400" dirty="0" smtClean="0"/>
              <a:t>The </a:t>
            </a:r>
            <a:r>
              <a:rPr lang="en-GB" sz="2400" dirty="0"/>
              <a:t>Panel was shocked and dismayed by the accounts of the families of their experiences with some of the media. </a:t>
            </a:r>
            <a:endParaRPr lang="en-GB" sz="2400" dirty="0" smtClean="0"/>
          </a:p>
          <a:p>
            <a:r>
              <a:rPr lang="en-GB" sz="2400" dirty="0" smtClean="0"/>
              <a:t>They </a:t>
            </a:r>
            <a:r>
              <a:rPr lang="en-GB" sz="2400" dirty="0"/>
              <a:t>spoke of being ‘hounded’, of a ‘lack of respect’, and of ‘sneaky’ attempts to take photos when families were receiving bad news. </a:t>
            </a:r>
          </a:p>
        </p:txBody>
      </p:sp>
      <p:pic>
        <p:nvPicPr>
          <p:cNvPr id="11" name="Content Placeholder 10"/>
          <p:cNvPicPr>
            <a:picLocks noGrp="1" noChangeAspect="1"/>
          </p:cNvPicPr>
          <p:nvPr>
            <p:ph sz="half" idx="2"/>
          </p:nvPr>
        </p:nvPicPr>
        <p:blipFill>
          <a:blip r:embed="rId2"/>
          <a:stretch>
            <a:fillRect/>
          </a:stretch>
        </p:blipFill>
        <p:spPr>
          <a:xfrm>
            <a:off x="6689035" y="2093976"/>
            <a:ext cx="3349488" cy="4055507"/>
          </a:xfrm>
          <a:prstGeom prst="rect">
            <a:avLst/>
          </a:prstGeom>
        </p:spPr>
      </p:pic>
    </p:spTree>
    <p:extLst>
      <p:ext uri="{BB962C8B-B14F-4D97-AF65-F5344CB8AC3E}">
        <p14:creationId xmlns:p14="http://schemas.microsoft.com/office/powerpoint/2010/main" val="11960521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 liaison</a:t>
            </a:r>
            <a:endParaRPr lang="en-GB" dirty="0"/>
          </a:p>
        </p:txBody>
      </p:sp>
      <p:sp>
        <p:nvSpPr>
          <p:cNvPr id="3" name="Content Placeholder 2"/>
          <p:cNvSpPr>
            <a:spLocks noGrp="1"/>
          </p:cNvSpPr>
          <p:nvPr>
            <p:ph idx="1"/>
          </p:nvPr>
        </p:nvSpPr>
        <p:spPr/>
        <p:txBody>
          <a:bodyPr/>
          <a:lstStyle/>
          <a:p>
            <a:pPr lvl="0">
              <a:buClr>
                <a:srgbClr val="D34817">
                  <a:lumMod val="75000"/>
                </a:srgbClr>
              </a:buClr>
            </a:pPr>
            <a:endParaRPr lang="en-GB" dirty="0" smtClean="0">
              <a:solidFill>
                <a:prstClr val="black"/>
              </a:solidFill>
            </a:endParaRPr>
          </a:p>
          <a:p>
            <a:pPr marL="0" lvl="0" indent="0">
              <a:buClr>
                <a:srgbClr val="D34817">
                  <a:lumMod val="75000"/>
                </a:srgbClr>
              </a:buClr>
              <a:buNone/>
            </a:pPr>
            <a:r>
              <a:rPr lang="en-GB" sz="2400" dirty="0" smtClean="0">
                <a:solidFill>
                  <a:prstClr val="black"/>
                </a:solidFill>
              </a:rPr>
              <a:t>The </a:t>
            </a:r>
            <a:r>
              <a:rPr lang="en-GB" sz="2400" dirty="0">
                <a:solidFill>
                  <a:prstClr val="black"/>
                </a:solidFill>
              </a:rPr>
              <a:t>aims of family </a:t>
            </a:r>
            <a:r>
              <a:rPr lang="en-GB" sz="2400" dirty="0" smtClean="0">
                <a:solidFill>
                  <a:prstClr val="black"/>
                </a:solidFill>
              </a:rPr>
              <a:t>liaison in </a:t>
            </a:r>
            <a:r>
              <a:rPr lang="en-GB" sz="2400" dirty="0">
                <a:solidFill>
                  <a:prstClr val="black"/>
                </a:solidFill>
              </a:rPr>
              <a:t>general are to: </a:t>
            </a:r>
            <a:endParaRPr lang="en-GB" sz="2400" dirty="0" smtClean="0">
              <a:solidFill>
                <a:prstClr val="black"/>
              </a:solidFill>
            </a:endParaRPr>
          </a:p>
          <a:p>
            <a:pPr lvl="0">
              <a:buClr>
                <a:srgbClr val="D34817">
                  <a:lumMod val="75000"/>
                </a:srgbClr>
              </a:buClr>
            </a:pPr>
            <a:r>
              <a:rPr lang="en-GB" sz="2400" dirty="0" smtClean="0">
                <a:solidFill>
                  <a:prstClr val="black"/>
                </a:solidFill>
              </a:rPr>
              <a:t>Work </a:t>
            </a:r>
            <a:r>
              <a:rPr lang="en-GB" sz="2400" dirty="0">
                <a:solidFill>
                  <a:prstClr val="black"/>
                </a:solidFill>
              </a:rPr>
              <a:t>with the family in order to investigate the murder or death of a loved one </a:t>
            </a:r>
            <a:endParaRPr lang="en-GB" sz="2400" dirty="0" smtClean="0">
              <a:solidFill>
                <a:prstClr val="black"/>
              </a:solidFill>
            </a:endParaRPr>
          </a:p>
          <a:p>
            <a:pPr lvl="0">
              <a:buClr>
                <a:srgbClr val="D34817">
                  <a:lumMod val="75000"/>
                </a:srgbClr>
              </a:buClr>
            </a:pPr>
            <a:r>
              <a:rPr lang="en-GB" sz="2400" dirty="0" smtClean="0">
                <a:solidFill>
                  <a:prstClr val="black"/>
                </a:solidFill>
              </a:rPr>
              <a:t>Analyse </a:t>
            </a:r>
            <a:r>
              <a:rPr lang="en-GB" sz="2400" dirty="0">
                <a:solidFill>
                  <a:prstClr val="black"/>
                </a:solidFill>
              </a:rPr>
              <a:t>the needs, concerns and expectations of the family in order to identify all the relevant and realistic action that should be taken in the context of their human rights and the police professional obligations.</a:t>
            </a:r>
          </a:p>
          <a:p>
            <a:endParaRPr lang="en-GB" sz="2400" dirty="0"/>
          </a:p>
        </p:txBody>
      </p:sp>
    </p:spTree>
    <p:extLst>
      <p:ext uri="{BB962C8B-B14F-4D97-AF65-F5344CB8AC3E}">
        <p14:creationId xmlns:p14="http://schemas.microsoft.com/office/powerpoint/2010/main" val="227734428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FLO’s</a:t>
            </a:r>
            <a:endParaRPr lang="en-GB" dirty="0"/>
          </a:p>
        </p:txBody>
      </p:sp>
      <p:sp>
        <p:nvSpPr>
          <p:cNvPr id="3" name="Content Placeholder 2"/>
          <p:cNvSpPr>
            <a:spLocks noGrp="1"/>
          </p:cNvSpPr>
          <p:nvPr>
            <p:ph sz="half" idx="1"/>
          </p:nvPr>
        </p:nvSpPr>
        <p:spPr/>
        <p:txBody>
          <a:bodyPr/>
          <a:lstStyle/>
          <a:p>
            <a:endParaRPr lang="en-GB" dirty="0" smtClean="0"/>
          </a:p>
          <a:p>
            <a:endParaRPr lang="en-GB" dirty="0" smtClean="0"/>
          </a:p>
          <a:p>
            <a:r>
              <a:rPr lang="en-GB" sz="2400" dirty="0" smtClean="0"/>
              <a:t>The </a:t>
            </a:r>
            <a:r>
              <a:rPr lang="en-GB" sz="2400" dirty="0"/>
              <a:t>Family Liaison Officers and Bereavement Nurses provided a vital source of support and comfort to many of the families which went well beyond their formal roles</a:t>
            </a:r>
            <a:r>
              <a:rPr lang="en-GB" sz="2400" dirty="0" smtClean="0"/>
              <a:t>.</a:t>
            </a:r>
          </a:p>
        </p:txBody>
      </p:sp>
      <p:pic>
        <p:nvPicPr>
          <p:cNvPr id="5" name="Content Placeholder 4"/>
          <p:cNvPicPr>
            <a:picLocks noGrp="1" noChangeAspect="1"/>
          </p:cNvPicPr>
          <p:nvPr>
            <p:ph sz="half" idx="2"/>
          </p:nvPr>
        </p:nvPicPr>
        <p:blipFill>
          <a:blip r:embed="rId2"/>
          <a:stretch>
            <a:fillRect/>
          </a:stretch>
        </p:blipFill>
        <p:spPr>
          <a:xfrm>
            <a:off x="6885871" y="2506186"/>
            <a:ext cx="3833585" cy="3354387"/>
          </a:xfrm>
          <a:prstGeom prst="rect">
            <a:avLst/>
          </a:prstGeom>
        </p:spPr>
      </p:pic>
    </p:spTree>
    <p:extLst>
      <p:ext uri="{BB962C8B-B14F-4D97-AF65-F5344CB8AC3E}">
        <p14:creationId xmlns:p14="http://schemas.microsoft.com/office/powerpoint/2010/main" val="894455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went well</a:t>
            </a:r>
            <a:endParaRPr lang="en-GB" dirty="0"/>
          </a:p>
        </p:txBody>
      </p:sp>
      <p:sp>
        <p:nvSpPr>
          <p:cNvPr id="3" name="Content Placeholder 2"/>
          <p:cNvSpPr>
            <a:spLocks noGrp="1"/>
          </p:cNvSpPr>
          <p:nvPr>
            <p:ph sz="half" idx="1"/>
          </p:nvPr>
        </p:nvSpPr>
        <p:spPr/>
        <p:txBody>
          <a:bodyPr/>
          <a:lstStyle/>
          <a:p>
            <a:endParaRPr lang="en-GB" dirty="0" smtClean="0"/>
          </a:p>
          <a:p>
            <a:endParaRPr lang="en-GB" dirty="0" smtClean="0"/>
          </a:p>
          <a:p>
            <a:r>
              <a:rPr lang="en-GB" sz="2400" dirty="0" smtClean="0"/>
              <a:t>It </a:t>
            </a:r>
            <a:r>
              <a:rPr lang="en-GB" sz="2400" dirty="0"/>
              <a:t>is notable that there had been a major exercise at the Trafford Centre just months before the attack happened.</a:t>
            </a:r>
          </a:p>
        </p:txBody>
      </p:sp>
      <p:pic>
        <p:nvPicPr>
          <p:cNvPr id="5" name="Content Placeholder 4"/>
          <p:cNvPicPr>
            <a:picLocks noGrp="1" noChangeAspect="1"/>
          </p:cNvPicPr>
          <p:nvPr>
            <p:ph sz="half" idx="2"/>
          </p:nvPr>
        </p:nvPicPr>
        <p:blipFill>
          <a:blip r:embed="rId2"/>
          <a:stretch>
            <a:fillRect/>
          </a:stretch>
        </p:blipFill>
        <p:spPr>
          <a:xfrm>
            <a:off x="6715876" y="2808398"/>
            <a:ext cx="4412372" cy="2749964"/>
          </a:xfrm>
          <a:prstGeom prst="rect">
            <a:avLst/>
          </a:prstGeom>
        </p:spPr>
      </p:pic>
    </p:spTree>
    <p:extLst>
      <p:ext uri="{BB962C8B-B14F-4D97-AF65-F5344CB8AC3E}">
        <p14:creationId xmlns:p14="http://schemas.microsoft.com/office/powerpoint/2010/main" val="36143969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cap="none" dirty="0">
                <a:solidFill>
                  <a:prstClr val="black"/>
                </a:solidFill>
                <a:latin typeface="Rockwell" panose="02060603020205020403"/>
                <a:ea typeface="+mn-ea"/>
                <a:cs typeface="+mn-cs"/>
              </a:rPr>
              <a:t>Greater Manchester Resilience Forum</a:t>
            </a:r>
            <a:endParaRPr lang="en-GB" sz="4400" dirty="0"/>
          </a:p>
        </p:txBody>
      </p:sp>
      <p:pic>
        <p:nvPicPr>
          <p:cNvPr id="5" name="Content Placeholder 4"/>
          <p:cNvPicPr>
            <a:picLocks noGrp="1" noChangeAspect="1"/>
          </p:cNvPicPr>
          <p:nvPr>
            <p:ph sz="half" idx="1"/>
          </p:nvPr>
        </p:nvPicPr>
        <p:blipFill>
          <a:blip r:embed="rId2"/>
          <a:stretch>
            <a:fillRect/>
          </a:stretch>
        </p:blipFill>
        <p:spPr>
          <a:xfrm>
            <a:off x="1069848" y="2922105"/>
            <a:ext cx="4908874" cy="1656246"/>
          </a:xfrm>
          <a:prstGeom prst="rect">
            <a:avLst/>
          </a:prstGeom>
        </p:spPr>
      </p:pic>
      <p:sp>
        <p:nvSpPr>
          <p:cNvPr id="4" name="Content Placeholder 3"/>
          <p:cNvSpPr>
            <a:spLocks noGrp="1"/>
          </p:cNvSpPr>
          <p:nvPr>
            <p:ph sz="half" idx="2"/>
          </p:nvPr>
        </p:nvSpPr>
        <p:spPr/>
        <p:txBody>
          <a:bodyPr/>
          <a:lstStyle/>
          <a:p>
            <a:endParaRPr lang="en-GB" dirty="0" smtClean="0"/>
          </a:p>
          <a:p>
            <a:r>
              <a:rPr lang="en-GB" sz="2400" dirty="0" smtClean="0"/>
              <a:t>Greater </a:t>
            </a:r>
            <a:r>
              <a:rPr lang="en-GB" sz="2400" dirty="0"/>
              <a:t>Manchester Resilience Forum had done many planning exercises, </a:t>
            </a:r>
            <a:endParaRPr lang="en-GB" sz="2400" dirty="0" smtClean="0"/>
          </a:p>
          <a:p>
            <a:r>
              <a:rPr lang="en-GB" sz="2400" dirty="0" smtClean="0"/>
              <a:t>The </a:t>
            </a:r>
            <a:r>
              <a:rPr lang="en-GB" sz="2400" dirty="0"/>
              <a:t>events of 22nd May were something none of those involved had ever encountered before. </a:t>
            </a:r>
          </a:p>
        </p:txBody>
      </p:sp>
    </p:spTree>
    <p:extLst>
      <p:ext uri="{BB962C8B-B14F-4D97-AF65-F5344CB8AC3E}">
        <p14:creationId xmlns:p14="http://schemas.microsoft.com/office/powerpoint/2010/main" val="186435583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Teresa may pm </a:t>
            </a:r>
            <a:endParaRPr lang="en-GB" dirty="0"/>
          </a:p>
        </p:txBody>
      </p:sp>
      <p:sp>
        <p:nvSpPr>
          <p:cNvPr id="3" name="Content Placeholder 2"/>
          <p:cNvSpPr>
            <a:spLocks noGrp="1"/>
          </p:cNvSpPr>
          <p:nvPr>
            <p:ph sz="half" idx="1"/>
          </p:nvPr>
        </p:nvSpPr>
        <p:spPr>
          <a:xfrm>
            <a:off x="1069848" y="1669773"/>
            <a:ext cx="5420404" cy="4830417"/>
          </a:xfrm>
        </p:spPr>
        <p:txBody>
          <a:bodyPr>
            <a:noAutofit/>
          </a:bodyPr>
          <a:lstStyle/>
          <a:p>
            <a:pPr marL="0" indent="0">
              <a:buNone/>
            </a:pPr>
            <a:r>
              <a:rPr lang="en-GB" sz="2400" dirty="0">
                <a:solidFill>
                  <a:srgbClr val="333333"/>
                </a:solidFill>
                <a:latin typeface="Austin News Text Roman"/>
              </a:rPr>
              <a:t>"I have just chaired a meeting of the Government's emergency committee Cobra where we discussed the details of and the response to the appalling events in Manchester </a:t>
            </a:r>
            <a:r>
              <a:rPr lang="en-GB" sz="2400" dirty="0" smtClean="0">
                <a:solidFill>
                  <a:srgbClr val="333333"/>
                </a:solidFill>
                <a:latin typeface="Austin News Text Roman"/>
              </a:rPr>
              <a:t>….Our </a:t>
            </a:r>
            <a:r>
              <a:rPr lang="en-GB" sz="2400" dirty="0">
                <a:solidFill>
                  <a:srgbClr val="333333"/>
                </a:solidFill>
                <a:latin typeface="Austin News Text Roman"/>
              </a:rPr>
              <a:t>thoughts and prayers are with the victims and the families and friends of all those </a:t>
            </a:r>
            <a:r>
              <a:rPr lang="en-GB" sz="2400" dirty="0" smtClean="0">
                <a:solidFill>
                  <a:srgbClr val="333333"/>
                </a:solidFill>
                <a:latin typeface="Austin News Text Roman"/>
              </a:rPr>
              <a:t>affected”.</a:t>
            </a:r>
            <a:endParaRPr lang="en-GB" sz="2400" dirty="0">
              <a:solidFill>
                <a:srgbClr val="333333"/>
              </a:solidFill>
              <a:latin typeface="Austin News Text Roman"/>
            </a:endParaRPr>
          </a:p>
        </p:txBody>
      </p:sp>
      <p:pic>
        <p:nvPicPr>
          <p:cNvPr id="8" name="Content Placeholder 7"/>
          <p:cNvPicPr>
            <a:picLocks noGrp="1" noChangeAspect="1"/>
          </p:cNvPicPr>
          <p:nvPr>
            <p:ph sz="half" idx="2"/>
          </p:nvPr>
        </p:nvPicPr>
        <p:blipFill>
          <a:blip r:embed="rId2"/>
          <a:stretch>
            <a:fillRect/>
          </a:stretch>
        </p:blipFill>
        <p:spPr>
          <a:xfrm>
            <a:off x="1750152" y="4403035"/>
            <a:ext cx="3378440" cy="2250993"/>
          </a:xfrm>
          <a:prstGeom prst="rect">
            <a:avLst/>
          </a:prstGeom>
        </p:spPr>
      </p:pic>
      <p:sp>
        <p:nvSpPr>
          <p:cNvPr id="9" name="TextBox 8"/>
          <p:cNvSpPr txBox="1"/>
          <p:nvPr/>
        </p:nvSpPr>
        <p:spPr>
          <a:xfrm>
            <a:off x="6718853" y="1669773"/>
            <a:ext cx="4820478" cy="3416320"/>
          </a:xfrm>
          <a:prstGeom prst="rect">
            <a:avLst/>
          </a:prstGeom>
          <a:noFill/>
        </p:spPr>
        <p:txBody>
          <a:bodyPr wrap="square" rtlCol="0">
            <a:spAutoFit/>
          </a:bodyPr>
          <a:lstStyle/>
          <a:p>
            <a:pPr lvl="0" defTabSz="914400">
              <a:lnSpc>
                <a:spcPct val="90000"/>
              </a:lnSpc>
              <a:spcBef>
                <a:spcPts val="1200"/>
              </a:spcBef>
              <a:buClr>
                <a:srgbClr val="D34817">
                  <a:lumMod val="75000"/>
                </a:srgbClr>
              </a:buClr>
              <a:buSzPct val="85000"/>
            </a:pPr>
            <a:r>
              <a:rPr lang="en-GB" sz="2400" dirty="0">
                <a:solidFill>
                  <a:srgbClr val="333333"/>
                </a:solidFill>
                <a:latin typeface="Austin News Text Roman"/>
              </a:rPr>
              <a:t>“The police and emergency services have as always acted with great courage and on behalf of the country I want to express our gratitude to them. They acted in accordance with the plans they have in place and the exercises they conduct to test those plans and they performed with the utmost professionalism”.</a:t>
            </a:r>
            <a:endParaRPr lang="en-GB" sz="2400" dirty="0">
              <a:solidFill>
                <a:prstClr val="black"/>
              </a:solidFill>
            </a:endParaRPr>
          </a:p>
        </p:txBody>
      </p:sp>
    </p:spTree>
    <p:extLst>
      <p:ext uri="{BB962C8B-B14F-4D97-AF65-F5344CB8AC3E}">
        <p14:creationId xmlns:p14="http://schemas.microsoft.com/office/powerpoint/2010/main" val="239561783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Casualty clearing Station</a:t>
            </a:r>
            <a:endParaRPr lang="en-GB" dirty="0"/>
          </a:p>
        </p:txBody>
      </p:sp>
      <p:pic>
        <p:nvPicPr>
          <p:cNvPr id="5" name="Content Placeholder 4"/>
          <p:cNvPicPr>
            <a:picLocks noGrp="1" noChangeAspect="1"/>
          </p:cNvPicPr>
          <p:nvPr>
            <p:ph sz="half" idx="1"/>
          </p:nvPr>
        </p:nvPicPr>
        <p:blipFill>
          <a:blip r:embed="rId2"/>
          <a:stretch>
            <a:fillRect/>
          </a:stretch>
        </p:blipFill>
        <p:spPr>
          <a:xfrm>
            <a:off x="698590" y="2643809"/>
            <a:ext cx="5573012" cy="3120887"/>
          </a:xfrm>
          <a:prstGeom prst="rect">
            <a:avLst/>
          </a:prstGeom>
        </p:spPr>
      </p:pic>
      <p:sp>
        <p:nvSpPr>
          <p:cNvPr id="4" name="Content Placeholder 3"/>
          <p:cNvSpPr>
            <a:spLocks noGrp="1"/>
          </p:cNvSpPr>
          <p:nvPr>
            <p:ph sz="half" idx="2"/>
          </p:nvPr>
        </p:nvSpPr>
        <p:spPr/>
        <p:txBody>
          <a:bodyPr>
            <a:normAutofit/>
          </a:bodyPr>
          <a:lstStyle/>
          <a:p>
            <a:endParaRPr lang="en-GB" dirty="0" smtClean="0"/>
          </a:p>
          <a:p>
            <a:r>
              <a:rPr lang="en-GB" sz="2400" dirty="0" smtClean="0"/>
              <a:t>The decision </a:t>
            </a:r>
            <a:r>
              <a:rPr lang="en-GB" sz="2400" dirty="0"/>
              <a:t>to establish the Casualty Clearing Station on the station concourse and to allow emergency staff and members of the public to remain in the foyer notwithstanding its designation at the time as a ‘hot’ </a:t>
            </a:r>
            <a:r>
              <a:rPr lang="en-GB" sz="2400" dirty="0" smtClean="0"/>
              <a:t>zone greatly benefitted the treatment of casualties.</a:t>
            </a:r>
            <a:endParaRPr lang="en-GB" sz="2400" dirty="0"/>
          </a:p>
        </p:txBody>
      </p:sp>
    </p:spTree>
    <p:extLst>
      <p:ext uri="{BB962C8B-B14F-4D97-AF65-F5344CB8AC3E}">
        <p14:creationId xmlns:p14="http://schemas.microsoft.com/office/powerpoint/2010/main" val="239510073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GMP – Two Areas of Learning</a:t>
            </a:r>
          </a:p>
        </p:txBody>
      </p:sp>
      <p:sp>
        <p:nvSpPr>
          <p:cNvPr id="3" name="Content Placeholder 2"/>
          <p:cNvSpPr>
            <a:spLocks noGrp="1"/>
          </p:cNvSpPr>
          <p:nvPr>
            <p:ph sz="half" idx="1"/>
          </p:nvPr>
        </p:nvSpPr>
        <p:spPr/>
        <p:txBody>
          <a:bodyPr/>
          <a:lstStyle/>
          <a:p>
            <a:endParaRPr lang="en-GB" dirty="0" smtClean="0"/>
          </a:p>
          <a:p>
            <a:endParaRPr lang="en-GB" dirty="0"/>
          </a:p>
          <a:p>
            <a:r>
              <a:rPr lang="en-GB" sz="2400" dirty="0" smtClean="0"/>
              <a:t>Firstly, the </a:t>
            </a:r>
            <a:r>
              <a:rPr lang="en-GB" sz="2400" dirty="0"/>
              <a:t>first meeting of the Strategic Coordinating (Gold) Group, to bring together the strategic leads for the first </a:t>
            </a:r>
            <a:r>
              <a:rPr lang="en-GB" sz="2400" dirty="0" smtClean="0"/>
              <a:t>responders was at 04:15hrs </a:t>
            </a:r>
            <a:r>
              <a:rPr lang="en-GB" sz="2400" dirty="0"/>
              <a:t>the following morning</a:t>
            </a:r>
            <a:r>
              <a:rPr lang="en-GB" sz="2400" dirty="0" smtClean="0"/>
              <a:t>. </a:t>
            </a:r>
          </a:p>
          <a:p>
            <a:r>
              <a:rPr lang="en-GB" sz="2400" dirty="0" smtClean="0"/>
              <a:t>This was 5.45 hrs after the attack. </a:t>
            </a:r>
            <a:endParaRPr lang="en-GB" sz="2400" dirty="0"/>
          </a:p>
        </p:txBody>
      </p:sp>
      <p:pic>
        <p:nvPicPr>
          <p:cNvPr id="5" name="Content Placeholder 4"/>
          <p:cNvPicPr>
            <a:picLocks noGrp="1" noChangeAspect="1"/>
          </p:cNvPicPr>
          <p:nvPr>
            <p:ph sz="half" idx="2"/>
          </p:nvPr>
        </p:nvPicPr>
        <p:blipFill>
          <a:blip r:embed="rId2"/>
          <a:stretch>
            <a:fillRect/>
          </a:stretch>
        </p:blipFill>
        <p:spPr>
          <a:xfrm>
            <a:off x="6070022" y="2405271"/>
            <a:ext cx="5131377" cy="3414698"/>
          </a:xfrm>
          <a:prstGeom prst="rect">
            <a:avLst/>
          </a:prstGeom>
        </p:spPr>
      </p:pic>
    </p:spTree>
    <p:extLst>
      <p:ext uri="{BB962C8B-B14F-4D97-AF65-F5344CB8AC3E}">
        <p14:creationId xmlns:p14="http://schemas.microsoft.com/office/powerpoint/2010/main" val="385041791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 </a:t>
            </a:r>
            <a:r>
              <a:rPr lang="en-GB" dirty="0" err="1" smtClean="0"/>
              <a:t>plato</a:t>
            </a:r>
            <a:endParaRPr lang="en-GB" dirty="0"/>
          </a:p>
        </p:txBody>
      </p:sp>
      <p:pic>
        <p:nvPicPr>
          <p:cNvPr id="5" name="Content Placeholder 4"/>
          <p:cNvPicPr>
            <a:picLocks noGrp="1" noChangeAspect="1"/>
          </p:cNvPicPr>
          <p:nvPr>
            <p:ph sz="half" idx="1"/>
          </p:nvPr>
        </p:nvPicPr>
        <p:blipFill>
          <a:blip r:embed="rId2"/>
          <a:stretch>
            <a:fillRect/>
          </a:stretch>
        </p:blipFill>
        <p:spPr>
          <a:xfrm>
            <a:off x="1059491" y="2594113"/>
            <a:ext cx="5152466" cy="3428732"/>
          </a:xfrm>
          <a:prstGeom prst="rect">
            <a:avLst/>
          </a:prstGeom>
        </p:spPr>
      </p:pic>
      <p:sp>
        <p:nvSpPr>
          <p:cNvPr id="4" name="Content Placeholder 3"/>
          <p:cNvSpPr>
            <a:spLocks noGrp="1"/>
          </p:cNvSpPr>
          <p:nvPr>
            <p:ph sz="half" idx="2"/>
          </p:nvPr>
        </p:nvSpPr>
        <p:spPr/>
        <p:txBody>
          <a:bodyPr/>
          <a:lstStyle/>
          <a:p>
            <a:endParaRPr lang="en-GB" dirty="0" smtClean="0"/>
          </a:p>
          <a:p>
            <a:r>
              <a:rPr lang="en-GB" sz="2400" dirty="0" smtClean="0"/>
              <a:t>Secondly</a:t>
            </a:r>
            <a:r>
              <a:rPr lang="en-GB" sz="2400" dirty="0"/>
              <a:t>, there was not a shared communication across the agencies of the declaration of Operation PLATO, which is the agreed operational response to a suspected Marauding Terrorist Firearms Attack, nor was there a shared understanding of its implications.</a:t>
            </a:r>
          </a:p>
        </p:txBody>
      </p:sp>
    </p:spTree>
    <p:extLst>
      <p:ext uri="{BB962C8B-B14F-4D97-AF65-F5344CB8AC3E}">
        <p14:creationId xmlns:p14="http://schemas.microsoft.com/office/powerpoint/2010/main" val="210440823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Immediate Response of Emergency </a:t>
            </a:r>
            <a:r>
              <a:rPr lang="en-GB" dirty="0" smtClean="0"/>
              <a:t>Services-Public Feedback</a:t>
            </a:r>
            <a:endParaRPr lang="en-GB" dirty="0"/>
          </a:p>
        </p:txBody>
      </p:sp>
      <p:sp>
        <p:nvSpPr>
          <p:cNvPr id="3" name="Content Placeholder 2"/>
          <p:cNvSpPr>
            <a:spLocks noGrp="1"/>
          </p:cNvSpPr>
          <p:nvPr>
            <p:ph sz="half" idx="1"/>
          </p:nvPr>
        </p:nvSpPr>
        <p:spPr/>
        <p:txBody>
          <a:bodyPr>
            <a:normAutofit lnSpcReduction="10000"/>
          </a:bodyPr>
          <a:lstStyle/>
          <a:p>
            <a:r>
              <a:rPr lang="en-GB" dirty="0"/>
              <a:t>“The emergency services were brilliant, I was genuinely shocked by how fast they got to the Arena, and they could not have done a better job</a:t>
            </a:r>
            <a:r>
              <a:rPr lang="en-GB" dirty="0" smtClean="0"/>
              <a:t>.”</a:t>
            </a:r>
          </a:p>
          <a:p>
            <a:r>
              <a:rPr lang="en-GB" dirty="0"/>
              <a:t>“An off duty nurse and doctor were doing what they could to assist the injured outside the Arena. I can’t praise the first aiders enough who were dealing with those casualties who managed to walk out of the foyer. They had so many to deal with and were relying on members of the public with little or no experience.”</a:t>
            </a:r>
          </a:p>
        </p:txBody>
      </p:sp>
      <p:sp>
        <p:nvSpPr>
          <p:cNvPr id="4" name="Content Placeholder 3"/>
          <p:cNvSpPr>
            <a:spLocks noGrp="1"/>
          </p:cNvSpPr>
          <p:nvPr>
            <p:ph sz="half" idx="2"/>
          </p:nvPr>
        </p:nvSpPr>
        <p:spPr/>
        <p:txBody>
          <a:bodyPr>
            <a:normAutofit lnSpcReduction="10000"/>
          </a:bodyPr>
          <a:lstStyle/>
          <a:p>
            <a:r>
              <a:rPr lang="en-GB" dirty="0"/>
              <a:t>“The police were at the venue within minutes with the respondent stating that she had ‘complete faith’ in them and the fact they appeared to have a clear strategy</a:t>
            </a:r>
            <a:r>
              <a:rPr lang="en-GB" dirty="0" smtClean="0"/>
              <a:t>.”</a:t>
            </a:r>
          </a:p>
          <a:p>
            <a:r>
              <a:rPr lang="en-GB" dirty="0"/>
              <a:t>I was carried out of the Arena on an advertising board. There was a lack of first aid equipment for people to access. They had small first aid boxes on their belts and were not allowed to collect more from stores as the zones were closed off.”</a:t>
            </a:r>
          </a:p>
        </p:txBody>
      </p:sp>
    </p:spTree>
    <p:extLst>
      <p:ext uri="{BB962C8B-B14F-4D97-AF65-F5344CB8AC3E}">
        <p14:creationId xmlns:p14="http://schemas.microsoft.com/office/powerpoint/2010/main" val="224249220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a:stretch>
            <a:fillRect/>
          </a:stretch>
        </p:blipFill>
        <p:spPr>
          <a:xfrm>
            <a:off x="1035912" y="484632"/>
            <a:ext cx="10092336" cy="5687568"/>
          </a:xfrm>
          <a:prstGeom prst="rect">
            <a:avLst/>
          </a:prstGeom>
        </p:spPr>
      </p:pic>
    </p:spTree>
    <p:extLst>
      <p:ext uri="{BB962C8B-B14F-4D97-AF65-F5344CB8AC3E}">
        <p14:creationId xmlns:p14="http://schemas.microsoft.com/office/powerpoint/2010/main" val="33130143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1835</TotalTime>
  <Words>3495</Words>
  <Application>Microsoft Office PowerPoint</Application>
  <PresentationFormat>Widescreen</PresentationFormat>
  <Paragraphs>255</Paragraphs>
  <Slides>70</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70</vt:i4>
      </vt:variant>
    </vt:vector>
  </HeadingPairs>
  <TitlesOfParts>
    <vt:vector size="75" baseType="lpstr">
      <vt:lpstr>Austin News Text Roman</vt:lpstr>
      <vt:lpstr>Rockwell</vt:lpstr>
      <vt:lpstr>Rockwell Condensed</vt:lpstr>
      <vt:lpstr>Wingdings</vt:lpstr>
      <vt:lpstr>Wood Type</vt:lpstr>
      <vt:lpstr>Manchester arena 22nd May 2017</vt:lpstr>
      <vt:lpstr>PowerPoint Presentation</vt:lpstr>
      <vt:lpstr>PowerPoint Presentation</vt:lpstr>
      <vt:lpstr>Timeline 22nd may 2017</vt:lpstr>
      <vt:lpstr>23rd May</vt:lpstr>
      <vt:lpstr>22.30 Suicide Bomb attack </vt:lpstr>
      <vt:lpstr>PowerPoint Presentation</vt:lpstr>
      <vt:lpstr>Victims</vt:lpstr>
      <vt:lpstr>22.32 First call</vt:lpstr>
      <vt:lpstr>22.32 First call</vt:lpstr>
      <vt:lpstr>The impact</vt:lpstr>
      <vt:lpstr>Major incident declared</vt:lpstr>
      <vt:lpstr>Major incident declared</vt:lpstr>
      <vt:lpstr>PowerPoint Presentation</vt:lpstr>
      <vt:lpstr>Response - BTP</vt:lpstr>
      <vt:lpstr>Response - BTP</vt:lpstr>
      <vt:lpstr>Response - BTP</vt:lpstr>
      <vt:lpstr>Response - BTP</vt:lpstr>
      <vt:lpstr>BTP</vt:lpstr>
      <vt:lpstr>GMP Take Control</vt:lpstr>
      <vt:lpstr>GMP Take Control</vt:lpstr>
      <vt:lpstr>GMP Control Room</vt:lpstr>
      <vt:lpstr>GMP Initial response</vt:lpstr>
      <vt:lpstr>GMP Initial response</vt:lpstr>
      <vt:lpstr>Armed response</vt:lpstr>
      <vt:lpstr>Armed response</vt:lpstr>
      <vt:lpstr>Armed response</vt:lpstr>
      <vt:lpstr>IED</vt:lpstr>
      <vt:lpstr>IED</vt:lpstr>
      <vt:lpstr>More armed response</vt:lpstr>
      <vt:lpstr>Operation plato</vt:lpstr>
      <vt:lpstr>Other incidents in gmp area</vt:lpstr>
      <vt:lpstr>2242 Response NWAS </vt:lpstr>
      <vt:lpstr>communication</vt:lpstr>
      <vt:lpstr>GMFRS</vt:lpstr>
      <vt:lpstr>GMFRS</vt:lpstr>
      <vt:lpstr>2236 NWFC informed</vt:lpstr>
      <vt:lpstr>2236 NWFC informed</vt:lpstr>
      <vt:lpstr>2236 NWFC informed</vt:lpstr>
      <vt:lpstr>National Inter Agency Liaison Officers</vt:lpstr>
      <vt:lpstr>National Inter Agency Liaison Officers</vt:lpstr>
      <vt:lpstr>2235 – Message GMP to NWFC ‘there had been an explosion a bomb has exploded’</vt:lpstr>
      <vt:lpstr>2240 National Inter Agency Liaison Officer Informed</vt:lpstr>
      <vt:lpstr>2240 National Inter Agency Liaison Officer Informed</vt:lpstr>
      <vt:lpstr>RVP</vt:lpstr>
      <vt:lpstr>NIALO - Confusion</vt:lpstr>
      <vt:lpstr>All quiet on the western front</vt:lpstr>
      <vt:lpstr>2340 GMFRS RVP</vt:lpstr>
      <vt:lpstr>0012 - GMFRS Deployed</vt:lpstr>
      <vt:lpstr>0037 - GMFRS ARRIVE on scene</vt:lpstr>
      <vt:lpstr>GMFRS</vt:lpstr>
      <vt:lpstr>PowerPoint Presentation</vt:lpstr>
      <vt:lpstr>Security at Venue</vt:lpstr>
      <vt:lpstr>JESIP</vt:lpstr>
      <vt:lpstr>Other policing roles</vt:lpstr>
      <vt:lpstr>investigation</vt:lpstr>
      <vt:lpstr>Disaster Victim Identification</vt:lpstr>
      <vt:lpstr>Disaster Victim Identification</vt:lpstr>
      <vt:lpstr>Casualty Bureau</vt:lpstr>
      <vt:lpstr>The media</vt:lpstr>
      <vt:lpstr>Family liaison</vt:lpstr>
      <vt:lpstr>FLO’s</vt:lpstr>
      <vt:lpstr>What went well</vt:lpstr>
      <vt:lpstr>Greater Manchester Resilience Forum</vt:lpstr>
      <vt:lpstr>Teresa may pm </vt:lpstr>
      <vt:lpstr>Casualty clearing Station</vt:lpstr>
      <vt:lpstr>GMP – Two Areas of Learning</vt:lpstr>
      <vt:lpstr>Operation plato</vt:lpstr>
      <vt:lpstr>Immediate Response of Emergency Services-Public Feedback</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Manchester arena 22nd May 2017</dc:title>
  <dc:creator>Wynne Jones (Business &amp; Management)</dc:creator>
  <cp:lastModifiedBy>Wynne Jones (Business &amp; Management)</cp:lastModifiedBy>
  <cp:revision>17</cp:revision>
  <cp:lastPrinted>2019-02-13T08:34:53Z</cp:lastPrinted>
  <dcterms:created xsi:type="dcterms:W3CDTF">2019-02-11T13:37:46Z</dcterms:created>
  <dcterms:modified xsi:type="dcterms:W3CDTF">2019-02-22T12:51:24Z</dcterms:modified>
</cp:coreProperties>
</file>