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56" r:id="rId2"/>
    <p:sldId id="273" r:id="rId3"/>
    <p:sldId id="275" r:id="rId4"/>
    <p:sldId id="276" r:id="rId5"/>
    <p:sldId id="277" r:id="rId6"/>
    <p:sldId id="278" r:id="rId7"/>
    <p:sldId id="279" r:id="rId8"/>
    <p:sldId id="280" r:id="rId9"/>
    <p:sldId id="286" r:id="rId10"/>
  </p:sldIdLst>
  <p:sldSz cx="9144000" cy="6858000" type="screen4x3"/>
  <p:notesSz cx="6877050" cy="1000125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50">
          <p15:clr>
            <a:srgbClr val="A4A3A4"/>
          </p15:clr>
        </p15:guide>
        <p15:guide id="2" pos="2167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A7E3A"/>
    <a:srgbClr val="000000"/>
    <a:srgbClr val="1773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0000" autoAdjust="0"/>
    <p:restoredTop sz="94660"/>
  </p:normalViewPr>
  <p:slideViewPr>
    <p:cSldViewPr>
      <p:cViewPr varScale="1">
        <p:scale>
          <a:sx n="74" d="100"/>
          <a:sy n="74" d="100"/>
        </p:scale>
        <p:origin x="570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5" d="100"/>
          <a:sy n="85" d="100"/>
        </p:scale>
        <p:origin x="-3834" y="-96"/>
      </p:cViewPr>
      <p:guideLst>
        <p:guide orient="horz" pos="3150"/>
        <p:guide pos="2167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2980055" cy="500062"/>
          </a:xfrm>
          <a:prstGeom prst="rect">
            <a:avLst/>
          </a:prstGeom>
        </p:spPr>
        <p:txBody>
          <a:bodyPr vert="horz" lIns="92930" tIns="46465" rIns="92930" bIns="4646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99452"/>
            <a:ext cx="2980055" cy="500062"/>
          </a:xfrm>
          <a:prstGeom prst="rect">
            <a:avLst/>
          </a:prstGeom>
        </p:spPr>
        <p:txBody>
          <a:bodyPr vert="horz" lIns="92930" tIns="46465" rIns="92930" bIns="4646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95404" y="9499452"/>
            <a:ext cx="2980055" cy="500062"/>
          </a:xfrm>
          <a:prstGeom prst="rect">
            <a:avLst/>
          </a:prstGeom>
        </p:spPr>
        <p:txBody>
          <a:bodyPr vert="horz" lIns="92930" tIns="46465" rIns="92930" bIns="46465" rtlCol="0" anchor="b"/>
          <a:lstStyle>
            <a:lvl1pPr algn="r">
              <a:defRPr sz="1200"/>
            </a:lvl1pPr>
          </a:lstStyle>
          <a:p>
            <a:fld id="{A2B50E77-FF2B-4F60-B391-D3C7084EABD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769483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80055" cy="500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930" tIns="46465" rIns="92930" bIns="46465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95404" y="1"/>
            <a:ext cx="2980055" cy="500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930" tIns="46465" rIns="92930" bIns="46465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39800" y="750888"/>
            <a:ext cx="4997450" cy="37496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7706" y="4750595"/>
            <a:ext cx="5501640" cy="4500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930" tIns="46465" rIns="92930" bIns="4646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99452"/>
            <a:ext cx="2980055" cy="500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930" tIns="46465" rIns="92930" bIns="46465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95404" y="9499452"/>
            <a:ext cx="2980055" cy="500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930" tIns="46465" rIns="92930" bIns="46465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2A394A57-BC80-42F0-A086-B0C86559804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121376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4D37F71-76AA-40A6-81DF-E577998F6DED}" type="slidenum">
              <a:rPr lang="en-US"/>
              <a:pPr/>
              <a:t>1</a:t>
            </a:fld>
            <a:endParaRPr lang="en-US"/>
          </a:p>
        </p:txBody>
      </p:sp>
      <p:sp>
        <p:nvSpPr>
          <p:cNvPr id="40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04121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48BAF31-7FCD-4230-879D-CF2A6809FDCA}" type="datetime1">
              <a:rPr lang="en-US" smtClean="0"/>
              <a:pPr/>
              <a:t>5/3/2018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E286AF3-D1CE-48B7-8603-45528CC2DF6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C902525-1C9E-4447-99C0-BACA421C14D7}" type="datetime1">
              <a:rPr lang="en-US" smtClean="0"/>
              <a:pPr/>
              <a:t>5/3/2018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657A23-F046-44D7-AC1D-38111E7AC05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D7ACDAC-1EA2-49BF-8848-39EE6E7AEBBA}" type="datetime1">
              <a:rPr lang="en-US" smtClean="0"/>
              <a:pPr/>
              <a:t>5/3/2018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ABB0A7-0F32-4970-A7C6-4912B2CE64B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8F1BADF-7FC7-465A-9E38-9BCD448CDE54}" type="datetime1">
              <a:rPr lang="en-US" smtClean="0"/>
              <a:pPr/>
              <a:t>5/3/2018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B5CAED-0E1A-44E1-BCFF-8AF6A764EFB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2CA767F-5495-42BE-9F57-49BCECECC6D3}" type="datetime1">
              <a:rPr lang="en-US" smtClean="0"/>
              <a:pPr/>
              <a:t>5/3/2018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AD6587-7F73-40C0-9927-BD8DAF0A698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16B1C25-1BC4-4851-BE9E-4CC4EE0D8378}" type="datetime1">
              <a:rPr lang="en-US" smtClean="0"/>
              <a:pPr/>
              <a:t>5/3/2018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315AA8-ADF8-4472-AB1C-F2A98167A13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D752A63-7F15-41B1-8666-187B0BAC6A9D}" type="datetime1">
              <a:rPr lang="en-US" smtClean="0"/>
              <a:pPr/>
              <a:t>5/3/2018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C2C1EDB-5FA1-4F30-B863-CD2CC6231E9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AC7859A-547C-4289-B71C-AA0C0DC44B7F}" type="datetime1">
              <a:rPr lang="en-US" smtClean="0"/>
              <a:pPr/>
              <a:t>5/3/2018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48589AF-CE56-4819-B0EF-BC211976F4B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A6041B4-801E-4731-8E73-E85EAEB4878B}" type="datetime1">
              <a:rPr lang="en-US" smtClean="0"/>
              <a:pPr/>
              <a:t>5/3/2018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B6E5551-37C1-4AD3-82F1-947171DC845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899D1CD-550C-46A3-85E1-9014F26FE0A7}" type="datetime1">
              <a:rPr lang="en-US" smtClean="0"/>
              <a:pPr/>
              <a:t>5/3/2018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8AD5EE-04F8-4A89-B681-23DF288F90B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390CA3B-D13B-4CEB-83D9-5AE6E360A75A}" type="datetime1">
              <a:rPr lang="en-US" smtClean="0"/>
              <a:pPr/>
              <a:t>5/3/2018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0C6E30-0AD5-4FAA-88FE-D379A06A26C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35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692275" y="6237288"/>
            <a:ext cx="7921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fld id="{82E72E5C-072B-4D61-AA5E-A27CAE802B53}" type="datetime1">
              <a:rPr lang="en-US" smtClean="0"/>
              <a:pPr/>
              <a:t>5/3/2018</a:t>
            </a:fld>
            <a:endParaRPr lang="en-US"/>
          </a:p>
        </p:txBody>
      </p:sp>
      <p:sp>
        <p:nvSpPr>
          <p:cNvPr id="1036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557463" y="6237288"/>
            <a:ext cx="4967287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r>
              <a:rPr lang="en-US"/>
              <a:t>Footer</a:t>
            </a:r>
          </a:p>
        </p:txBody>
      </p:sp>
      <p:sp>
        <p:nvSpPr>
          <p:cNvPr id="1037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669213" y="6237288"/>
            <a:ext cx="863600" cy="433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55704031-4FC0-4328-970C-0945B6D37B37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en.oxforddictionaries.com/definition/problem" TargetMode="External"/><Relationship Id="rId2" Type="http://schemas.openxmlformats.org/officeDocument/2006/relationships/hyperlink" Target="http://www.businessdictionary.com/definition/problem.html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069D2-4A60-4EE1-942C-FD4D2E1507B9}" type="slidenum">
              <a:rPr lang="en-US"/>
              <a:pPr/>
              <a:t>1</a:t>
            </a:fld>
            <a:endParaRPr lang="en-US"/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9512" y="1772816"/>
            <a:ext cx="8784976" cy="2376264"/>
          </a:xfrm>
        </p:spPr>
        <p:txBody>
          <a:bodyPr/>
          <a:lstStyle/>
          <a:p>
            <a:r>
              <a:rPr lang="en-GB" sz="3600" b="1" dirty="0"/>
              <a:t>BMSK4004 Problem Solving and Decision Making:</a:t>
            </a:r>
            <a:br>
              <a:rPr lang="en-GB" sz="3600" b="1" dirty="0"/>
            </a:br>
            <a:r>
              <a:rPr lang="en-GB" sz="3600" b="1" dirty="0"/>
              <a:t/>
            </a:r>
            <a:br>
              <a:rPr lang="en-GB" sz="3600" b="1" dirty="0"/>
            </a:br>
            <a:endParaRPr lang="en-US" sz="3600"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484784"/>
            <a:ext cx="8928992" cy="4309939"/>
          </a:xfrm>
        </p:spPr>
        <p:txBody>
          <a:bodyPr/>
          <a:lstStyle/>
          <a:p>
            <a:r>
              <a:rPr lang="en-GB" dirty="0"/>
              <a:t>define a problem;</a:t>
            </a:r>
          </a:p>
          <a:p>
            <a:r>
              <a:rPr lang="en-GB" dirty="0"/>
              <a:t>categorise and explain decision making processes;</a:t>
            </a:r>
          </a:p>
          <a:p>
            <a:r>
              <a:rPr lang="en-GB" dirty="0"/>
              <a:t>introduce a particular problem namely the current situation in the Housing Crisis in China</a:t>
            </a:r>
          </a:p>
          <a:p>
            <a:r>
              <a:rPr lang="en-GB" dirty="0"/>
              <a:t>write a paragraph (each student individually) describing the nature and scope of this particular problem.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Problem</a:t>
            </a:r>
            <a:r>
              <a:rPr lang="cy-GB" dirty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perceived gap between the existing state and a desired state, or a deviation from a norm, standard, or status quo. </a:t>
            </a:r>
            <a:r>
              <a:rPr lang="en-GB" sz="2000" i="1" dirty="0">
                <a:hlinkClick r:id="rId2"/>
              </a:rPr>
              <a:t>www.businessdictionary.com/definition/problem.html</a:t>
            </a:r>
            <a:r>
              <a:rPr lang="en-GB" sz="2000" i="1" dirty="0"/>
              <a:t> date accessed 25/4/18</a:t>
            </a:r>
          </a:p>
          <a:p>
            <a:pPr>
              <a:spcBef>
                <a:spcPts val="0"/>
              </a:spcBef>
              <a:buNone/>
            </a:pPr>
            <a:endParaRPr lang="en-GB" sz="2000" i="1" dirty="0"/>
          </a:p>
          <a:p>
            <a:pPr>
              <a:spcBef>
                <a:spcPts val="0"/>
              </a:spcBef>
            </a:pPr>
            <a:r>
              <a:rPr lang="en-GB" dirty="0"/>
              <a:t>A matter or situation regarded as unwelcome or harmful and needing to be dealt with and overcome.</a:t>
            </a:r>
          </a:p>
          <a:p>
            <a:pPr>
              <a:buNone/>
            </a:pPr>
            <a:r>
              <a:rPr lang="en-GB" sz="2000" i="1" dirty="0"/>
              <a:t>	</a:t>
            </a:r>
            <a:r>
              <a:rPr lang="en-GB" sz="2000" i="1" dirty="0">
                <a:hlinkClick r:id="rId3"/>
              </a:rPr>
              <a:t>https://en.oxforddictionaries.com/definition/problem</a:t>
            </a:r>
            <a:r>
              <a:rPr lang="en-GB" sz="2000" i="1" dirty="0"/>
              <a:t> date accessed 25/4/18</a:t>
            </a:r>
            <a:endParaRPr lang="en-GB" sz="2000" dirty="0"/>
          </a:p>
          <a:p>
            <a:pPr>
              <a:buNone/>
            </a:pPr>
            <a:endParaRPr lang="cy-GB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3</a:t>
            </a:fld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Decision Making Processes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268760"/>
            <a:ext cx="8640960" cy="4525963"/>
          </a:xfrm>
        </p:spPr>
        <p:txBody>
          <a:bodyPr/>
          <a:lstStyle/>
          <a:p>
            <a:r>
              <a:rPr lang="cy-GB" dirty="0"/>
              <a:t>Decision making can be </a:t>
            </a:r>
            <a:r>
              <a:rPr lang="cy-GB" b="1" u="sng" dirty="0"/>
              <a:t>rational</a:t>
            </a:r>
            <a:r>
              <a:rPr lang="cy-GB" dirty="0"/>
              <a:t> or </a:t>
            </a:r>
            <a:r>
              <a:rPr lang="cy-GB" b="1" u="sng" dirty="0"/>
              <a:t>creative</a:t>
            </a:r>
            <a:r>
              <a:rPr lang="cy-GB" dirty="0"/>
              <a:t>.</a:t>
            </a:r>
          </a:p>
          <a:p>
            <a:endParaRPr lang="cy-GB" sz="1600" dirty="0"/>
          </a:p>
          <a:p>
            <a:r>
              <a:rPr lang="cy-GB" dirty="0"/>
              <a:t>The </a:t>
            </a:r>
            <a:r>
              <a:rPr lang="cy-GB" b="1" dirty="0"/>
              <a:t>rational</a:t>
            </a:r>
            <a:r>
              <a:rPr lang="cy-GB" dirty="0"/>
              <a:t> approach emphasises the need to evaluate the problem and its constituent parts in an ordered way.</a:t>
            </a:r>
          </a:p>
          <a:p>
            <a:endParaRPr lang="cy-GB" sz="1600" dirty="0"/>
          </a:p>
          <a:p>
            <a:r>
              <a:rPr lang="cy-GB" dirty="0"/>
              <a:t>The </a:t>
            </a:r>
            <a:r>
              <a:rPr lang="cy-GB" b="1" dirty="0"/>
              <a:t>creative</a:t>
            </a:r>
            <a:r>
              <a:rPr lang="cy-GB" dirty="0"/>
              <a:t> approach emphasises innovation in a holistic and less regulated way.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Rational Decision Making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1979712" y="1988840"/>
          <a:ext cx="5112568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12568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dirty="0">
                          <a:solidFill>
                            <a:schemeClr val="tx1"/>
                          </a:solidFill>
                        </a:rPr>
                        <a:t>Define the Problem</a:t>
                      </a:r>
                    </a:p>
                    <a:p>
                      <a:pPr algn="ctr"/>
                      <a:endParaRPr lang="cy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b="1" dirty="0">
                          <a:solidFill>
                            <a:schemeClr val="tx1"/>
                          </a:solidFill>
                        </a:rPr>
                        <a:t>Gather the Data</a:t>
                      </a:r>
                    </a:p>
                    <a:p>
                      <a:pPr algn="ctr"/>
                      <a:endParaRPr lang="cy-GB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b="1" dirty="0"/>
                        <a:t>Generate, Evaluate and Choose Options</a:t>
                      </a:r>
                    </a:p>
                    <a:p>
                      <a:pPr algn="ctr"/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b="1" dirty="0"/>
                        <a:t>Implement</a:t>
                      </a:r>
                      <a:r>
                        <a:rPr lang="cy-GB" b="1" baseline="0" dirty="0"/>
                        <a:t> the Selected Option/s</a:t>
                      </a:r>
                    </a:p>
                    <a:p>
                      <a:pPr algn="ctr"/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5</a:t>
            </a:fld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Rational Decision Making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It is a stepped approach.</a:t>
            </a:r>
          </a:p>
          <a:p>
            <a:r>
              <a:rPr lang="cy-GB" dirty="0"/>
              <a:t>It favours objectivity.</a:t>
            </a:r>
          </a:p>
          <a:p>
            <a:pPr>
              <a:buNone/>
            </a:pPr>
            <a:endParaRPr lang="cy-GB" sz="1600" dirty="0"/>
          </a:p>
          <a:p>
            <a:r>
              <a:rPr lang="cy-GB" b="1" dirty="0"/>
              <a:t>Advantage</a:t>
            </a:r>
            <a:r>
              <a:rPr lang="cy-GB" dirty="0"/>
              <a:t>:  it is tried &amp; tested and we are conditioned to solve problems in this way.</a:t>
            </a:r>
          </a:p>
          <a:p>
            <a:r>
              <a:rPr lang="cy-GB" b="1" dirty="0"/>
              <a:t>Disadvantage</a:t>
            </a:r>
            <a:r>
              <a:rPr lang="cy-GB" dirty="0"/>
              <a:t>:  we are constrained by bounded rationality (Simon, 1990) i.e. cognitive or resource limitations.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6</a:t>
            </a:fld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Creative Decision Making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3203848" y="5805264"/>
            <a:ext cx="28803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Whetten and Cameron (2011)</a:t>
            </a:r>
          </a:p>
        </p:txBody>
      </p:sp>
      <p:sp>
        <p:nvSpPr>
          <p:cNvPr id="8" name="Oval 7"/>
          <p:cNvSpPr/>
          <p:nvPr/>
        </p:nvSpPr>
        <p:spPr bwMode="auto">
          <a:xfrm>
            <a:off x="899592" y="3140968"/>
            <a:ext cx="1440160" cy="1368152"/>
          </a:xfrm>
          <a:prstGeom prst="ellipse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sz="1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9" name="Oval 8"/>
          <p:cNvSpPr/>
          <p:nvPr/>
        </p:nvSpPr>
        <p:spPr bwMode="auto">
          <a:xfrm>
            <a:off x="467544" y="1340768"/>
            <a:ext cx="2304256" cy="1008112"/>
          </a:xfrm>
          <a:prstGeom prst="ellipse">
            <a:avLst/>
          </a:prstGeom>
          <a:solidFill>
            <a:schemeClr val="accent5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/>
            <a:endParaRPr lang="cy-GB" b="1" dirty="0"/>
          </a:p>
          <a:p>
            <a:pPr algn="ctr"/>
            <a:r>
              <a:rPr lang="cy-GB" sz="1800" b="1" dirty="0"/>
              <a:t>Preparation</a:t>
            </a:r>
          </a:p>
        </p:txBody>
      </p:sp>
      <p:sp>
        <p:nvSpPr>
          <p:cNvPr id="10" name="Oval 9"/>
          <p:cNvSpPr/>
          <p:nvPr/>
        </p:nvSpPr>
        <p:spPr bwMode="auto">
          <a:xfrm>
            <a:off x="2411760" y="2276872"/>
            <a:ext cx="2304256" cy="1008112"/>
          </a:xfrm>
          <a:prstGeom prst="ellipse">
            <a:avLst/>
          </a:prstGeom>
          <a:solidFill>
            <a:schemeClr val="accent5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/>
            <a:endParaRPr lang="cy-GB" b="1" dirty="0"/>
          </a:p>
          <a:p>
            <a:pPr algn="ctr"/>
            <a:r>
              <a:rPr lang="cy-GB" sz="1800" b="1" dirty="0"/>
              <a:t>Incubation</a:t>
            </a:r>
          </a:p>
        </p:txBody>
      </p:sp>
      <p:sp>
        <p:nvSpPr>
          <p:cNvPr id="11" name="Oval 10"/>
          <p:cNvSpPr/>
          <p:nvPr/>
        </p:nvSpPr>
        <p:spPr bwMode="auto">
          <a:xfrm>
            <a:off x="4572000" y="3212976"/>
            <a:ext cx="2304256" cy="1008112"/>
          </a:xfrm>
          <a:prstGeom prst="ellipse">
            <a:avLst/>
          </a:prstGeom>
          <a:solidFill>
            <a:schemeClr val="accent5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/>
            <a:endParaRPr lang="cy-GB" b="1" dirty="0"/>
          </a:p>
          <a:p>
            <a:pPr algn="ctr"/>
            <a:r>
              <a:rPr lang="cy-GB" sz="1800" b="1" dirty="0"/>
              <a:t>Illumination</a:t>
            </a:r>
          </a:p>
        </p:txBody>
      </p:sp>
      <p:sp>
        <p:nvSpPr>
          <p:cNvPr id="12" name="Oval 11"/>
          <p:cNvSpPr/>
          <p:nvPr/>
        </p:nvSpPr>
        <p:spPr bwMode="auto">
          <a:xfrm>
            <a:off x="6732240" y="4221088"/>
            <a:ext cx="2304256" cy="1008112"/>
          </a:xfrm>
          <a:prstGeom prst="ellipse">
            <a:avLst/>
          </a:prstGeom>
          <a:solidFill>
            <a:schemeClr val="accent5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/>
            <a:endParaRPr lang="cy-GB" b="1" dirty="0"/>
          </a:p>
          <a:p>
            <a:pPr algn="ctr"/>
            <a:r>
              <a:rPr lang="cy-GB" sz="1800" b="1" dirty="0"/>
              <a:t>Verification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Creative Decision Making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It is a less structured approach.</a:t>
            </a:r>
          </a:p>
          <a:p>
            <a:r>
              <a:rPr lang="cy-GB" dirty="0"/>
              <a:t>It favours subjectivity and intuition.</a:t>
            </a:r>
          </a:p>
          <a:p>
            <a:endParaRPr lang="cy-GB" sz="1600" dirty="0"/>
          </a:p>
          <a:p>
            <a:r>
              <a:rPr lang="cy-GB" b="1" dirty="0"/>
              <a:t>Advantage</a:t>
            </a:r>
            <a:r>
              <a:rPr lang="cy-GB" dirty="0"/>
              <a:t>:  it may result in better solutions.</a:t>
            </a:r>
          </a:p>
          <a:p>
            <a:r>
              <a:rPr lang="cy-GB" b="1" dirty="0"/>
              <a:t>Disadvantage</a:t>
            </a:r>
            <a:r>
              <a:rPr lang="cy-GB" dirty="0"/>
              <a:t>:  it is less familiar and requires training or an alternative organisational culture.</a:t>
            </a:r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8</a:t>
            </a:fld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Classwork- Individual 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Describe the Housing crisis problem, in particular its:</a:t>
            </a:r>
          </a:p>
          <a:p>
            <a:pPr lvl="0"/>
            <a:r>
              <a:rPr lang="en-GB" dirty="0"/>
              <a:t> nature – Why has the problem occurred?</a:t>
            </a:r>
          </a:p>
          <a:p>
            <a:pPr lvl="0"/>
            <a:r>
              <a:rPr lang="en-GB" dirty="0"/>
              <a:t>scope.- What resources does this problem impact upon- Explain why</a:t>
            </a:r>
          </a:p>
          <a:p>
            <a:pPr lvl="0">
              <a:buNone/>
            </a:pPr>
            <a:endParaRPr lang="en-GB" sz="1600" dirty="0"/>
          </a:p>
          <a:p>
            <a:pPr lvl="0"/>
            <a:r>
              <a:rPr lang="en-GB" dirty="0"/>
              <a:t>You will be expected to write 300 words and hand this work in  before the end of the session.</a:t>
            </a:r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9</a:t>
            </a:fld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SD_PP3">
  <a:themeElements>
    <a:clrScheme name="Default Design 14">
      <a:dk1>
        <a:srgbClr val="061E3B"/>
      </a:dk1>
      <a:lt1>
        <a:srgbClr val="ACDFFF"/>
      </a:lt1>
      <a:dk2>
        <a:srgbClr val="061E3B"/>
      </a:dk2>
      <a:lt2>
        <a:srgbClr val="969696"/>
      </a:lt2>
      <a:accent1>
        <a:srgbClr val="FFFFFF"/>
      </a:accent1>
      <a:accent2>
        <a:srgbClr val="8DC6FF"/>
      </a:accent2>
      <a:accent3>
        <a:srgbClr val="D2ECFF"/>
      </a:accent3>
      <a:accent4>
        <a:srgbClr val="041831"/>
      </a:accent4>
      <a:accent5>
        <a:srgbClr val="FFFFFF"/>
      </a:accent5>
      <a:accent6>
        <a:srgbClr val="7FB3E7"/>
      </a:accent6>
      <a:hlink>
        <a:srgbClr val="0E488F"/>
      </a:hlink>
      <a:folHlink>
        <a:srgbClr val="FFCC00"/>
      </a:folHlink>
    </a:clrScheme>
    <a:fontScheme name="Default Design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3">
        <a:dk1>
          <a:srgbClr val="061E3B"/>
        </a:dk1>
        <a:lt1>
          <a:srgbClr val="DEF6F1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14">
        <a:dk1>
          <a:srgbClr val="061E3B"/>
        </a:dk1>
        <a:lt1>
          <a:srgbClr val="ACDFFF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D2ECFF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TSD_PP3</Template>
  <TotalTime>3173</TotalTime>
  <Words>333</Words>
  <Application>Microsoft Office PowerPoint</Application>
  <PresentationFormat>On-screen Show (4:3)</PresentationFormat>
  <Paragraphs>61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Myriad Pro</vt:lpstr>
      <vt:lpstr>TSD_PP3</vt:lpstr>
      <vt:lpstr>BMSK4004 Problem Solving and Decision Making:  </vt:lpstr>
      <vt:lpstr>Objectives:</vt:lpstr>
      <vt:lpstr>What is a Problem?</vt:lpstr>
      <vt:lpstr>Decision Making Processes</vt:lpstr>
      <vt:lpstr>Rational Decision Making</vt:lpstr>
      <vt:lpstr>Rational Decision Making</vt:lpstr>
      <vt:lpstr>Creative Decision Making</vt:lpstr>
      <vt:lpstr>Creative Decision Making</vt:lpstr>
      <vt:lpstr>Classwork- Individual Task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Sian Harris</dc:creator>
  <cp:lastModifiedBy>Maria Heffernan</cp:lastModifiedBy>
  <cp:revision>170</cp:revision>
  <cp:lastPrinted>2012-01-25T17:01:56Z</cp:lastPrinted>
  <dcterms:created xsi:type="dcterms:W3CDTF">2011-09-12T14:47:30Z</dcterms:created>
  <dcterms:modified xsi:type="dcterms:W3CDTF">2018-05-03T14:08:30Z</dcterms:modified>
</cp:coreProperties>
</file>