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30"/>
  </p:notesMasterIdLst>
  <p:handoutMasterIdLst>
    <p:handoutMasterId r:id="rId31"/>
  </p:handoutMasterIdLst>
  <p:sldIdLst>
    <p:sldId id="258" r:id="rId2"/>
    <p:sldId id="332" r:id="rId3"/>
    <p:sldId id="370" r:id="rId4"/>
    <p:sldId id="371" r:id="rId5"/>
    <p:sldId id="372" r:id="rId6"/>
    <p:sldId id="373" r:id="rId7"/>
    <p:sldId id="380" r:id="rId8"/>
    <p:sldId id="361" r:id="rId9"/>
    <p:sldId id="363" r:id="rId10"/>
    <p:sldId id="362" r:id="rId11"/>
    <p:sldId id="322" r:id="rId12"/>
    <p:sldId id="311" r:id="rId13"/>
    <p:sldId id="360" r:id="rId14"/>
    <p:sldId id="309" r:id="rId15"/>
    <p:sldId id="310" r:id="rId16"/>
    <p:sldId id="308" r:id="rId17"/>
    <p:sldId id="365" r:id="rId18"/>
    <p:sldId id="366" r:id="rId19"/>
    <p:sldId id="367" r:id="rId20"/>
    <p:sldId id="368" r:id="rId21"/>
    <p:sldId id="369" r:id="rId22"/>
    <p:sldId id="323" r:id="rId23"/>
    <p:sldId id="325" r:id="rId24"/>
    <p:sldId id="326" r:id="rId25"/>
    <p:sldId id="364" r:id="rId26"/>
    <p:sldId id="377" r:id="rId27"/>
    <p:sldId id="378" r:id="rId28"/>
    <p:sldId id="379" r:id="rId29"/>
  </p:sldIdLst>
  <p:sldSz cx="9144000" cy="6858000" type="screen4x3"/>
  <p:notesSz cx="6797675" cy="9926638"/>
  <p:embeddedFontLst>
    <p:embeddedFont>
      <p:font typeface="Calibri" panose="020F0502020204030204" pitchFamily="34" charset="0"/>
      <p:regular r:id="rId32"/>
      <p:bold r:id="rId33"/>
      <p:italic r:id="rId34"/>
      <p:boldItalic r:id="rId35"/>
    </p:embeddedFont>
    <p:embeddedFont>
      <p:font typeface="Corbel" panose="020B0503020204020204" pitchFamily="34" charset="0"/>
      <p:regular r:id="rId36"/>
      <p:bold r:id="rId37"/>
      <p:italic r:id="rId38"/>
      <p:boldItalic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3936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4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841049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E9A04-FD9C-420F-9198-C56239742D8E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B3A46-7526-4B23-A951-265FA365C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12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F5BE82-0172-4109-95A4-75658D461D67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7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A5DB9B-6F82-4893-BA75-DDDAB495ECE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63927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711E3E-B5FA-41FE-BCD8-454145FC8A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452207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7A5AE3-218B-4FCE-BA93-1BCF2BDC7DC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22505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83B3C2-EC10-4F86-AACB-4A77E57128B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473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FF4640-B239-44AF-8D9C-AEC5C576BD7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7738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E79024-0ECE-4476-9E19-20151D1ACDA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6071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1A9007-12EF-4914-9F51-62EFD71CA71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03918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4327A8-8D02-4C67-A735-7AE244D61DA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75321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6DD606-6AAA-4E17-8432-365344EF16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65481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12ABE3-839C-483E-B882-85F845B8007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829012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5D85C-183D-4A8E-BB28-5B2ABF0FABD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0904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20000"/>
                <a:lumOff val="80000"/>
              </a:schemeClr>
            </a:gs>
            <a:gs pos="100000">
              <a:schemeClr val="accent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173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5"/>
          <p:cNvSpPr>
            <a:spLocks noGrp="1"/>
          </p:cNvSpPr>
          <p:nvPr>
            <p:ph type="ctrTitle"/>
          </p:nvPr>
        </p:nvSpPr>
        <p:spPr>
          <a:xfrm>
            <a:off x="179512" y="1988840"/>
            <a:ext cx="8856984" cy="3384376"/>
          </a:xfrm>
        </p:spPr>
        <p:txBody>
          <a:bodyPr/>
          <a:lstStyle/>
          <a:p>
            <a:r>
              <a:rPr lang="en-US" altLang="en-US" b="1" dirty="0"/>
              <a:t>Psychology Empirical Project</a:t>
            </a:r>
            <a:br>
              <a:rPr lang="en-US" altLang="en-US" b="1" dirty="0"/>
            </a:br>
            <a:br>
              <a:rPr lang="en-US" altLang="en-US" dirty="0"/>
            </a:br>
            <a:r>
              <a:rPr lang="en-US" altLang="en-US" dirty="0"/>
              <a:t>Progress and Data Choices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 </a:t>
            </a:r>
            <a:br>
              <a:rPr lang="en-US" altLang="en-US" sz="3600" dirty="0"/>
            </a:br>
            <a:endParaRPr lang="en-US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800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4624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b="1" dirty="0"/>
              <a:t>Recap: Planning research…..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96752"/>
            <a:ext cx="9108504" cy="5616624"/>
          </a:xfrm>
        </p:spPr>
        <p:txBody>
          <a:bodyPr/>
          <a:lstStyle/>
          <a:p>
            <a:pPr marL="609600" indent="-609600" eaLnBrk="1" hangingPunct="1"/>
            <a:r>
              <a:rPr lang="en-GB" sz="4000" dirty="0"/>
              <a:t>Steps in the research process</a:t>
            </a:r>
          </a:p>
          <a:p>
            <a:pPr marL="990600" lvl="1" indent="-533400" eaLnBrk="1" hangingPunct="1">
              <a:buFontTx/>
              <a:buAutoNum type="arabicPeriod"/>
            </a:pPr>
            <a:endParaRPr lang="en-GB" sz="600" dirty="0"/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Find an idea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Convert into specific research question/hypothesis 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Define and measure variables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Identify participants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Select a strategy and design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Prepare materials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/>
              <a:t>Ethical Approval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Conduct study/Collect data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Analyse and Evaluate data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>
                <a:solidFill>
                  <a:srgbClr val="FF0000"/>
                </a:solidFill>
              </a:rPr>
              <a:t>Report findings/Write-up</a:t>
            </a:r>
            <a:endParaRPr lang="en-GB" dirty="0">
              <a:solidFill>
                <a:srgbClr val="FF0000"/>
              </a:solidFill>
            </a:endParaRPr>
          </a:p>
          <a:p>
            <a:pPr marL="990600" lvl="1" indent="-533400" eaLnBrk="1" hangingPunct="1">
              <a:buFontTx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2645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2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Autofit/>
          </a:bodyPr>
          <a:lstStyle/>
          <a:p>
            <a:r>
              <a:rPr lang="en-GB" sz="6000" dirty="0"/>
              <a:t>Time Management!</a:t>
            </a:r>
            <a:br>
              <a:rPr lang="en-GB" sz="6000" dirty="0"/>
            </a:br>
            <a:r>
              <a:rPr lang="en-GB" sz="6000" dirty="0"/>
              <a:t>Stress Management!</a:t>
            </a:r>
          </a:p>
        </p:txBody>
      </p:sp>
    </p:spTree>
    <p:extLst>
      <p:ext uri="{BB962C8B-B14F-4D97-AF65-F5344CB8AC3E}">
        <p14:creationId xmlns:p14="http://schemas.microsoft.com/office/powerpoint/2010/main" val="255472283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628124"/>
              </p:ext>
            </p:extLst>
          </p:nvPr>
        </p:nvGraphicFramePr>
        <p:xfrm>
          <a:off x="107504" y="260642"/>
          <a:ext cx="8784978" cy="6480723"/>
        </p:xfrm>
        <a:graphic>
          <a:graphicData uri="http://schemas.openxmlformats.org/drawingml/2006/table">
            <a:tbl>
              <a:tblPr/>
              <a:tblGrid>
                <a:gridCol w="1839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5816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620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Sep</a:t>
                      </a:r>
                      <a:r>
                        <a:rPr lang="en-GB" sz="2000" b="1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    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Oct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Nov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Dec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Feb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Mar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Protocol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Ethics</a:t>
                      </a:r>
                      <a:r>
                        <a:rPr lang="en-GB" sz="2000" b="1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Lit review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Methods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Data Collection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Data Inputting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Analysis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Results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Discussion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References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Appendices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758355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Final proof reading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34157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402" y="260648"/>
            <a:ext cx="8445205" cy="1143000"/>
          </a:xfrm>
        </p:spPr>
        <p:txBody>
          <a:bodyPr/>
          <a:lstStyle/>
          <a:p>
            <a:r>
              <a:rPr lang="en-GB" sz="4800" b="1" dirty="0"/>
              <a:t>Reminder: Helping yourself get there: 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916832"/>
            <a:ext cx="8784976" cy="4114800"/>
          </a:xfrm>
        </p:spPr>
        <p:txBody>
          <a:bodyPr/>
          <a:lstStyle/>
          <a:p>
            <a:r>
              <a:rPr lang="en-GB" sz="3600" dirty="0"/>
              <a:t>Consult Moodle regularly for updates and further information, supervision dates, lecture and tutorial recordings, handbook, lab booking, EMS link, various guidance documents </a:t>
            </a:r>
          </a:p>
          <a:p>
            <a:endParaRPr lang="en-GB" sz="3600" dirty="0"/>
          </a:p>
          <a:p>
            <a:r>
              <a:rPr lang="en-GB" sz="3600" dirty="0"/>
              <a:t>University email address is the only one used for communicating with students.</a:t>
            </a:r>
          </a:p>
        </p:txBody>
      </p:sp>
    </p:spTree>
    <p:extLst>
      <p:ext uri="{BB962C8B-B14F-4D97-AF65-F5344CB8AC3E}">
        <p14:creationId xmlns:p14="http://schemas.microsoft.com/office/powerpoint/2010/main" val="25266541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085" y="0"/>
            <a:ext cx="8229600" cy="1143000"/>
          </a:xfrm>
        </p:spPr>
        <p:txBody>
          <a:bodyPr/>
          <a:lstStyle/>
          <a:p>
            <a:r>
              <a:rPr lang="en-GB" sz="7200" b="1" dirty="0"/>
              <a:t>Timescales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867328" cy="4525963"/>
          </a:xfrm>
        </p:spPr>
        <p:txBody>
          <a:bodyPr>
            <a:noAutofit/>
          </a:bodyPr>
          <a:lstStyle/>
          <a:p>
            <a:r>
              <a:rPr lang="en-GB" dirty="0"/>
              <a:t>A</a:t>
            </a:r>
            <a:r>
              <a:rPr lang="en-GB" sz="3600" dirty="0"/>
              <a:t>ll keys dates are on planner on Moodle including draft submission dates</a:t>
            </a:r>
          </a:p>
          <a:p>
            <a:endParaRPr lang="en-GB" sz="1800" dirty="0"/>
          </a:p>
          <a:p>
            <a:r>
              <a:rPr lang="en-GB" sz="3600" dirty="0"/>
              <a:t>Make a note of final submission date – BEFORE Easter holiday </a:t>
            </a:r>
          </a:p>
          <a:p>
            <a:endParaRPr lang="en-GB" sz="1800" dirty="0"/>
          </a:p>
          <a:p>
            <a:r>
              <a:rPr lang="en-GB" sz="3600" dirty="0"/>
              <a:t>Don’t forget about the presentation!</a:t>
            </a:r>
          </a:p>
          <a:p>
            <a:endParaRPr lang="en-GB" sz="1200" dirty="0"/>
          </a:p>
          <a:p>
            <a:r>
              <a:rPr lang="en-GB" sz="3600" dirty="0"/>
              <a:t>Your responsibility to know these dates </a:t>
            </a:r>
          </a:p>
        </p:txBody>
      </p:sp>
    </p:spTree>
    <p:extLst>
      <p:ext uri="{BB962C8B-B14F-4D97-AF65-F5344CB8AC3E}">
        <p14:creationId xmlns:p14="http://schemas.microsoft.com/office/powerpoint/2010/main" val="183335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144" y="116632"/>
            <a:ext cx="7772400" cy="1143000"/>
          </a:xfrm>
        </p:spPr>
        <p:txBody>
          <a:bodyPr>
            <a:noAutofit/>
          </a:bodyPr>
          <a:lstStyle/>
          <a:p>
            <a:r>
              <a:rPr lang="en-GB" b="1" dirty="0"/>
              <a:t>Reminder: Common Mistakes -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184576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Too little detail (must be replicable and allow a judgement of quality/robustness) </a:t>
            </a:r>
          </a:p>
          <a:p>
            <a:endParaRPr lang="en-GB" sz="2800" dirty="0"/>
          </a:p>
          <a:p>
            <a:r>
              <a:rPr lang="en-GB" sz="2800" dirty="0"/>
              <a:t>Too much detail (unnecessary details will detract from key information e.g., pen colour) </a:t>
            </a:r>
          </a:p>
          <a:p>
            <a:endParaRPr lang="en-GB" sz="2800" dirty="0"/>
          </a:p>
          <a:p>
            <a:r>
              <a:rPr lang="en-GB" sz="2800" dirty="0"/>
              <a:t>Write in past tense, not future, and ensure accurately reflects your final study </a:t>
            </a:r>
          </a:p>
          <a:p>
            <a:endParaRPr lang="en-GB" sz="2800" dirty="0"/>
          </a:p>
          <a:p>
            <a:r>
              <a:rPr lang="en-GB" sz="2800" dirty="0"/>
              <a:t>Be up front about any required changes to planned methodology and/or analysis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98950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3304" y="116632"/>
            <a:ext cx="6357392" cy="1143000"/>
          </a:xfrm>
        </p:spPr>
        <p:txBody>
          <a:bodyPr/>
          <a:lstStyle/>
          <a:p>
            <a:r>
              <a:rPr lang="en-GB" sz="4000" b="1" dirty="0"/>
              <a:t>Why you need to understand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256584"/>
          </a:xfrm>
        </p:spPr>
        <p:txBody>
          <a:bodyPr>
            <a:normAutofit fontScale="92500"/>
          </a:bodyPr>
          <a:lstStyle/>
          <a:p>
            <a:r>
              <a:rPr lang="en-GB" dirty="0"/>
              <a:t>Every statistical test has assumptions that need to be met </a:t>
            </a:r>
          </a:p>
          <a:p>
            <a:pPr lvl="1"/>
            <a:r>
              <a:rPr lang="en-GB" dirty="0"/>
              <a:t>Validity of conclusions drawn depend on appropriate analysis and that assumptions have been satisfied</a:t>
            </a:r>
          </a:p>
          <a:p>
            <a:pPr lvl="1"/>
            <a:r>
              <a:rPr lang="en-GB" dirty="0"/>
              <a:t>Analyses are only robust if not affected by violation of assumptions</a:t>
            </a:r>
          </a:p>
          <a:p>
            <a:pPr lvl="1"/>
            <a:r>
              <a:rPr lang="en-GB" dirty="0"/>
              <a:t>Sample size and power are important aspects of “robustness”</a:t>
            </a:r>
          </a:p>
          <a:p>
            <a:pPr lvl="1"/>
            <a:endParaRPr lang="en-GB" dirty="0"/>
          </a:p>
          <a:p>
            <a:r>
              <a:rPr lang="en-GB" dirty="0"/>
              <a:t>Need to check the required assumptions for each and every test you do!</a:t>
            </a:r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6504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0880" cy="1143000"/>
          </a:xfrm>
        </p:spPr>
        <p:txBody>
          <a:bodyPr/>
          <a:lstStyle/>
          <a:p>
            <a:r>
              <a:rPr lang="en-GB" sz="4800" b="1" dirty="0"/>
              <a:t>Why you need to understand data </a:t>
            </a:r>
          </a:p>
        </p:txBody>
      </p:sp>
      <p:sp>
        <p:nvSpPr>
          <p:cNvPr id="6" name="Rectangle 5"/>
          <p:cNvSpPr/>
          <p:nvPr/>
        </p:nvSpPr>
        <p:spPr>
          <a:xfrm>
            <a:off x="35496" y="1556792"/>
            <a:ext cx="90010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</a:rPr>
              <a:t>Two broad types of data: </a:t>
            </a: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Categorical: e.g. gender, personality type​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Limited number of groups to which people can belong/can only belong to one group ​</a:t>
            </a:r>
          </a:p>
          <a:p>
            <a:pPr fontAlgn="base"/>
            <a:endParaRPr lang="en-GB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Continuous: e.g. age, scores on a stress scale, seconds taken to complete a task.​</a:t>
            </a:r>
          </a:p>
          <a:p>
            <a:pPr lvl="2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Can take a vast range of values often from zero to an infinite number of different values​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</a:rPr>
              <a:t>Can turn continuous data into categorical but not vice versa​</a:t>
            </a:r>
          </a:p>
        </p:txBody>
      </p:sp>
    </p:spTree>
    <p:extLst>
      <p:ext uri="{BB962C8B-B14F-4D97-AF65-F5344CB8AC3E}">
        <p14:creationId xmlns:p14="http://schemas.microsoft.com/office/powerpoint/2010/main" val="18510316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88640"/>
            <a:ext cx="9073008" cy="4525963"/>
          </a:xfrm>
        </p:spPr>
        <p:txBody>
          <a:bodyPr/>
          <a:lstStyle/>
          <a:p>
            <a:r>
              <a:rPr lang="en-GB" sz="3600" dirty="0"/>
              <a:t>You need to understand what your data is going to tell you (and what its is not) </a:t>
            </a:r>
          </a:p>
          <a:p>
            <a:endParaRPr lang="en-GB" sz="3600" dirty="0"/>
          </a:p>
          <a:p>
            <a:r>
              <a:rPr lang="en-GB" sz="3600" dirty="0"/>
              <a:t>Importance of “eye-balling”</a:t>
            </a:r>
          </a:p>
          <a:p>
            <a:pPr lvl="1"/>
            <a:r>
              <a:rPr lang="en-GB" sz="3200" dirty="0"/>
              <a:t>Looking at patterns, distributions, outliers etc</a:t>
            </a:r>
          </a:p>
          <a:p>
            <a:pPr lvl="1"/>
            <a:endParaRPr lang="en-GB" sz="3200" dirty="0"/>
          </a:p>
          <a:p>
            <a:r>
              <a:rPr lang="en-GB" sz="3600" dirty="0"/>
              <a:t>Importance of descriptives for interpreting the results of your inferential tests in a meaningful way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191" b="10443"/>
          <a:stretch/>
        </p:blipFill>
        <p:spPr>
          <a:xfrm>
            <a:off x="6588224" y="5157192"/>
            <a:ext cx="2357406" cy="158417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597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01000" cy="5472608"/>
          </a:xfrm>
        </p:spPr>
        <p:txBody>
          <a:bodyPr/>
          <a:lstStyle/>
          <a:p>
            <a:r>
              <a:rPr lang="en-GB" sz="2800" dirty="0"/>
              <a:t>Study design choices need to be considered carefully</a:t>
            </a:r>
          </a:p>
          <a:p>
            <a:endParaRPr lang="en-GB" sz="2400" dirty="0"/>
          </a:p>
          <a:p>
            <a:r>
              <a:rPr lang="en-GB" sz="2800" dirty="0"/>
              <a:t>Choice of variables should be based on appropriate theory and/or empirical evidence</a:t>
            </a:r>
          </a:p>
          <a:p>
            <a:endParaRPr lang="en-GB" sz="2400" dirty="0"/>
          </a:p>
          <a:p>
            <a:r>
              <a:rPr lang="en-GB" sz="2800" dirty="0"/>
              <a:t>Need to think carefully about the type of data you need to collect BEFORE you collect it </a:t>
            </a:r>
          </a:p>
          <a:p>
            <a:pPr lvl="1"/>
            <a:r>
              <a:rPr lang="en-GB" sz="2400" dirty="0"/>
              <a:t>Continuous data stronger: more scope for analysis</a:t>
            </a:r>
          </a:p>
          <a:p>
            <a:pPr lvl="1"/>
            <a:r>
              <a:rPr lang="en-GB" sz="2400" dirty="0"/>
              <a:t>Categorical data – less options for analysis </a:t>
            </a:r>
          </a:p>
          <a:p>
            <a:pPr lvl="1"/>
            <a:r>
              <a:rPr lang="en-GB" sz="2400" dirty="0"/>
              <a:t>Can collect continuous data then categorise if needed</a:t>
            </a:r>
          </a:p>
          <a:p>
            <a:pPr lvl="1"/>
            <a:endParaRPr lang="en-GB" sz="2000" dirty="0"/>
          </a:p>
          <a:p>
            <a:pPr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958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6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472608"/>
          </a:xfrm>
        </p:spPr>
        <p:txBody>
          <a:bodyPr>
            <a:normAutofit fontScale="92500" lnSpcReduction="10000"/>
          </a:bodyPr>
          <a:lstStyle/>
          <a:p>
            <a:pPr lvl="1"/>
            <a:endParaRPr lang="en-GB" sz="2000" dirty="0"/>
          </a:p>
          <a:p>
            <a:r>
              <a:rPr lang="en-GB" sz="3400" dirty="0"/>
              <a:t>Experimental V Quasi-Experimental V Non-experimental</a:t>
            </a:r>
          </a:p>
          <a:p>
            <a:pPr lvl="1"/>
            <a:endParaRPr lang="en-GB" sz="2600" dirty="0"/>
          </a:p>
          <a:p>
            <a:r>
              <a:rPr lang="en-GB" sz="3400" dirty="0"/>
              <a:t>Information manipulation/intervention studies</a:t>
            </a:r>
          </a:p>
          <a:p>
            <a:endParaRPr lang="en-GB" sz="3400" dirty="0"/>
          </a:p>
          <a:p>
            <a:r>
              <a:rPr lang="en-GB" sz="3400" dirty="0"/>
              <a:t>Within-subjects designs</a:t>
            </a:r>
          </a:p>
          <a:p>
            <a:endParaRPr lang="en-GB" sz="3400" dirty="0"/>
          </a:p>
          <a:p>
            <a:r>
              <a:rPr lang="en-GB" sz="3400" dirty="0"/>
              <a:t>Between subjects designs</a:t>
            </a:r>
          </a:p>
          <a:p>
            <a:endParaRPr lang="en-GB" sz="3400" dirty="0"/>
          </a:p>
          <a:p>
            <a:pPr marL="57150" indent="0">
              <a:buNone/>
            </a:pPr>
            <a:r>
              <a:rPr lang="en-GB" sz="3400" dirty="0"/>
              <a:t>-     Regression designs</a:t>
            </a:r>
          </a:p>
          <a:p>
            <a:pPr lvl="1"/>
            <a:endParaRPr lang="en-GB" sz="2000" dirty="0"/>
          </a:p>
          <a:p>
            <a:pPr lvl="1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8748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856984" cy="669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130058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472608"/>
          </a:xfrm>
        </p:spPr>
        <p:txBody>
          <a:bodyPr/>
          <a:lstStyle/>
          <a:p>
            <a:pPr>
              <a:buNone/>
            </a:pPr>
            <a:r>
              <a:rPr lang="en-GB" dirty="0"/>
              <a:t>Simple designs: </a:t>
            </a:r>
          </a:p>
          <a:p>
            <a:r>
              <a:rPr lang="en-GB" dirty="0"/>
              <a:t> T-tests</a:t>
            </a:r>
          </a:p>
          <a:p>
            <a:pPr lvl="1"/>
            <a:r>
              <a:rPr lang="en-GB" dirty="0"/>
              <a:t>Only allow exploration of differences between two variables (between groups, or over time)</a:t>
            </a:r>
          </a:p>
          <a:p>
            <a:pPr lvl="1"/>
            <a:r>
              <a:rPr lang="en-GB" dirty="0"/>
              <a:t>Cannot explore influence of other factors/variables</a:t>
            </a:r>
          </a:p>
          <a:p>
            <a:pPr lvl="1"/>
            <a:r>
              <a:rPr lang="en-GB" dirty="0"/>
              <a:t>Limited 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800" dirty="0"/>
              <a:t>Correlations </a:t>
            </a:r>
          </a:p>
          <a:p>
            <a:pPr lvl="1"/>
            <a:r>
              <a:rPr lang="en-GB" dirty="0"/>
              <a:t>Associations between two variables</a:t>
            </a:r>
          </a:p>
          <a:p>
            <a:pPr lvl="1"/>
            <a:r>
              <a:rPr lang="en-GB" dirty="0"/>
              <a:t>Limited causality </a:t>
            </a:r>
          </a:p>
          <a:p>
            <a:pPr lvl="1"/>
            <a:r>
              <a:rPr lang="en-GB" dirty="0"/>
              <a:t>Cannot explore influence of other factor/variables </a:t>
            </a:r>
            <a:endParaRPr lang="en-GB" sz="32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2168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</p:spPr>
        <p:txBody>
          <a:bodyPr>
            <a:normAutofit/>
          </a:bodyPr>
          <a:lstStyle/>
          <a:p>
            <a:r>
              <a:rPr lang="en-GB" sz="3500" dirty="0"/>
              <a:t>Some studies often include more than one type of analysis that include both simple and complex analysis 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3500" dirty="0"/>
              <a:t>May have multiple hypotheses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3500" dirty="0"/>
              <a:t>May need to do different things with the data at different stages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9130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5472608"/>
          </a:xfrm>
        </p:spPr>
        <p:txBody>
          <a:bodyPr/>
          <a:lstStyle/>
          <a:p>
            <a:r>
              <a:rPr lang="en-GB" sz="3600" dirty="0"/>
              <a:t>Parametric versus non-parametric tests</a:t>
            </a:r>
          </a:p>
          <a:p>
            <a:endParaRPr lang="en-GB" sz="1800" dirty="0"/>
          </a:p>
          <a:p>
            <a:r>
              <a:rPr lang="en-GB" sz="3600" dirty="0"/>
              <a:t>Parametric always stronger but needs certain sample size and data </a:t>
            </a:r>
          </a:p>
          <a:p>
            <a:endParaRPr lang="en-GB" sz="1800" dirty="0"/>
          </a:p>
          <a:p>
            <a:r>
              <a:rPr lang="en-GB" sz="3600" dirty="0"/>
              <a:t>Non-parametric alternatives should be used if data does not satisfy assumptions </a:t>
            </a:r>
          </a:p>
          <a:p>
            <a:pPr lvl="1"/>
            <a:r>
              <a:rPr lang="en-GB" sz="3200" dirty="0"/>
              <a:t>Stats book will tell you what the non-parametric alternatives are!</a:t>
            </a:r>
          </a:p>
          <a:p>
            <a:pPr>
              <a:buNone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0560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764704"/>
            <a:ext cx="885698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Are you are interested in looking at </a:t>
            </a:r>
            <a:r>
              <a:rPr lang="en-GB" sz="4400" b="1" dirty="0">
                <a:solidFill>
                  <a:srgbClr val="000000"/>
                </a:solidFill>
                <a:latin typeface="Corbel" panose="020B0503020204020204" pitchFamily="34" charset="0"/>
              </a:rPr>
              <a:t>relationships between variables</a:t>
            </a:r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  <a:r>
              <a:rPr lang="en-US" sz="44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GB" sz="4400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/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Or</a:t>
            </a:r>
            <a:r>
              <a:rPr lang="en-US" sz="44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GB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Are you interested in looking at </a:t>
            </a:r>
            <a:r>
              <a:rPr lang="en-GB" sz="4400" b="1" dirty="0">
                <a:solidFill>
                  <a:srgbClr val="000000"/>
                </a:solidFill>
                <a:latin typeface="Corbel" panose="020B0503020204020204" pitchFamily="34" charset="0"/>
              </a:rPr>
              <a:t>differences between groups</a:t>
            </a:r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  <a:r>
              <a:rPr lang="en-US" sz="44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116086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928992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3200" dirty="0"/>
              <a:t>If you are interested in finding out whether </a:t>
            </a:r>
            <a:r>
              <a:rPr lang="en-GB" sz="3200" b="1" dirty="0"/>
              <a:t>there is a difference between two or more groups</a:t>
            </a:r>
            <a:r>
              <a:rPr lang="en-GB" sz="3200" dirty="0"/>
              <a:t>, you may choose one of the following: </a:t>
            </a:r>
            <a:r>
              <a:rPr lang="en-US" sz="3200" dirty="0"/>
              <a:t>​</a:t>
            </a:r>
          </a:p>
          <a:p>
            <a:pPr fontAlgn="base"/>
            <a:endParaRPr lang="en-US" sz="2800" dirty="0"/>
          </a:p>
          <a:p>
            <a:pPr fontAlgn="base"/>
            <a:r>
              <a:rPr lang="en-GB" sz="3200" dirty="0"/>
              <a:t>T-tests (independent; repeated measures)</a:t>
            </a:r>
            <a:r>
              <a:rPr lang="en-US" sz="3200" dirty="0"/>
              <a:t>​</a:t>
            </a:r>
          </a:p>
          <a:p>
            <a:pPr fontAlgn="base"/>
            <a:endParaRPr lang="en-US" sz="3200" dirty="0"/>
          </a:p>
          <a:p>
            <a:pPr fontAlgn="base"/>
            <a:r>
              <a:rPr lang="en-GB" sz="3200" dirty="0"/>
              <a:t>One way ANOVA</a:t>
            </a:r>
            <a:r>
              <a:rPr lang="en-US" sz="3200" dirty="0"/>
              <a:t>​</a:t>
            </a:r>
          </a:p>
          <a:p>
            <a:pPr fontAlgn="base"/>
            <a:br>
              <a:rPr lang="en-US" sz="3200" dirty="0"/>
            </a:br>
            <a:r>
              <a:rPr lang="en-GB" sz="3200" dirty="0"/>
              <a:t>Two way ANOVA</a:t>
            </a:r>
            <a:r>
              <a:rPr lang="en-US" sz="3200" dirty="0"/>
              <a:t>​</a:t>
            </a:r>
          </a:p>
          <a:p>
            <a:pPr fontAlgn="base"/>
            <a:endParaRPr lang="en-US" sz="3200" dirty="0"/>
          </a:p>
          <a:p>
            <a:pPr fontAlgn="base"/>
            <a:r>
              <a:rPr lang="en-GB" sz="3200" dirty="0"/>
              <a:t>MANOVA</a:t>
            </a:r>
            <a:r>
              <a:rPr lang="en-US" sz="3200" dirty="0"/>
              <a:t>​</a:t>
            </a:r>
          </a:p>
          <a:p>
            <a:pPr fontAlgn="base"/>
            <a:endParaRPr lang="en-US" sz="3200" dirty="0"/>
          </a:p>
          <a:p>
            <a:pPr fontAlgn="base"/>
            <a:r>
              <a:rPr lang="en-GB" sz="3200" dirty="0"/>
              <a:t>ANCOVA</a:t>
            </a:r>
            <a:endParaRPr lang="en-US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95220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856984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If you are interested in the </a:t>
            </a:r>
            <a:r>
              <a:rPr lang="en-GB" sz="3200" b="1" dirty="0"/>
              <a:t>strength of relationships </a:t>
            </a:r>
            <a:r>
              <a:rPr lang="en-GB" sz="3200" dirty="0"/>
              <a:t>between variables then you may choose one of the following: ​</a:t>
            </a:r>
          </a:p>
          <a:p>
            <a:endParaRPr lang="en-GB" sz="3200" dirty="0"/>
          </a:p>
          <a:p>
            <a:r>
              <a:rPr lang="en-GB" sz="3200" dirty="0"/>
              <a:t>​Chi-Square​</a:t>
            </a:r>
          </a:p>
          <a:p>
            <a:endParaRPr lang="en-GB" sz="3200" dirty="0"/>
          </a:p>
          <a:p>
            <a:r>
              <a:rPr lang="en-GB" sz="3200" dirty="0"/>
              <a:t>Correlation (Pearson’s, Partial)​</a:t>
            </a:r>
          </a:p>
          <a:p>
            <a:endParaRPr lang="en-GB" sz="3200" dirty="0"/>
          </a:p>
          <a:p>
            <a:r>
              <a:rPr lang="en-GB" sz="3200" dirty="0"/>
              <a:t>Multiple Regression ​</a:t>
            </a:r>
          </a:p>
          <a:p>
            <a:endParaRPr lang="en-GB" sz="3200" dirty="0"/>
          </a:p>
          <a:p>
            <a:r>
              <a:rPr lang="en-GB" sz="3200" dirty="0"/>
              <a:t>Factor Analysis​</a:t>
            </a:r>
          </a:p>
          <a:p>
            <a:endParaRPr lang="en-GB" sz="3200" dirty="0"/>
          </a:p>
          <a:p>
            <a:r>
              <a:rPr lang="en-GB" sz="3200" dirty="0"/>
              <a:t>Discriminant function analysis​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60395848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07504" y="116632"/>
            <a:ext cx="8856984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r>
              <a:rPr lang="en-GB" sz="3600" b="1" dirty="0">
                <a:solidFill>
                  <a:srgbClr val="000000"/>
                </a:solidFill>
                <a:latin typeface="Corbel" panose="020B0503020204020204" pitchFamily="34" charset="0"/>
              </a:rPr>
              <a:t>Categorical Data: is your data in categories?</a:t>
            </a:r>
          </a:p>
          <a:p>
            <a:pPr fontAlgn="base"/>
            <a:endParaRPr lang="en-GB" sz="3600" b="1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/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E.g. </a:t>
            </a: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36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group 1, group 2, group 3, </a:t>
            </a: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High distress/Moderate distress/low distress</a:t>
            </a: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High emotional recognition/low recognition 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Experimental V Control </a:t>
            </a: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Misinformation V No-misinformation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Divided attention V Selective attention</a:t>
            </a:r>
            <a:endParaRPr lang="en-US" sz="36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804272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5496" y="188640"/>
            <a:ext cx="9001000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4000" b="1" dirty="0"/>
              <a:t>Continuous Data</a:t>
            </a:r>
            <a:r>
              <a:rPr lang="en-US" sz="4000" b="1" dirty="0"/>
              <a:t>​</a:t>
            </a:r>
          </a:p>
          <a:p>
            <a:pPr fontAlgn="base"/>
            <a:endParaRPr lang="en-US" b="1" dirty="0"/>
          </a:p>
          <a:p>
            <a:pPr fontAlgn="base"/>
            <a:r>
              <a:rPr lang="en-GB" sz="4000" dirty="0"/>
              <a:t>Continuous Data: do you have </a:t>
            </a:r>
            <a:r>
              <a:rPr lang="en-GB" sz="4000" b="1" dirty="0"/>
              <a:t>interval data?</a:t>
            </a:r>
          </a:p>
          <a:p>
            <a:pPr fontAlgn="base"/>
            <a:endParaRPr lang="en-GB" b="1" dirty="0"/>
          </a:p>
          <a:p>
            <a:pPr fontAlgn="base"/>
            <a:r>
              <a:rPr lang="en-GB" sz="4000" dirty="0"/>
              <a:t>E.g.</a:t>
            </a:r>
            <a:r>
              <a:rPr lang="en-US" sz="4000" dirty="0"/>
              <a:t>​,</a:t>
            </a:r>
          </a:p>
          <a:p>
            <a:pPr fontAlgn="base"/>
            <a:endParaRPr lang="en-US" sz="2000" dirty="0"/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GB" sz="3200" dirty="0"/>
              <a:t>Scores from a scale (e.g., distress 0-70)</a:t>
            </a:r>
            <a:endParaRPr lang="en-US" sz="3200" dirty="0"/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GB" sz="3200" dirty="0"/>
              <a:t>Age in years</a:t>
            </a:r>
            <a:r>
              <a:rPr lang="en-US" sz="3200" dirty="0"/>
              <a:t>​</a:t>
            </a:r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US" sz="3200" dirty="0"/>
              <a:t>Reaction time data from multiple trials</a:t>
            </a:r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US" sz="3200" dirty="0"/>
              <a:t>Memory score (from recall or recognition test)</a:t>
            </a:r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US" sz="3200" dirty="0"/>
              <a:t>Number of correct changes detected</a:t>
            </a:r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304133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sz="5400" b="1" dirty="0"/>
              <a:t>Measures (recap)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itchFamily="34" charset="0"/>
                <a:cs typeface="Arial" pitchFamily="34" charset="0"/>
              </a:rPr>
              <a:t>Choosing appropriate measures for your study is another vital aspect of study design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sz="2800" dirty="0">
                <a:latin typeface="Arial" pitchFamily="34" charset="0"/>
                <a:cs typeface="Arial" pitchFamily="34" charset="0"/>
              </a:rPr>
              <a:t>Need to think carefully about what it is you actually want to measure (think about your operational definition!) and what the best way of measuring this is....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sz="2800" dirty="0">
                <a:latin typeface="Arial" pitchFamily="34" charset="0"/>
                <a:cs typeface="Arial" pitchFamily="34" charset="0"/>
              </a:rPr>
              <a:t>Measures capturing psychological constructs are expected to be </a:t>
            </a:r>
            <a:r>
              <a:rPr lang="en-GB" sz="2800" b="1" dirty="0">
                <a:latin typeface="Arial" pitchFamily="34" charset="0"/>
                <a:cs typeface="Arial" pitchFamily="34" charset="0"/>
              </a:rPr>
              <a:t>reliable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and </a:t>
            </a:r>
            <a:r>
              <a:rPr lang="en-GB" sz="2800" b="1" dirty="0">
                <a:latin typeface="Arial" pitchFamily="34" charset="0"/>
                <a:cs typeface="Arial" pitchFamily="34" charset="0"/>
              </a:rPr>
              <a:t>valid.</a:t>
            </a:r>
          </a:p>
        </p:txBody>
      </p:sp>
    </p:spTree>
    <p:extLst>
      <p:ext uri="{BB962C8B-B14F-4D97-AF65-F5344CB8AC3E}">
        <p14:creationId xmlns:p14="http://schemas.microsoft.com/office/powerpoint/2010/main" val="3663679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br>
              <a:rPr lang="en-US" sz="3200" dirty="0"/>
            </a:br>
            <a:r>
              <a:rPr lang="en-US" sz="4800" b="1" dirty="0"/>
              <a:t>Psychometric Standards 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340768"/>
            <a:ext cx="8856984" cy="466997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Key measurement concepts:</a:t>
            </a:r>
          </a:p>
          <a:p>
            <a:pPr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Reliability</a:t>
            </a:r>
          </a:p>
          <a:p>
            <a:pPr lvl="1"/>
            <a:r>
              <a:rPr lang="en-US" sz="3200" dirty="0">
                <a:latin typeface="Arial" pitchFamily="34" charset="0"/>
                <a:cs typeface="Arial" pitchFamily="34" charset="0"/>
              </a:rPr>
              <a:t>Is the measure consistent and stable over time?</a:t>
            </a:r>
          </a:p>
          <a:p>
            <a:pPr lvl="1"/>
            <a:endParaRPr lang="en-US" sz="3200" dirty="0"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Validity</a:t>
            </a:r>
          </a:p>
          <a:p>
            <a:pPr lvl="1"/>
            <a:r>
              <a:rPr lang="en-US" sz="3200" dirty="0">
                <a:latin typeface="Arial" pitchFamily="34" charset="0"/>
                <a:cs typeface="Arial" pitchFamily="34" charset="0"/>
              </a:rPr>
              <a:t>Is it an accurate and precise measure i.e., does it measure what it claims to measure?</a:t>
            </a:r>
          </a:p>
          <a:p>
            <a:pPr lvl="1"/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43872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76672"/>
            <a:ext cx="8928992" cy="6192688"/>
          </a:xfrm>
        </p:spPr>
        <p:txBody>
          <a:bodyPr>
            <a:normAutofit/>
          </a:bodyPr>
          <a:lstStyle/>
          <a:p>
            <a:pPr marL="0" algn="ctr">
              <a:spcBef>
                <a:spcPts val="0"/>
              </a:spcBef>
              <a:buNone/>
            </a:pPr>
            <a:r>
              <a:rPr lang="en-GB" sz="3600" b="1" dirty="0">
                <a:latin typeface="Arial" pitchFamily="34" charset="0"/>
                <a:cs typeface="Arial" pitchFamily="34" charset="0"/>
              </a:rPr>
              <a:t>Choosing a reliable and valid scale is always the best option: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you know that you measuring something in a robust way (you haven’t just made it up!)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you have existing data from other studies to compare your findings with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Sensitive to change within studies (if appropriate)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Allows for stronger statistical analyses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190131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88640"/>
            <a:ext cx="9001000" cy="6552728"/>
          </a:xfrm>
        </p:spPr>
        <p:txBody>
          <a:bodyPr>
            <a:normAutofit fontScale="77500" lnSpcReduction="20000"/>
          </a:bodyPr>
          <a:lstStyle/>
          <a:p>
            <a:r>
              <a:rPr lang="en-GB" sz="4400" dirty="0"/>
              <a:t>Some psychological measures may include sub-scales</a:t>
            </a:r>
            <a:r>
              <a:rPr lang="en-US" sz="4400" dirty="0"/>
              <a:t>​</a:t>
            </a:r>
          </a:p>
          <a:p>
            <a:pPr marL="0" indent="0">
              <a:buNone/>
            </a:pPr>
            <a:r>
              <a:rPr lang="en-GB" sz="4400" dirty="0"/>
              <a:t>​</a:t>
            </a:r>
          </a:p>
          <a:p>
            <a:r>
              <a:rPr lang="en-GB" sz="4400" dirty="0"/>
              <a:t>Sometimes can either add up all items for total score, or create separate sub-scales for each</a:t>
            </a:r>
            <a:r>
              <a:rPr lang="en-US" sz="4400" dirty="0"/>
              <a:t>​</a:t>
            </a:r>
          </a:p>
          <a:p>
            <a:endParaRPr lang="en-GB" sz="4400" dirty="0"/>
          </a:p>
          <a:p>
            <a:r>
              <a:rPr lang="en-GB" sz="4400" dirty="0"/>
              <a:t>​Sometimes have to keep each sub-scale separate from others.</a:t>
            </a:r>
            <a:r>
              <a:rPr lang="en-US" sz="4400" dirty="0"/>
              <a:t>​</a:t>
            </a:r>
          </a:p>
          <a:p>
            <a:pPr marL="0" indent="0">
              <a:buNone/>
            </a:pPr>
            <a:endParaRPr lang="en-US" sz="4400" dirty="0"/>
          </a:p>
          <a:p>
            <a:r>
              <a:rPr lang="en-GB" sz="4400" dirty="0"/>
              <a:t>Some scales contain items which need to be reverse-coded (to prevent demand characteristics/lazy responses)</a:t>
            </a:r>
            <a:r>
              <a:rPr lang="en-US" sz="4400" dirty="0"/>
              <a:t>​</a:t>
            </a:r>
            <a:endParaRPr lang="en-GB" dirty="0"/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76345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6000" b="1" dirty="0"/>
              <a:t>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412776"/>
            <a:ext cx="8928992" cy="54006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Do the reading – read research methodology books and journal articles that have employed the same approach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Make sure you are doing correct analysis – read back through your research questions/hypotheses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dirty="0"/>
              <a:t> 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Allow plenty of time – analysis cannot be rushed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Submit a draft to your supervisor – they are not allowed to do the analysis for you, so you need to ensure they have time to read through and provide you with feedback.</a:t>
            </a:r>
          </a:p>
          <a:p>
            <a:pPr lvl="1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1400" b="1" dirty="0"/>
          </a:p>
          <a:p>
            <a:pPr lvl="1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 lvl="1">
              <a:lnSpc>
                <a:spcPct val="90000"/>
              </a:lnSpc>
            </a:pPr>
            <a:endParaRPr lang="en-GB" sz="1600" dirty="0"/>
          </a:p>
          <a:p>
            <a:pPr lvl="1"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7417110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7200" b="1" dirty="0"/>
              <a:t>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24744"/>
            <a:ext cx="8640960" cy="5256584"/>
          </a:xfrm>
        </p:spPr>
        <p:txBody>
          <a:bodyPr>
            <a:normAutofit lnSpcReduction="10000"/>
          </a:bodyPr>
          <a:lstStyle/>
          <a:p>
            <a:pPr lvl="1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dirty="0"/>
              <a:t>Quantitative Analysis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sz="3200" dirty="0"/>
              <a:t>How are you going to input data into SPSS?</a:t>
            </a:r>
          </a:p>
          <a:p>
            <a:pPr lvl="1">
              <a:lnSpc>
                <a:spcPct val="90000"/>
              </a:lnSpc>
            </a:pPr>
            <a:endParaRPr lang="en-GB" sz="3200" dirty="0"/>
          </a:p>
          <a:p>
            <a:pPr lvl="1">
              <a:lnSpc>
                <a:spcPct val="90000"/>
              </a:lnSpc>
            </a:pPr>
            <a:r>
              <a:rPr lang="en-GB" sz="3200" dirty="0"/>
              <a:t>Basic descriptive statistics: means, ranges, percentages</a:t>
            </a:r>
          </a:p>
          <a:p>
            <a:pPr lvl="1">
              <a:lnSpc>
                <a:spcPct val="90000"/>
              </a:lnSpc>
            </a:pPr>
            <a:endParaRPr lang="en-GB" sz="3200" dirty="0"/>
          </a:p>
          <a:p>
            <a:pPr lvl="1">
              <a:lnSpc>
                <a:spcPct val="90000"/>
              </a:lnSpc>
            </a:pPr>
            <a:r>
              <a:rPr lang="en-GB" sz="3200" dirty="0"/>
              <a:t>Inferential statistics: compare responses across groups/over time</a:t>
            </a:r>
          </a:p>
          <a:p>
            <a:pPr lvl="1">
              <a:lnSpc>
                <a:spcPct val="90000"/>
              </a:lnSpc>
            </a:pPr>
            <a:endParaRPr lang="en-GB" sz="1400" b="1" dirty="0"/>
          </a:p>
          <a:p>
            <a:pPr lvl="1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 lvl="1">
              <a:lnSpc>
                <a:spcPct val="90000"/>
              </a:lnSpc>
            </a:pPr>
            <a:endParaRPr lang="en-GB" sz="1600" dirty="0"/>
          </a:p>
          <a:p>
            <a:pPr lvl="1"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90074391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6600" b="1" dirty="0"/>
              <a:t>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856984" cy="5472608"/>
          </a:xfrm>
        </p:spPr>
        <p:txBody>
          <a:bodyPr>
            <a:normAutofit fontScale="92500"/>
          </a:bodyPr>
          <a:lstStyle/>
          <a:p>
            <a:pPr lvl="1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800" dirty="0"/>
              <a:t>Qualitative Analysis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The way you have worded your questions will influence the type of data you get back 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Follow the correct analysis for your approach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Look beyond the basics for a more nuanced “interpretation” – the essence or theme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Good balance of narrative interpretation (your “findings”) and your supporting quotes (your “data”).</a:t>
            </a:r>
          </a:p>
          <a:p>
            <a:pPr lvl="1">
              <a:lnSpc>
                <a:spcPct val="90000"/>
              </a:lnSpc>
            </a:pPr>
            <a:endParaRPr lang="en-GB" sz="1400" b="1" dirty="0"/>
          </a:p>
          <a:p>
            <a:pPr lvl="1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 lvl="1">
              <a:lnSpc>
                <a:spcPct val="90000"/>
              </a:lnSpc>
            </a:pPr>
            <a:endParaRPr lang="en-GB" sz="1600" dirty="0"/>
          </a:p>
          <a:p>
            <a:pPr lvl="1"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4173561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710</TotalTime>
  <Words>1363</Words>
  <Application>Microsoft Office PowerPoint</Application>
  <PresentationFormat>On-screen Show (4:3)</PresentationFormat>
  <Paragraphs>382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Times New Roman</vt:lpstr>
      <vt:lpstr>Calibri</vt:lpstr>
      <vt:lpstr>Arial</vt:lpstr>
      <vt:lpstr>Corbel</vt:lpstr>
      <vt:lpstr>Blank Presentation</vt:lpstr>
      <vt:lpstr>Psychology Empirical Project  Progress and Data Choices    </vt:lpstr>
      <vt:lpstr>Recap: Planning research…..</vt:lpstr>
      <vt:lpstr>Time Management! Stress Management!</vt:lpstr>
      <vt:lpstr>PowerPoint Presentation</vt:lpstr>
      <vt:lpstr>Reminder: Helping yourself get there: Moodle</vt:lpstr>
      <vt:lpstr>Timescales</vt:lpstr>
      <vt:lpstr>Reminder: Common Mistakes - Methods</vt:lpstr>
      <vt:lpstr>Why you need to understand data </vt:lpstr>
      <vt:lpstr>Why you need to understand data </vt:lpstr>
      <vt:lpstr>PowerPoint Presentation</vt:lpstr>
      <vt:lpstr>Some key points.....</vt:lpstr>
      <vt:lpstr>Some key points.....</vt:lpstr>
      <vt:lpstr>PowerPoint Presentation</vt:lpstr>
      <vt:lpstr>Some key points.....</vt:lpstr>
      <vt:lpstr>Some key points.....</vt:lpstr>
      <vt:lpstr>Some key points.....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Measures (recap) </vt:lpstr>
      <vt:lpstr> Psychometric Standards  </vt:lpstr>
      <vt:lpstr>PowerPoint Presentation</vt:lpstr>
      <vt:lpstr>PowerPoint Presentation</vt:lpstr>
      <vt:lpstr>Analysis </vt:lpstr>
      <vt:lpstr>Analysis </vt:lpstr>
      <vt:lpstr>Analysis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1: Introduction and Overview   Dr. Kate Williams</dc:title>
  <dc:creator>Kate Williams</dc:creator>
  <cp:lastModifiedBy>Kate Williams</cp:lastModifiedBy>
  <cp:revision>89</cp:revision>
  <cp:lastPrinted>2015-10-01T10:52:11Z</cp:lastPrinted>
  <dcterms:created xsi:type="dcterms:W3CDTF">2015-09-24T08:55:23Z</dcterms:created>
  <dcterms:modified xsi:type="dcterms:W3CDTF">2022-10-11T14:00:08Z</dcterms:modified>
</cp:coreProperties>
</file>