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28"/>
    <p:sldId id="257" r:id="rId29"/>
    <p:sldId id="258" r:id="rId30"/>
    <p:sldId id="259" r:id="rId31"/>
    <p:sldId id="260" r:id="rId32"/>
    <p:sldId id="261" r:id="rId33"/>
    <p:sldId id="262" r:id="rId34"/>
    <p:sldId id="263" r:id="rId35"/>
    <p:sldId id="264" r:id="rId36"/>
    <p:sldId id="265" r:id="rId37"/>
  </p:sldIdLst>
  <p:sldSz cx="18288000" cy="10287000"/>
  <p:notesSz cx="6858000" cy="9144000"/>
  <p:embeddedFontLst>
    <p:embeddedFont>
      <p:font typeface="Arimo" charset="1" panose="020B0604020202020204"/>
      <p:regular r:id="rId6"/>
    </p:embeddedFont>
    <p:embeddedFont>
      <p:font typeface="Arimo Bold" charset="1" panose="020B0704020202020204"/>
      <p:regular r:id="rId7"/>
    </p:embeddedFont>
    <p:embeddedFont>
      <p:font typeface="Arimo Italics" charset="1" panose="020B0604020202090204"/>
      <p:regular r:id="rId8"/>
    </p:embeddedFont>
    <p:embeddedFont>
      <p:font typeface="Arimo Bold Italics" charset="1" panose="020B0704020202090204"/>
      <p:regular r:id="rId9"/>
    </p:embeddedFont>
    <p:embeddedFont>
      <p:font typeface="Inter" charset="1" panose="020B0502030000000004"/>
      <p:regular r:id="rId10"/>
    </p:embeddedFont>
    <p:embeddedFont>
      <p:font typeface="Inter Bold" charset="1" panose="020B0802030000000004"/>
      <p:regular r:id="rId11"/>
    </p:embeddedFont>
    <p:embeddedFont>
      <p:font typeface="Inter Italics" charset="1" panose="020B0502030000000004"/>
      <p:regular r:id="rId12"/>
    </p:embeddedFont>
    <p:embeddedFont>
      <p:font typeface="Inter Bold Italics" charset="1" panose="020B0802030000000004"/>
      <p:regular r:id="rId13"/>
    </p:embeddedFont>
    <p:embeddedFont>
      <p:font typeface="Inter Thin" charset="1" panose="020B0A02050000000004"/>
      <p:regular r:id="rId14"/>
    </p:embeddedFont>
    <p:embeddedFont>
      <p:font typeface="Inter Thin Italics" charset="1" panose="020B0A02050000000004"/>
      <p:regular r:id="rId15"/>
    </p:embeddedFont>
    <p:embeddedFont>
      <p:font typeface="Inter Extra-Light" charset="1" panose="02000503000000020004"/>
      <p:regular r:id="rId16"/>
    </p:embeddedFont>
    <p:embeddedFont>
      <p:font typeface="Inter Light" charset="1" panose="02000503000000020004"/>
      <p:regular r:id="rId17"/>
    </p:embeddedFont>
    <p:embeddedFont>
      <p:font typeface="Inter Medium" charset="1" panose="02000503000000020004"/>
      <p:regular r:id="rId18"/>
    </p:embeddedFont>
    <p:embeddedFont>
      <p:font typeface="Inter Semi-Bold" charset="1" panose="02000503000000020004"/>
      <p:regular r:id="rId19"/>
    </p:embeddedFont>
    <p:embeddedFont>
      <p:font typeface="Inter Ultra-Bold" charset="1" panose="02000503000000020004"/>
      <p:regular r:id="rId20"/>
    </p:embeddedFont>
    <p:embeddedFont>
      <p:font typeface="Inter Heavy" charset="1" panose="02000503000000020004"/>
      <p:regular r:id="rId21"/>
    </p:embeddedFont>
    <p:embeddedFont>
      <p:font typeface="Martel" charset="1" panose="00000500000000000000"/>
      <p:regular r:id="rId22"/>
    </p:embeddedFont>
    <p:embeddedFont>
      <p:font typeface="Martel Bold" charset="1" panose="00000800000000000000"/>
      <p:regular r:id="rId23"/>
    </p:embeddedFont>
    <p:embeddedFont>
      <p:font typeface="Martel Light" charset="1" panose="00000400000000000000"/>
      <p:regular r:id="rId24"/>
    </p:embeddedFont>
    <p:embeddedFont>
      <p:font typeface="Martel Semi-Bold" charset="1" panose="00000700000000000000"/>
      <p:regular r:id="rId25"/>
    </p:embeddedFont>
    <p:embeddedFont>
      <p:font typeface="Martel Ultra-Bold" charset="1" panose="00000900000000000000"/>
      <p:regular r:id="rId26"/>
    </p:embeddedFont>
    <p:embeddedFont>
      <p:font typeface="Martel Heavy" charset="1" panose="00000A00000000000000"/>
      <p:regular r:id="rId2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fonts/font10.fntdata" Type="http://schemas.openxmlformats.org/officeDocument/2006/relationships/font"/><Relationship Id="rId11" Target="fonts/font11.fntdata" Type="http://schemas.openxmlformats.org/officeDocument/2006/relationships/font"/><Relationship Id="rId12" Target="fonts/font12.fntdata" Type="http://schemas.openxmlformats.org/officeDocument/2006/relationships/font"/><Relationship Id="rId13" Target="fonts/font13.fntdata" Type="http://schemas.openxmlformats.org/officeDocument/2006/relationships/font"/><Relationship Id="rId14" Target="fonts/font14.fntdata" Type="http://schemas.openxmlformats.org/officeDocument/2006/relationships/font"/><Relationship Id="rId15" Target="fonts/font15.fntdata" Type="http://schemas.openxmlformats.org/officeDocument/2006/relationships/font"/><Relationship Id="rId16" Target="fonts/font16.fntdata" Type="http://schemas.openxmlformats.org/officeDocument/2006/relationships/font"/><Relationship Id="rId17" Target="fonts/font17.fntdata" Type="http://schemas.openxmlformats.org/officeDocument/2006/relationships/font"/><Relationship Id="rId18" Target="fonts/font18.fntdata" Type="http://schemas.openxmlformats.org/officeDocument/2006/relationships/font"/><Relationship Id="rId19" Target="fonts/font19.fntdata" Type="http://schemas.openxmlformats.org/officeDocument/2006/relationships/font"/><Relationship Id="rId2" Target="presProps.xml" Type="http://schemas.openxmlformats.org/officeDocument/2006/relationships/presProps"/><Relationship Id="rId20" Target="fonts/font20.fntdata" Type="http://schemas.openxmlformats.org/officeDocument/2006/relationships/font"/><Relationship Id="rId21" Target="fonts/font21.fntdata" Type="http://schemas.openxmlformats.org/officeDocument/2006/relationships/font"/><Relationship Id="rId22" Target="fonts/font22.fntdata" Type="http://schemas.openxmlformats.org/officeDocument/2006/relationships/font"/><Relationship Id="rId23" Target="fonts/font23.fntdata" Type="http://schemas.openxmlformats.org/officeDocument/2006/relationships/font"/><Relationship Id="rId24" Target="fonts/font24.fntdata" Type="http://schemas.openxmlformats.org/officeDocument/2006/relationships/font"/><Relationship Id="rId25" Target="fonts/font25.fntdata" Type="http://schemas.openxmlformats.org/officeDocument/2006/relationships/font"/><Relationship Id="rId26" Target="fonts/font26.fntdata" Type="http://schemas.openxmlformats.org/officeDocument/2006/relationships/font"/><Relationship Id="rId27" Target="fonts/font27.fntdata" Type="http://schemas.openxmlformats.org/officeDocument/2006/relationships/font"/><Relationship Id="rId28" Target="slides/slide1.xml" Type="http://schemas.openxmlformats.org/officeDocument/2006/relationships/slide"/><Relationship Id="rId29" Target="slides/slide2.xml" Type="http://schemas.openxmlformats.org/officeDocument/2006/relationships/slide"/><Relationship Id="rId3" Target="viewProps.xml" Type="http://schemas.openxmlformats.org/officeDocument/2006/relationships/viewProps"/><Relationship Id="rId30" Target="slides/slide3.xml" Type="http://schemas.openxmlformats.org/officeDocument/2006/relationships/slide"/><Relationship Id="rId31" Target="slides/slide4.xml" Type="http://schemas.openxmlformats.org/officeDocument/2006/relationships/slide"/><Relationship Id="rId32" Target="slides/slide5.xml" Type="http://schemas.openxmlformats.org/officeDocument/2006/relationships/slide"/><Relationship Id="rId33" Target="slides/slide6.xml" Type="http://schemas.openxmlformats.org/officeDocument/2006/relationships/slide"/><Relationship Id="rId34" Target="slides/slide7.xml" Type="http://schemas.openxmlformats.org/officeDocument/2006/relationships/slide"/><Relationship Id="rId35" Target="slides/slide8.xml" Type="http://schemas.openxmlformats.org/officeDocument/2006/relationships/slide"/><Relationship Id="rId36" Target="slides/slide9.xml" Type="http://schemas.openxmlformats.org/officeDocument/2006/relationships/slide"/><Relationship Id="rId37" Target="slides/slide10.xml" Type="http://schemas.openxmlformats.org/officeDocument/2006/relationships/slide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fonts/font6.fntdata" Type="http://schemas.openxmlformats.org/officeDocument/2006/relationships/font"/><Relationship Id="rId7" Target="fonts/font7.fntdata" Type="http://schemas.openxmlformats.org/officeDocument/2006/relationships/font"/><Relationship Id="rId8" Target="fonts/font8.fntdata" Type="http://schemas.openxmlformats.org/officeDocument/2006/relationships/font"/><Relationship Id="rId9" Target="fonts/font9.fntdata" Type="http://schemas.openxmlformats.org/officeDocument/2006/relationships/font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png" Type="http://schemas.openxmlformats.org/officeDocument/2006/relationships/image"/><Relationship Id="rId4" Target="../media/image3.svg" Type="http://schemas.openxmlformats.org/officeDocument/2006/relationships/image"/><Relationship Id="rId5" Target="../media/image4.png" Type="http://schemas.openxmlformats.org/officeDocument/2006/relationships/image"/><Relationship Id="rId6" Target="../media/image5.jpe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6.png" Type="http://schemas.openxmlformats.org/officeDocument/2006/relationships/image"/><Relationship Id="rId4" Target="../media/image7.sv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8.png" Type="http://schemas.openxmlformats.org/officeDocument/2006/relationships/image"/><Relationship Id="rId4" Target="../media/image9.svg" Type="http://schemas.openxmlformats.org/officeDocument/2006/relationships/image"/><Relationship Id="rId5" Target="../media/image4.png" Type="http://schemas.openxmlformats.org/officeDocument/2006/relationships/image"/><Relationship Id="rId6" Target="../media/image10.jpe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4.png" Type="http://schemas.openxmlformats.org/officeDocument/2006/relationships/image"/><Relationship Id="rId4" Target="../media/image11.jpe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8.png" Type="http://schemas.openxmlformats.org/officeDocument/2006/relationships/image"/><Relationship Id="rId4" Target="../media/image9.svg" Type="http://schemas.openxmlformats.org/officeDocument/2006/relationships/image"/><Relationship Id="rId5" Target="../media/image4.png" Type="http://schemas.openxmlformats.org/officeDocument/2006/relationships/image"/><Relationship Id="rId6" Target="../media/image12.jpe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4.png" Type="http://schemas.openxmlformats.org/officeDocument/2006/relationships/image"/><Relationship Id="rId4" Target="../media/image13.jpe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7.svg" Type="http://schemas.openxmlformats.org/officeDocument/2006/relationships/image"/><Relationship Id="rId4" Target="../media/image1.pn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14.jpe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15.png" Type="http://schemas.openxmlformats.org/officeDocument/2006/relationships/image"/><Relationship Id="rId4" Target="../media/image4.png" Type="http://schemas.openxmlformats.org/officeDocument/2006/relationships/image"/><Relationship Id="rId5" Target="../media/image16.jpe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https://www.investopedia.com/articles/personal-finance/061015/how-elon-musk-became-elon-musk.asp" TargetMode="External" Type="http://schemas.openxmlformats.org/officeDocument/2006/relationships/hyperlink"/><Relationship Id="rId11" Target="https://www.investopedia.com/investing/how-jeff-bezos-got-be-worlds-richest-man/" TargetMode="External" Type="http://schemas.openxmlformats.org/officeDocument/2006/relationships/hyperlink"/><Relationship Id="rId12" Target="https://www.investopedia.com/articles/fundamental-analysis/12/steve-jobs-apple-story.asp" TargetMode="External" Type="http://schemas.openxmlformats.org/officeDocument/2006/relationships/hyperlink"/><Relationship Id="rId2" Target="../media/image1.png" Type="http://schemas.openxmlformats.org/officeDocument/2006/relationships/image"/><Relationship Id="rId3" Target="https://www.forbes.com/billionaires/" TargetMode="External" Type="http://schemas.openxmlformats.org/officeDocument/2006/relationships/hyperlink"/><Relationship Id="rId4" Target="https://www.tesla.com/about" TargetMode="External" Type="http://schemas.openxmlformats.org/officeDocument/2006/relationships/hyperlink"/><Relationship Id="rId5" Target="https://www.aboutamazon.com/about-us/leadership-principles" TargetMode="External" Type="http://schemas.openxmlformats.org/officeDocument/2006/relationships/hyperlink"/><Relationship Id="rId6" Target="https://corporate.walmart.com/about/history" TargetMode="External" Type="http://schemas.openxmlformats.org/officeDocument/2006/relationships/hyperlink"/><Relationship Id="rId7" Target="https://www.britannica.com/topic/Apple-Inc" TargetMode="External" Type="http://schemas.openxmlformats.org/officeDocument/2006/relationships/hyperlink"/><Relationship Id="rId8" Target="https://corporate.walmart.com/about/sam-walton" TargetMode="External" Type="http://schemas.openxmlformats.org/officeDocument/2006/relationships/hyperlink"/><Relationship Id="rId9" Target="https://www.britannica.com/topic/Amazoncom" TargetMode="External" Type="http://schemas.openxmlformats.org/officeDocument/2006/relationships/hyperlink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gradFill rotWithShape="true">
          <a:gsLst>
            <a:gs pos="0">
              <a:srgbClr val="FFFFFF">
                <a:alpha val="100000"/>
              </a:srgbClr>
            </a:gs>
            <a:gs pos="100000">
              <a:srgbClr val="DBDBDB">
                <a:alpha val="100000"/>
              </a:srgbClr>
            </a:gs>
          </a:gsLst>
          <a:path path="circle">
            <a:fillToRect l="50000" r="50000" t="50000" b="50000"/>
          </a:path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142663" y="4507421"/>
            <a:ext cx="18573327" cy="8763914"/>
          </a:xfrm>
          <a:custGeom>
            <a:avLst/>
            <a:gdLst/>
            <a:ahLst/>
            <a:cxnLst/>
            <a:rect r="r" b="b" t="t" l="l"/>
            <a:pathLst>
              <a:path h="8763914" w="18573327">
                <a:moveTo>
                  <a:pt x="0" y="0"/>
                </a:moveTo>
                <a:lnTo>
                  <a:pt x="18573326" y="0"/>
                </a:lnTo>
                <a:lnTo>
                  <a:pt x="18573326" y="8763915"/>
                </a:lnTo>
                <a:lnTo>
                  <a:pt x="0" y="876391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9999"/>
            </a:blip>
            <a:stretch>
              <a:fillRect l="0" t="-41198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true" flipV="true" rot="0">
            <a:off x="12299381" y="-325699"/>
            <a:ext cx="6072037" cy="5821566"/>
          </a:xfrm>
          <a:custGeom>
            <a:avLst/>
            <a:gdLst/>
            <a:ahLst/>
            <a:cxnLst/>
            <a:rect r="r" b="b" t="t" l="l"/>
            <a:pathLst>
              <a:path h="5821566" w="6072037">
                <a:moveTo>
                  <a:pt x="6072037" y="5821565"/>
                </a:moveTo>
                <a:lnTo>
                  <a:pt x="0" y="5821565"/>
                </a:lnTo>
                <a:lnTo>
                  <a:pt x="0" y="0"/>
                </a:lnTo>
                <a:lnTo>
                  <a:pt x="6072037" y="0"/>
                </a:lnTo>
                <a:lnTo>
                  <a:pt x="6072037" y="5821565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-2700000">
            <a:off x="11668688" y="3190804"/>
            <a:ext cx="6862320" cy="6862320"/>
          </a:xfrm>
          <a:custGeom>
            <a:avLst/>
            <a:gdLst/>
            <a:ahLst/>
            <a:cxnLst/>
            <a:rect r="r" b="b" t="t" l="l"/>
            <a:pathLst>
              <a:path h="6862320" w="6862320">
                <a:moveTo>
                  <a:pt x="0" y="0"/>
                </a:moveTo>
                <a:lnTo>
                  <a:pt x="6862320" y="0"/>
                </a:lnTo>
                <a:lnTo>
                  <a:pt x="6862320" y="6862320"/>
                </a:lnTo>
                <a:lnTo>
                  <a:pt x="0" y="686232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grpSp>
        <p:nvGrpSpPr>
          <p:cNvPr name="Group 5" id="5"/>
          <p:cNvGrpSpPr/>
          <p:nvPr/>
        </p:nvGrpSpPr>
        <p:grpSpPr>
          <a:xfrm rot="0">
            <a:off x="10894500" y="2902629"/>
            <a:ext cx="7207022" cy="7207022"/>
            <a:chOff x="0" y="0"/>
            <a:chExt cx="12060136" cy="12060136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-187325" y="0"/>
              <a:ext cx="12247499" cy="12060174"/>
            </a:xfrm>
            <a:custGeom>
              <a:avLst/>
              <a:gdLst/>
              <a:ahLst/>
              <a:cxnLst/>
              <a:rect r="r" b="b" t="t" l="l"/>
              <a:pathLst>
                <a:path h="12060174" w="12247499">
                  <a:moveTo>
                    <a:pt x="6217412" y="0"/>
                  </a:moveTo>
                  <a:cubicBezTo>
                    <a:pt x="5726303" y="0"/>
                    <a:pt x="5235067" y="187325"/>
                    <a:pt x="4860417" y="562102"/>
                  </a:cubicBezTo>
                  <a:lnTo>
                    <a:pt x="749427" y="4673092"/>
                  </a:lnTo>
                  <a:cubicBezTo>
                    <a:pt x="0" y="5422519"/>
                    <a:pt x="0" y="6637655"/>
                    <a:pt x="749427" y="7387082"/>
                  </a:cubicBezTo>
                  <a:lnTo>
                    <a:pt x="4860417" y="11498072"/>
                  </a:lnTo>
                  <a:cubicBezTo>
                    <a:pt x="5233797" y="11871452"/>
                    <a:pt x="5722747" y="12058777"/>
                    <a:pt x="6212078" y="12060174"/>
                  </a:cubicBezTo>
                  <a:lnTo>
                    <a:pt x="6222746" y="12060174"/>
                  </a:lnTo>
                  <a:cubicBezTo>
                    <a:pt x="6712077" y="12058777"/>
                    <a:pt x="7201027" y="11871452"/>
                    <a:pt x="7574407" y="11498072"/>
                  </a:cubicBezTo>
                  <a:lnTo>
                    <a:pt x="11685398" y="7387082"/>
                  </a:lnTo>
                  <a:cubicBezTo>
                    <a:pt x="12058777" y="7013702"/>
                    <a:pt x="12246229" y="6524752"/>
                    <a:pt x="12247499" y="6035294"/>
                  </a:cubicBezTo>
                  <a:lnTo>
                    <a:pt x="12247499" y="6024753"/>
                  </a:lnTo>
                  <a:cubicBezTo>
                    <a:pt x="12246229" y="5535295"/>
                    <a:pt x="12058777" y="5046472"/>
                    <a:pt x="11685398" y="4673092"/>
                  </a:cubicBezTo>
                  <a:lnTo>
                    <a:pt x="7574407" y="562102"/>
                  </a:lnTo>
                  <a:cubicBezTo>
                    <a:pt x="7199630" y="187325"/>
                    <a:pt x="6708521" y="0"/>
                    <a:pt x="6217412" y="0"/>
                  </a:cubicBezTo>
                  <a:close/>
                </a:path>
              </a:pathLst>
            </a:custGeom>
            <a:blipFill>
              <a:blip r:embed="rId6"/>
              <a:stretch>
                <a:fillRect l="-33745" t="0" r="-16348" b="0"/>
              </a:stretch>
            </a:blipFill>
          </p:spPr>
        </p:sp>
      </p:grpSp>
      <p:grpSp>
        <p:nvGrpSpPr>
          <p:cNvPr name="Group 7" id="7"/>
          <p:cNvGrpSpPr/>
          <p:nvPr/>
        </p:nvGrpSpPr>
        <p:grpSpPr>
          <a:xfrm rot="-2700000">
            <a:off x="16030004" y="8932054"/>
            <a:ext cx="4868910" cy="4868910"/>
            <a:chOff x="0" y="0"/>
            <a:chExt cx="812800" cy="812800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81094" y="0"/>
                  </a:moveTo>
                  <a:lnTo>
                    <a:pt x="731706" y="0"/>
                  </a:lnTo>
                  <a:cubicBezTo>
                    <a:pt x="753214" y="0"/>
                    <a:pt x="773840" y="8544"/>
                    <a:pt x="789048" y="23752"/>
                  </a:cubicBezTo>
                  <a:cubicBezTo>
                    <a:pt x="804256" y="38960"/>
                    <a:pt x="812800" y="59586"/>
                    <a:pt x="812800" y="81094"/>
                  </a:cubicBezTo>
                  <a:lnTo>
                    <a:pt x="812800" y="731706"/>
                  </a:lnTo>
                  <a:cubicBezTo>
                    <a:pt x="812800" y="753214"/>
                    <a:pt x="804256" y="773840"/>
                    <a:pt x="789048" y="789048"/>
                  </a:cubicBezTo>
                  <a:cubicBezTo>
                    <a:pt x="773840" y="804256"/>
                    <a:pt x="753214" y="812800"/>
                    <a:pt x="731706" y="812800"/>
                  </a:cubicBezTo>
                  <a:lnTo>
                    <a:pt x="81094" y="812800"/>
                  </a:lnTo>
                  <a:cubicBezTo>
                    <a:pt x="59586" y="812800"/>
                    <a:pt x="38960" y="804256"/>
                    <a:pt x="23752" y="789048"/>
                  </a:cubicBezTo>
                  <a:cubicBezTo>
                    <a:pt x="8544" y="773840"/>
                    <a:pt x="0" y="753214"/>
                    <a:pt x="0" y="731706"/>
                  </a:cubicBezTo>
                  <a:lnTo>
                    <a:pt x="0" y="81094"/>
                  </a:lnTo>
                  <a:cubicBezTo>
                    <a:pt x="0" y="59586"/>
                    <a:pt x="8544" y="38960"/>
                    <a:pt x="23752" y="23752"/>
                  </a:cubicBezTo>
                  <a:cubicBezTo>
                    <a:pt x="38960" y="8544"/>
                    <a:pt x="59586" y="0"/>
                    <a:pt x="81094" y="0"/>
                  </a:cubicBezTo>
                  <a:close/>
                </a:path>
              </a:pathLst>
            </a:custGeom>
            <a:solidFill>
              <a:srgbClr val="E6E6E6"/>
            </a:solidFill>
          </p:spPr>
        </p:sp>
        <p:sp>
          <p:nvSpPr>
            <p:cNvPr name="TextBox 9" id="9"/>
            <p:cNvSpPr txBox="true"/>
            <p:nvPr/>
          </p:nvSpPr>
          <p:spPr>
            <a:xfrm>
              <a:off x="0" y="-47625"/>
              <a:ext cx="812800" cy="8604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940"/>
                </a:lnSpc>
              </a:pPr>
            </a:p>
          </p:txBody>
        </p:sp>
      </p:grpSp>
      <p:grpSp>
        <p:nvGrpSpPr>
          <p:cNvPr name="Group 10" id="10"/>
          <p:cNvGrpSpPr/>
          <p:nvPr/>
        </p:nvGrpSpPr>
        <p:grpSpPr>
          <a:xfrm rot="-2700000">
            <a:off x="10930094" y="8951755"/>
            <a:ext cx="2510165" cy="2545771"/>
            <a:chOff x="0" y="0"/>
            <a:chExt cx="354141" cy="359164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354141" cy="359164"/>
            </a:xfrm>
            <a:custGeom>
              <a:avLst/>
              <a:gdLst/>
              <a:ahLst/>
              <a:cxnLst/>
              <a:rect r="r" b="b" t="t" l="l"/>
              <a:pathLst>
                <a:path h="359164" w="354141">
                  <a:moveTo>
                    <a:pt x="157296" y="0"/>
                  </a:moveTo>
                  <a:lnTo>
                    <a:pt x="196845" y="0"/>
                  </a:lnTo>
                  <a:cubicBezTo>
                    <a:pt x="283717" y="0"/>
                    <a:pt x="354141" y="70424"/>
                    <a:pt x="354141" y="157296"/>
                  </a:cubicBezTo>
                  <a:lnTo>
                    <a:pt x="354141" y="201869"/>
                  </a:lnTo>
                  <a:cubicBezTo>
                    <a:pt x="354141" y="243586"/>
                    <a:pt x="337568" y="283595"/>
                    <a:pt x="308070" y="313093"/>
                  </a:cubicBezTo>
                  <a:cubicBezTo>
                    <a:pt x="278571" y="342592"/>
                    <a:pt x="238562" y="359164"/>
                    <a:pt x="196845" y="359164"/>
                  </a:cubicBezTo>
                  <a:lnTo>
                    <a:pt x="157296" y="359164"/>
                  </a:lnTo>
                  <a:cubicBezTo>
                    <a:pt x="70424" y="359164"/>
                    <a:pt x="0" y="288740"/>
                    <a:pt x="0" y="201869"/>
                  </a:cubicBezTo>
                  <a:lnTo>
                    <a:pt x="0" y="157296"/>
                  </a:lnTo>
                  <a:cubicBezTo>
                    <a:pt x="0" y="70424"/>
                    <a:pt x="70424" y="0"/>
                    <a:pt x="157296" y="0"/>
                  </a:cubicBezTo>
                  <a:close/>
                </a:path>
              </a:pathLst>
            </a:custGeom>
            <a:solidFill>
              <a:srgbClr val="7CB5EA"/>
            </a:solidFill>
          </p:spPr>
        </p:sp>
        <p:sp>
          <p:nvSpPr>
            <p:cNvPr name="TextBox 12" id="12"/>
            <p:cNvSpPr txBox="true"/>
            <p:nvPr/>
          </p:nvSpPr>
          <p:spPr>
            <a:xfrm>
              <a:off x="0" y="-47625"/>
              <a:ext cx="354141" cy="40678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940"/>
                </a:lnSpc>
              </a:pPr>
            </a:p>
          </p:txBody>
        </p:sp>
      </p:grpSp>
      <p:grpSp>
        <p:nvGrpSpPr>
          <p:cNvPr name="Group 13" id="13"/>
          <p:cNvGrpSpPr/>
          <p:nvPr/>
        </p:nvGrpSpPr>
        <p:grpSpPr>
          <a:xfrm rot="-2700000">
            <a:off x="12551671" y="2645908"/>
            <a:ext cx="1077770" cy="1093058"/>
            <a:chOff x="0" y="0"/>
            <a:chExt cx="354141" cy="359164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354141" cy="359164"/>
            </a:xfrm>
            <a:custGeom>
              <a:avLst/>
              <a:gdLst/>
              <a:ahLst/>
              <a:cxnLst/>
              <a:rect r="r" b="b" t="t" l="l"/>
              <a:pathLst>
                <a:path h="359164" w="354141">
                  <a:moveTo>
                    <a:pt x="158032" y="0"/>
                  </a:moveTo>
                  <a:lnTo>
                    <a:pt x="196109" y="0"/>
                  </a:lnTo>
                  <a:cubicBezTo>
                    <a:pt x="238021" y="0"/>
                    <a:pt x="278217" y="16650"/>
                    <a:pt x="307854" y="46287"/>
                  </a:cubicBezTo>
                  <a:cubicBezTo>
                    <a:pt x="337491" y="75923"/>
                    <a:pt x="354141" y="116119"/>
                    <a:pt x="354141" y="158032"/>
                  </a:cubicBezTo>
                  <a:lnTo>
                    <a:pt x="354141" y="201132"/>
                  </a:lnTo>
                  <a:cubicBezTo>
                    <a:pt x="354141" y="243045"/>
                    <a:pt x="337491" y="283241"/>
                    <a:pt x="307854" y="312878"/>
                  </a:cubicBezTo>
                  <a:cubicBezTo>
                    <a:pt x="278217" y="342514"/>
                    <a:pt x="238021" y="359164"/>
                    <a:pt x="196109" y="359164"/>
                  </a:cubicBezTo>
                  <a:lnTo>
                    <a:pt x="158032" y="359164"/>
                  </a:lnTo>
                  <a:cubicBezTo>
                    <a:pt x="116119" y="359164"/>
                    <a:pt x="75923" y="342514"/>
                    <a:pt x="46287" y="312878"/>
                  </a:cubicBezTo>
                  <a:cubicBezTo>
                    <a:pt x="16650" y="283241"/>
                    <a:pt x="0" y="243045"/>
                    <a:pt x="0" y="201132"/>
                  </a:cubicBezTo>
                  <a:lnTo>
                    <a:pt x="0" y="158032"/>
                  </a:lnTo>
                  <a:cubicBezTo>
                    <a:pt x="0" y="116119"/>
                    <a:pt x="16650" y="75923"/>
                    <a:pt x="46287" y="46287"/>
                  </a:cubicBezTo>
                  <a:cubicBezTo>
                    <a:pt x="75923" y="16650"/>
                    <a:pt x="116119" y="0"/>
                    <a:pt x="158032" y="0"/>
                  </a:cubicBezTo>
                  <a:close/>
                </a:path>
              </a:pathLst>
            </a:custGeom>
            <a:solidFill>
              <a:srgbClr val="42738F"/>
            </a:solidFill>
          </p:spPr>
        </p:sp>
        <p:sp>
          <p:nvSpPr>
            <p:cNvPr name="TextBox 15" id="15"/>
            <p:cNvSpPr txBox="true"/>
            <p:nvPr/>
          </p:nvSpPr>
          <p:spPr>
            <a:xfrm>
              <a:off x="0" y="-47625"/>
              <a:ext cx="354141" cy="40678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940"/>
                </a:lnSpc>
              </a:pPr>
            </a:p>
          </p:txBody>
        </p:sp>
      </p:grpSp>
      <p:sp>
        <p:nvSpPr>
          <p:cNvPr name="AutoShape 16" id="16"/>
          <p:cNvSpPr/>
          <p:nvPr/>
        </p:nvSpPr>
        <p:spPr>
          <a:xfrm>
            <a:off x="11239829" y="9799944"/>
            <a:ext cx="4873978" cy="4969868"/>
          </a:xfrm>
          <a:prstGeom prst="line">
            <a:avLst/>
          </a:prstGeom>
          <a:ln cap="flat" w="85725">
            <a:solidFill>
              <a:srgbClr val="FFFFFF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17" id="17"/>
          <p:cNvGrpSpPr/>
          <p:nvPr/>
        </p:nvGrpSpPr>
        <p:grpSpPr>
          <a:xfrm rot="0">
            <a:off x="11750543" y="8501237"/>
            <a:ext cx="1883946" cy="1848765"/>
            <a:chOff x="0" y="0"/>
            <a:chExt cx="2511929" cy="2465019"/>
          </a:xfrm>
        </p:grpSpPr>
        <p:sp>
          <p:nvSpPr>
            <p:cNvPr name="AutoShape 18" id="18"/>
            <p:cNvSpPr/>
            <p:nvPr/>
          </p:nvSpPr>
          <p:spPr>
            <a:xfrm flipV="true">
              <a:off x="17961" y="17961"/>
              <a:ext cx="1465370" cy="1465370"/>
            </a:xfrm>
            <a:prstGeom prst="line">
              <a:avLst/>
            </a:prstGeom>
            <a:ln cap="flat" w="50800">
              <a:solidFill>
                <a:srgbClr val="1D476E"/>
              </a:solidFill>
              <a:prstDash val="solid"/>
              <a:headEnd type="none" len="sm" w="sm"/>
              <a:tailEnd type="none" len="sm" w="sm"/>
            </a:ln>
          </p:spPr>
        </p:sp>
        <p:sp>
          <p:nvSpPr>
            <p:cNvPr name="AutoShape 19" id="19"/>
            <p:cNvSpPr/>
            <p:nvPr/>
          </p:nvSpPr>
          <p:spPr>
            <a:xfrm flipV="true">
              <a:off x="277953" y="256444"/>
              <a:ext cx="1465370" cy="1465370"/>
            </a:xfrm>
            <a:prstGeom prst="line">
              <a:avLst/>
            </a:prstGeom>
            <a:ln cap="flat" w="50800">
              <a:solidFill>
                <a:srgbClr val="1D476E"/>
              </a:solidFill>
              <a:prstDash val="solid"/>
              <a:headEnd type="none" len="sm" w="sm"/>
              <a:tailEnd type="none" len="sm" w="sm"/>
            </a:ln>
          </p:spPr>
        </p:sp>
        <p:sp>
          <p:nvSpPr>
            <p:cNvPr name="AutoShape 20" id="20"/>
            <p:cNvSpPr/>
            <p:nvPr/>
          </p:nvSpPr>
          <p:spPr>
            <a:xfrm flipV="true">
              <a:off x="525246" y="512525"/>
              <a:ext cx="1465370" cy="1465370"/>
            </a:xfrm>
            <a:prstGeom prst="line">
              <a:avLst/>
            </a:prstGeom>
            <a:ln cap="flat" w="50800">
              <a:solidFill>
                <a:srgbClr val="1D476E"/>
              </a:solidFill>
              <a:prstDash val="solid"/>
              <a:headEnd type="none" len="sm" w="sm"/>
              <a:tailEnd type="none" len="sm" w="sm"/>
            </a:ln>
          </p:spPr>
        </p:sp>
        <p:sp>
          <p:nvSpPr>
            <p:cNvPr name="AutoShape 21" id="21"/>
            <p:cNvSpPr/>
            <p:nvPr/>
          </p:nvSpPr>
          <p:spPr>
            <a:xfrm flipV="true">
              <a:off x="781306" y="730506"/>
              <a:ext cx="1465370" cy="1465370"/>
            </a:xfrm>
            <a:prstGeom prst="line">
              <a:avLst/>
            </a:prstGeom>
            <a:ln cap="flat" w="50800">
              <a:solidFill>
                <a:srgbClr val="1D476E"/>
              </a:solidFill>
              <a:prstDash val="solid"/>
              <a:headEnd type="none" len="sm" w="sm"/>
              <a:tailEnd type="none" len="sm" w="sm"/>
            </a:ln>
          </p:spPr>
        </p:sp>
        <p:sp>
          <p:nvSpPr>
            <p:cNvPr name="AutoShape 22" id="22"/>
            <p:cNvSpPr/>
            <p:nvPr/>
          </p:nvSpPr>
          <p:spPr>
            <a:xfrm flipV="true">
              <a:off x="1028598" y="981689"/>
              <a:ext cx="1465370" cy="1465370"/>
            </a:xfrm>
            <a:prstGeom prst="line">
              <a:avLst/>
            </a:prstGeom>
            <a:ln cap="flat" w="50800">
              <a:solidFill>
                <a:srgbClr val="1D476E"/>
              </a:solidFill>
              <a:prstDash val="solid"/>
              <a:headEnd type="none" len="sm" w="sm"/>
              <a:tailEnd type="none" len="sm" w="sm"/>
            </a:ln>
          </p:spPr>
        </p:sp>
      </p:grpSp>
      <p:sp>
        <p:nvSpPr>
          <p:cNvPr name="TextBox 23" id="23"/>
          <p:cNvSpPr txBox="true"/>
          <p:nvPr/>
        </p:nvSpPr>
        <p:spPr>
          <a:xfrm rot="0">
            <a:off x="414680" y="422641"/>
            <a:ext cx="10144168" cy="635035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062"/>
              </a:lnSpc>
            </a:pPr>
            <a:r>
              <a:rPr lang="en-US" sz="7681" spc="-261">
                <a:solidFill>
                  <a:srgbClr val="000000"/>
                </a:solidFill>
                <a:latin typeface="Martel Bold"/>
              </a:rPr>
              <a:t>Leadership and Its Impact on the Business World:</a:t>
            </a:r>
          </a:p>
          <a:p>
            <a:pPr algn="ctr" marL="0" indent="0" lvl="0">
              <a:lnSpc>
                <a:spcPts val="10062"/>
              </a:lnSpc>
            </a:pPr>
            <a:r>
              <a:rPr lang="en-US" sz="7681" spc="-261">
                <a:solidFill>
                  <a:srgbClr val="000000"/>
                </a:solidFill>
                <a:latin typeface="Martel Bold"/>
              </a:rPr>
              <a:t>A Comparative Analysis</a:t>
            </a:r>
          </a:p>
        </p:txBody>
      </p:sp>
      <p:sp>
        <p:nvSpPr>
          <p:cNvPr name="TextBox 24" id="24"/>
          <p:cNvSpPr txBox="true"/>
          <p:nvPr/>
        </p:nvSpPr>
        <p:spPr>
          <a:xfrm rot="0">
            <a:off x="941713" y="7843129"/>
            <a:ext cx="2823898" cy="5496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marL="0" indent="0" lvl="0">
              <a:lnSpc>
                <a:spcPts val="4451"/>
              </a:lnSpc>
              <a:spcBef>
                <a:spcPct val="0"/>
              </a:spcBef>
            </a:pPr>
            <a:r>
              <a:rPr lang="en-US" sz="3179">
                <a:solidFill>
                  <a:srgbClr val="000000"/>
                </a:solidFill>
                <a:latin typeface="Inter Bold"/>
              </a:rPr>
              <a:t>Prepared By:</a:t>
            </a:r>
          </a:p>
        </p:txBody>
      </p:sp>
      <p:sp>
        <p:nvSpPr>
          <p:cNvPr name="TextBox 25" id="25"/>
          <p:cNvSpPr txBox="true"/>
          <p:nvPr/>
        </p:nvSpPr>
        <p:spPr>
          <a:xfrm rot="0">
            <a:off x="941713" y="8432473"/>
            <a:ext cx="9305742" cy="167717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4451"/>
              </a:lnSpc>
            </a:pPr>
            <a:r>
              <a:rPr lang="en-US" sz="3179">
                <a:solidFill>
                  <a:srgbClr val="1D476E"/>
                </a:solidFill>
                <a:latin typeface="Inter Bold"/>
              </a:rPr>
              <a:t>Ivan Stoqnov, Maya Boteva, Viktoriya Koleva, Radoslava Hristova</a:t>
            </a:r>
          </a:p>
          <a:p>
            <a:pPr marL="0" indent="0" lvl="0">
              <a:lnSpc>
                <a:spcPts val="4451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gradFill rotWithShape="true">
          <a:gsLst>
            <a:gs pos="0">
              <a:srgbClr val="FFFFFF">
                <a:alpha val="100000"/>
              </a:srgbClr>
            </a:gs>
            <a:gs pos="100000">
              <a:srgbClr val="DBDBDB">
                <a:alpha val="100000"/>
              </a:srgbClr>
            </a:gs>
          </a:gsLst>
          <a:path path="circle">
            <a:fillToRect l="50000" r="50000" t="50000" b="50000"/>
          </a:path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285327" y="4407115"/>
            <a:ext cx="18573327" cy="8763914"/>
          </a:xfrm>
          <a:custGeom>
            <a:avLst/>
            <a:gdLst/>
            <a:ahLst/>
            <a:cxnLst/>
            <a:rect r="r" b="b" t="t" l="l"/>
            <a:pathLst>
              <a:path h="8763914" w="18573327">
                <a:moveTo>
                  <a:pt x="0" y="0"/>
                </a:moveTo>
                <a:lnTo>
                  <a:pt x="18573327" y="0"/>
                </a:lnTo>
                <a:lnTo>
                  <a:pt x="18573327" y="8763914"/>
                </a:lnTo>
                <a:lnTo>
                  <a:pt x="0" y="876391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9999"/>
            </a:blip>
            <a:stretch>
              <a:fillRect l="0" t="-41198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-2700000">
            <a:off x="10785392" y="-3160465"/>
            <a:ext cx="6879230" cy="6879230"/>
            <a:chOff x="0" y="0"/>
            <a:chExt cx="812800" cy="8128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99036" y="0"/>
                  </a:moveTo>
                  <a:lnTo>
                    <a:pt x="713764" y="0"/>
                  </a:lnTo>
                  <a:cubicBezTo>
                    <a:pt x="768460" y="0"/>
                    <a:pt x="812800" y="44340"/>
                    <a:pt x="812800" y="99036"/>
                  </a:cubicBezTo>
                  <a:lnTo>
                    <a:pt x="812800" y="713764"/>
                  </a:lnTo>
                  <a:cubicBezTo>
                    <a:pt x="812800" y="768460"/>
                    <a:pt x="768460" y="812800"/>
                    <a:pt x="713764" y="812800"/>
                  </a:cubicBezTo>
                  <a:lnTo>
                    <a:pt x="99036" y="812800"/>
                  </a:lnTo>
                  <a:cubicBezTo>
                    <a:pt x="44340" y="812800"/>
                    <a:pt x="0" y="768460"/>
                    <a:pt x="0" y="713764"/>
                  </a:cubicBezTo>
                  <a:lnTo>
                    <a:pt x="0" y="99036"/>
                  </a:lnTo>
                  <a:cubicBezTo>
                    <a:pt x="0" y="44340"/>
                    <a:pt x="44340" y="0"/>
                    <a:pt x="99036" y="0"/>
                  </a:cubicBezTo>
                  <a:close/>
                </a:path>
              </a:pathLst>
            </a:custGeom>
            <a:solidFill>
              <a:srgbClr val="DFDFDF"/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-47625"/>
              <a:ext cx="812800" cy="8604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940"/>
                </a:lnSpc>
              </a:pPr>
            </a:p>
          </p:txBody>
        </p:sp>
      </p:grpSp>
      <p:sp>
        <p:nvSpPr>
          <p:cNvPr name="Freeform 6" id="6"/>
          <p:cNvSpPr/>
          <p:nvPr/>
        </p:nvSpPr>
        <p:spPr>
          <a:xfrm flipH="true" flipV="false" rot="0">
            <a:off x="12317235" y="4057947"/>
            <a:ext cx="6426630" cy="7217553"/>
          </a:xfrm>
          <a:custGeom>
            <a:avLst/>
            <a:gdLst/>
            <a:ahLst/>
            <a:cxnLst/>
            <a:rect r="r" b="b" t="t" l="l"/>
            <a:pathLst>
              <a:path h="7217553" w="6426630">
                <a:moveTo>
                  <a:pt x="6426629" y="0"/>
                </a:moveTo>
                <a:lnTo>
                  <a:pt x="0" y="0"/>
                </a:lnTo>
                <a:lnTo>
                  <a:pt x="0" y="7217553"/>
                </a:lnTo>
                <a:lnTo>
                  <a:pt x="6426629" y="7217553"/>
                </a:lnTo>
                <a:lnTo>
                  <a:pt x="6426629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7" id="7"/>
          <p:cNvSpPr txBox="true"/>
          <p:nvPr/>
        </p:nvSpPr>
        <p:spPr>
          <a:xfrm rot="0">
            <a:off x="599826" y="3396123"/>
            <a:ext cx="14751750" cy="62305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777382" indent="-388691" lvl="1">
              <a:lnSpc>
                <a:spcPts val="5509"/>
              </a:lnSpc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Inter"/>
              </a:rPr>
              <a:t>Examining the pivotal role of leadership in shaping industries and innovations;</a:t>
            </a:r>
          </a:p>
          <a:p>
            <a:pPr algn="just">
              <a:lnSpc>
                <a:spcPts val="5509"/>
              </a:lnSpc>
            </a:pPr>
          </a:p>
          <a:p>
            <a:pPr algn="just" marL="777382" indent="-388691" lvl="1">
              <a:lnSpc>
                <a:spcPts val="5509"/>
              </a:lnSpc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Inter"/>
              </a:rPr>
              <a:t>Leaders under spotlight</a:t>
            </a:r>
            <a:r>
              <a:rPr lang="en-US" sz="3600">
                <a:solidFill>
                  <a:srgbClr val="000000"/>
                </a:solidFill>
                <a:latin typeface="Inter"/>
              </a:rPr>
              <a:t>:</a:t>
            </a:r>
          </a:p>
          <a:p>
            <a:pPr algn="just">
              <a:lnSpc>
                <a:spcPts val="5509"/>
              </a:lnSpc>
            </a:pPr>
            <a:r>
              <a:rPr lang="en-US" sz="3600">
                <a:solidFill>
                  <a:srgbClr val="000000"/>
                </a:solidFill>
                <a:latin typeface="Inter"/>
              </a:rPr>
              <a:t>       </a:t>
            </a:r>
            <a:r>
              <a:rPr lang="en-US" sz="3600">
                <a:solidFill>
                  <a:srgbClr val="000000"/>
                </a:solidFill>
                <a:latin typeface="Inter Bold"/>
              </a:rPr>
              <a:t>-</a:t>
            </a:r>
            <a:r>
              <a:rPr lang="en-US" sz="3600">
                <a:solidFill>
                  <a:srgbClr val="000000"/>
                </a:solidFill>
                <a:latin typeface="Inter Bold"/>
              </a:rPr>
              <a:t>20th Century:</a:t>
            </a:r>
            <a:r>
              <a:rPr lang="en-US" sz="3600">
                <a:solidFill>
                  <a:srgbClr val="000000"/>
                </a:solidFill>
                <a:latin typeface="Inter"/>
              </a:rPr>
              <a:t> Steve Jobs &amp; Sam Walton</a:t>
            </a:r>
          </a:p>
          <a:p>
            <a:pPr algn="just">
              <a:lnSpc>
                <a:spcPts val="5509"/>
              </a:lnSpc>
            </a:pPr>
            <a:r>
              <a:rPr lang="en-US" sz="3600">
                <a:solidFill>
                  <a:srgbClr val="000000"/>
                </a:solidFill>
                <a:latin typeface="Inter"/>
              </a:rPr>
              <a:t>       </a:t>
            </a:r>
            <a:r>
              <a:rPr lang="en-US" sz="3600">
                <a:solidFill>
                  <a:srgbClr val="000000"/>
                </a:solidFill>
                <a:latin typeface="Inter Bold"/>
              </a:rPr>
              <a:t>-</a:t>
            </a:r>
            <a:r>
              <a:rPr lang="en-US" sz="3600">
                <a:solidFill>
                  <a:srgbClr val="000000"/>
                </a:solidFill>
                <a:latin typeface="Inter Bold"/>
              </a:rPr>
              <a:t>21st Century:</a:t>
            </a:r>
            <a:r>
              <a:rPr lang="en-US" sz="3600">
                <a:solidFill>
                  <a:srgbClr val="000000"/>
                </a:solidFill>
                <a:latin typeface="Inter"/>
              </a:rPr>
              <a:t> Elon Musk &amp; Jeff Bezos</a:t>
            </a:r>
          </a:p>
          <a:p>
            <a:pPr algn="just">
              <a:lnSpc>
                <a:spcPts val="5509"/>
              </a:lnSpc>
            </a:pPr>
          </a:p>
          <a:p>
            <a:pPr algn="just" marL="777382" indent="-388691" lvl="1">
              <a:lnSpc>
                <a:spcPts val="5509"/>
              </a:lnSpc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Inter"/>
              </a:rPr>
              <a:t>Aim: To explore their leadership dynamics and the resultant business transformations</a:t>
            </a:r>
            <a:r>
              <a:rPr lang="en-US" sz="3600">
                <a:solidFill>
                  <a:srgbClr val="000000"/>
                </a:solidFill>
                <a:latin typeface="Inter"/>
              </a:rPr>
              <a:t>;</a:t>
            </a:r>
          </a:p>
        </p:txBody>
      </p:sp>
      <p:grpSp>
        <p:nvGrpSpPr>
          <p:cNvPr name="Group 8" id="8"/>
          <p:cNvGrpSpPr/>
          <p:nvPr/>
        </p:nvGrpSpPr>
        <p:grpSpPr>
          <a:xfrm rot="-2700000">
            <a:off x="15118972" y="1752298"/>
            <a:ext cx="1773105" cy="1773105"/>
            <a:chOff x="0" y="0"/>
            <a:chExt cx="812800" cy="81280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113524" y="0"/>
                  </a:moveTo>
                  <a:lnTo>
                    <a:pt x="699276" y="0"/>
                  </a:lnTo>
                  <a:cubicBezTo>
                    <a:pt x="729385" y="0"/>
                    <a:pt x="758260" y="11961"/>
                    <a:pt x="779550" y="33250"/>
                  </a:cubicBezTo>
                  <a:cubicBezTo>
                    <a:pt x="800839" y="54540"/>
                    <a:pt x="812800" y="83416"/>
                    <a:pt x="812800" y="113524"/>
                  </a:cubicBezTo>
                  <a:lnTo>
                    <a:pt x="812800" y="699276"/>
                  </a:lnTo>
                  <a:cubicBezTo>
                    <a:pt x="812800" y="729385"/>
                    <a:pt x="800839" y="758260"/>
                    <a:pt x="779550" y="779550"/>
                  </a:cubicBezTo>
                  <a:cubicBezTo>
                    <a:pt x="758260" y="800839"/>
                    <a:pt x="729385" y="812800"/>
                    <a:pt x="699276" y="812800"/>
                  </a:cubicBezTo>
                  <a:lnTo>
                    <a:pt x="113524" y="812800"/>
                  </a:lnTo>
                  <a:cubicBezTo>
                    <a:pt x="83416" y="812800"/>
                    <a:pt x="54540" y="800839"/>
                    <a:pt x="33250" y="779550"/>
                  </a:cubicBezTo>
                  <a:cubicBezTo>
                    <a:pt x="11961" y="758260"/>
                    <a:pt x="0" y="729385"/>
                    <a:pt x="0" y="699276"/>
                  </a:cubicBezTo>
                  <a:lnTo>
                    <a:pt x="0" y="113524"/>
                  </a:lnTo>
                  <a:cubicBezTo>
                    <a:pt x="0" y="83416"/>
                    <a:pt x="11961" y="54540"/>
                    <a:pt x="33250" y="33250"/>
                  </a:cubicBezTo>
                  <a:cubicBezTo>
                    <a:pt x="54540" y="11961"/>
                    <a:pt x="83416" y="0"/>
                    <a:pt x="113524" y="0"/>
                  </a:cubicBezTo>
                  <a:close/>
                </a:path>
              </a:pathLst>
            </a:custGeom>
            <a:solidFill>
              <a:srgbClr val="7CB5EA"/>
            </a:solidFill>
          </p:spPr>
        </p:sp>
        <p:sp>
          <p:nvSpPr>
            <p:cNvPr name="TextBox 10" id="10"/>
            <p:cNvSpPr txBox="true"/>
            <p:nvPr/>
          </p:nvSpPr>
          <p:spPr>
            <a:xfrm>
              <a:off x="0" y="-47625"/>
              <a:ext cx="812800" cy="8604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940"/>
                </a:lnSpc>
              </a:pPr>
            </a:p>
          </p:txBody>
        </p:sp>
      </p:grpSp>
      <p:sp>
        <p:nvSpPr>
          <p:cNvPr name="AutoShape 11" id="11"/>
          <p:cNvSpPr/>
          <p:nvPr/>
        </p:nvSpPr>
        <p:spPr>
          <a:xfrm flipV="true">
            <a:off x="15429047" y="-2347330"/>
            <a:ext cx="4758326" cy="5080706"/>
          </a:xfrm>
          <a:prstGeom prst="line">
            <a:avLst/>
          </a:prstGeom>
          <a:ln cap="flat" w="85725">
            <a:solidFill>
              <a:srgbClr val="FFFFFF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12" id="12"/>
          <p:cNvSpPr txBox="true"/>
          <p:nvPr/>
        </p:nvSpPr>
        <p:spPr>
          <a:xfrm rot="0">
            <a:off x="599826" y="523407"/>
            <a:ext cx="11717409" cy="233128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marL="0" indent="0" lvl="0">
              <a:lnSpc>
                <a:spcPts val="9280"/>
              </a:lnSpc>
            </a:pPr>
            <a:r>
              <a:rPr lang="en-US" sz="7084" spc="-240">
                <a:solidFill>
                  <a:srgbClr val="003D60"/>
                </a:solidFill>
                <a:latin typeface="Martel Bold"/>
              </a:rPr>
              <a:t>The Impact of Leadership in the Business World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gradFill rotWithShape="true">
          <a:gsLst>
            <a:gs pos="0">
              <a:srgbClr val="FFFFFF">
                <a:alpha val="100000"/>
              </a:srgbClr>
            </a:gs>
            <a:gs pos="100000">
              <a:srgbClr val="DBDBDB">
                <a:alpha val="100000"/>
              </a:srgbClr>
            </a:gs>
          </a:gsLst>
          <a:path path="circle">
            <a:fillToRect l="50000" r="50000" t="50000" b="50000"/>
          </a:path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142663" y="4507421"/>
            <a:ext cx="18573327" cy="8763914"/>
          </a:xfrm>
          <a:custGeom>
            <a:avLst/>
            <a:gdLst/>
            <a:ahLst/>
            <a:cxnLst/>
            <a:rect r="r" b="b" t="t" l="l"/>
            <a:pathLst>
              <a:path h="8763914" w="18573327">
                <a:moveTo>
                  <a:pt x="0" y="0"/>
                </a:moveTo>
                <a:lnTo>
                  <a:pt x="18573326" y="0"/>
                </a:lnTo>
                <a:lnTo>
                  <a:pt x="18573326" y="8763915"/>
                </a:lnTo>
                <a:lnTo>
                  <a:pt x="0" y="876391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9999"/>
            </a:blip>
            <a:stretch>
              <a:fillRect l="0" t="-41198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98315" y="3427763"/>
            <a:ext cx="9530681" cy="65067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marL="679062" indent="-339531" lvl="1">
              <a:lnSpc>
                <a:spcPts val="4812"/>
              </a:lnSpc>
              <a:buFont typeface="Arial"/>
              <a:buChar char="•"/>
            </a:pPr>
            <a:r>
              <a:rPr lang="en-US" sz="3145">
                <a:solidFill>
                  <a:srgbClr val="000000"/>
                </a:solidFill>
                <a:latin typeface="Inter Bold"/>
              </a:rPr>
              <a:t>Leadership Style</a:t>
            </a:r>
            <a:r>
              <a:rPr lang="en-US" sz="3145">
                <a:solidFill>
                  <a:srgbClr val="000000"/>
                </a:solidFill>
                <a:latin typeface="Inter"/>
              </a:rPr>
              <a:t>: Transformational &amp; Visionary</a:t>
            </a:r>
          </a:p>
          <a:p>
            <a:pPr>
              <a:lnSpc>
                <a:spcPts val="4812"/>
              </a:lnSpc>
            </a:pPr>
          </a:p>
          <a:p>
            <a:pPr marL="679062" indent="-339531" lvl="1">
              <a:lnSpc>
                <a:spcPts val="4812"/>
              </a:lnSpc>
              <a:buFont typeface="Arial"/>
              <a:buChar char="•"/>
            </a:pPr>
            <a:r>
              <a:rPr lang="en-US" sz="3145">
                <a:solidFill>
                  <a:srgbClr val="000000"/>
                </a:solidFill>
                <a:latin typeface="Inter Bold"/>
              </a:rPr>
              <a:t>Leadership Behavior</a:t>
            </a:r>
            <a:r>
              <a:rPr lang="en-US" sz="3145">
                <a:solidFill>
                  <a:srgbClr val="000000"/>
                </a:solidFill>
                <a:latin typeface="Inter"/>
              </a:rPr>
              <a:t>: Innovative, Charismatic, Detail-Oriented</a:t>
            </a:r>
          </a:p>
          <a:p>
            <a:pPr>
              <a:lnSpc>
                <a:spcPts val="4812"/>
              </a:lnSpc>
            </a:pPr>
          </a:p>
          <a:p>
            <a:pPr marL="679062" indent="-339531" lvl="1">
              <a:lnSpc>
                <a:spcPts val="4812"/>
              </a:lnSpc>
              <a:buFont typeface="Arial"/>
              <a:buChar char="•"/>
            </a:pPr>
            <a:r>
              <a:rPr lang="en-US" sz="3145">
                <a:solidFill>
                  <a:srgbClr val="000000"/>
                </a:solidFill>
                <a:latin typeface="Inter Bold"/>
              </a:rPr>
              <a:t>Followers' Appeal</a:t>
            </a:r>
            <a:r>
              <a:rPr lang="en-US" sz="3145">
                <a:solidFill>
                  <a:srgbClr val="000000"/>
                </a:solidFill>
                <a:latin typeface="Inter"/>
              </a:rPr>
              <a:t>: Inspiration through Passion &amp; Perfectionism</a:t>
            </a:r>
          </a:p>
          <a:p>
            <a:pPr>
              <a:lnSpc>
                <a:spcPts val="4812"/>
              </a:lnSpc>
            </a:pPr>
          </a:p>
          <a:p>
            <a:pPr marL="679062" indent="-339531" lvl="1">
              <a:lnSpc>
                <a:spcPts val="4812"/>
              </a:lnSpc>
              <a:buFont typeface="Arial"/>
              <a:buChar char="•"/>
            </a:pPr>
            <a:r>
              <a:rPr lang="en-US" sz="3145">
                <a:solidFill>
                  <a:srgbClr val="000000"/>
                </a:solidFill>
                <a:latin typeface="Inter Bold"/>
              </a:rPr>
              <a:t>Legacy</a:t>
            </a:r>
            <a:r>
              <a:rPr lang="en-US" sz="3145">
                <a:solidFill>
                  <a:srgbClr val="000000"/>
                </a:solidFill>
                <a:latin typeface="Inter"/>
              </a:rPr>
              <a:t>: Revolutionizing Multiple Industries</a:t>
            </a:r>
          </a:p>
          <a:p>
            <a:pPr marL="0" indent="0" lvl="0">
              <a:lnSpc>
                <a:spcPts val="3337"/>
              </a:lnSpc>
            </a:pPr>
          </a:p>
        </p:txBody>
      </p:sp>
      <p:grpSp>
        <p:nvGrpSpPr>
          <p:cNvPr name="Group 4" id="4"/>
          <p:cNvGrpSpPr/>
          <p:nvPr/>
        </p:nvGrpSpPr>
        <p:grpSpPr>
          <a:xfrm rot="-2700000">
            <a:off x="10294651" y="-3785000"/>
            <a:ext cx="6879230" cy="6879230"/>
            <a:chOff x="0" y="0"/>
            <a:chExt cx="812800" cy="8128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99036" y="0"/>
                  </a:moveTo>
                  <a:lnTo>
                    <a:pt x="713764" y="0"/>
                  </a:lnTo>
                  <a:cubicBezTo>
                    <a:pt x="768460" y="0"/>
                    <a:pt x="812800" y="44340"/>
                    <a:pt x="812800" y="99036"/>
                  </a:cubicBezTo>
                  <a:lnTo>
                    <a:pt x="812800" y="713764"/>
                  </a:lnTo>
                  <a:cubicBezTo>
                    <a:pt x="812800" y="768460"/>
                    <a:pt x="768460" y="812800"/>
                    <a:pt x="713764" y="812800"/>
                  </a:cubicBezTo>
                  <a:lnTo>
                    <a:pt x="99036" y="812800"/>
                  </a:lnTo>
                  <a:cubicBezTo>
                    <a:pt x="44340" y="812800"/>
                    <a:pt x="0" y="768460"/>
                    <a:pt x="0" y="713764"/>
                  </a:cubicBezTo>
                  <a:lnTo>
                    <a:pt x="0" y="99036"/>
                  </a:lnTo>
                  <a:cubicBezTo>
                    <a:pt x="0" y="44340"/>
                    <a:pt x="44340" y="0"/>
                    <a:pt x="99036" y="0"/>
                  </a:cubicBezTo>
                  <a:close/>
                </a:path>
              </a:pathLst>
            </a:custGeom>
            <a:solidFill>
              <a:srgbClr val="DFDFDF"/>
            </a:solidFill>
          </p:spPr>
        </p:sp>
        <p:sp>
          <p:nvSpPr>
            <p:cNvPr name="TextBox 6" id="6"/>
            <p:cNvSpPr txBox="true"/>
            <p:nvPr/>
          </p:nvSpPr>
          <p:spPr>
            <a:xfrm>
              <a:off x="0" y="-47625"/>
              <a:ext cx="812800" cy="8604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940"/>
                </a:lnSpc>
              </a:pPr>
            </a:p>
          </p:txBody>
        </p:sp>
      </p:grpSp>
      <p:sp>
        <p:nvSpPr>
          <p:cNvPr name="Freeform 7" id="7"/>
          <p:cNvSpPr/>
          <p:nvPr/>
        </p:nvSpPr>
        <p:spPr>
          <a:xfrm flipH="true" flipV="false" rot="0">
            <a:off x="12317235" y="4057947"/>
            <a:ext cx="6426630" cy="7217553"/>
          </a:xfrm>
          <a:custGeom>
            <a:avLst/>
            <a:gdLst/>
            <a:ahLst/>
            <a:cxnLst/>
            <a:rect r="r" b="b" t="t" l="l"/>
            <a:pathLst>
              <a:path h="7217553" w="6426630">
                <a:moveTo>
                  <a:pt x="6426629" y="0"/>
                </a:moveTo>
                <a:lnTo>
                  <a:pt x="0" y="0"/>
                </a:lnTo>
                <a:lnTo>
                  <a:pt x="0" y="7217553"/>
                </a:lnTo>
                <a:lnTo>
                  <a:pt x="6426629" y="7217553"/>
                </a:lnTo>
                <a:lnTo>
                  <a:pt x="6426629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-2700000">
            <a:off x="9756510" y="1356454"/>
            <a:ext cx="8217207" cy="8217207"/>
          </a:xfrm>
          <a:custGeom>
            <a:avLst/>
            <a:gdLst/>
            <a:ahLst/>
            <a:cxnLst/>
            <a:rect r="r" b="b" t="t" l="l"/>
            <a:pathLst>
              <a:path h="8217207" w="8217207">
                <a:moveTo>
                  <a:pt x="0" y="0"/>
                </a:moveTo>
                <a:lnTo>
                  <a:pt x="8217207" y="0"/>
                </a:lnTo>
                <a:lnTo>
                  <a:pt x="8217207" y="8217207"/>
                </a:lnTo>
                <a:lnTo>
                  <a:pt x="0" y="821720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grpSp>
        <p:nvGrpSpPr>
          <p:cNvPr name="Group 9" id="9"/>
          <p:cNvGrpSpPr/>
          <p:nvPr/>
        </p:nvGrpSpPr>
        <p:grpSpPr>
          <a:xfrm rot="0">
            <a:off x="9728996" y="1067314"/>
            <a:ext cx="8212304" cy="8212304"/>
            <a:chOff x="0" y="0"/>
            <a:chExt cx="12060136" cy="12060136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-187325" y="0"/>
              <a:ext cx="12247499" cy="12060174"/>
            </a:xfrm>
            <a:custGeom>
              <a:avLst/>
              <a:gdLst/>
              <a:ahLst/>
              <a:cxnLst/>
              <a:rect r="r" b="b" t="t" l="l"/>
              <a:pathLst>
                <a:path h="12060174" w="12247499">
                  <a:moveTo>
                    <a:pt x="6217412" y="0"/>
                  </a:moveTo>
                  <a:cubicBezTo>
                    <a:pt x="5726303" y="0"/>
                    <a:pt x="5235067" y="187325"/>
                    <a:pt x="4860417" y="562102"/>
                  </a:cubicBezTo>
                  <a:lnTo>
                    <a:pt x="749427" y="4673092"/>
                  </a:lnTo>
                  <a:cubicBezTo>
                    <a:pt x="0" y="5422519"/>
                    <a:pt x="0" y="6637655"/>
                    <a:pt x="749427" y="7387082"/>
                  </a:cubicBezTo>
                  <a:lnTo>
                    <a:pt x="4860417" y="11498072"/>
                  </a:lnTo>
                  <a:cubicBezTo>
                    <a:pt x="5233797" y="11871452"/>
                    <a:pt x="5722747" y="12058777"/>
                    <a:pt x="6212078" y="12060174"/>
                  </a:cubicBezTo>
                  <a:lnTo>
                    <a:pt x="6222746" y="12060174"/>
                  </a:lnTo>
                  <a:cubicBezTo>
                    <a:pt x="6712077" y="12058777"/>
                    <a:pt x="7201027" y="11871452"/>
                    <a:pt x="7574407" y="11498072"/>
                  </a:cubicBezTo>
                  <a:lnTo>
                    <a:pt x="11685398" y="7387082"/>
                  </a:lnTo>
                  <a:cubicBezTo>
                    <a:pt x="12058777" y="7013702"/>
                    <a:pt x="12246229" y="6524752"/>
                    <a:pt x="12247499" y="6035294"/>
                  </a:cubicBezTo>
                  <a:lnTo>
                    <a:pt x="12247499" y="6024753"/>
                  </a:lnTo>
                  <a:cubicBezTo>
                    <a:pt x="12246229" y="5535295"/>
                    <a:pt x="12058777" y="5046472"/>
                    <a:pt x="11685398" y="4673092"/>
                  </a:cubicBezTo>
                  <a:lnTo>
                    <a:pt x="7574407" y="562102"/>
                  </a:lnTo>
                  <a:cubicBezTo>
                    <a:pt x="7199630" y="187325"/>
                    <a:pt x="6708521" y="0"/>
                    <a:pt x="6217412" y="0"/>
                  </a:cubicBezTo>
                  <a:close/>
                </a:path>
              </a:pathLst>
            </a:custGeom>
            <a:solidFill>
              <a:srgbClr val="FFFFFF"/>
            </a:solidFill>
            <a:ln w="12700">
              <a:solidFill>
                <a:srgbClr val="000000"/>
              </a:solidFill>
            </a:ln>
          </p:spPr>
        </p:sp>
      </p:grpSp>
      <p:grpSp>
        <p:nvGrpSpPr>
          <p:cNvPr name="Group 11" id="11"/>
          <p:cNvGrpSpPr/>
          <p:nvPr/>
        </p:nvGrpSpPr>
        <p:grpSpPr>
          <a:xfrm rot="0">
            <a:off x="9945472" y="1264120"/>
            <a:ext cx="7799022" cy="7799022"/>
            <a:chOff x="0" y="0"/>
            <a:chExt cx="12060136" cy="12060136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-187325" y="0"/>
              <a:ext cx="12247499" cy="12060174"/>
            </a:xfrm>
            <a:custGeom>
              <a:avLst/>
              <a:gdLst/>
              <a:ahLst/>
              <a:cxnLst/>
              <a:rect r="r" b="b" t="t" l="l"/>
              <a:pathLst>
                <a:path h="12060174" w="12247499">
                  <a:moveTo>
                    <a:pt x="6217412" y="0"/>
                  </a:moveTo>
                  <a:cubicBezTo>
                    <a:pt x="5726303" y="0"/>
                    <a:pt x="5235067" y="187325"/>
                    <a:pt x="4860417" y="562102"/>
                  </a:cubicBezTo>
                  <a:lnTo>
                    <a:pt x="749427" y="4673092"/>
                  </a:lnTo>
                  <a:cubicBezTo>
                    <a:pt x="0" y="5422519"/>
                    <a:pt x="0" y="6637655"/>
                    <a:pt x="749427" y="7387082"/>
                  </a:cubicBezTo>
                  <a:lnTo>
                    <a:pt x="4860417" y="11498072"/>
                  </a:lnTo>
                  <a:cubicBezTo>
                    <a:pt x="5233797" y="11871452"/>
                    <a:pt x="5722747" y="12058777"/>
                    <a:pt x="6212078" y="12060174"/>
                  </a:cubicBezTo>
                  <a:lnTo>
                    <a:pt x="6222746" y="12060174"/>
                  </a:lnTo>
                  <a:cubicBezTo>
                    <a:pt x="6712077" y="12058777"/>
                    <a:pt x="7201027" y="11871452"/>
                    <a:pt x="7574407" y="11498072"/>
                  </a:cubicBezTo>
                  <a:lnTo>
                    <a:pt x="11685398" y="7387082"/>
                  </a:lnTo>
                  <a:cubicBezTo>
                    <a:pt x="12058777" y="7013702"/>
                    <a:pt x="12246229" y="6524752"/>
                    <a:pt x="12247499" y="6035294"/>
                  </a:cubicBezTo>
                  <a:lnTo>
                    <a:pt x="12247499" y="6024753"/>
                  </a:lnTo>
                  <a:cubicBezTo>
                    <a:pt x="12246229" y="5535295"/>
                    <a:pt x="12058777" y="5046472"/>
                    <a:pt x="11685398" y="4673092"/>
                  </a:cubicBezTo>
                  <a:lnTo>
                    <a:pt x="7574407" y="562102"/>
                  </a:lnTo>
                  <a:cubicBezTo>
                    <a:pt x="7199630" y="187325"/>
                    <a:pt x="6708521" y="0"/>
                    <a:pt x="6217412" y="0"/>
                  </a:cubicBezTo>
                  <a:close/>
                </a:path>
              </a:pathLst>
            </a:custGeom>
            <a:blipFill>
              <a:blip r:embed="rId6"/>
              <a:stretch>
                <a:fillRect l="0" t="0" r="-181" b="0"/>
              </a:stretch>
            </a:blipFill>
          </p:spPr>
        </p:sp>
      </p:grpSp>
      <p:grpSp>
        <p:nvGrpSpPr>
          <p:cNvPr name="Group 13" id="13"/>
          <p:cNvGrpSpPr/>
          <p:nvPr/>
        </p:nvGrpSpPr>
        <p:grpSpPr>
          <a:xfrm rot="-2700000">
            <a:off x="15118972" y="1752298"/>
            <a:ext cx="1773105" cy="1773105"/>
            <a:chOff x="0" y="0"/>
            <a:chExt cx="812800" cy="812800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113524" y="0"/>
                  </a:moveTo>
                  <a:lnTo>
                    <a:pt x="699276" y="0"/>
                  </a:lnTo>
                  <a:cubicBezTo>
                    <a:pt x="729385" y="0"/>
                    <a:pt x="758260" y="11961"/>
                    <a:pt x="779550" y="33250"/>
                  </a:cubicBezTo>
                  <a:cubicBezTo>
                    <a:pt x="800839" y="54540"/>
                    <a:pt x="812800" y="83416"/>
                    <a:pt x="812800" y="113524"/>
                  </a:cubicBezTo>
                  <a:lnTo>
                    <a:pt x="812800" y="699276"/>
                  </a:lnTo>
                  <a:cubicBezTo>
                    <a:pt x="812800" y="729385"/>
                    <a:pt x="800839" y="758260"/>
                    <a:pt x="779550" y="779550"/>
                  </a:cubicBezTo>
                  <a:cubicBezTo>
                    <a:pt x="758260" y="800839"/>
                    <a:pt x="729385" y="812800"/>
                    <a:pt x="699276" y="812800"/>
                  </a:cubicBezTo>
                  <a:lnTo>
                    <a:pt x="113524" y="812800"/>
                  </a:lnTo>
                  <a:cubicBezTo>
                    <a:pt x="83416" y="812800"/>
                    <a:pt x="54540" y="800839"/>
                    <a:pt x="33250" y="779550"/>
                  </a:cubicBezTo>
                  <a:cubicBezTo>
                    <a:pt x="11961" y="758260"/>
                    <a:pt x="0" y="729385"/>
                    <a:pt x="0" y="699276"/>
                  </a:cubicBezTo>
                  <a:lnTo>
                    <a:pt x="0" y="113524"/>
                  </a:lnTo>
                  <a:cubicBezTo>
                    <a:pt x="0" y="83416"/>
                    <a:pt x="11961" y="54540"/>
                    <a:pt x="33250" y="33250"/>
                  </a:cubicBezTo>
                  <a:cubicBezTo>
                    <a:pt x="54540" y="11961"/>
                    <a:pt x="83416" y="0"/>
                    <a:pt x="113524" y="0"/>
                  </a:cubicBezTo>
                  <a:close/>
                </a:path>
              </a:pathLst>
            </a:custGeom>
            <a:solidFill>
              <a:srgbClr val="7CB5EA"/>
            </a:solidFill>
          </p:spPr>
        </p:sp>
        <p:sp>
          <p:nvSpPr>
            <p:cNvPr name="TextBox 15" id="15"/>
            <p:cNvSpPr txBox="true"/>
            <p:nvPr/>
          </p:nvSpPr>
          <p:spPr>
            <a:xfrm>
              <a:off x="0" y="-47625"/>
              <a:ext cx="812800" cy="8604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940"/>
                </a:lnSpc>
              </a:pPr>
            </a:p>
          </p:txBody>
        </p:sp>
      </p:grpSp>
      <p:sp>
        <p:nvSpPr>
          <p:cNvPr name="AutoShape 16" id="16"/>
          <p:cNvSpPr/>
          <p:nvPr/>
        </p:nvSpPr>
        <p:spPr>
          <a:xfrm flipV="true">
            <a:off x="15429047" y="-2347330"/>
            <a:ext cx="4758326" cy="5080706"/>
          </a:xfrm>
          <a:prstGeom prst="line">
            <a:avLst/>
          </a:prstGeom>
          <a:ln cap="flat" w="85725">
            <a:solidFill>
              <a:srgbClr val="FFFFFF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17" id="17"/>
          <p:cNvSpPr txBox="true"/>
          <p:nvPr/>
        </p:nvSpPr>
        <p:spPr>
          <a:xfrm rot="0">
            <a:off x="198315" y="600378"/>
            <a:ext cx="12279966" cy="335823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8998"/>
              </a:lnSpc>
            </a:pPr>
            <a:r>
              <a:rPr lang="en-US" sz="6473" spc="-220">
                <a:solidFill>
                  <a:srgbClr val="003D60"/>
                </a:solidFill>
                <a:latin typeface="Martel Bold"/>
              </a:rPr>
              <a:t>Steve Jobs: A Paradigm of Transformational Leadership</a:t>
            </a:r>
          </a:p>
          <a:p>
            <a:pPr marL="0" indent="0" lvl="0">
              <a:lnSpc>
                <a:spcPts val="8998"/>
              </a:lnSpc>
            </a:pP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gradFill rotWithShape="true">
          <a:gsLst>
            <a:gs pos="0">
              <a:srgbClr val="FFFFFF">
                <a:alpha val="100000"/>
              </a:srgbClr>
            </a:gs>
            <a:gs pos="100000">
              <a:srgbClr val="DBDBDB">
                <a:alpha val="100000"/>
              </a:srgbClr>
            </a:gs>
          </a:gsLst>
          <a:path path="circle">
            <a:fillToRect l="50000" r="50000" t="50000" b="50000"/>
          </a:path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142663" y="4507421"/>
            <a:ext cx="18573327" cy="8763914"/>
          </a:xfrm>
          <a:custGeom>
            <a:avLst/>
            <a:gdLst/>
            <a:ahLst/>
            <a:cxnLst/>
            <a:rect r="r" b="b" t="t" l="l"/>
            <a:pathLst>
              <a:path h="8763914" w="18573327">
                <a:moveTo>
                  <a:pt x="0" y="0"/>
                </a:moveTo>
                <a:lnTo>
                  <a:pt x="18573326" y="0"/>
                </a:lnTo>
                <a:lnTo>
                  <a:pt x="18573326" y="8763915"/>
                </a:lnTo>
                <a:lnTo>
                  <a:pt x="0" y="876391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9999"/>
            </a:blip>
            <a:stretch>
              <a:fillRect l="0" t="-41198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519183" y="3611394"/>
            <a:ext cx="8867828" cy="654984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marL="670928" indent="-335464" lvl="1">
              <a:lnSpc>
                <a:spcPts val="4754"/>
              </a:lnSpc>
              <a:buFont typeface="Arial"/>
              <a:buChar char="•"/>
            </a:pPr>
            <a:r>
              <a:rPr lang="en-US" sz="3107">
                <a:solidFill>
                  <a:srgbClr val="000000"/>
                </a:solidFill>
                <a:latin typeface="Inter Bold"/>
              </a:rPr>
              <a:t>Leadership Style:</a:t>
            </a:r>
            <a:r>
              <a:rPr lang="en-US" sz="3107">
                <a:solidFill>
                  <a:srgbClr val="000000"/>
                </a:solidFill>
                <a:latin typeface="Inter"/>
              </a:rPr>
              <a:t> Democratic &amp; Servant Leadership</a:t>
            </a:r>
          </a:p>
          <a:p>
            <a:pPr>
              <a:lnSpc>
                <a:spcPts val="4754"/>
              </a:lnSpc>
            </a:pPr>
          </a:p>
          <a:p>
            <a:pPr marL="670928" indent="-335464" lvl="1">
              <a:lnSpc>
                <a:spcPts val="4754"/>
              </a:lnSpc>
              <a:buFont typeface="Arial"/>
              <a:buChar char="•"/>
            </a:pPr>
            <a:r>
              <a:rPr lang="en-US" sz="3107">
                <a:solidFill>
                  <a:srgbClr val="000000"/>
                </a:solidFill>
                <a:latin typeface="Inter Bold"/>
              </a:rPr>
              <a:t>Leadership Behavior:</a:t>
            </a:r>
            <a:r>
              <a:rPr lang="en-US" sz="3107">
                <a:solidFill>
                  <a:srgbClr val="000000"/>
                </a:solidFill>
                <a:latin typeface="Inter"/>
              </a:rPr>
              <a:t> Humble, Frugal, People-Centric</a:t>
            </a:r>
          </a:p>
          <a:p>
            <a:pPr>
              <a:lnSpc>
                <a:spcPts val="4754"/>
              </a:lnSpc>
            </a:pPr>
          </a:p>
          <a:p>
            <a:pPr marL="670928" indent="-335464" lvl="1">
              <a:lnSpc>
                <a:spcPts val="4754"/>
              </a:lnSpc>
              <a:buFont typeface="Arial"/>
              <a:buChar char="•"/>
            </a:pPr>
            <a:r>
              <a:rPr lang="en-US" sz="3107">
                <a:solidFill>
                  <a:srgbClr val="000000"/>
                </a:solidFill>
                <a:latin typeface="Inter Bold"/>
              </a:rPr>
              <a:t>Followers' Appeal:</a:t>
            </a:r>
            <a:r>
              <a:rPr lang="en-US" sz="3107">
                <a:solidFill>
                  <a:srgbClr val="000000"/>
                </a:solidFill>
                <a:latin typeface="Inter"/>
              </a:rPr>
              <a:t> Empowering Culture &amp; Shared Success</a:t>
            </a:r>
          </a:p>
          <a:p>
            <a:pPr>
              <a:lnSpc>
                <a:spcPts val="5467"/>
              </a:lnSpc>
            </a:pPr>
          </a:p>
          <a:p>
            <a:pPr marL="670928" indent="-335464" lvl="1">
              <a:lnSpc>
                <a:spcPts val="4754"/>
              </a:lnSpc>
              <a:buFont typeface="Arial"/>
              <a:buChar char="•"/>
            </a:pPr>
            <a:r>
              <a:rPr lang="en-US" sz="3107">
                <a:solidFill>
                  <a:srgbClr val="000000"/>
                </a:solidFill>
                <a:latin typeface="Inter Bold"/>
              </a:rPr>
              <a:t>Legacy: </a:t>
            </a:r>
            <a:r>
              <a:rPr lang="en-US" sz="3107">
                <a:solidFill>
                  <a:srgbClr val="000000"/>
                </a:solidFill>
                <a:latin typeface="Inter"/>
              </a:rPr>
              <a:t>Transforming Retail with Walmart</a:t>
            </a:r>
          </a:p>
          <a:p>
            <a:pPr marL="0" indent="0" lvl="0">
              <a:lnSpc>
                <a:spcPts val="3756"/>
              </a:lnSpc>
            </a:pPr>
          </a:p>
        </p:txBody>
      </p:sp>
      <p:grpSp>
        <p:nvGrpSpPr>
          <p:cNvPr name="Group 4" id="4"/>
          <p:cNvGrpSpPr/>
          <p:nvPr/>
        </p:nvGrpSpPr>
        <p:grpSpPr>
          <a:xfrm rot="2792217">
            <a:off x="3731005" y="1590637"/>
            <a:ext cx="18372330" cy="5077718"/>
            <a:chOff x="0" y="0"/>
            <a:chExt cx="2940894" cy="8128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2940894" cy="812800"/>
            </a:xfrm>
            <a:custGeom>
              <a:avLst/>
              <a:gdLst/>
              <a:ahLst/>
              <a:cxnLst/>
              <a:rect r="r" b="b" t="t" l="l"/>
              <a:pathLst>
                <a:path h="812800" w="2940894">
                  <a:moveTo>
                    <a:pt x="21491" y="0"/>
                  </a:moveTo>
                  <a:lnTo>
                    <a:pt x="2919403" y="0"/>
                  </a:lnTo>
                  <a:cubicBezTo>
                    <a:pt x="2925103" y="0"/>
                    <a:pt x="2930569" y="2264"/>
                    <a:pt x="2934599" y="6295"/>
                  </a:cubicBezTo>
                  <a:cubicBezTo>
                    <a:pt x="2938630" y="10325"/>
                    <a:pt x="2940894" y="15791"/>
                    <a:pt x="2940894" y="21491"/>
                  </a:cubicBezTo>
                  <a:lnTo>
                    <a:pt x="2940894" y="791309"/>
                  </a:lnTo>
                  <a:cubicBezTo>
                    <a:pt x="2940894" y="803178"/>
                    <a:pt x="2931272" y="812800"/>
                    <a:pt x="2919403" y="812800"/>
                  </a:cubicBezTo>
                  <a:lnTo>
                    <a:pt x="21491" y="812800"/>
                  </a:lnTo>
                  <a:cubicBezTo>
                    <a:pt x="15791" y="812800"/>
                    <a:pt x="10325" y="810536"/>
                    <a:pt x="6295" y="806505"/>
                  </a:cubicBezTo>
                  <a:cubicBezTo>
                    <a:pt x="2264" y="802475"/>
                    <a:pt x="0" y="797009"/>
                    <a:pt x="0" y="791309"/>
                  </a:cubicBezTo>
                  <a:lnTo>
                    <a:pt x="0" y="21491"/>
                  </a:lnTo>
                  <a:cubicBezTo>
                    <a:pt x="0" y="15791"/>
                    <a:pt x="2264" y="10325"/>
                    <a:pt x="6295" y="6295"/>
                  </a:cubicBezTo>
                  <a:cubicBezTo>
                    <a:pt x="10325" y="2264"/>
                    <a:pt x="15791" y="0"/>
                    <a:pt x="21491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FFFFFF">
                    <a:alpha val="100000"/>
                  </a:srgbClr>
                </a:gs>
                <a:gs pos="100000">
                  <a:srgbClr val="4A8FBF">
                    <a:alpha val="100000"/>
                  </a:srgbClr>
                </a:gs>
              </a:gsLst>
              <a:path path="circle">
                <a:fillToRect l="50000" r="50000" t="50000" b="50000"/>
              </a:path>
            </a:gradFill>
          </p:spPr>
        </p:sp>
        <p:sp>
          <p:nvSpPr>
            <p:cNvPr name="TextBox 6" id="6"/>
            <p:cNvSpPr txBox="true"/>
            <p:nvPr/>
          </p:nvSpPr>
          <p:spPr>
            <a:xfrm>
              <a:off x="0" y="-47625"/>
              <a:ext cx="2940894" cy="860425"/>
            </a:xfrm>
            <a:prstGeom prst="rect">
              <a:avLst/>
            </a:prstGeom>
          </p:spPr>
          <p:txBody>
            <a:bodyPr anchor="ctr" rtlCol="false" tIns="90610" lIns="90610" bIns="90610" rIns="90610"/>
            <a:lstStyle/>
            <a:p>
              <a:pPr algn="ctr">
                <a:lnSpc>
                  <a:spcPts val="2940"/>
                </a:lnSpc>
              </a:pPr>
            </a:p>
          </p:txBody>
        </p:sp>
      </p:grpSp>
      <p:grpSp>
        <p:nvGrpSpPr>
          <p:cNvPr name="Group 7" id="7"/>
          <p:cNvGrpSpPr/>
          <p:nvPr/>
        </p:nvGrpSpPr>
        <p:grpSpPr>
          <a:xfrm rot="2792217">
            <a:off x="4705133" y="-2898637"/>
            <a:ext cx="7067277" cy="4183513"/>
            <a:chOff x="0" y="0"/>
            <a:chExt cx="1131273" cy="669663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1131273" cy="669663"/>
            </a:xfrm>
            <a:custGeom>
              <a:avLst/>
              <a:gdLst/>
              <a:ahLst/>
              <a:cxnLst/>
              <a:rect r="r" b="b" t="t" l="l"/>
              <a:pathLst>
                <a:path h="669663" w="1131273">
                  <a:moveTo>
                    <a:pt x="55868" y="0"/>
                  </a:moveTo>
                  <a:lnTo>
                    <a:pt x="1075404" y="0"/>
                  </a:lnTo>
                  <a:cubicBezTo>
                    <a:pt x="1106259" y="0"/>
                    <a:pt x="1131273" y="25013"/>
                    <a:pt x="1131273" y="55868"/>
                  </a:cubicBezTo>
                  <a:lnTo>
                    <a:pt x="1131273" y="613795"/>
                  </a:lnTo>
                  <a:cubicBezTo>
                    <a:pt x="1131273" y="644650"/>
                    <a:pt x="1106259" y="669663"/>
                    <a:pt x="1075404" y="669663"/>
                  </a:cubicBezTo>
                  <a:lnTo>
                    <a:pt x="55868" y="669663"/>
                  </a:lnTo>
                  <a:cubicBezTo>
                    <a:pt x="25013" y="669663"/>
                    <a:pt x="0" y="644650"/>
                    <a:pt x="0" y="613795"/>
                  </a:cubicBezTo>
                  <a:lnTo>
                    <a:pt x="0" y="55868"/>
                  </a:lnTo>
                  <a:cubicBezTo>
                    <a:pt x="0" y="25013"/>
                    <a:pt x="25013" y="0"/>
                    <a:pt x="55868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DAECEF">
                    <a:alpha val="50000"/>
                  </a:srgbClr>
                </a:gs>
                <a:gs pos="100000">
                  <a:srgbClr val="6CAAE4">
                    <a:alpha val="100000"/>
                  </a:srgbClr>
                </a:gs>
              </a:gsLst>
              <a:path path="circle">
                <a:fillToRect l="50000" r="50000" t="50000" b="50000"/>
              </a:path>
            </a:gradFill>
          </p:spPr>
        </p:sp>
        <p:sp>
          <p:nvSpPr>
            <p:cNvPr name="TextBox 9" id="9"/>
            <p:cNvSpPr txBox="true"/>
            <p:nvPr/>
          </p:nvSpPr>
          <p:spPr>
            <a:xfrm>
              <a:off x="0" y="-47625"/>
              <a:ext cx="1131273" cy="717288"/>
            </a:xfrm>
            <a:prstGeom prst="rect">
              <a:avLst/>
            </a:prstGeom>
          </p:spPr>
          <p:txBody>
            <a:bodyPr anchor="ctr" rtlCol="false" tIns="90610" lIns="90610" bIns="90610" rIns="90610"/>
            <a:lstStyle/>
            <a:p>
              <a:pPr algn="ctr">
                <a:lnSpc>
                  <a:spcPts val="2940"/>
                </a:lnSpc>
              </a:pPr>
            </a:p>
          </p:txBody>
        </p:sp>
      </p:grpSp>
      <p:grpSp>
        <p:nvGrpSpPr>
          <p:cNvPr name="Group 10" id="10"/>
          <p:cNvGrpSpPr/>
          <p:nvPr/>
        </p:nvGrpSpPr>
        <p:grpSpPr>
          <a:xfrm rot="2792217">
            <a:off x="14788864" y="7741132"/>
            <a:ext cx="7067277" cy="4183513"/>
            <a:chOff x="0" y="0"/>
            <a:chExt cx="1131273" cy="669663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1131273" cy="669663"/>
            </a:xfrm>
            <a:custGeom>
              <a:avLst/>
              <a:gdLst/>
              <a:ahLst/>
              <a:cxnLst/>
              <a:rect r="r" b="b" t="t" l="l"/>
              <a:pathLst>
                <a:path h="669663" w="1131273">
                  <a:moveTo>
                    <a:pt x="55868" y="0"/>
                  </a:moveTo>
                  <a:lnTo>
                    <a:pt x="1075404" y="0"/>
                  </a:lnTo>
                  <a:cubicBezTo>
                    <a:pt x="1106259" y="0"/>
                    <a:pt x="1131273" y="25013"/>
                    <a:pt x="1131273" y="55868"/>
                  </a:cubicBezTo>
                  <a:lnTo>
                    <a:pt x="1131273" y="613795"/>
                  </a:lnTo>
                  <a:cubicBezTo>
                    <a:pt x="1131273" y="644650"/>
                    <a:pt x="1106259" y="669663"/>
                    <a:pt x="1075404" y="669663"/>
                  </a:cubicBezTo>
                  <a:lnTo>
                    <a:pt x="55868" y="669663"/>
                  </a:lnTo>
                  <a:cubicBezTo>
                    <a:pt x="25013" y="669663"/>
                    <a:pt x="0" y="644650"/>
                    <a:pt x="0" y="613795"/>
                  </a:cubicBezTo>
                  <a:lnTo>
                    <a:pt x="0" y="55868"/>
                  </a:lnTo>
                  <a:cubicBezTo>
                    <a:pt x="0" y="25013"/>
                    <a:pt x="25013" y="0"/>
                    <a:pt x="55868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DAECEF">
                    <a:alpha val="50000"/>
                  </a:srgbClr>
                </a:gs>
                <a:gs pos="100000">
                  <a:srgbClr val="6CAAE4">
                    <a:alpha val="100000"/>
                  </a:srgbClr>
                </a:gs>
              </a:gsLst>
              <a:path path="circle">
                <a:fillToRect l="50000" r="50000" t="50000" b="50000"/>
              </a:path>
            </a:gradFill>
          </p:spPr>
        </p:sp>
        <p:sp>
          <p:nvSpPr>
            <p:cNvPr name="TextBox 12" id="12"/>
            <p:cNvSpPr txBox="true"/>
            <p:nvPr/>
          </p:nvSpPr>
          <p:spPr>
            <a:xfrm>
              <a:off x="0" y="-47625"/>
              <a:ext cx="1131273" cy="717288"/>
            </a:xfrm>
            <a:prstGeom prst="rect">
              <a:avLst/>
            </a:prstGeom>
          </p:spPr>
          <p:txBody>
            <a:bodyPr anchor="ctr" rtlCol="false" tIns="90610" lIns="90610" bIns="90610" rIns="90610"/>
            <a:lstStyle/>
            <a:p>
              <a:pPr algn="ctr">
                <a:lnSpc>
                  <a:spcPts val="2940"/>
                </a:lnSpc>
              </a:pPr>
            </a:p>
          </p:txBody>
        </p:sp>
      </p:grpSp>
      <p:sp>
        <p:nvSpPr>
          <p:cNvPr name="Freeform 13" id="13"/>
          <p:cNvSpPr/>
          <p:nvPr/>
        </p:nvSpPr>
        <p:spPr>
          <a:xfrm flipH="false" flipV="false" rot="-2700000">
            <a:off x="9949128" y="1213615"/>
            <a:ext cx="6981754" cy="6981754"/>
          </a:xfrm>
          <a:custGeom>
            <a:avLst/>
            <a:gdLst/>
            <a:ahLst/>
            <a:cxnLst/>
            <a:rect r="r" b="b" t="t" l="l"/>
            <a:pathLst>
              <a:path h="6981754" w="6981754">
                <a:moveTo>
                  <a:pt x="0" y="0"/>
                </a:moveTo>
                <a:lnTo>
                  <a:pt x="6981754" y="0"/>
                </a:lnTo>
                <a:lnTo>
                  <a:pt x="6981754" y="6981754"/>
                </a:lnTo>
                <a:lnTo>
                  <a:pt x="0" y="698175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grpSp>
        <p:nvGrpSpPr>
          <p:cNvPr name="Group 14" id="14"/>
          <p:cNvGrpSpPr/>
          <p:nvPr/>
        </p:nvGrpSpPr>
        <p:grpSpPr>
          <a:xfrm rot="-5400000">
            <a:off x="9698527" y="811754"/>
            <a:ext cx="7238389" cy="7238389"/>
            <a:chOff x="0" y="0"/>
            <a:chExt cx="12060136" cy="12060136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-187325" y="0"/>
              <a:ext cx="12247499" cy="12060174"/>
            </a:xfrm>
            <a:custGeom>
              <a:avLst/>
              <a:gdLst/>
              <a:ahLst/>
              <a:cxnLst/>
              <a:rect r="r" b="b" t="t" l="l"/>
              <a:pathLst>
                <a:path h="12060174" w="12247499">
                  <a:moveTo>
                    <a:pt x="6217412" y="0"/>
                  </a:moveTo>
                  <a:cubicBezTo>
                    <a:pt x="5726303" y="0"/>
                    <a:pt x="5235067" y="187325"/>
                    <a:pt x="4860417" y="562102"/>
                  </a:cubicBezTo>
                  <a:lnTo>
                    <a:pt x="749427" y="4673092"/>
                  </a:lnTo>
                  <a:cubicBezTo>
                    <a:pt x="0" y="5422519"/>
                    <a:pt x="0" y="6637655"/>
                    <a:pt x="749427" y="7387082"/>
                  </a:cubicBezTo>
                  <a:lnTo>
                    <a:pt x="4860417" y="11498072"/>
                  </a:lnTo>
                  <a:cubicBezTo>
                    <a:pt x="5233797" y="11871452"/>
                    <a:pt x="5722747" y="12058777"/>
                    <a:pt x="6212078" y="12060174"/>
                  </a:cubicBezTo>
                  <a:lnTo>
                    <a:pt x="6222746" y="12060174"/>
                  </a:lnTo>
                  <a:cubicBezTo>
                    <a:pt x="6712077" y="12058777"/>
                    <a:pt x="7201027" y="11871452"/>
                    <a:pt x="7574407" y="11498072"/>
                  </a:cubicBezTo>
                  <a:lnTo>
                    <a:pt x="11685398" y="7387082"/>
                  </a:lnTo>
                  <a:cubicBezTo>
                    <a:pt x="12058777" y="7013702"/>
                    <a:pt x="12246229" y="6524752"/>
                    <a:pt x="12247499" y="6035294"/>
                  </a:cubicBezTo>
                  <a:lnTo>
                    <a:pt x="12247499" y="6024753"/>
                  </a:lnTo>
                  <a:cubicBezTo>
                    <a:pt x="12246229" y="5535295"/>
                    <a:pt x="12058777" y="5046472"/>
                    <a:pt x="11685398" y="4673092"/>
                  </a:cubicBezTo>
                  <a:lnTo>
                    <a:pt x="7574407" y="562102"/>
                  </a:lnTo>
                  <a:cubicBezTo>
                    <a:pt x="7199630" y="187325"/>
                    <a:pt x="6708521" y="0"/>
                    <a:pt x="6217412" y="0"/>
                  </a:cubicBezTo>
                  <a:close/>
                </a:path>
              </a:pathLst>
            </a:custGeom>
            <a:solidFill>
              <a:srgbClr val="F6F6F6"/>
            </a:solidFill>
            <a:ln w="12700">
              <a:solidFill>
                <a:srgbClr val="000000"/>
              </a:solidFill>
            </a:ln>
          </p:spPr>
        </p:sp>
      </p:grpSp>
      <p:grpSp>
        <p:nvGrpSpPr>
          <p:cNvPr name="Group 16" id="16"/>
          <p:cNvGrpSpPr/>
          <p:nvPr/>
        </p:nvGrpSpPr>
        <p:grpSpPr>
          <a:xfrm rot="0">
            <a:off x="10083401" y="1196627"/>
            <a:ext cx="6468642" cy="6468642"/>
            <a:chOff x="0" y="0"/>
            <a:chExt cx="12060136" cy="12060136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-187325" y="0"/>
              <a:ext cx="12247499" cy="12060174"/>
            </a:xfrm>
            <a:custGeom>
              <a:avLst/>
              <a:gdLst/>
              <a:ahLst/>
              <a:cxnLst/>
              <a:rect r="r" b="b" t="t" l="l"/>
              <a:pathLst>
                <a:path h="12060174" w="12247499">
                  <a:moveTo>
                    <a:pt x="6217412" y="0"/>
                  </a:moveTo>
                  <a:cubicBezTo>
                    <a:pt x="5726303" y="0"/>
                    <a:pt x="5235067" y="187325"/>
                    <a:pt x="4860417" y="562102"/>
                  </a:cubicBezTo>
                  <a:lnTo>
                    <a:pt x="749427" y="4673092"/>
                  </a:lnTo>
                  <a:cubicBezTo>
                    <a:pt x="0" y="5422519"/>
                    <a:pt x="0" y="6637655"/>
                    <a:pt x="749427" y="7387082"/>
                  </a:cubicBezTo>
                  <a:lnTo>
                    <a:pt x="4860417" y="11498072"/>
                  </a:lnTo>
                  <a:cubicBezTo>
                    <a:pt x="5233797" y="11871452"/>
                    <a:pt x="5722747" y="12058777"/>
                    <a:pt x="6212078" y="12060174"/>
                  </a:cubicBezTo>
                  <a:lnTo>
                    <a:pt x="6222746" y="12060174"/>
                  </a:lnTo>
                  <a:cubicBezTo>
                    <a:pt x="6712077" y="12058777"/>
                    <a:pt x="7201027" y="11871452"/>
                    <a:pt x="7574407" y="11498072"/>
                  </a:cubicBezTo>
                  <a:lnTo>
                    <a:pt x="11685398" y="7387082"/>
                  </a:lnTo>
                  <a:cubicBezTo>
                    <a:pt x="12058777" y="7013702"/>
                    <a:pt x="12246229" y="6524752"/>
                    <a:pt x="12247499" y="6035294"/>
                  </a:cubicBezTo>
                  <a:lnTo>
                    <a:pt x="12247499" y="6024753"/>
                  </a:lnTo>
                  <a:cubicBezTo>
                    <a:pt x="12246229" y="5535295"/>
                    <a:pt x="12058777" y="5046472"/>
                    <a:pt x="11685398" y="4673092"/>
                  </a:cubicBezTo>
                  <a:lnTo>
                    <a:pt x="7574407" y="562102"/>
                  </a:lnTo>
                  <a:cubicBezTo>
                    <a:pt x="7199630" y="187325"/>
                    <a:pt x="6708521" y="0"/>
                    <a:pt x="6217412" y="0"/>
                  </a:cubicBezTo>
                  <a:close/>
                </a:path>
              </a:pathLst>
            </a:custGeom>
            <a:blipFill>
              <a:blip r:embed="rId4"/>
              <a:stretch>
                <a:fillRect l="0" t="-727" r="0" b="-727"/>
              </a:stretch>
            </a:blipFill>
          </p:spPr>
        </p:sp>
      </p:grpSp>
      <p:sp>
        <p:nvSpPr>
          <p:cNvPr name="AutoShape 18" id="18"/>
          <p:cNvSpPr/>
          <p:nvPr/>
        </p:nvSpPr>
        <p:spPr>
          <a:xfrm>
            <a:off x="15607029" y="9277956"/>
            <a:ext cx="7348014" cy="7753199"/>
          </a:xfrm>
          <a:prstGeom prst="line">
            <a:avLst/>
          </a:prstGeom>
          <a:ln cap="flat" w="57150">
            <a:solidFill>
              <a:srgbClr val="FFFFFF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19" id="19"/>
          <p:cNvGrpSpPr/>
          <p:nvPr/>
        </p:nvGrpSpPr>
        <p:grpSpPr>
          <a:xfrm rot="-2700000">
            <a:off x="16518923" y="1714287"/>
            <a:ext cx="1077770" cy="1093058"/>
            <a:chOff x="0" y="0"/>
            <a:chExt cx="354141" cy="359164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0" y="0"/>
              <a:ext cx="354141" cy="359164"/>
            </a:xfrm>
            <a:custGeom>
              <a:avLst/>
              <a:gdLst/>
              <a:ahLst/>
              <a:cxnLst/>
              <a:rect r="r" b="b" t="t" l="l"/>
              <a:pathLst>
                <a:path h="359164" w="354141">
                  <a:moveTo>
                    <a:pt x="158032" y="0"/>
                  </a:moveTo>
                  <a:lnTo>
                    <a:pt x="196109" y="0"/>
                  </a:lnTo>
                  <a:cubicBezTo>
                    <a:pt x="238021" y="0"/>
                    <a:pt x="278217" y="16650"/>
                    <a:pt x="307854" y="46287"/>
                  </a:cubicBezTo>
                  <a:cubicBezTo>
                    <a:pt x="337491" y="75923"/>
                    <a:pt x="354141" y="116119"/>
                    <a:pt x="354141" y="158032"/>
                  </a:cubicBezTo>
                  <a:lnTo>
                    <a:pt x="354141" y="201132"/>
                  </a:lnTo>
                  <a:cubicBezTo>
                    <a:pt x="354141" y="243045"/>
                    <a:pt x="337491" y="283241"/>
                    <a:pt x="307854" y="312878"/>
                  </a:cubicBezTo>
                  <a:cubicBezTo>
                    <a:pt x="278217" y="342514"/>
                    <a:pt x="238021" y="359164"/>
                    <a:pt x="196109" y="359164"/>
                  </a:cubicBezTo>
                  <a:lnTo>
                    <a:pt x="158032" y="359164"/>
                  </a:lnTo>
                  <a:cubicBezTo>
                    <a:pt x="116119" y="359164"/>
                    <a:pt x="75923" y="342514"/>
                    <a:pt x="46287" y="312878"/>
                  </a:cubicBezTo>
                  <a:cubicBezTo>
                    <a:pt x="16650" y="283241"/>
                    <a:pt x="0" y="243045"/>
                    <a:pt x="0" y="201132"/>
                  </a:cubicBezTo>
                  <a:lnTo>
                    <a:pt x="0" y="158032"/>
                  </a:lnTo>
                  <a:cubicBezTo>
                    <a:pt x="0" y="116119"/>
                    <a:pt x="16650" y="75923"/>
                    <a:pt x="46287" y="46287"/>
                  </a:cubicBezTo>
                  <a:cubicBezTo>
                    <a:pt x="75923" y="16650"/>
                    <a:pt x="116119" y="0"/>
                    <a:pt x="158032" y="0"/>
                  </a:cubicBezTo>
                  <a:close/>
                </a:path>
              </a:pathLst>
            </a:custGeom>
            <a:solidFill>
              <a:srgbClr val="42738F"/>
            </a:solidFill>
          </p:spPr>
        </p:sp>
        <p:sp>
          <p:nvSpPr>
            <p:cNvPr name="TextBox 21" id="21"/>
            <p:cNvSpPr txBox="true"/>
            <p:nvPr/>
          </p:nvSpPr>
          <p:spPr>
            <a:xfrm>
              <a:off x="0" y="-47625"/>
              <a:ext cx="354141" cy="40678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940"/>
                </a:lnSpc>
              </a:pPr>
            </a:p>
          </p:txBody>
        </p:sp>
      </p:grpSp>
      <p:grpSp>
        <p:nvGrpSpPr>
          <p:cNvPr name="Group 22" id="22"/>
          <p:cNvGrpSpPr/>
          <p:nvPr/>
        </p:nvGrpSpPr>
        <p:grpSpPr>
          <a:xfrm rot="-2700000">
            <a:off x="10435845" y="7479655"/>
            <a:ext cx="1077770" cy="1093058"/>
            <a:chOff x="0" y="0"/>
            <a:chExt cx="354141" cy="359164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0" y="0"/>
              <a:ext cx="354141" cy="359164"/>
            </a:xfrm>
            <a:custGeom>
              <a:avLst/>
              <a:gdLst/>
              <a:ahLst/>
              <a:cxnLst/>
              <a:rect r="r" b="b" t="t" l="l"/>
              <a:pathLst>
                <a:path h="359164" w="354141">
                  <a:moveTo>
                    <a:pt x="158032" y="0"/>
                  </a:moveTo>
                  <a:lnTo>
                    <a:pt x="196109" y="0"/>
                  </a:lnTo>
                  <a:cubicBezTo>
                    <a:pt x="238021" y="0"/>
                    <a:pt x="278217" y="16650"/>
                    <a:pt x="307854" y="46287"/>
                  </a:cubicBezTo>
                  <a:cubicBezTo>
                    <a:pt x="337491" y="75923"/>
                    <a:pt x="354141" y="116119"/>
                    <a:pt x="354141" y="158032"/>
                  </a:cubicBezTo>
                  <a:lnTo>
                    <a:pt x="354141" y="201132"/>
                  </a:lnTo>
                  <a:cubicBezTo>
                    <a:pt x="354141" y="243045"/>
                    <a:pt x="337491" y="283241"/>
                    <a:pt x="307854" y="312878"/>
                  </a:cubicBezTo>
                  <a:cubicBezTo>
                    <a:pt x="278217" y="342514"/>
                    <a:pt x="238021" y="359164"/>
                    <a:pt x="196109" y="359164"/>
                  </a:cubicBezTo>
                  <a:lnTo>
                    <a:pt x="158032" y="359164"/>
                  </a:lnTo>
                  <a:cubicBezTo>
                    <a:pt x="116119" y="359164"/>
                    <a:pt x="75923" y="342514"/>
                    <a:pt x="46287" y="312878"/>
                  </a:cubicBezTo>
                  <a:cubicBezTo>
                    <a:pt x="16650" y="283241"/>
                    <a:pt x="0" y="243045"/>
                    <a:pt x="0" y="201132"/>
                  </a:cubicBezTo>
                  <a:lnTo>
                    <a:pt x="0" y="158032"/>
                  </a:lnTo>
                  <a:cubicBezTo>
                    <a:pt x="0" y="116119"/>
                    <a:pt x="16650" y="75923"/>
                    <a:pt x="46287" y="46287"/>
                  </a:cubicBezTo>
                  <a:cubicBezTo>
                    <a:pt x="75923" y="16650"/>
                    <a:pt x="116119" y="0"/>
                    <a:pt x="158032" y="0"/>
                  </a:cubicBezTo>
                  <a:close/>
                </a:path>
              </a:pathLst>
            </a:custGeom>
            <a:solidFill>
              <a:srgbClr val="42738F"/>
            </a:solidFill>
          </p:spPr>
        </p:sp>
        <p:sp>
          <p:nvSpPr>
            <p:cNvPr name="TextBox 24" id="24"/>
            <p:cNvSpPr txBox="true"/>
            <p:nvPr/>
          </p:nvSpPr>
          <p:spPr>
            <a:xfrm>
              <a:off x="0" y="-47625"/>
              <a:ext cx="354141" cy="40678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940"/>
                </a:lnSpc>
              </a:pPr>
            </a:p>
          </p:txBody>
        </p:sp>
      </p:grpSp>
      <p:sp>
        <p:nvSpPr>
          <p:cNvPr name="AutoShape 25" id="25"/>
          <p:cNvSpPr/>
          <p:nvPr/>
        </p:nvSpPr>
        <p:spPr>
          <a:xfrm>
            <a:off x="1255108" y="-5857220"/>
            <a:ext cx="7348014" cy="7753199"/>
          </a:xfrm>
          <a:prstGeom prst="line">
            <a:avLst/>
          </a:prstGeom>
          <a:ln cap="flat" w="57150">
            <a:solidFill>
              <a:srgbClr val="FFFFFF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26" id="26"/>
          <p:cNvSpPr txBox="true"/>
          <p:nvPr/>
        </p:nvSpPr>
        <p:spPr>
          <a:xfrm rot="0">
            <a:off x="173786" y="577841"/>
            <a:ext cx="12743384" cy="250292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marL="0" indent="0" lvl="0">
              <a:lnSpc>
                <a:spcPts val="10081"/>
              </a:lnSpc>
            </a:pPr>
            <a:r>
              <a:rPr lang="en-US" sz="7253" spc="-246">
                <a:solidFill>
                  <a:srgbClr val="003D60"/>
                </a:solidFill>
                <a:latin typeface="Martel Bold"/>
              </a:rPr>
              <a:t>Sam Walton: Democratizing Retail Leadership</a:t>
            </a: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gradFill rotWithShape="true">
          <a:gsLst>
            <a:gs pos="0">
              <a:srgbClr val="FFFFFF">
                <a:alpha val="100000"/>
              </a:srgbClr>
            </a:gs>
            <a:gs pos="100000">
              <a:srgbClr val="DBDBDB">
                <a:alpha val="100000"/>
              </a:srgbClr>
            </a:gs>
          </a:gsLst>
          <a:path path="circle">
            <a:fillToRect l="50000" r="50000" t="50000" b="50000"/>
          </a:path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142663" y="4507421"/>
            <a:ext cx="18573327" cy="8763914"/>
          </a:xfrm>
          <a:custGeom>
            <a:avLst/>
            <a:gdLst/>
            <a:ahLst/>
            <a:cxnLst/>
            <a:rect r="r" b="b" t="t" l="l"/>
            <a:pathLst>
              <a:path h="8763914" w="18573327">
                <a:moveTo>
                  <a:pt x="0" y="0"/>
                </a:moveTo>
                <a:lnTo>
                  <a:pt x="18573326" y="0"/>
                </a:lnTo>
                <a:lnTo>
                  <a:pt x="18573326" y="8763915"/>
                </a:lnTo>
                <a:lnTo>
                  <a:pt x="0" y="876391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9999"/>
            </a:blip>
            <a:stretch>
              <a:fillRect l="0" t="-41198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696621" y="582858"/>
            <a:ext cx="10828591" cy="250292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marL="0" indent="0" lvl="0">
              <a:lnSpc>
                <a:spcPts val="10081"/>
              </a:lnSpc>
            </a:pPr>
            <a:r>
              <a:rPr lang="en-US" sz="7253" spc="-246">
                <a:solidFill>
                  <a:srgbClr val="003D60"/>
                </a:solidFill>
                <a:latin typeface="Martel Bold"/>
              </a:rPr>
              <a:t>Elon Musk: The Architect of the Future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222614" y="3613913"/>
            <a:ext cx="9566314" cy="646436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marL="667915" indent="-333957" lvl="1">
              <a:lnSpc>
                <a:spcPts val="4733"/>
              </a:lnSpc>
              <a:buFont typeface="Arial"/>
              <a:buChar char="•"/>
            </a:pPr>
            <a:r>
              <a:rPr lang="en-US" sz="3093">
                <a:solidFill>
                  <a:srgbClr val="000000"/>
                </a:solidFill>
                <a:latin typeface="Inter Bold"/>
              </a:rPr>
              <a:t>Leadership Style: </a:t>
            </a:r>
            <a:r>
              <a:rPr lang="en-US" sz="3093">
                <a:solidFill>
                  <a:srgbClr val="000000"/>
                </a:solidFill>
                <a:latin typeface="Inter"/>
              </a:rPr>
              <a:t>Visionary &amp; Transformational</a:t>
            </a:r>
          </a:p>
          <a:p>
            <a:pPr>
              <a:lnSpc>
                <a:spcPts val="4733"/>
              </a:lnSpc>
            </a:pPr>
          </a:p>
          <a:p>
            <a:pPr marL="667915" indent="-333957" lvl="1">
              <a:lnSpc>
                <a:spcPts val="4733"/>
              </a:lnSpc>
              <a:buFont typeface="Arial"/>
              <a:buChar char="•"/>
            </a:pPr>
            <a:r>
              <a:rPr lang="en-US" sz="3093">
                <a:solidFill>
                  <a:srgbClr val="000000"/>
                </a:solidFill>
                <a:latin typeface="Inter Bold"/>
              </a:rPr>
              <a:t>Leadership Behavior:</a:t>
            </a:r>
            <a:r>
              <a:rPr lang="en-US" sz="3093">
                <a:solidFill>
                  <a:srgbClr val="000000"/>
                </a:solidFill>
                <a:latin typeface="Inter"/>
              </a:rPr>
              <a:t> Risk-Taking, Innovative, Hands-On</a:t>
            </a:r>
          </a:p>
          <a:p>
            <a:pPr>
              <a:lnSpc>
                <a:spcPts val="4733"/>
              </a:lnSpc>
            </a:pPr>
          </a:p>
          <a:p>
            <a:pPr marL="667915" indent="-333957" lvl="1">
              <a:lnSpc>
                <a:spcPts val="4733"/>
              </a:lnSpc>
              <a:buFont typeface="Arial"/>
              <a:buChar char="•"/>
            </a:pPr>
            <a:r>
              <a:rPr lang="en-US" sz="3093">
                <a:solidFill>
                  <a:srgbClr val="000000"/>
                </a:solidFill>
                <a:latin typeface="Inter Bold"/>
              </a:rPr>
              <a:t>Followers' Appeal:</a:t>
            </a:r>
            <a:r>
              <a:rPr lang="en-US" sz="3093">
                <a:solidFill>
                  <a:srgbClr val="000000"/>
                </a:solidFill>
                <a:latin typeface="Inter"/>
              </a:rPr>
              <a:t> Ambition to Solve Humanity's Greatest Challenges</a:t>
            </a:r>
          </a:p>
          <a:p>
            <a:pPr>
              <a:lnSpc>
                <a:spcPts val="4733"/>
              </a:lnSpc>
            </a:pPr>
          </a:p>
          <a:p>
            <a:pPr marL="667915" indent="-333957" lvl="1">
              <a:lnSpc>
                <a:spcPts val="4733"/>
              </a:lnSpc>
              <a:buFont typeface="Arial"/>
              <a:buChar char="•"/>
            </a:pPr>
            <a:r>
              <a:rPr lang="en-US" sz="3093">
                <a:solidFill>
                  <a:srgbClr val="000000"/>
                </a:solidFill>
                <a:latin typeface="Inter Bold"/>
              </a:rPr>
              <a:t>Legacy:</a:t>
            </a:r>
            <a:r>
              <a:rPr lang="en-US" sz="3093">
                <a:solidFill>
                  <a:srgbClr val="000000"/>
                </a:solidFill>
                <a:latin typeface="Inter"/>
              </a:rPr>
              <a:t> Pioneering in Space, Automotive, and Energy</a:t>
            </a:r>
          </a:p>
          <a:p>
            <a:pPr marL="0" indent="0" lvl="0">
              <a:lnSpc>
                <a:spcPts val="3762"/>
              </a:lnSpc>
            </a:pPr>
          </a:p>
        </p:txBody>
      </p:sp>
      <p:grpSp>
        <p:nvGrpSpPr>
          <p:cNvPr name="Group 5" id="5"/>
          <p:cNvGrpSpPr/>
          <p:nvPr/>
        </p:nvGrpSpPr>
        <p:grpSpPr>
          <a:xfrm rot="-2700000">
            <a:off x="10294651" y="-3785000"/>
            <a:ext cx="6879230" cy="6879230"/>
            <a:chOff x="0" y="0"/>
            <a:chExt cx="812800" cy="8128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99036" y="0"/>
                  </a:moveTo>
                  <a:lnTo>
                    <a:pt x="713764" y="0"/>
                  </a:lnTo>
                  <a:cubicBezTo>
                    <a:pt x="768460" y="0"/>
                    <a:pt x="812800" y="44340"/>
                    <a:pt x="812800" y="99036"/>
                  </a:cubicBezTo>
                  <a:lnTo>
                    <a:pt x="812800" y="713764"/>
                  </a:lnTo>
                  <a:cubicBezTo>
                    <a:pt x="812800" y="768460"/>
                    <a:pt x="768460" y="812800"/>
                    <a:pt x="713764" y="812800"/>
                  </a:cubicBezTo>
                  <a:lnTo>
                    <a:pt x="99036" y="812800"/>
                  </a:lnTo>
                  <a:cubicBezTo>
                    <a:pt x="44340" y="812800"/>
                    <a:pt x="0" y="768460"/>
                    <a:pt x="0" y="713764"/>
                  </a:cubicBezTo>
                  <a:lnTo>
                    <a:pt x="0" y="99036"/>
                  </a:lnTo>
                  <a:cubicBezTo>
                    <a:pt x="0" y="44340"/>
                    <a:pt x="44340" y="0"/>
                    <a:pt x="99036" y="0"/>
                  </a:cubicBezTo>
                  <a:close/>
                </a:path>
              </a:pathLst>
            </a:custGeom>
            <a:solidFill>
              <a:srgbClr val="DFDFDF"/>
            </a:solidFill>
          </p:spPr>
        </p:sp>
        <p:sp>
          <p:nvSpPr>
            <p:cNvPr name="TextBox 7" id="7"/>
            <p:cNvSpPr txBox="true"/>
            <p:nvPr/>
          </p:nvSpPr>
          <p:spPr>
            <a:xfrm>
              <a:off x="0" y="-47625"/>
              <a:ext cx="812800" cy="8604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940"/>
                </a:lnSpc>
              </a:pPr>
            </a:p>
          </p:txBody>
        </p:sp>
      </p:grpSp>
      <p:sp>
        <p:nvSpPr>
          <p:cNvPr name="Freeform 8" id="8"/>
          <p:cNvSpPr/>
          <p:nvPr/>
        </p:nvSpPr>
        <p:spPr>
          <a:xfrm flipH="true" flipV="false" rot="0">
            <a:off x="12317235" y="4057947"/>
            <a:ext cx="6426630" cy="7217553"/>
          </a:xfrm>
          <a:custGeom>
            <a:avLst/>
            <a:gdLst/>
            <a:ahLst/>
            <a:cxnLst/>
            <a:rect r="r" b="b" t="t" l="l"/>
            <a:pathLst>
              <a:path h="7217553" w="6426630">
                <a:moveTo>
                  <a:pt x="6426629" y="0"/>
                </a:moveTo>
                <a:lnTo>
                  <a:pt x="0" y="0"/>
                </a:lnTo>
                <a:lnTo>
                  <a:pt x="0" y="7217553"/>
                </a:lnTo>
                <a:lnTo>
                  <a:pt x="6426629" y="7217553"/>
                </a:lnTo>
                <a:lnTo>
                  <a:pt x="6426629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-2700000">
            <a:off x="9983886" y="1262272"/>
            <a:ext cx="7762456" cy="7762456"/>
          </a:xfrm>
          <a:custGeom>
            <a:avLst/>
            <a:gdLst/>
            <a:ahLst/>
            <a:cxnLst/>
            <a:rect r="r" b="b" t="t" l="l"/>
            <a:pathLst>
              <a:path h="7762456" w="7762456">
                <a:moveTo>
                  <a:pt x="0" y="0"/>
                </a:moveTo>
                <a:lnTo>
                  <a:pt x="7762455" y="0"/>
                </a:lnTo>
                <a:lnTo>
                  <a:pt x="7762455" y="7762456"/>
                </a:lnTo>
                <a:lnTo>
                  <a:pt x="0" y="776245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grpSp>
        <p:nvGrpSpPr>
          <p:cNvPr name="Group 10" id="10"/>
          <p:cNvGrpSpPr/>
          <p:nvPr/>
        </p:nvGrpSpPr>
        <p:grpSpPr>
          <a:xfrm rot="0">
            <a:off x="9788927" y="1067314"/>
            <a:ext cx="8152373" cy="8152373"/>
            <a:chOff x="0" y="0"/>
            <a:chExt cx="12060136" cy="12060136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-187325" y="0"/>
              <a:ext cx="12247499" cy="12060174"/>
            </a:xfrm>
            <a:custGeom>
              <a:avLst/>
              <a:gdLst/>
              <a:ahLst/>
              <a:cxnLst/>
              <a:rect r="r" b="b" t="t" l="l"/>
              <a:pathLst>
                <a:path h="12060174" w="12247499">
                  <a:moveTo>
                    <a:pt x="6217412" y="0"/>
                  </a:moveTo>
                  <a:cubicBezTo>
                    <a:pt x="5726303" y="0"/>
                    <a:pt x="5235067" y="187325"/>
                    <a:pt x="4860417" y="562102"/>
                  </a:cubicBezTo>
                  <a:lnTo>
                    <a:pt x="749427" y="4673092"/>
                  </a:lnTo>
                  <a:cubicBezTo>
                    <a:pt x="0" y="5422519"/>
                    <a:pt x="0" y="6637655"/>
                    <a:pt x="749427" y="7387082"/>
                  </a:cubicBezTo>
                  <a:lnTo>
                    <a:pt x="4860417" y="11498072"/>
                  </a:lnTo>
                  <a:cubicBezTo>
                    <a:pt x="5233797" y="11871452"/>
                    <a:pt x="5722747" y="12058777"/>
                    <a:pt x="6212078" y="12060174"/>
                  </a:cubicBezTo>
                  <a:lnTo>
                    <a:pt x="6222746" y="12060174"/>
                  </a:lnTo>
                  <a:cubicBezTo>
                    <a:pt x="6712077" y="12058777"/>
                    <a:pt x="7201027" y="11871452"/>
                    <a:pt x="7574407" y="11498072"/>
                  </a:cubicBezTo>
                  <a:lnTo>
                    <a:pt x="11685398" y="7387082"/>
                  </a:lnTo>
                  <a:cubicBezTo>
                    <a:pt x="12058777" y="7013702"/>
                    <a:pt x="12246229" y="6524752"/>
                    <a:pt x="12247499" y="6035294"/>
                  </a:cubicBezTo>
                  <a:lnTo>
                    <a:pt x="12247499" y="6024753"/>
                  </a:lnTo>
                  <a:cubicBezTo>
                    <a:pt x="12246229" y="5535295"/>
                    <a:pt x="12058777" y="5046472"/>
                    <a:pt x="11685398" y="4673092"/>
                  </a:cubicBezTo>
                  <a:lnTo>
                    <a:pt x="7574407" y="562102"/>
                  </a:lnTo>
                  <a:cubicBezTo>
                    <a:pt x="7199630" y="187325"/>
                    <a:pt x="6708521" y="0"/>
                    <a:pt x="6217412" y="0"/>
                  </a:cubicBezTo>
                  <a:close/>
                </a:path>
              </a:pathLst>
            </a:custGeom>
            <a:solidFill>
              <a:srgbClr val="FFFFFF"/>
            </a:solidFill>
            <a:ln w="12700">
              <a:solidFill>
                <a:srgbClr val="000000"/>
              </a:solidFill>
            </a:ln>
          </p:spPr>
        </p:sp>
      </p:grpSp>
      <p:grpSp>
        <p:nvGrpSpPr>
          <p:cNvPr name="Group 12" id="12"/>
          <p:cNvGrpSpPr/>
          <p:nvPr/>
        </p:nvGrpSpPr>
        <p:grpSpPr>
          <a:xfrm rot="0">
            <a:off x="9985733" y="1264120"/>
            <a:ext cx="7758761" cy="7758761"/>
            <a:chOff x="0" y="0"/>
            <a:chExt cx="12060136" cy="12060136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-187325" y="0"/>
              <a:ext cx="12247499" cy="12060174"/>
            </a:xfrm>
            <a:custGeom>
              <a:avLst/>
              <a:gdLst/>
              <a:ahLst/>
              <a:cxnLst/>
              <a:rect r="r" b="b" t="t" l="l"/>
              <a:pathLst>
                <a:path h="12060174" w="12247499">
                  <a:moveTo>
                    <a:pt x="6217412" y="0"/>
                  </a:moveTo>
                  <a:cubicBezTo>
                    <a:pt x="5726303" y="0"/>
                    <a:pt x="5235067" y="187325"/>
                    <a:pt x="4860417" y="562102"/>
                  </a:cubicBezTo>
                  <a:lnTo>
                    <a:pt x="749427" y="4673092"/>
                  </a:lnTo>
                  <a:cubicBezTo>
                    <a:pt x="0" y="5422519"/>
                    <a:pt x="0" y="6637655"/>
                    <a:pt x="749427" y="7387082"/>
                  </a:cubicBezTo>
                  <a:lnTo>
                    <a:pt x="4860417" y="11498072"/>
                  </a:lnTo>
                  <a:cubicBezTo>
                    <a:pt x="5233797" y="11871452"/>
                    <a:pt x="5722747" y="12058777"/>
                    <a:pt x="6212078" y="12060174"/>
                  </a:cubicBezTo>
                  <a:lnTo>
                    <a:pt x="6222746" y="12060174"/>
                  </a:lnTo>
                  <a:cubicBezTo>
                    <a:pt x="6712077" y="12058777"/>
                    <a:pt x="7201027" y="11871452"/>
                    <a:pt x="7574407" y="11498072"/>
                  </a:cubicBezTo>
                  <a:lnTo>
                    <a:pt x="11685398" y="7387082"/>
                  </a:lnTo>
                  <a:cubicBezTo>
                    <a:pt x="12058777" y="7013702"/>
                    <a:pt x="12246229" y="6524752"/>
                    <a:pt x="12247499" y="6035294"/>
                  </a:cubicBezTo>
                  <a:lnTo>
                    <a:pt x="12247499" y="6024753"/>
                  </a:lnTo>
                  <a:cubicBezTo>
                    <a:pt x="12246229" y="5535295"/>
                    <a:pt x="12058777" y="5046472"/>
                    <a:pt x="11685398" y="4673092"/>
                  </a:cubicBezTo>
                  <a:lnTo>
                    <a:pt x="7574407" y="562102"/>
                  </a:lnTo>
                  <a:cubicBezTo>
                    <a:pt x="7199630" y="187325"/>
                    <a:pt x="6708521" y="0"/>
                    <a:pt x="6217412" y="0"/>
                  </a:cubicBezTo>
                  <a:close/>
                </a:path>
              </a:pathLst>
            </a:custGeom>
            <a:blipFill>
              <a:blip r:embed="rId6"/>
              <a:stretch>
                <a:fillRect l="-25000" t="0" r="-25000" b="0"/>
              </a:stretch>
            </a:blipFill>
          </p:spPr>
        </p:sp>
      </p:grpSp>
      <p:grpSp>
        <p:nvGrpSpPr>
          <p:cNvPr name="Group 14" id="14"/>
          <p:cNvGrpSpPr/>
          <p:nvPr/>
        </p:nvGrpSpPr>
        <p:grpSpPr>
          <a:xfrm rot="-2700000">
            <a:off x="15118972" y="1752298"/>
            <a:ext cx="1773105" cy="1773105"/>
            <a:chOff x="0" y="0"/>
            <a:chExt cx="812800" cy="812800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113524" y="0"/>
                  </a:moveTo>
                  <a:lnTo>
                    <a:pt x="699276" y="0"/>
                  </a:lnTo>
                  <a:cubicBezTo>
                    <a:pt x="729385" y="0"/>
                    <a:pt x="758260" y="11961"/>
                    <a:pt x="779550" y="33250"/>
                  </a:cubicBezTo>
                  <a:cubicBezTo>
                    <a:pt x="800839" y="54540"/>
                    <a:pt x="812800" y="83416"/>
                    <a:pt x="812800" y="113524"/>
                  </a:cubicBezTo>
                  <a:lnTo>
                    <a:pt x="812800" y="699276"/>
                  </a:lnTo>
                  <a:cubicBezTo>
                    <a:pt x="812800" y="729385"/>
                    <a:pt x="800839" y="758260"/>
                    <a:pt x="779550" y="779550"/>
                  </a:cubicBezTo>
                  <a:cubicBezTo>
                    <a:pt x="758260" y="800839"/>
                    <a:pt x="729385" y="812800"/>
                    <a:pt x="699276" y="812800"/>
                  </a:cubicBezTo>
                  <a:lnTo>
                    <a:pt x="113524" y="812800"/>
                  </a:lnTo>
                  <a:cubicBezTo>
                    <a:pt x="83416" y="812800"/>
                    <a:pt x="54540" y="800839"/>
                    <a:pt x="33250" y="779550"/>
                  </a:cubicBezTo>
                  <a:cubicBezTo>
                    <a:pt x="11961" y="758260"/>
                    <a:pt x="0" y="729385"/>
                    <a:pt x="0" y="699276"/>
                  </a:cubicBezTo>
                  <a:lnTo>
                    <a:pt x="0" y="113524"/>
                  </a:lnTo>
                  <a:cubicBezTo>
                    <a:pt x="0" y="83416"/>
                    <a:pt x="11961" y="54540"/>
                    <a:pt x="33250" y="33250"/>
                  </a:cubicBezTo>
                  <a:cubicBezTo>
                    <a:pt x="54540" y="11961"/>
                    <a:pt x="83416" y="0"/>
                    <a:pt x="113524" y="0"/>
                  </a:cubicBezTo>
                  <a:close/>
                </a:path>
              </a:pathLst>
            </a:custGeom>
            <a:solidFill>
              <a:srgbClr val="7CB5EA"/>
            </a:solidFill>
          </p:spPr>
        </p:sp>
        <p:sp>
          <p:nvSpPr>
            <p:cNvPr name="TextBox 16" id="16"/>
            <p:cNvSpPr txBox="true"/>
            <p:nvPr/>
          </p:nvSpPr>
          <p:spPr>
            <a:xfrm>
              <a:off x="0" y="-47625"/>
              <a:ext cx="812800" cy="8604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940"/>
                </a:lnSpc>
              </a:pPr>
            </a:p>
          </p:txBody>
        </p:sp>
      </p:grpSp>
      <p:sp>
        <p:nvSpPr>
          <p:cNvPr name="AutoShape 17" id="17"/>
          <p:cNvSpPr/>
          <p:nvPr/>
        </p:nvSpPr>
        <p:spPr>
          <a:xfrm flipV="true">
            <a:off x="15429047" y="-2347330"/>
            <a:ext cx="4758326" cy="5080706"/>
          </a:xfrm>
          <a:prstGeom prst="line">
            <a:avLst/>
          </a:prstGeom>
          <a:ln cap="flat" w="85725">
            <a:solidFill>
              <a:srgbClr val="FFFFFF"/>
            </a:solidFill>
            <a:prstDash val="solid"/>
            <a:headEnd type="none" len="sm" w="sm"/>
            <a:tailEnd type="none" len="sm" w="sm"/>
          </a:ln>
        </p:spPr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gradFill rotWithShape="true">
          <a:gsLst>
            <a:gs pos="0">
              <a:srgbClr val="FFFFFF">
                <a:alpha val="100000"/>
              </a:srgbClr>
            </a:gs>
            <a:gs pos="100000">
              <a:srgbClr val="DBDBDB">
                <a:alpha val="100000"/>
              </a:srgbClr>
            </a:gs>
          </a:gsLst>
          <a:path path="circle">
            <a:fillToRect l="50000" r="50000" t="50000" b="50000"/>
          </a:path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142663" y="4507421"/>
            <a:ext cx="18573327" cy="8763914"/>
          </a:xfrm>
          <a:custGeom>
            <a:avLst/>
            <a:gdLst/>
            <a:ahLst/>
            <a:cxnLst/>
            <a:rect r="r" b="b" t="t" l="l"/>
            <a:pathLst>
              <a:path h="8763914" w="18573327">
                <a:moveTo>
                  <a:pt x="0" y="0"/>
                </a:moveTo>
                <a:lnTo>
                  <a:pt x="18573326" y="0"/>
                </a:lnTo>
                <a:lnTo>
                  <a:pt x="18573326" y="8763915"/>
                </a:lnTo>
                <a:lnTo>
                  <a:pt x="0" y="876391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9999"/>
            </a:blip>
            <a:stretch>
              <a:fillRect l="0" t="-41198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311747" y="3369908"/>
            <a:ext cx="9386780" cy="691709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marL="661203" indent="-330601" lvl="1">
              <a:lnSpc>
                <a:spcPts val="4685"/>
              </a:lnSpc>
              <a:buFont typeface="Arial"/>
              <a:buChar char="•"/>
            </a:pPr>
            <a:r>
              <a:rPr lang="en-US" sz="3062">
                <a:solidFill>
                  <a:srgbClr val="000000"/>
                </a:solidFill>
                <a:latin typeface="Inter Bold"/>
              </a:rPr>
              <a:t>Leadership Style:</a:t>
            </a:r>
            <a:r>
              <a:rPr lang="en-US" sz="3062">
                <a:solidFill>
                  <a:srgbClr val="000000"/>
                </a:solidFill>
                <a:latin typeface="Inter"/>
              </a:rPr>
              <a:t> Customer-Centric &amp; Analytical</a:t>
            </a:r>
          </a:p>
          <a:p>
            <a:pPr>
              <a:lnSpc>
                <a:spcPts val="4685"/>
              </a:lnSpc>
            </a:pPr>
          </a:p>
          <a:p>
            <a:pPr marL="661203" indent="-330601" lvl="1">
              <a:lnSpc>
                <a:spcPts val="4685"/>
              </a:lnSpc>
              <a:buFont typeface="Arial"/>
              <a:buChar char="•"/>
            </a:pPr>
            <a:r>
              <a:rPr lang="en-US" sz="3062">
                <a:solidFill>
                  <a:srgbClr val="000000"/>
                </a:solidFill>
                <a:latin typeface="Inter Bold"/>
              </a:rPr>
              <a:t>Leadership Behavior: </a:t>
            </a:r>
            <a:r>
              <a:rPr lang="en-US" sz="3062">
                <a:solidFill>
                  <a:srgbClr val="000000"/>
                </a:solidFill>
                <a:latin typeface="Inter"/>
              </a:rPr>
              <a:t>Data-Driven Decision Making, Innovation-Focused</a:t>
            </a:r>
          </a:p>
          <a:p>
            <a:pPr>
              <a:lnSpc>
                <a:spcPts val="4685"/>
              </a:lnSpc>
            </a:pPr>
          </a:p>
          <a:p>
            <a:pPr marL="661203" indent="-330601" lvl="1">
              <a:lnSpc>
                <a:spcPts val="4685"/>
              </a:lnSpc>
              <a:buFont typeface="Arial"/>
              <a:buChar char="•"/>
            </a:pPr>
            <a:r>
              <a:rPr lang="en-US" sz="3062">
                <a:solidFill>
                  <a:srgbClr val="000000"/>
                </a:solidFill>
                <a:latin typeface="Inter Bold"/>
              </a:rPr>
              <a:t>Followers' Appeal:</a:t>
            </a:r>
            <a:r>
              <a:rPr lang="en-US" sz="3062">
                <a:solidFill>
                  <a:srgbClr val="000000"/>
                </a:solidFill>
                <a:latin typeface="Inter"/>
              </a:rPr>
              <a:t> Culture of Experimentation and High Standards</a:t>
            </a:r>
          </a:p>
          <a:p>
            <a:pPr>
              <a:lnSpc>
                <a:spcPts val="4685"/>
              </a:lnSpc>
            </a:pPr>
          </a:p>
          <a:p>
            <a:pPr marL="661203" indent="-330601" lvl="1">
              <a:lnSpc>
                <a:spcPts val="4685"/>
              </a:lnSpc>
              <a:buFont typeface="Arial"/>
              <a:buChar char="•"/>
            </a:pPr>
            <a:r>
              <a:rPr lang="en-US" sz="3062">
                <a:solidFill>
                  <a:srgbClr val="000000"/>
                </a:solidFill>
                <a:latin typeface="Inter Bold"/>
              </a:rPr>
              <a:t>Legacy:</a:t>
            </a:r>
            <a:r>
              <a:rPr lang="en-US" sz="3062">
                <a:solidFill>
                  <a:srgbClr val="000000"/>
                </a:solidFill>
                <a:latin typeface="Inter"/>
              </a:rPr>
              <a:t> Redefining the E-Commerce Landscape with Amazon</a:t>
            </a:r>
          </a:p>
          <a:p>
            <a:pPr marL="0" indent="0" lvl="0">
              <a:lnSpc>
                <a:spcPts val="3461"/>
              </a:lnSpc>
            </a:pPr>
          </a:p>
        </p:txBody>
      </p:sp>
      <p:grpSp>
        <p:nvGrpSpPr>
          <p:cNvPr name="Group 4" id="4"/>
          <p:cNvGrpSpPr/>
          <p:nvPr/>
        </p:nvGrpSpPr>
        <p:grpSpPr>
          <a:xfrm rot="2792217">
            <a:off x="3731005" y="1590637"/>
            <a:ext cx="18372330" cy="5077718"/>
            <a:chOff x="0" y="0"/>
            <a:chExt cx="2940894" cy="8128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2940894" cy="812800"/>
            </a:xfrm>
            <a:custGeom>
              <a:avLst/>
              <a:gdLst/>
              <a:ahLst/>
              <a:cxnLst/>
              <a:rect r="r" b="b" t="t" l="l"/>
              <a:pathLst>
                <a:path h="812800" w="2940894">
                  <a:moveTo>
                    <a:pt x="21491" y="0"/>
                  </a:moveTo>
                  <a:lnTo>
                    <a:pt x="2919403" y="0"/>
                  </a:lnTo>
                  <a:cubicBezTo>
                    <a:pt x="2925103" y="0"/>
                    <a:pt x="2930569" y="2264"/>
                    <a:pt x="2934599" y="6295"/>
                  </a:cubicBezTo>
                  <a:cubicBezTo>
                    <a:pt x="2938630" y="10325"/>
                    <a:pt x="2940894" y="15791"/>
                    <a:pt x="2940894" y="21491"/>
                  </a:cubicBezTo>
                  <a:lnTo>
                    <a:pt x="2940894" y="791309"/>
                  </a:lnTo>
                  <a:cubicBezTo>
                    <a:pt x="2940894" y="803178"/>
                    <a:pt x="2931272" y="812800"/>
                    <a:pt x="2919403" y="812800"/>
                  </a:cubicBezTo>
                  <a:lnTo>
                    <a:pt x="21491" y="812800"/>
                  </a:lnTo>
                  <a:cubicBezTo>
                    <a:pt x="15791" y="812800"/>
                    <a:pt x="10325" y="810536"/>
                    <a:pt x="6295" y="806505"/>
                  </a:cubicBezTo>
                  <a:cubicBezTo>
                    <a:pt x="2264" y="802475"/>
                    <a:pt x="0" y="797009"/>
                    <a:pt x="0" y="791309"/>
                  </a:cubicBezTo>
                  <a:lnTo>
                    <a:pt x="0" y="21491"/>
                  </a:lnTo>
                  <a:cubicBezTo>
                    <a:pt x="0" y="15791"/>
                    <a:pt x="2264" y="10325"/>
                    <a:pt x="6295" y="6295"/>
                  </a:cubicBezTo>
                  <a:cubicBezTo>
                    <a:pt x="10325" y="2264"/>
                    <a:pt x="15791" y="0"/>
                    <a:pt x="21491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FFFFFF">
                    <a:alpha val="100000"/>
                  </a:srgbClr>
                </a:gs>
                <a:gs pos="100000">
                  <a:srgbClr val="4A8FBF">
                    <a:alpha val="100000"/>
                  </a:srgbClr>
                </a:gs>
              </a:gsLst>
              <a:path path="circle">
                <a:fillToRect l="50000" r="50000" t="50000" b="50000"/>
              </a:path>
            </a:gradFill>
          </p:spPr>
        </p:sp>
        <p:sp>
          <p:nvSpPr>
            <p:cNvPr name="TextBox 6" id="6"/>
            <p:cNvSpPr txBox="true"/>
            <p:nvPr/>
          </p:nvSpPr>
          <p:spPr>
            <a:xfrm>
              <a:off x="0" y="-47625"/>
              <a:ext cx="2940894" cy="860425"/>
            </a:xfrm>
            <a:prstGeom prst="rect">
              <a:avLst/>
            </a:prstGeom>
          </p:spPr>
          <p:txBody>
            <a:bodyPr anchor="ctr" rtlCol="false" tIns="90610" lIns="90610" bIns="90610" rIns="90610"/>
            <a:lstStyle/>
            <a:p>
              <a:pPr algn="ctr">
                <a:lnSpc>
                  <a:spcPts val="2940"/>
                </a:lnSpc>
              </a:pPr>
            </a:p>
          </p:txBody>
        </p:sp>
      </p:grpSp>
      <p:grpSp>
        <p:nvGrpSpPr>
          <p:cNvPr name="Group 7" id="7"/>
          <p:cNvGrpSpPr/>
          <p:nvPr/>
        </p:nvGrpSpPr>
        <p:grpSpPr>
          <a:xfrm rot="2792217">
            <a:off x="4705133" y="-2898637"/>
            <a:ext cx="7067277" cy="4183513"/>
            <a:chOff x="0" y="0"/>
            <a:chExt cx="1131273" cy="669663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1131273" cy="669663"/>
            </a:xfrm>
            <a:custGeom>
              <a:avLst/>
              <a:gdLst/>
              <a:ahLst/>
              <a:cxnLst/>
              <a:rect r="r" b="b" t="t" l="l"/>
              <a:pathLst>
                <a:path h="669663" w="1131273">
                  <a:moveTo>
                    <a:pt x="55868" y="0"/>
                  </a:moveTo>
                  <a:lnTo>
                    <a:pt x="1075404" y="0"/>
                  </a:lnTo>
                  <a:cubicBezTo>
                    <a:pt x="1106259" y="0"/>
                    <a:pt x="1131273" y="25013"/>
                    <a:pt x="1131273" y="55868"/>
                  </a:cubicBezTo>
                  <a:lnTo>
                    <a:pt x="1131273" y="613795"/>
                  </a:lnTo>
                  <a:cubicBezTo>
                    <a:pt x="1131273" y="644650"/>
                    <a:pt x="1106259" y="669663"/>
                    <a:pt x="1075404" y="669663"/>
                  </a:cubicBezTo>
                  <a:lnTo>
                    <a:pt x="55868" y="669663"/>
                  </a:lnTo>
                  <a:cubicBezTo>
                    <a:pt x="25013" y="669663"/>
                    <a:pt x="0" y="644650"/>
                    <a:pt x="0" y="613795"/>
                  </a:cubicBezTo>
                  <a:lnTo>
                    <a:pt x="0" y="55868"/>
                  </a:lnTo>
                  <a:cubicBezTo>
                    <a:pt x="0" y="25013"/>
                    <a:pt x="25013" y="0"/>
                    <a:pt x="55868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DAECEF">
                    <a:alpha val="50000"/>
                  </a:srgbClr>
                </a:gs>
                <a:gs pos="100000">
                  <a:srgbClr val="6CAAE4">
                    <a:alpha val="100000"/>
                  </a:srgbClr>
                </a:gs>
              </a:gsLst>
              <a:path path="circle">
                <a:fillToRect l="50000" r="50000" t="50000" b="50000"/>
              </a:path>
            </a:gradFill>
          </p:spPr>
        </p:sp>
        <p:sp>
          <p:nvSpPr>
            <p:cNvPr name="TextBox 9" id="9"/>
            <p:cNvSpPr txBox="true"/>
            <p:nvPr/>
          </p:nvSpPr>
          <p:spPr>
            <a:xfrm>
              <a:off x="0" y="-47625"/>
              <a:ext cx="1131273" cy="717288"/>
            </a:xfrm>
            <a:prstGeom prst="rect">
              <a:avLst/>
            </a:prstGeom>
          </p:spPr>
          <p:txBody>
            <a:bodyPr anchor="ctr" rtlCol="false" tIns="90610" lIns="90610" bIns="90610" rIns="90610"/>
            <a:lstStyle/>
            <a:p>
              <a:pPr algn="ctr">
                <a:lnSpc>
                  <a:spcPts val="2940"/>
                </a:lnSpc>
              </a:pPr>
            </a:p>
          </p:txBody>
        </p:sp>
      </p:grpSp>
      <p:grpSp>
        <p:nvGrpSpPr>
          <p:cNvPr name="Group 10" id="10"/>
          <p:cNvGrpSpPr/>
          <p:nvPr/>
        </p:nvGrpSpPr>
        <p:grpSpPr>
          <a:xfrm rot="2792217">
            <a:off x="14788864" y="7741132"/>
            <a:ext cx="7067277" cy="4183513"/>
            <a:chOff x="0" y="0"/>
            <a:chExt cx="1131273" cy="669663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1131273" cy="669663"/>
            </a:xfrm>
            <a:custGeom>
              <a:avLst/>
              <a:gdLst/>
              <a:ahLst/>
              <a:cxnLst/>
              <a:rect r="r" b="b" t="t" l="l"/>
              <a:pathLst>
                <a:path h="669663" w="1131273">
                  <a:moveTo>
                    <a:pt x="55868" y="0"/>
                  </a:moveTo>
                  <a:lnTo>
                    <a:pt x="1075404" y="0"/>
                  </a:lnTo>
                  <a:cubicBezTo>
                    <a:pt x="1106259" y="0"/>
                    <a:pt x="1131273" y="25013"/>
                    <a:pt x="1131273" y="55868"/>
                  </a:cubicBezTo>
                  <a:lnTo>
                    <a:pt x="1131273" y="613795"/>
                  </a:lnTo>
                  <a:cubicBezTo>
                    <a:pt x="1131273" y="644650"/>
                    <a:pt x="1106259" y="669663"/>
                    <a:pt x="1075404" y="669663"/>
                  </a:cubicBezTo>
                  <a:lnTo>
                    <a:pt x="55868" y="669663"/>
                  </a:lnTo>
                  <a:cubicBezTo>
                    <a:pt x="25013" y="669663"/>
                    <a:pt x="0" y="644650"/>
                    <a:pt x="0" y="613795"/>
                  </a:cubicBezTo>
                  <a:lnTo>
                    <a:pt x="0" y="55868"/>
                  </a:lnTo>
                  <a:cubicBezTo>
                    <a:pt x="0" y="25013"/>
                    <a:pt x="25013" y="0"/>
                    <a:pt x="55868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DAECEF">
                    <a:alpha val="50000"/>
                  </a:srgbClr>
                </a:gs>
                <a:gs pos="100000">
                  <a:srgbClr val="6CAAE4">
                    <a:alpha val="100000"/>
                  </a:srgbClr>
                </a:gs>
              </a:gsLst>
              <a:path path="circle">
                <a:fillToRect l="50000" r="50000" t="50000" b="50000"/>
              </a:path>
            </a:gradFill>
          </p:spPr>
        </p:sp>
        <p:sp>
          <p:nvSpPr>
            <p:cNvPr name="TextBox 12" id="12"/>
            <p:cNvSpPr txBox="true"/>
            <p:nvPr/>
          </p:nvSpPr>
          <p:spPr>
            <a:xfrm>
              <a:off x="0" y="-47625"/>
              <a:ext cx="1131273" cy="717288"/>
            </a:xfrm>
            <a:prstGeom prst="rect">
              <a:avLst/>
            </a:prstGeom>
          </p:spPr>
          <p:txBody>
            <a:bodyPr anchor="ctr" rtlCol="false" tIns="90610" lIns="90610" bIns="90610" rIns="90610"/>
            <a:lstStyle/>
            <a:p>
              <a:pPr algn="ctr">
                <a:lnSpc>
                  <a:spcPts val="2940"/>
                </a:lnSpc>
              </a:pPr>
            </a:p>
          </p:txBody>
        </p:sp>
      </p:grpSp>
      <p:sp>
        <p:nvSpPr>
          <p:cNvPr name="Freeform 13" id="13"/>
          <p:cNvSpPr/>
          <p:nvPr/>
        </p:nvSpPr>
        <p:spPr>
          <a:xfrm flipH="false" flipV="false" rot="-2700000">
            <a:off x="9949128" y="1213615"/>
            <a:ext cx="6981754" cy="6981754"/>
          </a:xfrm>
          <a:custGeom>
            <a:avLst/>
            <a:gdLst/>
            <a:ahLst/>
            <a:cxnLst/>
            <a:rect r="r" b="b" t="t" l="l"/>
            <a:pathLst>
              <a:path h="6981754" w="6981754">
                <a:moveTo>
                  <a:pt x="0" y="0"/>
                </a:moveTo>
                <a:lnTo>
                  <a:pt x="6981754" y="0"/>
                </a:lnTo>
                <a:lnTo>
                  <a:pt x="6981754" y="6981754"/>
                </a:lnTo>
                <a:lnTo>
                  <a:pt x="0" y="698175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grpSp>
        <p:nvGrpSpPr>
          <p:cNvPr name="Group 14" id="14"/>
          <p:cNvGrpSpPr/>
          <p:nvPr/>
        </p:nvGrpSpPr>
        <p:grpSpPr>
          <a:xfrm rot="-5400000">
            <a:off x="9698527" y="811754"/>
            <a:ext cx="7238389" cy="7238389"/>
            <a:chOff x="0" y="0"/>
            <a:chExt cx="12060136" cy="12060136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-187325" y="0"/>
              <a:ext cx="12247499" cy="12060174"/>
            </a:xfrm>
            <a:custGeom>
              <a:avLst/>
              <a:gdLst/>
              <a:ahLst/>
              <a:cxnLst/>
              <a:rect r="r" b="b" t="t" l="l"/>
              <a:pathLst>
                <a:path h="12060174" w="12247499">
                  <a:moveTo>
                    <a:pt x="6217412" y="0"/>
                  </a:moveTo>
                  <a:cubicBezTo>
                    <a:pt x="5726303" y="0"/>
                    <a:pt x="5235067" y="187325"/>
                    <a:pt x="4860417" y="562102"/>
                  </a:cubicBezTo>
                  <a:lnTo>
                    <a:pt x="749427" y="4673092"/>
                  </a:lnTo>
                  <a:cubicBezTo>
                    <a:pt x="0" y="5422519"/>
                    <a:pt x="0" y="6637655"/>
                    <a:pt x="749427" y="7387082"/>
                  </a:cubicBezTo>
                  <a:lnTo>
                    <a:pt x="4860417" y="11498072"/>
                  </a:lnTo>
                  <a:cubicBezTo>
                    <a:pt x="5233797" y="11871452"/>
                    <a:pt x="5722747" y="12058777"/>
                    <a:pt x="6212078" y="12060174"/>
                  </a:cubicBezTo>
                  <a:lnTo>
                    <a:pt x="6222746" y="12060174"/>
                  </a:lnTo>
                  <a:cubicBezTo>
                    <a:pt x="6712077" y="12058777"/>
                    <a:pt x="7201027" y="11871452"/>
                    <a:pt x="7574407" y="11498072"/>
                  </a:cubicBezTo>
                  <a:lnTo>
                    <a:pt x="11685398" y="7387082"/>
                  </a:lnTo>
                  <a:cubicBezTo>
                    <a:pt x="12058777" y="7013702"/>
                    <a:pt x="12246229" y="6524752"/>
                    <a:pt x="12247499" y="6035294"/>
                  </a:cubicBezTo>
                  <a:lnTo>
                    <a:pt x="12247499" y="6024753"/>
                  </a:lnTo>
                  <a:cubicBezTo>
                    <a:pt x="12246229" y="5535295"/>
                    <a:pt x="12058777" y="5046472"/>
                    <a:pt x="11685398" y="4673092"/>
                  </a:cubicBezTo>
                  <a:lnTo>
                    <a:pt x="7574407" y="562102"/>
                  </a:lnTo>
                  <a:cubicBezTo>
                    <a:pt x="7199630" y="187325"/>
                    <a:pt x="6708521" y="0"/>
                    <a:pt x="6217412" y="0"/>
                  </a:cubicBezTo>
                  <a:close/>
                </a:path>
              </a:pathLst>
            </a:custGeom>
            <a:solidFill>
              <a:srgbClr val="F6F6F6"/>
            </a:solidFill>
            <a:ln w="12700">
              <a:solidFill>
                <a:srgbClr val="000000"/>
              </a:solidFill>
            </a:ln>
          </p:spPr>
        </p:sp>
      </p:grpSp>
      <p:grpSp>
        <p:nvGrpSpPr>
          <p:cNvPr name="Group 16" id="16"/>
          <p:cNvGrpSpPr/>
          <p:nvPr/>
        </p:nvGrpSpPr>
        <p:grpSpPr>
          <a:xfrm rot="0">
            <a:off x="10083401" y="1196627"/>
            <a:ext cx="7597060" cy="7597060"/>
            <a:chOff x="0" y="0"/>
            <a:chExt cx="12060136" cy="12060136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-187325" y="0"/>
              <a:ext cx="12247499" cy="12060174"/>
            </a:xfrm>
            <a:custGeom>
              <a:avLst/>
              <a:gdLst/>
              <a:ahLst/>
              <a:cxnLst/>
              <a:rect r="r" b="b" t="t" l="l"/>
              <a:pathLst>
                <a:path h="12060174" w="12247499">
                  <a:moveTo>
                    <a:pt x="6217412" y="0"/>
                  </a:moveTo>
                  <a:cubicBezTo>
                    <a:pt x="5726303" y="0"/>
                    <a:pt x="5235067" y="187325"/>
                    <a:pt x="4860417" y="562102"/>
                  </a:cubicBezTo>
                  <a:lnTo>
                    <a:pt x="749427" y="4673092"/>
                  </a:lnTo>
                  <a:cubicBezTo>
                    <a:pt x="0" y="5422519"/>
                    <a:pt x="0" y="6637655"/>
                    <a:pt x="749427" y="7387082"/>
                  </a:cubicBezTo>
                  <a:lnTo>
                    <a:pt x="4860417" y="11498072"/>
                  </a:lnTo>
                  <a:cubicBezTo>
                    <a:pt x="5233797" y="11871452"/>
                    <a:pt x="5722747" y="12058777"/>
                    <a:pt x="6212078" y="12060174"/>
                  </a:cubicBezTo>
                  <a:lnTo>
                    <a:pt x="6222746" y="12060174"/>
                  </a:lnTo>
                  <a:cubicBezTo>
                    <a:pt x="6712077" y="12058777"/>
                    <a:pt x="7201027" y="11871452"/>
                    <a:pt x="7574407" y="11498072"/>
                  </a:cubicBezTo>
                  <a:lnTo>
                    <a:pt x="11685398" y="7387082"/>
                  </a:lnTo>
                  <a:cubicBezTo>
                    <a:pt x="12058777" y="7013702"/>
                    <a:pt x="12246229" y="6524752"/>
                    <a:pt x="12247499" y="6035294"/>
                  </a:cubicBezTo>
                  <a:lnTo>
                    <a:pt x="12247499" y="6024753"/>
                  </a:lnTo>
                  <a:cubicBezTo>
                    <a:pt x="12246229" y="5535295"/>
                    <a:pt x="12058777" y="5046472"/>
                    <a:pt x="11685398" y="4673092"/>
                  </a:cubicBezTo>
                  <a:lnTo>
                    <a:pt x="7574407" y="562102"/>
                  </a:lnTo>
                  <a:cubicBezTo>
                    <a:pt x="7199630" y="187325"/>
                    <a:pt x="6708521" y="0"/>
                    <a:pt x="6217412" y="0"/>
                  </a:cubicBezTo>
                  <a:close/>
                </a:path>
              </a:pathLst>
            </a:custGeom>
            <a:blipFill>
              <a:blip r:embed="rId4"/>
              <a:stretch>
                <a:fillRect l="-9392" t="0" r="-23733" b="0"/>
              </a:stretch>
            </a:blipFill>
          </p:spPr>
        </p:sp>
      </p:grpSp>
      <p:sp>
        <p:nvSpPr>
          <p:cNvPr name="AutoShape 18" id="18"/>
          <p:cNvSpPr/>
          <p:nvPr/>
        </p:nvSpPr>
        <p:spPr>
          <a:xfrm>
            <a:off x="15607029" y="9277956"/>
            <a:ext cx="7348014" cy="7753199"/>
          </a:xfrm>
          <a:prstGeom prst="line">
            <a:avLst/>
          </a:prstGeom>
          <a:ln cap="flat" w="57150">
            <a:solidFill>
              <a:srgbClr val="FFFFFF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19" id="19"/>
          <p:cNvGrpSpPr/>
          <p:nvPr/>
        </p:nvGrpSpPr>
        <p:grpSpPr>
          <a:xfrm rot="-2700000">
            <a:off x="16518923" y="1714287"/>
            <a:ext cx="1077770" cy="1093058"/>
            <a:chOff x="0" y="0"/>
            <a:chExt cx="354141" cy="359164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0" y="0"/>
              <a:ext cx="354141" cy="359164"/>
            </a:xfrm>
            <a:custGeom>
              <a:avLst/>
              <a:gdLst/>
              <a:ahLst/>
              <a:cxnLst/>
              <a:rect r="r" b="b" t="t" l="l"/>
              <a:pathLst>
                <a:path h="359164" w="354141">
                  <a:moveTo>
                    <a:pt x="158032" y="0"/>
                  </a:moveTo>
                  <a:lnTo>
                    <a:pt x="196109" y="0"/>
                  </a:lnTo>
                  <a:cubicBezTo>
                    <a:pt x="238021" y="0"/>
                    <a:pt x="278217" y="16650"/>
                    <a:pt x="307854" y="46287"/>
                  </a:cubicBezTo>
                  <a:cubicBezTo>
                    <a:pt x="337491" y="75923"/>
                    <a:pt x="354141" y="116119"/>
                    <a:pt x="354141" y="158032"/>
                  </a:cubicBezTo>
                  <a:lnTo>
                    <a:pt x="354141" y="201132"/>
                  </a:lnTo>
                  <a:cubicBezTo>
                    <a:pt x="354141" y="243045"/>
                    <a:pt x="337491" y="283241"/>
                    <a:pt x="307854" y="312878"/>
                  </a:cubicBezTo>
                  <a:cubicBezTo>
                    <a:pt x="278217" y="342514"/>
                    <a:pt x="238021" y="359164"/>
                    <a:pt x="196109" y="359164"/>
                  </a:cubicBezTo>
                  <a:lnTo>
                    <a:pt x="158032" y="359164"/>
                  </a:lnTo>
                  <a:cubicBezTo>
                    <a:pt x="116119" y="359164"/>
                    <a:pt x="75923" y="342514"/>
                    <a:pt x="46287" y="312878"/>
                  </a:cubicBezTo>
                  <a:cubicBezTo>
                    <a:pt x="16650" y="283241"/>
                    <a:pt x="0" y="243045"/>
                    <a:pt x="0" y="201132"/>
                  </a:cubicBezTo>
                  <a:lnTo>
                    <a:pt x="0" y="158032"/>
                  </a:lnTo>
                  <a:cubicBezTo>
                    <a:pt x="0" y="116119"/>
                    <a:pt x="16650" y="75923"/>
                    <a:pt x="46287" y="46287"/>
                  </a:cubicBezTo>
                  <a:cubicBezTo>
                    <a:pt x="75923" y="16650"/>
                    <a:pt x="116119" y="0"/>
                    <a:pt x="158032" y="0"/>
                  </a:cubicBezTo>
                  <a:close/>
                </a:path>
              </a:pathLst>
            </a:custGeom>
            <a:solidFill>
              <a:srgbClr val="42738F"/>
            </a:solidFill>
          </p:spPr>
        </p:sp>
        <p:sp>
          <p:nvSpPr>
            <p:cNvPr name="TextBox 21" id="21"/>
            <p:cNvSpPr txBox="true"/>
            <p:nvPr/>
          </p:nvSpPr>
          <p:spPr>
            <a:xfrm>
              <a:off x="0" y="-47625"/>
              <a:ext cx="354141" cy="40678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940"/>
                </a:lnSpc>
              </a:pPr>
            </a:p>
          </p:txBody>
        </p:sp>
      </p:grpSp>
      <p:grpSp>
        <p:nvGrpSpPr>
          <p:cNvPr name="Group 22" id="22"/>
          <p:cNvGrpSpPr/>
          <p:nvPr/>
        </p:nvGrpSpPr>
        <p:grpSpPr>
          <a:xfrm rot="-2700000">
            <a:off x="10435845" y="7479655"/>
            <a:ext cx="1077770" cy="1093058"/>
            <a:chOff x="0" y="0"/>
            <a:chExt cx="354141" cy="359164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0" y="0"/>
              <a:ext cx="354141" cy="359164"/>
            </a:xfrm>
            <a:custGeom>
              <a:avLst/>
              <a:gdLst/>
              <a:ahLst/>
              <a:cxnLst/>
              <a:rect r="r" b="b" t="t" l="l"/>
              <a:pathLst>
                <a:path h="359164" w="354141">
                  <a:moveTo>
                    <a:pt x="158032" y="0"/>
                  </a:moveTo>
                  <a:lnTo>
                    <a:pt x="196109" y="0"/>
                  </a:lnTo>
                  <a:cubicBezTo>
                    <a:pt x="238021" y="0"/>
                    <a:pt x="278217" y="16650"/>
                    <a:pt x="307854" y="46287"/>
                  </a:cubicBezTo>
                  <a:cubicBezTo>
                    <a:pt x="337491" y="75923"/>
                    <a:pt x="354141" y="116119"/>
                    <a:pt x="354141" y="158032"/>
                  </a:cubicBezTo>
                  <a:lnTo>
                    <a:pt x="354141" y="201132"/>
                  </a:lnTo>
                  <a:cubicBezTo>
                    <a:pt x="354141" y="243045"/>
                    <a:pt x="337491" y="283241"/>
                    <a:pt x="307854" y="312878"/>
                  </a:cubicBezTo>
                  <a:cubicBezTo>
                    <a:pt x="278217" y="342514"/>
                    <a:pt x="238021" y="359164"/>
                    <a:pt x="196109" y="359164"/>
                  </a:cubicBezTo>
                  <a:lnTo>
                    <a:pt x="158032" y="359164"/>
                  </a:lnTo>
                  <a:cubicBezTo>
                    <a:pt x="116119" y="359164"/>
                    <a:pt x="75923" y="342514"/>
                    <a:pt x="46287" y="312878"/>
                  </a:cubicBezTo>
                  <a:cubicBezTo>
                    <a:pt x="16650" y="283241"/>
                    <a:pt x="0" y="243045"/>
                    <a:pt x="0" y="201132"/>
                  </a:cubicBezTo>
                  <a:lnTo>
                    <a:pt x="0" y="158032"/>
                  </a:lnTo>
                  <a:cubicBezTo>
                    <a:pt x="0" y="116119"/>
                    <a:pt x="16650" y="75923"/>
                    <a:pt x="46287" y="46287"/>
                  </a:cubicBezTo>
                  <a:cubicBezTo>
                    <a:pt x="75923" y="16650"/>
                    <a:pt x="116119" y="0"/>
                    <a:pt x="158032" y="0"/>
                  </a:cubicBezTo>
                  <a:close/>
                </a:path>
              </a:pathLst>
            </a:custGeom>
            <a:solidFill>
              <a:srgbClr val="42738F"/>
            </a:solidFill>
          </p:spPr>
        </p:sp>
        <p:sp>
          <p:nvSpPr>
            <p:cNvPr name="TextBox 24" id="24"/>
            <p:cNvSpPr txBox="true"/>
            <p:nvPr/>
          </p:nvSpPr>
          <p:spPr>
            <a:xfrm>
              <a:off x="0" y="-47625"/>
              <a:ext cx="354141" cy="40678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940"/>
                </a:lnSpc>
              </a:pPr>
            </a:p>
          </p:txBody>
        </p:sp>
      </p:grpSp>
      <p:sp>
        <p:nvSpPr>
          <p:cNvPr name="AutoShape 25" id="25"/>
          <p:cNvSpPr/>
          <p:nvPr/>
        </p:nvSpPr>
        <p:spPr>
          <a:xfrm>
            <a:off x="1255108" y="-5857220"/>
            <a:ext cx="7348014" cy="7753199"/>
          </a:xfrm>
          <a:prstGeom prst="line">
            <a:avLst/>
          </a:prstGeom>
          <a:ln cap="flat" w="57150">
            <a:solidFill>
              <a:srgbClr val="FFFFFF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26" id="26"/>
          <p:cNvSpPr txBox="true"/>
          <p:nvPr/>
        </p:nvSpPr>
        <p:spPr>
          <a:xfrm rot="0">
            <a:off x="311747" y="678404"/>
            <a:ext cx="12220549" cy="250292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marL="0" indent="0" lvl="0">
              <a:lnSpc>
                <a:spcPts val="10081"/>
              </a:lnSpc>
            </a:pPr>
            <a:r>
              <a:rPr lang="en-US" sz="7253" spc="-246">
                <a:solidFill>
                  <a:srgbClr val="003D60"/>
                </a:solidFill>
                <a:latin typeface="Martel Bold"/>
              </a:rPr>
              <a:t>Jeff Bezos: Revolutionizing Retail and Beyond</a:t>
            </a: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gradFill rotWithShape="true">
          <a:gsLst>
            <a:gs pos="0">
              <a:srgbClr val="FFFFFF">
                <a:alpha val="100000"/>
              </a:srgbClr>
            </a:gs>
            <a:gs pos="100000">
              <a:srgbClr val="DBDBDB">
                <a:alpha val="100000"/>
              </a:srgbClr>
            </a:gs>
          </a:gsLst>
          <a:path path="circle">
            <a:fillToRect l="50000" r="50000" t="50000" b="50000"/>
          </a:path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true" rot="0">
            <a:off x="0" y="-850453"/>
            <a:ext cx="4250865" cy="4774017"/>
          </a:xfrm>
          <a:custGeom>
            <a:avLst/>
            <a:gdLst/>
            <a:ahLst/>
            <a:cxnLst/>
            <a:rect r="r" b="b" t="t" l="l"/>
            <a:pathLst>
              <a:path h="4774017" w="4250865">
                <a:moveTo>
                  <a:pt x="0" y="4774017"/>
                </a:moveTo>
                <a:lnTo>
                  <a:pt x="4250865" y="4774017"/>
                </a:lnTo>
                <a:lnTo>
                  <a:pt x="4250865" y="0"/>
                </a:lnTo>
                <a:lnTo>
                  <a:pt x="0" y="0"/>
                </a:lnTo>
                <a:lnTo>
                  <a:pt x="0" y="4774017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true" flipV="true" rot="0">
            <a:off x="14091478" y="-850453"/>
            <a:ext cx="4250865" cy="4774017"/>
          </a:xfrm>
          <a:custGeom>
            <a:avLst/>
            <a:gdLst/>
            <a:ahLst/>
            <a:cxnLst/>
            <a:rect r="r" b="b" t="t" l="l"/>
            <a:pathLst>
              <a:path h="4774017" w="4250865">
                <a:moveTo>
                  <a:pt x="4250865" y="4774017"/>
                </a:moveTo>
                <a:lnTo>
                  <a:pt x="0" y="4774017"/>
                </a:lnTo>
                <a:lnTo>
                  <a:pt x="0" y="0"/>
                </a:lnTo>
                <a:lnTo>
                  <a:pt x="4250865" y="0"/>
                </a:lnTo>
                <a:lnTo>
                  <a:pt x="4250865" y="4774017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-285327" y="3923564"/>
            <a:ext cx="18573327" cy="8763914"/>
          </a:xfrm>
          <a:custGeom>
            <a:avLst/>
            <a:gdLst/>
            <a:ahLst/>
            <a:cxnLst/>
            <a:rect r="r" b="b" t="t" l="l"/>
            <a:pathLst>
              <a:path h="8763914" w="18573327">
                <a:moveTo>
                  <a:pt x="0" y="0"/>
                </a:moveTo>
                <a:lnTo>
                  <a:pt x="18573327" y="0"/>
                </a:lnTo>
                <a:lnTo>
                  <a:pt x="18573327" y="8763915"/>
                </a:lnTo>
                <a:lnTo>
                  <a:pt x="0" y="876391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9999"/>
            </a:blip>
            <a:stretch>
              <a:fillRect l="0" t="-41198" r="0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3949195" y="506773"/>
            <a:ext cx="11032904" cy="341679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9055"/>
              </a:lnSpc>
            </a:pPr>
            <a:r>
              <a:rPr lang="en-US" sz="6912" spc="-235">
                <a:solidFill>
                  <a:srgbClr val="003D60"/>
                </a:solidFill>
                <a:latin typeface="Martel Bold"/>
              </a:rPr>
              <a:t>Bridging Eras: A Comparative Analysis of Leadership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545983" y="3996187"/>
            <a:ext cx="15839329" cy="672822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marL="761583" indent="-380792" lvl="1">
              <a:lnSpc>
                <a:spcPts val="5397"/>
              </a:lnSpc>
              <a:buFont typeface="Arial"/>
              <a:buChar char="•"/>
            </a:pPr>
            <a:r>
              <a:rPr lang="en-US" sz="3527">
                <a:solidFill>
                  <a:srgbClr val="000000"/>
                </a:solidFill>
                <a:latin typeface="Inter Bold"/>
              </a:rPr>
              <a:t>Common Traits: Visionary, Innovation-Driven, Impact-Focused</a:t>
            </a:r>
          </a:p>
          <a:p>
            <a:pPr>
              <a:lnSpc>
                <a:spcPts val="5397"/>
              </a:lnSpc>
            </a:pPr>
          </a:p>
          <a:p>
            <a:pPr marL="761583" indent="-380792" lvl="1">
              <a:lnSpc>
                <a:spcPts val="5397"/>
              </a:lnSpc>
              <a:buFont typeface="Arial"/>
              <a:buChar char="•"/>
            </a:pPr>
            <a:r>
              <a:rPr lang="en-US" sz="3527">
                <a:solidFill>
                  <a:srgbClr val="000000"/>
                </a:solidFill>
                <a:latin typeface="Inter Bold"/>
              </a:rPr>
              <a:t>Leadership Diversities: Approach to Risk, Employee Engagement, Method of Inspiration</a:t>
            </a:r>
          </a:p>
          <a:p>
            <a:pPr>
              <a:lnSpc>
                <a:spcPts val="5397"/>
              </a:lnSpc>
            </a:pPr>
          </a:p>
          <a:p>
            <a:pPr marL="761583" indent="-380792" lvl="1">
              <a:lnSpc>
                <a:spcPts val="5397"/>
              </a:lnSpc>
              <a:buFont typeface="Arial"/>
              <a:buChar char="•"/>
            </a:pPr>
            <a:r>
              <a:rPr lang="en-US" sz="3527">
                <a:solidFill>
                  <a:srgbClr val="000000"/>
                </a:solidFill>
                <a:latin typeface="Inter Bold"/>
              </a:rPr>
              <a:t>Evolving Leadership: Adaptation to Technological and Societal Changes</a:t>
            </a:r>
          </a:p>
          <a:p>
            <a:pPr>
              <a:lnSpc>
                <a:spcPts val="5397"/>
              </a:lnSpc>
            </a:pPr>
          </a:p>
          <a:p>
            <a:pPr marL="761583" indent="-380792" lvl="1">
              <a:lnSpc>
                <a:spcPts val="5397"/>
              </a:lnSpc>
              <a:buFont typeface="Arial"/>
              <a:buChar char="•"/>
            </a:pPr>
            <a:r>
              <a:rPr lang="en-US" sz="3527">
                <a:solidFill>
                  <a:srgbClr val="000000"/>
                </a:solidFill>
                <a:latin typeface="Inter Bold"/>
              </a:rPr>
              <a:t>The Role of Personal Beliefs in Shaping Leadership Styles</a:t>
            </a:r>
          </a:p>
          <a:p>
            <a:pPr marL="0" indent="0" lvl="0">
              <a:lnSpc>
                <a:spcPts val="5397"/>
              </a:lnSpc>
            </a:pP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gradFill rotWithShape="true">
          <a:gsLst>
            <a:gs pos="0">
              <a:srgbClr val="FFFFFF">
                <a:alpha val="100000"/>
              </a:srgbClr>
            </a:gs>
            <a:gs pos="100000">
              <a:srgbClr val="DBDBDB">
                <a:alpha val="100000"/>
              </a:srgbClr>
            </a:gs>
          </a:gsLst>
          <a:path path="circle">
            <a:fillToRect l="50000" r="50000" t="50000" b="50000"/>
          </a:path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142663" y="4507421"/>
            <a:ext cx="18573327" cy="8763914"/>
          </a:xfrm>
          <a:custGeom>
            <a:avLst/>
            <a:gdLst/>
            <a:ahLst/>
            <a:cxnLst/>
            <a:rect r="r" b="b" t="t" l="l"/>
            <a:pathLst>
              <a:path h="8763914" w="18573327">
                <a:moveTo>
                  <a:pt x="0" y="0"/>
                </a:moveTo>
                <a:lnTo>
                  <a:pt x="18573326" y="0"/>
                </a:lnTo>
                <a:lnTo>
                  <a:pt x="18573326" y="8763915"/>
                </a:lnTo>
                <a:lnTo>
                  <a:pt x="0" y="876391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9999"/>
            </a:blip>
            <a:stretch>
              <a:fillRect l="0" t="-41198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10092371" y="-1974902"/>
            <a:ext cx="10577057" cy="12964647"/>
          </a:xfrm>
          <a:custGeom>
            <a:avLst/>
            <a:gdLst/>
            <a:ahLst/>
            <a:cxnLst/>
            <a:rect r="r" b="b" t="t" l="l"/>
            <a:pathLst>
              <a:path h="12964647" w="10577057">
                <a:moveTo>
                  <a:pt x="0" y="0"/>
                </a:moveTo>
                <a:lnTo>
                  <a:pt x="10577057" y="0"/>
                </a:lnTo>
                <a:lnTo>
                  <a:pt x="10577057" y="12964647"/>
                </a:lnTo>
                <a:lnTo>
                  <a:pt x="0" y="1296464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83974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545089" y="3360557"/>
            <a:ext cx="8781482" cy="64128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marL="667322" indent="-333661" lvl="1">
              <a:lnSpc>
                <a:spcPts val="4729"/>
              </a:lnSpc>
              <a:buFont typeface="Arial"/>
              <a:buChar char="•"/>
            </a:pPr>
            <a:r>
              <a:rPr lang="en-US" sz="3090">
                <a:solidFill>
                  <a:srgbClr val="000000"/>
                </a:solidFill>
                <a:latin typeface="Inter Bold"/>
              </a:rPr>
              <a:t>Transforming Industries and Consumer Behavior</a:t>
            </a:r>
          </a:p>
          <a:p>
            <a:pPr>
              <a:lnSpc>
                <a:spcPts val="4729"/>
              </a:lnSpc>
            </a:pPr>
          </a:p>
          <a:p>
            <a:pPr marL="667322" indent="-333661" lvl="1">
              <a:lnSpc>
                <a:spcPts val="4729"/>
              </a:lnSpc>
              <a:buFont typeface="Arial"/>
              <a:buChar char="•"/>
            </a:pPr>
            <a:r>
              <a:rPr lang="en-US" sz="3090">
                <a:solidFill>
                  <a:srgbClr val="000000"/>
                </a:solidFill>
                <a:latin typeface="Inter Bold"/>
              </a:rPr>
              <a:t>Pioneering Technological and Business Model Innovations</a:t>
            </a:r>
          </a:p>
          <a:p>
            <a:pPr>
              <a:lnSpc>
                <a:spcPts val="4729"/>
              </a:lnSpc>
            </a:pPr>
          </a:p>
          <a:p>
            <a:pPr marL="667322" indent="-333661" lvl="1">
              <a:lnSpc>
                <a:spcPts val="4729"/>
              </a:lnSpc>
              <a:buFont typeface="Arial"/>
              <a:buChar char="•"/>
            </a:pPr>
            <a:r>
              <a:rPr lang="en-US" sz="3090">
                <a:solidFill>
                  <a:srgbClr val="000000"/>
                </a:solidFill>
                <a:latin typeface="Inter Bold"/>
              </a:rPr>
              <a:t>Cultivating Corporate Cultures That Foster Innovation and Excellence</a:t>
            </a:r>
          </a:p>
          <a:p>
            <a:pPr>
              <a:lnSpc>
                <a:spcPts val="4729"/>
              </a:lnSpc>
            </a:pPr>
          </a:p>
          <a:p>
            <a:pPr marL="667322" indent="-333661" lvl="1">
              <a:lnSpc>
                <a:spcPts val="4729"/>
              </a:lnSpc>
              <a:buFont typeface="Arial"/>
              <a:buChar char="•"/>
            </a:pPr>
            <a:r>
              <a:rPr lang="en-US" sz="3090">
                <a:solidFill>
                  <a:srgbClr val="000000"/>
                </a:solidFill>
                <a:latin typeface="Inter Bold"/>
              </a:rPr>
              <a:t>Setting New Standards for Future Leaders</a:t>
            </a:r>
          </a:p>
          <a:p>
            <a:pPr marL="0" indent="0" lvl="0">
              <a:lnSpc>
                <a:spcPts val="3352"/>
              </a:lnSpc>
            </a:pPr>
          </a:p>
        </p:txBody>
      </p:sp>
      <p:grpSp>
        <p:nvGrpSpPr>
          <p:cNvPr name="Group 5" id="5"/>
          <p:cNvGrpSpPr/>
          <p:nvPr/>
        </p:nvGrpSpPr>
        <p:grpSpPr>
          <a:xfrm rot="8277802">
            <a:off x="14984793" y="7766688"/>
            <a:ext cx="5363664" cy="5040624"/>
            <a:chOff x="0" y="0"/>
            <a:chExt cx="433195" cy="407105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433195" cy="407105"/>
            </a:xfrm>
            <a:custGeom>
              <a:avLst/>
              <a:gdLst/>
              <a:ahLst/>
              <a:cxnLst/>
              <a:rect r="r" b="b" t="t" l="l"/>
              <a:pathLst>
                <a:path h="407105" w="433195">
                  <a:moveTo>
                    <a:pt x="127019" y="0"/>
                  </a:moveTo>
                  <a:lnTo>
                    <a:pt x="306176" y="0"/>
                  </a:lnTo>
                  <a:cubicBezTo>
                    <a:pt x="376327" y="0"/>
                    <a:pt x="433195" y="56868"/>
                    <a:pt x="433195" y="127019"/>
                  </a:cubicBezTo>
                  <a:lnTo>
                    <a:pt x="433195" y="280086"/>
                  </a:lnTo>
                  <a:cubicBezTo>
                    <a:pt x="433195" y="350236"/>
                    <a:pt x="376327" y="407105"/>
                    <a:pt x="306176" y="407105"/>
                  </a:cubicBezTo>
                  <a:lnTo>
                    <a:pt x="127019" y="407105"/>
                  </a:lnTo>
                  <a:cubicBezTo>
                    <a:pt x="56868" y="407105"/>
                    <a:pt x="0" y="350236"/>
                    <a:pt x="0" y="280086"/>
                  </a:cubicBezTo>
                  <a:lnTo>
                    <a:pt x="0" y="127019"/>
                  </a:lnTo>
                  <a:cubicBezTo>
                    <a:pt x="0" y="56868"/>
                    <a:pt x="56868" y="0"/>
                    <a:pt x="127019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7AB8C4">
                    <a:alpha val="50000"/>
                  </a:srgbClr>
                </a:gs>
                <a:gs pos="100000">
                  <a:srgbClr val="6CAAE4">
                    <a:alpha val="100000"/>
                  </a:srgbClr>
                </a:gs>
              </a:gsLst>
              <a:path path="circle">
                <a:fillToRect l="50000" r="50000" t="50000" b="50000"/>
              </a:path>
            </a:gradFill>
          </p:spPr>
        </p:sp>
        <p:sp>
          <p:nvSpPr>
            <p:cNvPr name="TextBox 7" id="7"/>
            <p:cNvSpPr txBox="true"/>
            <p:nvPr/>
          </p:nvSpPr>
          <p:spPr>
            <a:xfrm>
              <a:off x="0" y="-47625"/>
              <a:ext cx="433195" cy="45473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940"/>
                </a:lnSpc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8012758">
            <a:off x="7933005" y="-3200256"/>
            <a:ext cx="5472276" cy="5218742"/>
            <a:chOff x="0" y="0"/>
            <a:chExt cx="375586" cy="358185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375586" cy="358185"/>
            </a:xfrm>
            <a:custGeom>
              <a:avLst/>
              <a:gdLst/>
              <a:ahLst/>
              <a:cxnLst/>
              <a:rect r="r" b="b" t="t" l="l"/>
              <a:pathLst>
                <a:path h="358185" w="375586">
                  <a:moveTo>
                    <a:pt x="124498" y="0"/>
                  </a:moveTo>
                  <a:lnTo>
                    <a:pt x="251087" y="0"/>
                  </a:lnTo>
                  <a:cubicBezTo>
                    <a:pt x="319846" y="0"/>
                    <a:pt x="375586" y="55740"/>
                    <a:pt x="375586" y="124498"/>
                  </a:cubicBezTo>
                  <a:lnTo>
                    <a:pt x="375586" y="233686"/>
                  </a:lnTo>
                  <a:cubicBezTo>
                    <a:pt x="375586" y="302445"/>
                    <a:pt x="319846" y="358185"/>
                    <a:pt x="251087" y="358185"/>
                  </a:cubicBezTo>
                  <a:lnTo>
                    <a:pt x="124498" y="358185"/>
                  </a:lnTo>
                  <a:cubicBezTo>
                    <a:pt x="55740" y="358185"/>
                    <a:pt x="0" y="302445"/>
                    <a:pt x="0" y="233686"/>
                  </a:cubicBezTo>
                  <a:lnTo>
                    <a:pt x="0" y="124498"/>
                  </a:lnTo>
                  <a:cubicBezTo>
                    <a:pt x="0" y="55740"/>
                    <a:pt x="55740" y="0"/>
                    <a:pt x="124498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7AB8C4">
                    <a:alpha val="50000"/>
                  </a:srgbClr>
                </a:gs>
                <a:gs pos="100000">
                  <a:srgbClr val="6CAAE4">
                    <a:alpha val="100000"/>
                  </a:srgbClr>
                </a:gs>
              </a:gsLst>
              <a:path path="circle">
                <a:fillToRect l="50000" r="50000" t="50000" b="50000"/>
              </a:path>
            </a:gradFill>
          </p:spPr>
        </p:sp>
        <p:sp>
          <p:nvSpPr>
            <p:cNvPr name="TextBox 10" id="10"/>
            <p:cNvSpPr txBox="true"/>
            <p:nvPr/>
          </p:nvSpPr>
          <p:spPr>
            <a:xfrm>
              <a:off x="0" y="-47625"/>
              <a:ext cx="375586" cy="40581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940"/>
                </a:lnSpc>
              </a:pPr>
            </a:p>
          </p:txBody>
        </p:sp>
      </p:grpSp>
      <p:grpSp>
        <p:nvGrpSpPr>
          <p:cNvPr name="Group 11" id="11"/>
          <p:cNvGrpSpPr/>
          <p:nvPr/>
        </p:nvGrpSpPr>
        <p:grpSpPr>
          <a:xfrm rot="-2700000">
            <a:off x="15526297" y="7383428"/>
            <a:ext cx="1773105" cy="1773105"/>
            <a:chOff x="0" y="0"/>
            <a:chExt cx="812800" cy="812800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113524" y="0"/>
                  </a:moveTo>
                  <a:lnTo>
                    <a:pt x="699276" y="0"/>
                  </a:lnTo>
                  <a:cubicBezTo>
                    <a:pt x="729385" y="0"/>
                    <a:pt x="758260" y="11961"/>
                    <a:pt x="779550" y="33250"/>
                  </a:cubicBezTo>
                  <a:cubicBezTo>
                    <a:pt x="800839" y="54540"/>
                    <a:pt x="812800" y="83416"/>
                    <a:pt x="812800" y="113524"/>
                  </a:cubicBezTo>
                  <a:lnTo>
                    <a:pt x="812800" y="699276"/>
                  </a:lnTo>
                  <a:cubicBezTo>
                    <a:pt x="812800" y="729385"/>
                    <a:pt x="800839" y="758260"/>
                    <a:pt x="779550" y="779550"/>
                  </a:cubicBezTo>
                  <a:cubicBezTo>
                    <a:pt x="758260" y="800839"/>
                    <a:pt x="729385" y="812800"/>
                    <a:pt x="699276" y="812800"/>
                  </a:cubicBezTo>
                  <a:lnTo>
                    <a:pt x="113524" y="812800"/>
                  </a:lnTo>
                  <a:cubicBezTo>
                    <a:pt x="83416" y="812800"/>
                    <a:pt x="54540" y="800839"/>
                    <a:pt x="33250" y="779550"/>
                  </a:cubicBezTo>
                  <a:cubicBezTo>
                    <a:pt x="11961" y="758260"/>
                    <a:pt x="0" y="729385"/>
                    <a:pt x="0" y="699276"/>
                  </a:cubicBezTo>
                  <a:lnTo>
                    <a:pt x="0" y="113524"/>
                  </a:lnTo>
                  <a:cubicBezTo>
                    <a:pt x="0" y="83416"/>
                    <a:pt x="11961" y="54540"/>
                    <a:pt x="33250" y="33250"/>
                  </a:cubicBezTo>
                  <a:cubicBezTo>
                    <a:pt x="54540" y="11961"/>
                    <a:pt x="83416" y="0"/>
                    <a:pt x="113524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57150" cap="rnd">
              <a:solidFill>
                <a:srgbClr val="FFFFFF"/>
              </a:solidFill>
              <a:prstDash val="solid"/>
              <a:round/>
            </a:ln>
          </p:spPr>
        </p:sp>
        <p:sp>
          <p:nvSpPr>
            <p:cNvPr name="TextBox 13" id="13"/>
            <p:cNvSpPr txBox="true"/>
            <p:nvPr/>
          </p:nvSpPr>
          <p:spPr>
            <a:xfrm>
              <a:off x="0" y="-47625"/>
              <a:ext cx="812800" cy="8604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940"/>
                </a:lnSpc>
              </a:pPr>
            </a:p>
          </p:txBody>
        </p:sp>
      </p:grpSp>
      <p:grpSp>
        <p:nvGrpSpPr>
          <p:cNvPr name="Group 14" id="14"/>
          <p:cNvGrpSpPr/>
          <p:nvPr/>
        </p:nvGrpSpPr>
        <p:grpSpPr>
          <a:xfrm rot="-2700000">
            <a:off x="11481266" y="-2648416"/>
            <a:ext cx="4788685" cy="4856613"/>
            <a:chOff x="0" y="0"/>
            <a:chExt cx="354141" cy="359164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354141" cy="359164"/>
            </a:xfrm>
            <a:custGeom>
              <a:avLst/>
              <a:gdLst/>
              <a:ahLst/>
              <a:cxnLst/>
              <a:rect r="r" b="b" t="t" l="l"/>
              <a:pathLst>
                <a:path h="359164" w="354141">
                  <a:moveTo>
                    <a:pt x="150354" y="0"/>
                  </a:moveTo>
                  <a:lnTo>
                    <a:pt x="203787" y="0"/>
                  </a:lnTo>
                  <a:cubicBezTo>
                    <a:pt x="286825" y="0"/>
                    <a:pt x="354141" y="67316"/>
                    <a:pt x="354141" y="150354"/>
                  </a:cubicBezTo>
                  <a:lnTo>
                    <a:pt x="354141" y="208810"/>
                  </a:lnTo>
                  <a:cubicBezTo>
                    <a:pt x="354141" y="248686"/>
                    <a:pt x="338300" y="286930"/>
                    <a:pt x="310103" y="315126"/>
                  </a:cubicBezTo>
                  <a:cubicBezTo>
                    <a:pt x="281906" y="343323"/>
                    <a:pt x="243663" y="359164"/>
                    <a:pt x="203787" y="359164"/>
                  </a:cubicBezTo>
                  <a:lnTo>
                    <a:pt x="150354" y="359164"/>
                  </a:lnTo>
                  <a:cubicBezTo>
                    <a:pt x="67316" y="359164"/>
                    <a:pt x="0" y="291848"/>
                    <a:pt x="0" y="208810"/>
                  </a:cubicBezTo>
                  <a:lnTo>
                    <a:pt x="0" y="150354"/>
                  </a:lnTo>
                  <a:cubicBezTo>
                    <a:pt x="0" y="67316"/>
                    <a:pt x="67316" y="0"/>
                    <a:pt x="150354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514350" cap="rnd">
              <a:solidFill>
                <a:srgbClr val="42738F"/>
              </a:solidFill>
              <a:prstDash val="solid"/>
              <a:round/>
            </a:ln>
          </p:spPr>
        </p:sp>
        <p:sp>
          <p:nvSpPr>
            <p:cNvPr name="TextBox 16" id="16"/>
            <p:cNvSpPr txBox="true"/>
            <p:nvPr/>
          </p:nvSpPr>
          <p:spPr>
            <a:xfrm>
              <a:off x="0" y="-47625"/>
              <a:ext cx="354141" cy="40678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940"/>
                </a:lnSpc>
              </a:pPr>
            </a:p>
          </p:txBody>
        </p:sp>
      </p:grpSp>
      <p:sp>
        <p:nvSpPr>
          <p:cNvPr name="TextBox 17" id="17"/>
          <p:cNvSpPr txBox="true"/>
          <p:nvPr/>
        </p:nvSpPr>
        <p:spPr>
          <a:xfrm rot="0">
            <a:off x="374689" y="597954"/>
            <a:ext cx="13036199" cy="259206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marL="0" indent="0" lvl="0">
              <a:lnSpc>
                <a:spcPts val="10314"/>
              </a:lnSpc>
            </a:pPr>
            <a:r>
              <a:rPr lang="en-US" sz="7873" spc="-267">
                <a:solidFill>
                  <a:srgbClr val="003D60"/>
                </a:solidFill>
                <a:latin typeface="Martel Bold"/>
              </a:rPr>
              <a:t>The Enduring Impact of Visionary Leadership</a:t>
            </a:r>
          </a:p>
        </p:txBody>
      </p:sp>
      <p:grpSp>
        <p:nvGrpSpPr>
          <p:cNvPr name="Group 18" id="18"/>
          <p:cNvGrpSpPr/>
          <p:nvPr/>
        </p:nvGrpSpPr>
        <p:grpSpPr>
          <a:xfrm rot="-5400000">
            <a:off x="16962594" y="8906969"/>
            <a:ext cx="1883946" cy="1848765"/>
            <a:chOff x="0" y="0"/>
            <a:chExt cx="2511929" cy="2465019"/>
          </a:xfrm>
        </p:grpSpPr>
        <p:sp>
          <p:nvSpPr>
            <p:cNvPr name="AutoShape 19" id="19"/>
            <p:cNvSpPr/>
            <p:nvPr/>
          </p:nvSpPr>
          <p:spPr>
            <a:xfrm flipV="true">
              <a:off x="17961" y="17961"/>
              <a:ext cx="1465370" cy="1465370"/>
            </a:xfrm>
            <a:prstGeom prst="line">
              <a:avLst/>
            </a:prstGeom>
            <a:ln cap="flat" w="50800">
              <a:solidFill>
                <a:srgbClr val="FFFFFF"/>
              </a:solidFill>
              <a:prstDash val="solid"/>
              <a:headEnd type="none" len="sm" w="sm"/>
              <a:tailEnd type="none" len="sm" w="sm"/>
            </a:ln>
          </p:spPr>
        </p:sp>
        <p:sp>
          <p:nvSpPr>
            <p:cNvPr name="AutoShape 20" id="20"/>
            <p:cNvSpPr/>
            <p:nvPr/>
          </p:nvSpPr>
          <p:spPr>
            <a:xfrm flipV="true">
              <a:off x="277953" y="256444"/>
              <a:ext cx="1465370" cy="1465370"/>
            </a:xfrm>
            <a:prstGeom prst="line">
              <a:avLst/>
            </a:prstGeom>
            <a:ln cap="flat" w="50800">
              <a:solidFill>
                <a:srgbClr val="FFFFFF"/>
              </a:solidFill>
              <a:prstDash val="solid"/>
              <a:headEnd type="none" len="sm" w="sm"/>
              <a:tailEnd type="none" len="sm" w="sm"/>
            </a:ln>
          </p:spPr>
        </p:sp>
        <p:sp>
          <p:nvSpPr>
            <p:cNvPr name="AutoShape 21" id="21"/>
            <p:cNvSpPr/>
            <p:nvPr/>
          </p:nvSpPr>
          <p:spPr>
            <a:xfrm flipV="true">
              <a:off x="525246" y="512525"/>
              <a:ext cx="1465370" cy="1465370"/>
            </a:xfrm>
            <a:prstGeom prst="line">
              <a:avLst/>
            </a:prstGeom>
            <a:ln cap="flat" w="50800">
              <a:solidFill>
                <a:srgbClr val="FFFFFF"/>
              </a:solidFill>
              <a:prstDash val="solid"/>
              <a:headEnd type="none" len="sm" w="sm"/>
              <a:tailEnd type="none" len="sm" w="sm"/>
            </a:ln>
          </p:spPr>
        </p:sp>
        <p:sp>
          <p:nvSpPr>
            <p:cNvPr name="AutoShape 22" id="22"/>
            <p:cNvSpPr/>
            <p:nvPr/>
          </p:nvSpPr>
          <p:spPr>
            <a:xfrm flipV="true">
              <a:off x="781306" y="730506"/>
              <a:ext cx="1465370" cy="1465370"/>
            </a:xfrm>
            <a:prstGeom prst="line">
              <a:avLst/>
            </a:prstGeom>
            <a:ln cap="flat" w="50800">
              <a:solidFill>
                <a:srgbClr val="FFFFFF"/>
              </a:solidFill>
              <a:prstDash val="solid"/>
              <a:headEnd type="none" len="sm" w="sm"/>
              <a:tailEnd type="none" len="sm" w="sm"/>
            </a:ln>
          </p:spPr>
        </p:sp>
        <p:sp>
          <p:nvSpPr>
            <p:cNvPr name="AutoShape 23" id="23"/>
            <p:cNvSpPr/>
            <p:nvPr/>
          </p:nvSpPr>
          <p:spPr>
            <a:xfrm flipV="true">
              <a:off x="1028598" y="981689"/>
              <a:ext cx="1465370" cy="1465370"/>
            </a:xfrm>
            <a:prstGeom prst="line">
              <a:avLst/>
            </a:prstGeom>
            <a:ln cap="flat" w="50800">
              <a:solidFill>
                <a:srgbClr val="FFFFFF"/>
              </a:solidFill>
              <a:prstDash val="solid"/>
              <a:headEnd type="none" len="sm" w="sm"/>
              <a:tailEnd type="none" len="sm" w="sm"/>
            </a:ln>
          </p:spPr>
        </p:sp>
      </p:grp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gradFill rotWithShape="true">
          <a:gsLst>
            <a:gs pos="0">
              <a:srgbClr val="FFFFFF">
                <a:alpha val="100000"/>
              </a:srgbClr>
            </a:gs>
            <a:gs pos="100000">
              <a:srgbClr val="DBDBDB">
                <a:alpha val="100000"/>
              </a:srgbClr>
            </a:gs>
          </a:gsLst>
          <a:path path="circle">
            <a:fillToRect l="50000" r="50000" t="50000" b="50000"/>
          </a:path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142663" y="4507421"/>
            <a:ext cx="18573327" cy="8763914"/>
          </a:xfrm>
          <a:custGeom>
            <a:avLst/>
            <a:gdLst/>
            <a:ahLst/>
            <a:cxnLst/>
            <a:rect r="r" b="b" t="t" l="l"/>
            <a:pathLst>
              <a:path h="8763914" w="18573327">
                <a:moveTo>
                  <a:pt x="0" y="0"/>
                </a:moveTo>
                <a:lnTo>
                  <a:pt x="18573326" y="0"/>
                </a:lnTo>
                <a:lnTo>
                  <a:pt x="18573326" y="8763915"/>
                </a:lnTo>
                <a:lnTo>
                  <a:pt x="0" y="876391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9999"/>
            </a:blip>
            <a:stretch>
              <a:fillRect l="0" t="-41198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786675" y="5909092"/>
            <a:ext cx="8985561" cy="3526584"/>
          </a:xfrm>
          <a:custGeom>
            <a:avLst/>
            <a:gdLst/>
            <a:ahLst/>
            <a:cxnLst/>
            <a:rect r="r" b="b" t="t" l="l"/>
            <a:pathLst>
              <a:path h="3526584" w="8985561">
                <a:moveTo>
                  <a:pt x="0" y="0"/>
                </a:moveTo>
                <a:lnTo>
                  <a:pt x="8985561" y="0"/>
                </a:lnTo>
                <a:lnTo>
                  <a:pt x="8985561" y="3526584"/>
                </a:lnTo>
                <a:lnTo>
                  <a:pt x="0" y="352658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51000"/>
            </a:blip>
            <a:stretch>
              <a:fillRect l="-3579" t="0" r="-3579" b="0"/>
            </a:stretch>
          </a:blipFill>
        </p:spPr>
      </p:sp>
      <p:grpSp>
        <p:nvGrpSpPr>
          <p:cNvPr name="Group 4" id="4"/>
          <p:cNvGrpSpPr/>
          <p:nvPr/>
        </p:nvGrpSpPr>
        <p:grpSpPr>
          <a:xfrm rot="0">
            <a:off x="1324112" y="5207364"/>
            <a:ext cx="9799889" cy="4915811"/>
            <a:chOff x="0" y="0"/>
            <a:chExt cx="2858650" cy="1433953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2858650" cy="1433953"/>
            </a:xfrm>
            <a:custGeom>
              <a:avLst/>
              <a:gdLst/>
              <a:ahLst/>
              <a:cxnLst/>
              <a:rect r="r" b="b" t="t" l="l"/>
              <a:pathLst>
                <a:path h="1433953" w="2858650">
                  <a:moveTo>
                    <a:pt x="59250" y="0"/>
                  </a:moveTo>
                  <a:lnTo>
                    <a:pt x="2799400" y="0"/>
                  </a:lnTo>
                  <a:cubicBezTo>
                    <a:pt x="2815114" y="0"/>
                    <a:pt x="2830184" y="6242"/>
                    <a:pt x="2841296" y="17354"/>
                  </a:cubicBezTo>
                  <a:cubicBezTo>
                    <a:pt x="2852407" y="28465"/>
                    <a:pt x="2858650" y="43536"/>
                    <a:pt x="2858650" y="59250"/>
                  </a:cubicBezTo>
                  <a:lnTo>
                    <a:pt x="2858650" y="1374703"/>
                  </a:lnTo>
                  <a:cubicBezTo>
                    <a:pt x="2858650" y="1390417"/>
                    <a:pt x="2852407" y="1405488"/>
                    <a:pt x="2841296" y="1416599"/>
                  </a:cubicBezTo>
                  <a:cubicBezTo>
                    <a:pt x="2830184" y="1427711"/>
                    <a:pt x="2815114" y="1433953"/>
                    <a:pt x="2799400" y="1433953"/>
                  </a:cubicBezTo>
                  <a:lnTo>
                    <a:pt x="59250" y="1433953"/>
                  </a:lnTo>
                  <a:cubicBezTo>
                    <a:pt x="43536" y="1433953"/>
                    <a:pt x="28465" y="1427711"/>
                    <a:pt x="17354" y="1416599"/>
                  </a:cubicBezTo>
                  <a:cubicBezTo>
                    <a:pt x="6242" y="1405488"/>
                    <a:pt x="0" y="1390417"/>
                    <a:pt x="0" y="1374703"/>
                  </a:cubicBezTo>
                  <a:lnTo>
                    <a:pt x="0" y="59250"/>
                  </a:lnTo>
                  <a:cubicBezTo>
                    <a:pt x="0" y="43536"/>
                    <a:pt x="6242" y="28465"/>
                    <a:pt x="17354" y="17354"/>
                  </a:cubicBezTo>
                  <a:cubicBezTo>
                    <a:pt x="28465" y="6242"/>
                    <a:pt x="43536" y="0"/>
                    <a:pt x="59250" y="0"/>
                  </a:cubicBezTo>
                  <a:close/>
                </a:path>
              </a:pathLst>
            </a:custGeom>
            <a:solidFill>
              <a:srgbClr val="F6F6F6"/>
            </a:solidFill>
          </p:spPr>
        </p:sp>
        <p:sp>
          <p:nvSpPr>
            <p:cNvPr name="TextBox 6" id="6"/>
            <p:cNvSpPr txBox="true"/>
            <p:nvPr/>
          </p:nvSpPr>
          <p:spPr>
            <a:xfrm>
              <a:off x="0" y="-47625"/>
              <a:ext cx="2858650" cy="148157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940"/>
                </a:lnSpc>
              </a:pPr>
            </a:p>
          </p:txBody>
        </p:sp>
      </p:grpSp>
      <p:sp>
        <p:nvSpPr>
          <p:cNvPr name="TextBox 7" id="7"/>
          <p:cNvSpPr txBox="true"/>
          <p:nvPr/>
        </p:nvSpPr>
        <p:spPr>
          <a:xfrm rot="0">
            <a:off x="1510463" y="5263233"/>
            <a:ext cx="9613538" cy="502376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marL="620591" indent="-310295" lvl="1">
              <a:lnSpc>
                <a:spcPts val="4024"/>
              </a:lnSpc>
              <a:buFont typeface="Arial"/>
              <a:buChar char="•"/>
            </a:pPr>
            <a:r>
              <a:rPr lang="en-US" sz="2874">
                <a:solidFill>
                  <a:srgbClr val="000000"/>
                </a:solidFill>
                <a:latin typeface="Inter Bold"/>
              </a:rPr>
              <a:t>Recap: Key Insights from Visionary Leaders</a:t>
            </a:r>
          </a:p>
          <a:p>
            <a:pPr>
              <a:lnSpc>
                <a:spcPts val="4024"/>
              </a:lnSpc>
            </a:pPr>
          </a:p>
          <a:p>
            <a:pPr marL="620591" indent="-310295" lvl="1">
              <a:lnSpc>
                <a:spcPts val="4024"/>
              </a:lnSpc>
              <a:buFont typeface="Arial"/>
              <a:buChar char="•"/>
            </a:pPr>
            <a:r>
              <a:rPr lang="en-US" sz="2874">
                <a:solidFill>
                  <a:srgbClr val="000000"/>
                </a:solidFill>
                <a:latin typeface="Inter Bold"/>
              </a:rPr>
              <a:t>The Timeless Value of Vision, Innovation, and Impact</a:t>
            </a:r>
          </a:p>
          <a:p>
            <a:pPr>
              <a:lnSpc>
                <a:spcPts val="4024"/>
              </a:lnSpc>
            </a:pPr>
          </a:p>
          <a:p>
            <a:pPr marL="620591" indent="-310295" lvl="1">
              <a:lnSpc>
                <a:spcPts val="4024"/>
              </a:lnSpc>
              <a:buFont typeface="Arial"/>
              <a:buChar char="•"/>
            </a:pPr>
            <a:r>
              <a:rPr lang="en-US" sz="2874">
                <a:solidFill>
                  <a:srgbClr val="000000"/>
                </a:solidFill>
                <a:latin typeface="Inter Bold"/>
              </a:rPr>
              <a:t>Applying Leadership Lessons to Contemporary Challenges</a:t>
            </a:r>
          </a:p>
          <a:p>
            <a:pPr>
              <a:lnSpc>
                <a:spcPts val="4024"/>
              </a:lnSpc>
            </a:pPr>
          </a:p>
          <a:p>
            <a:pPr marL="620591" indent="-310295" lvl="1">
              <a:lnSpc>
                <a:spcPts val="4024"/>
              </a:lnSpc>
              <a:buFont typeface="Arial"/>
              <a:buChar char="•"/>
            </a:pPr>
            <a:r>
              <a:rPr lang="en-US" sz="2874">
                <a:solidFill>
                  <a:srgbClr val="000000"/>
                </a:solidFill>
                <a:latin typeface="Inter Bold"/>
              </a:rPr>
              <a:t>Inspiring a New Generation of Leaders</a:t>
            </a:r>
          </a:p>
          <a:p>
            <a:pPr marL="0" indent="0" lvl="0">
              <a:lnSpc>
                <a:spcPts val="3884"/>
              </a:lnSpc>
            </a:pPr>
          </a:p>
        </p:txBody>
      </p:sp>
      <p:grpSp>
        <p:nvGrpSpPr>
          <p:cNvPr name="Group 8" id="8"/>
          <p:cNvGrpSpPr/>
          <p:nvPr/>
        </p:nvGrpSpPr>
        <p:grpSpPr>
          <a:xfrm rot="2792217">
            <a:off x="3731005" y="1590637"/>
            <a:ext cx="18372330" cy="5077718"/>
            <a:chOff x="0" y="0"/>
            <a:chExt cx="2940894" cy="81280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2940894" cy="812800"/>
            </a:xfrm>
            <a:custGeom>
              <a:avLst/>
              <a:gdLst/>
              <a:ahLst/>
              <a:cxnLst/>
              <a:rect r="r" b="b" t="t" l="l"/>
              <a:pathLst>
                <a:path h="812800" w="2940894">
                  <a:moveTo>
                    <a:pt x="21491" y="0"/>
                  </a:moveTo>
                  <a:lnTo>
                    <a:pt x="2919403" y="0"/>
                  </a:lnTo>
                  <a:cubicBezTo>
                    <a:pt x="2925103" y="0"/>
                    <a:pt x="2930569" y="2264"/>
                    <a:pt x="2934599" y="6295"/>
                  </a:cubicBezTo>
                  <a:cubicBezTo>
                    <a:pt x="2938630" y="10325"/>
                    <a:pt x="2940894" y="15791"/>
                    <a:pt x="2940894" y="21491"/>
                  </a:cubicBezTo>
                  <a:lnTo>
                    <a:pt x="2940894" y="791309"/>
                  </a:lnTo>
                  <a:cubicBezTo>
                    <a:pt x="2940894" y="803178"/>
                    <a:pt x="2931272" y="812800"/>
                    <a:pt x="2919403" y="812800"/>
                  </a:cubicBezTo>
                  <a:lnTo>
                    <a:pt x="21491" y="812800"/>
                  </a:lnTo>
                  <a:cubicBezTo>
                    <a:pt x="15791" y="812800"/>
                    <a:pt x="10325" y="810536"/>
                    <a:pt x="6295" y="806505"/>
                  </a:cubicBezTo>
                  <a:cubicBezTo>
                    <a:pt x="2264" y="802475"/>
                    <a:pt x="0" y="797009"/>
                    <a:pt x="0" y="791309"/>
                  </a:cubicBezTo>
                  <a:lnTo>
                    <a:pt x="0" y="21491"/>
                  </a:lnTo>
                  <a:cubicBezTo>
                    <a:pt x="0" y="15791"/>
                    <a:pt x="2264" y="10325"/>
                    <a:pt x="6295" y="6295"/>
                  </a:cubicBezTo>
                  <a:cubicBezTo>
                    <a:pt x="10325" y="2264"/>
                    <a:pt x="15791" y="0"/>
                    <a:pt x="21491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FFFFFF">
                    <a:alpha val="100000"/>
                  </a:srgbClr>
                </a:gs>
                <a:gs pos="100000">
                  <a:srgbClr val="4A8FBF">
                    <a:alpha val="100000"/>
                  </a:srgbClr>
                </a:gs>
              </a:gsLst>
              <a:path path="circle">
                <a:fillToRect l="50000" r="50000" t="50000" b="50000"/>
              </a:path>
            </a:gradFill>
          </p:spPr>
        </p:sp>
        <p:sp>
          <p:nvSpPr>
            <p:cNvPr name="TextBox 10" id="10"/>
            <p:cNvSpPr txBox="true"/>
            <p:nvPr/>
          </p:nvSpPr>
          <p:spPr>
            <a:xfrm>
              <a:off x="0" y="-47625"/>
              <a:ext cx="2940894" cy="860425"/>
            </a:xfrm>
            <a:prstGeom prst="rect">
              <a:avLst/>
            </a:prstGeom>
          </p:spPr>
          <p:txBody>
            <a:bodyPr anchor="ctr" rtlCol="false" tIns="90610" lIns="90610" bIns="90610" rIns="90610"/>
            <a:lstStyle/>
            <a:p>
              <a:pPr algn="ctr">
                <a:lnSpc>
                  <a:spcPts val="2940"/>
                </a:lnSpc>
              </a:pPr>
            </a:p>
          </p:txBody>
        </p:sp>
      </p:grpSp>
      <p:grpSp>
        <p:nvGrpSpPr>
          <p:cNvPr name="Group 11" id="11"/>
          <p:cNvGrpSpPr/>
          <p:nvPr/>
        </p:nvGrpSpPr>
        <p:grpSpPr>
          <a:xfrm rot="2792217">
            <a:off x="4705133" y="-2898637"/>
            <a:ext cx="7067277" cy="4183513"/>
            <a:chOff x="0" y="0"/>
            <a:chExt cx="1131273" cy="669663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1131273" cy="669663"/>
            </a:xfrm>
            <a:custGeom>
              <a:avLst/>
              <a:gdLst/>
              <a:ahLst/>
              <a:cxnLst/>
              <a:rect r="r" b="b" t="t" l="l"/>
              <a:pathLst>
                <a:path h="669663" w="1131273">
                  <a:moveTo>
                    <a:pt x="55868" y="0"/>
                  </a:moveTo>
                  <a:lnTo>
                    <a:pt x="1075404" y="0"/>
                  </a:lnTo>
                  <a:cubicBezTo>
                    <a:pt x="1106259" y="0"/>
                    <a:pt x="1131273" y="25013"/>
                    <a:pt x="1131273" y="55868"/>
                  </a:cubicBezTo>
                  <a:lnTo>
                    <a:pt x="1131273" y="613795"/>
                  </a:lnTo>
                  <a:cubicBezTo>
                    <a:pt x="1131273" y="644650"/>
                    <a:pt x="1106259" y="669663"/>
                    <a:pt x="1075404" y="669663"/>
                  </a:cubicBezTo>
                  <a:lnTo>
                    <a:pt x="55868" y="669663"/>
                  </a:lnTo>
                  <a:cubicBezTo>
                    <a:pt x="25013" y="669663"/>
                    <a:pt x="0" y="644650"/>
                    <a:pt x="0" y="613795"/>
                  </a:cubicBezTo>
                  <a:lnTo>
                    <a:pt x="0" y="55868"/>
                  </a:lnTo>
                  <a:cubicBezTo>
                    <a:pt x="0" y="25013"/>
                    <a:pt x="25013" y="0"/>
                    <a:pt x="55868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DAECEF">
                    <a:alpha val="50000"/>
                  </a:srgbClr>
                </a:gs>
                <a:gs pos="100000">
                  <a:srgbClr val="6CAAE4">
                    <a:alpha val="100000"/>
                  </a:srgbClr>
                </a:gs>
              </a:gsLst>
              <a:path path="circle">
                <a:fillToRect l="50000" r="50000" t="50000" b="50000"/>
              </a:path>
            </a:gradFill>
          </p:spPr>
        </p:sp>
        <p:sp>
          <p:nvSpPr>
            <p:cNvPr name="TextBox 13" id="13"/>
            <p:cNvSpPr txBox="true"/>
            <p:nvPr/>
          </p:nvSpPr>
          <p:spPr>
            <a:xfrm>
              <a:off x="0" y="-47625"/>
              <a:ext cx="1131273" cy="717288"/>
            </a:xfrm>
            <a:prstGeom prst="rect">
              <a:avLst/>
            </a:prstGeom>
          </p:spPr>
          <p:txBody>
            <a:bodyPr anchor="ctr" rtlCol="false" tIns="90610" lIns="90610" bIns="90610" rIns="90610"/>
            <a:lstStyle/>
            <a:p>
              <a:pPr algn="ctr">
                <a:lnSpc>
                  <a:spcPts val="2940"/>
                </a:lnSpc>
              </a:pPr>
            </a:p>
          </p:txBody>
        </p:sp>
      </p:grpSp>
      <p:grpSp>
        <p:nvGrpSpPr>
          <p:cNvPr name="Group 14" id="14"/>
          <p:cNvGrpSpPr/>
          <p:nvPr/>
        </p:nvGrpSpPr>
        <p:grpSpPr>
          <a:xfrm rot="2792217">
            <a:off x="14788864" y="7741132"/>
            <a:ext cx="7067277" cy="4183513"/>
            <a:chOff x="0" y="0"/>
            <a:chExt cx="1131273" cy="669663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1131273" cy="669663"/>
            </a:xfrm>
            <a:custGeom>
              <a:avLst/>
              <a:gdLst/>
              <a:ahLst/>
              <a:cxnLst/>
              <a:rect r="r" b="b" t="t" l="l"/>
              <a:pathLst>
                <a:path h="669663" w="1131273">
                  <a:moveTo>
                    <a:pt x="55868" y="0"/>
                  </a:moveTo>
                  <a:lnTo>
                    <a:pt x="1075404" y="0"/>
                  </a:lnTo>
                  <a:cubicBezTo>
                    <a:pt x="1106259" y="0"/>
                    <a:pt x="1131273" y="25013"/>
                    <a:pt x="1131273" y="55868"/>
                  </a:cubicBezTo>
                  <a:lnTo>
                    <a:pt x="1131273" y="613795"/>
                  </a:lnTo>
                  <a:cubicBezTo>
                    <a:pt x="1131273" y="644650"/>
                    <a:pt x="1106259" y="669663"/>
                    <a:pt x="1075404" y="669663"/>
                  </a:cubicBezTo>
                  <a:lnTo>
                    <a:pt x="55868" y="669663"/>
                  </a:lnTo>
                  <a:cubicBezTo>
                    <a:pt x="25013" y="669663"/>
                    <a:pt x="0" y="644650"/>
                    <a:pt x="0" y="613795"/>
                  </a:cubicBezTo>
                  <a:lnTo>
                    <a:pt x="0" y="55868"/>
                  </a:lnTo>
                  <a:cubicBezTo>
                    <a:pt x="0" y="25013"/>
                    <a:pt x="25013" y="0"/>
                    <a:pt x="55868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DAECEF">
                    <a:alpha val="50000"/>
                  </a:srgbClr>
                </a:gs>
                <a:gs pos="100000">
                  <a:srgbClr val="6CAAE4">
                    <a:alpha val="100000"/>
                  </a:srgbClr>
                </a:gs>
              </a:gsLst>
              <a:path path="circle">
                <a:fillToRect l="50000" r="50000" t="50000" b="50000"/>
              </a:path>
            </a:gradFill>
          </p:spPr>
        </p:sp>
        <p:sp>
          <p:nvSpPr>
            <p:cNvPr name="TextBox 16" id="16"/>
            <p:cNvSpPr txBox="true"/>
            <p:nvPr/>
          </p:nvSpPr>
          <p:spPr>
            <a:xfrm>
              <a:off x="0" y="-47625"/>
              <a:ext cx="1131273" cy="717288"/>
            </a:xfrm>
            <a:prstGeom prst="rect">
              <a:avLst/>
            </a:prstGeom>
          </p:spPr>
          <p:txBody>
            <a:bodyPr anchor="ctr" rtlCol="false" tIns="90610" lIns="90610" bIns="90610" rIns="90610"/>
            <a:lstStyle/>
            <a:p>
              <a:pPr algn="ctr">
                <a:lnSpc>
                  <a:spcPts val="2940"/>
                </a:lnSpc>
              </a:pPr>
            </a:p>
          </p:txBody>
        </p:sp>
      </p:grpSp>
      <p:sp>
        <p:nvSpPr>
          <p:cNvPr name="AutoShape 17" id="17"/>
          <p:cNvSpPr/>
          <p:nvPr/>
        </p:nvSpPr>
        <p:spPr>
          <a:xfrm>
            <a:off x="1255108" y="-5857220"/>
            <a:ext cx="7348014" cy="7753199"/>
          </a:xfrm>
          <a:prstGeom prst="line">
            <a:avLst/>
          </a:prstGeom>
          <a:ln cap="flat" w="57150">
            <a:solidFill>
              <a:srgbClr val="FFFFFF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Freeform 18" id="18"/>
          <p:cNvSpPr/>
          <p:nvPr/>
        </p:nvSpPr>
        <p:spPr>
          <a:xfrm flipH="false" flipV="false" rot="-2700000">
            <a:off x="9949128" y="1213615"/>
            <a:ext cx="6981754" cy="6981754"/>
          </a:xfrm>
          <a:custGeom>
            <a:avLst/>
            <a:gdLst/>
            <a:ahLst/>
            <a:cxnLst/>
            <a:rect r="r" b="b" t="t" l="l"/>
            <a:pathLst>
              <a:path h="6981754" w="6981754">
                <a:moveTo>
                  <a:pt x="0" y="0"/>
                </a:moveTo>
                <a:lnTo>
                  <a:pt x="6981754" y="0"/>
                </a:lnTo>
                <a:lnTo>
                  <a:pt x="6981754" y="6981754"/>
                </a:lnTo>
                <a:lnTo>
                  <a:pt x="0" y="698175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grpSp>
        <p:nvGrpSpPr>
          <p:cNvPr name="Group 19" id="19"/>
          <p:cNvGrpSpPr/>
          <p:nvPr/>
        </p:nvGrpSpPr>
        <p:grpSpPr>
          <a:xfrm rot="-5400000">
            <a:off x="9698527" y="811754"/>
            <a:ext cx="7238389" cy="7238389"/>
            <a:chOff x="0" y="0"/>
            <a:chExt cx="12060136" cy="12060136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-187325" y="0"/>
              <a:ext cx="12247499" cy="12060174"/>
            </a:xfrm>
            <a:custGeom>
              <a:avLst/>
              <a:gdLst/>
              <a:ahLst/>
              <a:cxnLst/>
              <a:rect r="r" b="b" t="t" l="l"/>
              <a:pathLst>
                <a:path h="12060174" w="12247499">
                  <a:moveTo>
                    <a:pt x="6217412" y="0"/>
                  </a:moveTo>
                  <a:cubicBezTo>
                    <a:pt x="5726303" y="0"/>
                    <a:pt x="5235067" y="187325"/>
                    <a:pt x="4860417" y="562102"/>
                  </a:cubicBezTo>
                  <a:lnTo>
                    <a:pt x="749427" y="4673092"/>
                  </a:lnTo>
                  <a:cubicBezTo>
                    <a:pt x="0" y="5422519"/>
                    <a:pt x="0" y="6637655"/>
                    <a:pt x="749427" y="7387082"/>
                  </a:cubicBezTo>
                  <a:lnTo>
                    <a:pt x="4860417" y="11498072"/>
                  </a:lnTo>
                  <a:cubicBezTo>
                    <a:pt x="5233797" y="11871452"/>
                    <a:pt x="5722747" y="12058777"/>
                    <a:pt x="6212078" y="12060174"/>
                  </a:cubicBezTo>
                  <a:lnTo>
                    <a:pt x="6222746" y="12060174"/>
                  </a:lnTo>
                  <a:cubicBezTo>
                    <a:pt x="6712077" y="12058777"/>
                    <a:pt x="7201027" y="11871452"/>
                    <a:pt x="7574407" y="11498072"/>
                  </a:cubicBezTo>
                  <a:lnTo>
                    <a:pt x="11685398" y="7387082"/>
                  </a:lnTo>
                  <a:cubicBezTo>
                    <a:pt x="12058777" y="7013702"/>
                    <a:pt x="12246229" y="6524752"/>
                    <a:pt x="12247499" y="6035294"/>
                  </a:cubicBezTo>
                  <a:lnTo>
                    <a:pt x="12247499" y="6024753"/>
                  </a:lnTo>
                  <a:cubicBezTo>
                    <a:pt x="12246229" y="5535295"/>
                    <a:pt x="12058777" y="5046472"/>
                    <a:pt x="11685398" y="4673092"/>
                  </a:cubicBezTo>
                  <a:lnTo>
                    <a:pt x="7574407" y="562102"/>
                  </a:lnTo>
                  <a:cubicBezTo>
                    <a:pt x="7199630" y="187325"/>
                    <a:pt x="6708521" y="0"/>
                    <a:pt x="6217412" y="0"/>
                  </a:cubicBezTo>
                  <a:close/>
                </a:path>
              </a:pathLst>
            </a:custGeom>
            <a:solidFill>
              <a:srgbClr val="F6F6F6"/>
            </a:solidFill>
            <a:ln w="12700">
              <a:solidFill>
                <a:srgbClr val="000000"/>
              </a:solidFill>
            </a:ln>
          </p:spPr>
        </p:sp>
      </p:grpSp>
      <p:grpSp>
        <p:nvGrpSpPr>
          <p:cNvPr name="Group 21" id="21"/>
          <p:cNvGrpSpPr/>
          <p:nvPr/>
        </p:nvGrpSpPr>
        <p:grpSpPr>
          <a:xfrm rot="0">
            <a:off x="10083401" y="1196627"/>
            <a:ext cx="6468642" cy="6468642"/>
            <a:chOff x="0" y="0"/>
            <a:chExt cx="12060136" cy="12060136"/>
          </a:xfrm>
        </p:grpSpPr>
        <p:sp>
          <p:nvSpPr>
            <p:cNvPr name="Freeform 22" id="22"/>
            <p:cNvSpPr/>
            <p:nvPr/>
          </p:nvSpPr>
          <p:spPr>
            <a:xfrm flipH="false" flipV="false" rot="0">
              <a:off x="-187325" y="0"/>
              <a:ext cx="12247499" cy="12060174"/>
            </a:xfrm>
            <a:custGeom>
              <a:avLst/>
              <a:gdLst/>
              <a:ahLst/>
              <a:cxnLst/>
              <a:rect r="r" b="b" t="t" l="l"/>
              <a:pathLst>
                <a:path h="12060174" w="12247499">
                  <a:moveTo>
                    <a:pt x="6217412" y="0"/>
                  </a:moveTo>
                  <a:cubicBezTo>
                    <a:pt x="5726303" y="0"/>
                    <a:pt x="5235067" y="187325"/>
                    <a:pt x="4860417" y="562102"/>
                  </a:cubicBezTo>
                  <a:lnTo>
                    <a:pt x="749427" y="4673092"/>
                  </a:lnTo>
                  <a:cubicBezTo>
                    <a:pt x="0" y="5422519"/>
                    <a:pt x="0" y="6637655"/>
                    <a:pt x="749427" y="7387082"/>
                  </a:cubicBezTo>
                  <a:lnTo>
                    <a:pt x="4860417" y="11498072"/>
                  </a:lnTo>
                  <a:cubicBezTo>
                    <a:pt x="5233797" y="11871452"/>
                    <a:pt x="5722747" y="12058777"/>
                    <a:pt x="6212078" y="12060174"/>
                  </a:cubicBezTo>
                  <a:lnTo>
                    <a:pt x="6222746" y="12060174"/>
                  </a:lnTo>
                  <a:cubicBezTo>
                    <a:pt x="6712077" y="12058777"/>
                    <a:pt x="7201027" y="11871452"/>
                    <a:pt x="7574407" y="11498072"/>
                  </a:cubicBezTo>
                  <a:lnTo>
                    <a:pt x="11685398" y="7387082"/>
                  </a:lnTo>
                  <a:cubicBezTo>
                    <a:pt x="12058777" y="7013702"/>
                    <a:pt x="12246229" y="6524752"/>
                    <a:pt x="12247499" y="6035294"/>
                  </a:cubicBezTo>
                  <a:lnTo>
                    <a:pt x="12247499" y="6024753"/>
                  </a:lnTo>
                  <a:cubicBezTo>
                    <a:pt x="12246229" y="5535295"/>
                    <a:pt x="12058777" y="5046472"/>
                    <a:pt x="11685398" y="4673092"/>
                  </a:cubicBezTo>
                  <a:lnTo>
                    <a:pt x="7574407" y="562102"/>
                  </a:lnTo>
                  <a:cubicBezTo>
                    <a:pt x="7199630" y="187325"/>
                    <a:pt x="6708521" y="0"/>
                    <a:pt x="6217412" y="0"/>
                  </a:cubicBezTo>
                  <a:close/>
                </a:path>
              </a:pathLst>
            </a:custGeom>
            <a:blipFill>
              <a:blip r:embed="rId5"/>
              <a:stretch>
                <a:fillRect l="-50000" t="0" r="-50000" b="0"/>
              </a:stretch>
            </a:blipFill>
          </p:spPr>
        </p:sp>
      </p:grpSp>
      <p:grpSp>
        <p:nvGrpSpPr>
          <p:cNvPr name="Group 23" id="23"/>
          <p:cNvGrpSpPr/>
          <p:nvPr/>
        </p:nvGrpSpPr>
        <p:grpSpPr>
          <a:xfrm rot="-2700000">
            <a:off x="13818737" y="-3409946"/>
            <a:ext cx="4417348" cy="4480007"/>
            <a:chOff x="0" y="0"/>
            <a:chExt cx="354141" cy="359164"/>
          </a:xfrm>
        </p:grpSpPr>
        <p:sp>
          <p:nvSpPr>
            <p:cNvPr name="Freeform 24" id="24"/>
            <p:cNvSpPr/>
            <p:nvPr/>
          </p:nvSpPr>
          <p:spPr>
            <a:xfrm flipH="false" flipV="false" rot="0">
              <a:off x="0" y="0"/>
              <a:ext cx="354141" cy="359164"/>
            </a:xfrm>
            <a:custGeom>
              <a:avLst/>
              <a:gdLst/>
              <a:ahLst/>
              <a:cxnLst/>
              <a:rect r="r" b="b" t="t" l="l"/>
              <a:pathLst>
                <a:path h="359164" w="354141">
                  <a:moveTo>
                    <a:pt x="162993" y="0"/>
                  </a:moveTo>
                  <a:lnTo>
                    <a:pt x="191147" y="0"/>
                  </a:lnTo>
                  <a:cubicBezTo>
                    <a:pt x="281166" y="0"/>
                    <a:pt x="354141" y="72975"/>
                    <a:pt x="354141" y="162993"/>
                  </a:cubicBezTo>
                  <a:lnTo>
                    <a:pt x="354141" y="196171"/>
                  </a:lnTo>
                  <a:cubicBezTo>
                    <a:pt x="354141" y="239399"/>
                    <a:pt x="336968" y="280857"/>
                    <a:pt x="306401" y="311424"/>
                  </a:cubicBezTo>
                  <a:cubicBezTo>
                    <a:pt x="275834" y="341992"/>
                    <a:pt x="234376" y="359164"/>
                    <a:pt x="191147" y="359164"/>
                  </a:cubicBezTo>
                  <a:lnTo>
                    <a:pt x="162993" y="359164"/>
                  </a:lnTo>
                  <a:cubicBezTo>
                    <a:pt x="72975" y="359164"/>
                    <a:pt x="0" y="286189"/>
                    <a:pt x="0" y="196171"/>
                  </a:cubicBezTo>
                  <a:lnTo>
                    <a:pt x="0" y="162993"/>
                  </a:lnTo>
                  <a:cubicBezTo>
                    <a:pt x="0" y="119765"/>
                    <a:pt x="17172" y="78307"/>
                    <a:pt x="47740" y="47740"/>
                  </a:cubicBezTo>
                  <a:cubicBezTo>
                    <a:pt x="78307" y="17172"/>
                    <a:pt x="119765" y="0"/>
                    <a:pt x="16299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514350" cap="rnd">
              <a:solidFill>
                <a:srgbClr val="42738F"/>
              </a:solidFill>
              <a:prstDash val="solid"/>
              <a:round/>
            </a:ln>
          </p:spPr>
        </p:sp>
        <p:sp>
          <p:nvSpPr>
            <p:cNvPr name="TextBox 25" id="25"/>
            <p:cNvSpPr txBox="true"/>
            <p:nvPr/>
          </p:nvSpPr>
          <p:spPr>
            <a:xfrm>
              <a:off x="0" y="-47625"/>
              <a:ext cx="354141" cy="40678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940"/>
                </a:lnSpc>
              </a:pPr>
            </a:p>
          </p:txBody>
        </p:sp>
      </p:grpSp>
      <p:grpSp>
        <p:nvGrpSpPr>
          <p:cNvPr name="Group 26" id="26"/>
          <p:cNvGrpSpPr/>
          <p:nvPr/>
        </p:nvGrpSpPr>
        <p:grpSpPr>
          <a:xfrm rot="-2700000">
            <a:off x="10081016" y="9271362"/>
            <a:ext cx="4417348" cy="4480007"/>
            <a:chOff x="0" y="0"/>
            <a:chExt cx="354141" cy="359164"/>
          </a:xfrm>
        </p:grpSpPr>
        <p:sp>
          <p:nvSpPr>
            <p:cNvPr name="Freeform 27" id="27"/>
            <p:cNvSpPr/>
            <p:nvPr/>
          </p:nvSpPr>
          <p:spPr>
            <a:xfrm flipH="false" flipV="false" rot="0">
              <a:off x="0" y="0"/>
              <a:ext cx="354141" cy="359164"/>
            </a:xfrm>
            <a:custGeom>
              <a:avLst/>
              <a:gdLst/>
              <a:ahLst/>
              <a:cxnLst/>
              <a:rect r="r" b="b" t="t" l="l"/>
              <a:pathLst>
                <a:path h="359164" w="354141">
                  <a:moveTo>
                    <a:pt x="162993" y="0"/>
                  </a:moveTo>
                  <a:lnTo>
                    <a:pt x="191147" y="0"/>
                  </a:lnTo>
                  <a:cubicBezTo>
                    <a:pt x="281166" y="0"/>
                    <a:pt x="354141" y="72975"/>
                    <a:pt x="354141" y="162993"/>
                  </a:cubicBezTo>
                  <a:lnTo>
                    <a:pt x="354141" y="196171"/>
                  </a:lnTo>
                  <a:cubicBezTo>
                    <a:pt x="354141" y="239399"/>
                    <a:pt x="336968" y="280857"/>
                    <a:pt x="306401" y="311424"/>
                  </a:cubicBezTo>
                  <a:cubicBezTo>
                    <a:pt x="275834" y="341992"/>
                    <a:pt x="234376" y="359164"/>
                    <a:pt x="191147" y="359164"/>
                  </a:cubicBezTo>
                  <a:lnTo>
                    <a:pt x="162993" y="359164"/>
                  </a:lnTo>
                  <a:cubicBezTo>
                    <a:pt x="72975" y="359164"/>
                    <a:pt x="0" y="286189"/>
                    <a:pt x="0" y="196171"/>
                  </a:cubicBezTo>
                  <a:lnTo>
                    <a:pt x="0" y="162993"/>
                  </a:lnTo>
                  <a:cubicBezTo>
                    <a:pt x="0" y="119765"/>
                    <a:pt x="17172" y="78307"/>
                    <a:pt x="47740" y="47740"/>
                  </a:cubicBezTo>
                  <a:cubicBezTo>
                    <a:pt x="78307" y="17172"/>
                    <a:pt x="119765" y="0"/>
                    <a:pt x="16299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514350" cap="rnd">
              <a:solidFill>
                <a:srgbClr val="42738F"/>
              </a:solidFill>
              <a:prstDash val="solid"/>
              <a:round/>
            </a:ln>
          </p:spPr>
        </p:sp>
        <p:sp>
          <p:nvSpPr>
            <p:cNvPr name="TextBox 28" id="28"/>
            <p:cNvSpPr txBox="true"/>
            <p:nvPr/>
          </p:nvSpPr>
          <p:spPr>
            <a:xfrm>
              <a:off x="0" y="-47625"/>
              <a:ext cx="354141" cy="40678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940"/>
                </a:lnSpc>
              </a:pPr>
            </a:p>
          </p:txBody>
        </p:sp>
      </p:grpSp>
      <p:sp>
        <p:nvSpPr>
          <p:cNvPr name="AutoShape 29" id="29"/>
          <p:cNvSpPr/>
          <p:nvPr/>
        </p:nvSpPr>
        <p:spPr>
          <a:xfrm>
            <a:off x="15607029" y="9277956"/>
            <a:ext cx="7348014" cy="7753199"/>
          </a:xfrm>
          <a:prstGeom prst="line">
            <a:avLst/>
          </a:prstGeom>
          <a:ln cap="flat" w="57150">
            <a:solidFill>
              <a:srgbClr val="FFFFFF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30" id="30"/>
          <p:cNvSpPr txBox="true"/>
          <p:nvPr/>
        </p:nvSpPr>
        <p:spPr>
          <a:xfrm rot="0">
            <a:off x="344774" y="745079"/>
            <a:ext cx="11944916" cy="360176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marL="0" indent="0" lvl="0">
              <a:lnSpc>
                <a:spcPts val="9572"/>
              </a:lnSpc>
            </a:pPr>
            <a:r>
              <a:rPr lang="en-US" sz="7307" spc="-248">
                <a:solidFill>
                  <a:srgbClr val="0C3356"/>
                </a:solidFill>
                <a:latin typeface="Martel Bold"/>
              </a:rPr>
              <a:t>Embracing Visionary Leadership for Future Success</a:t>
            </a:r>
          </a:p>
        </p:txBody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gradFill rotWithShape="true">
          <a:gsLst>
            <a:gs pos="0">
              <a:srgbClr val="FFFFFF">
                <a:alpha val="100000"/>
              </a:srgbClr>
            </a:gs>
            <a:gs pos="100000">
              <a:srgbClr val="DBDBDB">
                <a:alpha val="100000"/>
              </a:srgbClr>
            </a:gs>
          </a:gsLst>
          <a:path path="circle">
            <a:fillToRect l="50000" r="50000" t="50000" b="50000"/>
          </a:path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142663" y="4507421"/>
            <a:ext cx="18573327" cy="8763914"/>
          </a:xfrm>
          <a:custGeom>
            <a:avLst/>
            <a:gdLst/>
            <a:ahLst/>
            <a:cxnLst/>
            <a:rect r="r" b="b" t="t" l="l"/>
            <a:pathLst>
              <a:path h="8763914" w="18573327">
                <a:moveTo>
                  <a:pt x="0" y="0"/>
                </a:moveTo>
                <a:lnTo>
                  <a:pt x="18573326" y="0"/>
                </a:lnTo>
                <a:lnTo>
                  <a:pt x="18573326" y="8763915"/>
                </a:lnTo>
                <a:lnTo>
                  <a:pt x="0" y="876391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9999"/>
            </a:blip>
            <a:stretch>
              <a:fillRect l="0" t="-41198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625451" y="343888"/>
            <a:ext cx="5830442" cy="12838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marL="0" indent="0" lvl="0">
              <a:lnSpc>
                <a:spcPts val="10314"/>
              </a:lnSpc>
            </a:pPr>
            <a:r>
              <a:rPr lang="en-US" sz="7873" spc="-267">
                <a:solidFill>
                  <a:srgbClr val="003D60"/>
                </a:solidFill>
                <a:latin typeface="Martel Bold"/>
              </a:rPr>
              <a:t>References </a:t>
            </a:r>
          </a:p>
        </p:txBody>
      </p:sp>
      <p:grpSp>
        <p:nvGrpSpPr>
          <p:cNvPr name="Group 4" id="4"/>
          <p:cNvGrpSpPr/>
          <p:nvPr/>
        </p:nvGrpSpPr>
        <p:grpSpPr>
          <a:xfrm rot="8277802">
            <a:off x="14984793" y="7766688"/>
            <a:ext cx="5363664" cy="5040624"/>
            <a:chOff x="0" y="0"/>
            <a:chExt cx="433195" cy="407105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433195" cy="407105"/>
            </a:xfrm>
            <a:custGeom>
              <a:avLst/>
              <a:gdLst/>
              <a:ahLst/>
              <a:cxnLst/>
              <a:rect r="r" b="b" t="t" l="l"/>
              <a:pathLst>
                <a:path h="407105" w="433195">
                  <a:moveTo>
                    <a:pt x="127019" y="0"/>
                  </a:moveTo>
                  <a:lnTo>
                    <a:pt x="306176" y="0"/>
                  </a:lnTo>
                  <a:cubicBezTo>
                    <a:pt x="376327" y="0"/>
                    <a:pt x="433195" y="56868"/>
                    <a:pt x="433195" y="127019"/>
                  </a:cubicBezTo>
                  <a:lnTo>
                    <a:pt x="433195" y="280086"/>
                  </a:lnTo>
                  <a:cubicBezTo>
                    <a:pt x="433195" y="350236"/>
                    <a:pt x="376327" y="407105"/>
                    <a:pt x="306176" y="407105"/>
                  </a:cubicBezTo>
                  <a:lnTo>
                    <a:pt x="127019" y="407105"/>
                  </a:lnTo>
                  <a:cubicBezTo>
                    <a:pt x="56868" y="407105"/>
                    <a:pt x="0" y="350236"/>
                    <a:pt x="0" y="280086"/>
                  </a:cubicBezTo>
                  <a:lnTo>
                    <a:pt x="0" y="127019"/>
                  </a:lnTo>
                  <a:cubicBezTo>
                    <a:pt x="0" y="56868"/>
                    <a:pt x="56868" y="0"/>
                    <a:pt x="127019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7AB8C4">
                    <a:alpha val="50000"/>
                  </a:srgbClr>
                </a:gs>
                <a:gs pos="100000">
                  <a:srgbClr val="6CAAE4">
                    <a:alpha val="100000"/>
                  </a:srgbClr>
                </a:gs>
              </a:gsLst>
              <a:path path="circle">
                <a:fillToRect l="50000" r="50000" t="50000" b="50000"/>
              </a:path>
            </a:gradFill>
          </p:spPr>
        </p:sp>
        <p:sp>
          <p:nvSpPr>
            <p:cNvPr name="TextBox 6" id="6"/>
            <p:cNvSpPr txBox="true"/>
            <p:nvPr/>
          </p:nvSpPr>
          <p:spPr>
            <a:xfrm>
              <a:off x="0" y="-47625"/>
              <a:ext cx="433195" cy="45473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940"/>
                </a:lnSpc>
              </a:pPr>
            </a:p>
          </p:txBody>
        </p:sp>
      </p:grpSp>
      <p:grpSp>
        <p:nvGrpSpPr>
          <p:cNvPr name="Group 7" id="7"/>
          <p:cNvGrpSpPr/>
          <p:nvPr/>
        </p:nvGrpSpPr>
        <p:grpSpPr>
          <a:xfrm rot="8012758">
            <a:off x="7933005" y="-3200256"/>
            <a:ext cx="5472276" cy="5218742"/>
            <a:chOff x="0" y="0"/>
            <a:chExt cx="375586" cy="358185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375586" cy="358185"/>
            </a:xfrm>
            <a:custGeom>
              <a:avLst/>
              <a:gdLst/>
              <a:ahLst/>
              <a:cxnLst/>
              <a:rect r="r" b="b" t="t" l="l"/>
              <a:pathLst>
                <a:path h="358185" w="375586">
                  <a:moveTo>
                    <a:pt x="124498" y="0"/>
                  </a:moveTo>
                  <a:lnTo>
                    <a:pt x="251087" y="0"/>
                  </a:lnTo>
                  <a:cubicBezTo>
                    <a:pt x="319846" y="0"/>
                    <a:pt x="375586" y="55740"/>
                    <a:pt x="375586" y="124498"/>
                  </a:cubicBezTo>
                  <a:lnTo>
                    <a:pt x="375586" y="233686"/>
                  </a:lnTo>
                  <a:cubicBezTo>
                    <a:pt x="375586" y="302445"/>
                    <a:pt x="319846" y="358185"/>
                    <a:pt x="251087" y="358185"/>
                  </a:cubicBezTo>
                  <a:lnTo>
                    <a:pt x="124498" y="358185"/>
                  </a:lnTo>
                  <a:cubicBezTo>
                    <a:pt x="55740" y="358185"/>
                    <a:pt x="0" y="302445"/>
                    <a:pt x="0" y="233686"/>
                  </a:cubicBezTo>
                  <a:lnTo>
                    <a:pt x="0" y="124498"/>
                  </a:lnTo>
                  <a:cubicBezTo>
                    <a:pt x="0" y="55740"/>
                    <a:pt x="55740" y="0"/>
                    <a:pt x="124498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7AB8C4">
                    <a:alpha val="50000"/>
                  </a:srgbClr>
                </a:gs>
                <a:gs pos="100000">
                  <a:srgbClr val="6CAAE4">
                    <a:alpha val="100000"/>
                  </a:srgbClr>
                </a:gs>
              </a:gsLst>
              <a:path path="circle">
                <a:fillToRect l="50000" r="50000" t="50000" b="50000"/>
              </a:path>
            </a:gradFill>
          </p:spPr>
        </p:sp>
        <p:sp>
          <p:nvSpPr>
            <p:cNvPr name="TextBox 9" id="9"/>
            <p:cNvSpPr txBox="true"/>
            <p:nvPr/>
          </p:nvSpPr>
          <p:spPr>
            <a:xfrm>
              <a:off x="0" y="-47625"/>
              <a:ext cx="375586" cy="40581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940"/>
                </a:lnSpc>
              </a:pPr>
            </a:p>
          </p:txBody>
        </p:sp>
      </p:grpSp>
      <p:grpSp>
        <p:nvGrpSpPr>
          <p:cNvPr name="Group 10" id="10"/>
          <p:cNvGrpSpPr/>
          <p:nvPr/>
        </p:nvGrpSpPr>
        <p:grpSpPr>
          <a:xfrm rot="-2700000">
            <a:off x="15526297" y="7383428"/>
            <a:ext cx="1773105" cy="1773105"/>
            <a:chOff x="0" y="0"/>
            <a:chExt cx="812800" cy="812800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113524" y="0"/>
                  </a:moveTo>
                  <a:lnTo>
                    <a:pt x="699276" y="0"/>
                  </a:lnTo>
                  <a:cubicBezTo>
                    <a:pt x="729385" y="0"/>
                    <a:pt x="758260" y="11961"/>
                    <a:pt x="779550" y="33250"/>
                  </a:cubicBezTo>
                  <a:cubicBezTo>
                    <a:pt x="800839" y="54540"/>
                    <a:pt x="812800" y="83416"/>
                    <a:pt x="812800" y="113524"/>
                  </a:cubicBezTo>
                  <a:lnTo>
                    <a:pt x="812800" y="699276"/>
                  </a:lnTo>
                  <a:cubicBezTo>
                    <a:pt x="812800" y="729385"/>
                    <a:pt x="800839" y="758260"/>
                    <a:pt x="779550" y="779550"/>
                  </a:cubicBezTo>
                  <a:cubicBezTo>
                    <a:pt x="758260" y="800839"/>
                    <a:pt x="729385" y="812800"/>
                    <a:pt x="699276" y="812800"/>
                  </a:cubicBezTo>
                  <a:lnTo>
                    <a:pt x="113524" y="812800"/>
                  </a:lnTo>
                  <a:cubicBezTo>
                    <a:pt x="83416" y="812800"/>
                    <a:pt x="54540" y="800839"/>
                    <a:pt x="33250" y="779550"/>
                  </a:cubicBezTo>
                  <a:cubicBezTo>
                    <a:pt x="11961" y="758260"/>
                    <a:pt x="0" y="729385"/>
                    <a:pt x="0" y="699276"/>
                  </a:cubicBezTo>
                  <a:lnTo>
                    <a:pt x="0" y="113524"/>
                  </a:lnTo>
                  <a:cubicBezTo>
                    <a:pt x="0" y="83416"/>
                    <a:pt x="11961" y="54540"/>
                    <a:pt x="33250" y="33250"/>
                  </a:cubicBezTo>
                  <a:cubicBezTo>
                    <a:pt x="54540" y="11961"/>
                    <a:pt x="83416" y="0"/>
                    <a:pt x="113524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57150" cap="rnd">
              <a:solidFill>
                <a:srgbClr val="FFFFFF"/>
              </a:solidFill>
              <a:prstDash val="solid"/>
              <a:round/>
            </a:ln>
          </p:spPr>
        </p:sp>
        <p:sp>
          <p:nvSpPr>
            <p:cNvPr name="TextBox 12" id="12"/>
            <p:cNvSpPr txBox="true"/>
            <p:nvPr/>
          </p:nvSpPr>
          <p:spPr>
            <a:xfrm>
              <a:off x="0" y="-47625"/>
              <a:ext cx="812800" cy="8604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940"/>
                </a:lnSpc>
              </a:pPr>
            </a:p>
          </p:txBody>
        </p:sp>
      </p:grpSp>
      <p:grpSp>
        <p:nvGrpSpPr>
          <p:cNvPr name="Group 13" id="13"/>
          <p:cNvGrpSpPr/>
          <p:nvPr/>
        </p:nvGrpSpPr>
        <p:grpSpPr>
          <a:xfrm rot="-2700000">
            <a:off x="11481266" y="-2648416"/>
            <a:ext cx="4788685" cy="4856613"/>
            <a:chOff x="0" y="0"/>
            <a:chExt cx="354141" cy="359164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354141" cy="359164"/>
            </a:xfrm>
            <a:custGeom>
              <a:avLst/>
              <a:gdLst/>
              <a:ahLst/>
              <a:cxnLst/>
              <a:rect r="r" b="b" t="t" l="l"/>
              <a:pathLst>
                <a:path h="359164" w="354141">
                  <a:moveTo>
                    <a:pt x="150354" y="0"/>
                  </a:moveTo>
                  <a:lnTo>
                    <a:pt x="203787" y="0"/>
                  </a:lnTo>
                  <a:cubicBezTo>
                    <a:pt x="286825" y="0"/>
                    <a:pt x="354141" y="67316"/>
                    <a:pt x="354141" y="150354"/>
                  </a:cubicBezTo>
                  <a:lnTo>
                    <a:pt x="354141" y="208810"/>
                  </a:lnTo>
                  <a:cubicBezTo>
                    <a:pt x="354141" y="248686"/>
                    <a:pt x="338300" y="286930"/>
                    <a:pt x="310103" y="315126"/>
                  </a:cubicBezTo>
                  <a:cubicBezTo>
                    <a:pt x="281906" y="343323"/>
                    <a:pt x="243663" y="359164"/>
                    <a:pt x="203787" y="359164"/>
                  </a:cubicBezTo>
                  <a:lnTo>
                    <a:pt x="150354" y="359164"/>
                  </a:lnTo>
                  <a:cubicBezTo>
                    <a:pt x="67316" y="359164"/>
                    <a:pt x="0" y="291848"/>
                    <a:pt x="0" y="208810"/>
                  </a:cubicBezTo>
                  <a:lnTo>
                    <a:pt x="0" y="150354"/>
                  </a:lnTo>
                  <a:cubicBezTo>
                    <a:pt x="0" y="67316"/>
                    <a:pt x="67316" y="0"/>
                    <a:pt x="150354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514350" cap="rnd">
              <a:solidFill>
                <a:srgbClr val="42738F"/>
              </a:solidFill>
              <a:prstDash val="solid"/>
              <a:round/>
            </a:ln>
          </p:spPr>
        </p:sp>
        <p:sp>
          <p:nvSpPr>
            <p:cNvPr name="TextBox 15" id="15"/>
            <p:cNvSpPr txBox="true"/>
            <p:nvPr/>
          </p:nvSpPr>
          <p:spPr>
            <a:xfrm>
              <a:off x="0" y="-47625"/>
              <a:ext cx="354141" cy="40678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940"/>
                </a:lnSpc>
              </a:pPr>
            </a:p>
          </p:txBody>
        </p:sp>
      </p:grpSp>
      <p:grpSp>
        <p:nvGrpSpPr>
          <p:cNvPr name="Group 16" id="16"/>
          <p:cNvGrpSpPr/>
          <p:nvPr/>
        </p:nvGrpSpPr>
        <p:grpSpPr>
          <a:xfrm rot="-5400000">
            <a:off x="16962594" y="8906969"/>
            <a:ext cx="1883946" cy="1848765"/>
            <a:chOff x="0" y="0"/>
            <a:chExt cx="2511929" cy="2465019"/>
          </a:xfrm>
        </p:grpSpPr>
        <p:sp>
          <p:nvSpPr>
            <p:cNvPr name="AutoShape 17" id="17"/>
            <p:cNvSpPr/>
            <p:nvPr/>
          </p:nvSpPr>
          <p:spPr>
            <a:xfrm flipV="true">
              <a:off x="17961" y="17961"/>
              <a:ext cx="1465370" cy="1465370"/>
            </a:xfrm>
            <a:prstGeom prst="line">
              <a:avLst/>
            </a:prstGeom>
            <a:ln cap="flat" w="50800">
              <a:solidFill>
                <a:srgbClr val="FFFFFF"/>
              </a:solidFill>
              <a:prstDash val="solid"/>
              <a:headEnd type="none" len="sm" w="sm"/>
              <a:tailEnd type="none" len="sm" w="sm"/>
            </a:ln>
          </p:spPr>
        </p:sp>
        <p:sp>
          <p:nvSpPr>
            <p:cNvPr name="AutoShape 18" id="18"/>
            <p:cNvSpPr/>
            <p:nvPr/>
          </p:nvSpPr>
          <p:spPr>
            <a:xfrm flipV="true">
              <a:off x="277953" y="256444"/>
              <a:ext cx="1465370" cy="1465370"/>
            </a:xfrm>
            <a:prstGeom prst="line">
              <a:avLst/>
            </a:prstGeom>
            <a:ln cap="flat" w="50800">
              <a:solidFill>
                <a:srgbClr val="FFFFFF"/>
              </a:solidFill>
              <a:prstDash val="solid"/>
              <a:headEnd type="none" len="sm" w="sm"/>
              <a:tailEnd type="none" len="sm" w="sm"/>
            </a:ln>
          </p:spPr>
        </p:sp>
        <p:sp>
          <p:nvSpPr>
            <p:cNvPr name="AutoShape 19" id="19"/>
            <p:cNvSpPr/>
            <p:nvPr/>
          </p:nvSpPr>
          <p:spPr>
            <a:xfrm flipV="true">
              <a:off x="525246" y="512525"/>
              <a:ext cx="1465370" cy="1465370"/>
            </a:xfrm>
            <a:prstGeom prst="line">
              <a:avLst/>
            </a:prstGeom>
            <a:ln cap="flat" w="50800">
              <a:solidFill>
                <a:srgbClr val="FFFFFF"/>
              </a:solidFill>
              <a:prstDash val="solid"/>
              <a:headEnd type="none" len="sm" w="sm"/>
              <a:tailEnd type="none" len="sm" w="sm"/>
            </a:ln>
          </p:spPr>
        </p:sp>
        <p:sp>
          <p:nvSpPr>
            <p:cNvPr name="AutoShape 20" id="20"/>
            <p:cNvSpPr/>
            <p:nvPr/>
          </p:nvSpPr>
          <p:spPr>
            <a:xfrm flipV="true">
              <a:off x="781306" y="730506"/>
              <a:ext cx="1465370" cy="1465370"/>
            </a:xfrm>
            <a:prstGeom prst="line">
              <a:avLst/>
            </a:prstGeom>
            <a:ln cap="flat" w="50800">
              <a:solidFill>
                <a:srgbClr val="FFFFFF"/>
              </a:solidFill>
              <a:prstDash val="solid"/>
              <a:headEnd type="none" len="sm" w="sm"/>
              <a:tailEnd type="none" len="sm" w="sm"/>
            </a:ln>
          </p:spPr>
        </p:sp>
        <p:sp>
          <p:nvSpPr>
            <p:cNvPr name="AutoShape 21" id="21"/>
            <p:cNvSpPr/>
            <p:nvPr/>
          </p:nvSpPr>
          <p:spPr>
            <a:xfrm flipV="true">
              <a:off x="1028598" y="981689"/>
              <a:ext cx="1465370" cy="1465370"/>
            </a:xfrm>
            <a:prstGeom prst="line">
              <a:avLst/>
            </a:prstGeom>
            <a:ln cap="flat" w="50800">
              <a:solidFill>
                <a:srgbClr val="FFFFFF"/>
              </a:solidFill>
              <a:prstDash val="solid"/>
              <a:headEnd type="none" len="sm" w="sm"/>
              <a:tailEnd type="none" len="sm" w="sm"/>
            </a:ln>
          </p:spPr>
        </p:sp>
      </p:grpSp>
      <p:sp>
        <p:nvSpPr>
          <p:cNvPr name="TextBox 22" id="22"/>
          <p:cNvSpPr txBox="true"/>
          <p:nvPr/>
        </p:nvSpPr>
        <p:spPr>
          <a:xfrm rot="0">
            <a:off x="623413" y="1862303"/>
            <a:ext cx="17043212" cy="769772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480009" indent="-240004" lvl="1">
              <a:lnSpc>
                <a:spcPts val="3401"/>
              </a:lnSpc>
              <a:buFont typeface="Arial"/>
              <a:buChar char="•"/>
            </a:pPr>
            <a:r>
              <a:rPr lang="en-US" sz="2223">
                <a:solidFill>
                  <a:srgbClr val="000000"/>
                </a:solidFill>
                <a:latin typeface="Inter Bold"/>
              </a:rPr>
              <a:t>Mayberry, M. (2023). Culture Is the Way. John Wiley &amp; Sons.</a:t>
            </a:r>
          </a:p>
          <a:p>
            <a:pPr algn="just" marL="480009" indent="-240004" lvl="1">
              <a:lnSpc>
                <a:spcPts val="3401"/>
              </a:lnSpc>
              <a:buFont typeface="Arial"/>
              <a:buChar char="•"/>
            </a:pPr>
            <a:r>
              <a:rPr lang="en-US" sz="2223">
                <a:solidFill>
                  <a:srgbClr val="000000"/>
                </a:solidFill>
                <a:latin typeface="Inter Bold"/>
              </a:rPr>
              <a:t>Ginni Rometty (2023). Good Power. Harvard Business Press.</a:t>
            </a:r>
          </a:p>
          <a:p>
            <a:pPr algn="just" marL="480009" indent="-240004" lvl="1">
              <a:lnSpc>
                <a:spcPts val="3401"/>
              </a:lnSpc>
              <a:buFont typeface="Arial"/>
              <a:buChar char="•"/>
            </a:pPr>
            <a:r>
              <a:rPr lang="en-US" sz="2223">
                <a:solidFill>
                  <a:srgbClr val="000000"/>
                </a:solidFill>
                <a:latin typeface="Inter Bold"/>
              </a:rPr>
              <a:t>Forbes (2023). Billionaires 2023. Forbes. [online] Available at: </a:t>
            </a:r>
            <a:r>
              <a:rPr lang="en-US" sz="2223" u="sng">
                <a:solidFill>
                  <a:srgbClr val="000000"/>
                </a:solidFill>
                <a:latin typeface="Inter Bold"/>
                <a:hlinkClick r:id="rId3" tooltip="https://www.forbes.com/billionaires/"/>
              </a:rPr>
              <a:t>https://www.forbes.com/billionaires/</a:t>
            </a:r>
            <a:r>
              <a:rPr lang="en-US" sz="2223">
                <a:solidFill>
                  <a:srgbClr val="000000"/>
                </a:solidFill>
                <a:latin typeface="Inter Bold"/>
              </a:rPr>
              <a:t>.</a:t>
            </a:r>
          </a:p>
          <a:p>
            <a:pPr algn="just" marL="480009" indent="-240004" lvl="1">
              <a:lnSpc>
                <a:spcPts val="3401"/>
              </a:lnSpc>
              <a:buFont typeface="Arial"/>
              <a:buChar char="•"/>
            </a:pPr>
            <a:r>
              <a:rPr lang="en-US" sz="2223">
                <a:solidFill>
                  <a:srgbClr val="000000"/>
                </a:solidFill>
                <a:latin typeface="Inter Bold"/>
              </a:rPr>
              <a:t>Tesla (2024). About Tesla. [online] Tesla. Available at: </a:t>
            </a:r>
            <a:r>
              <a:rPr lang="en-US" sz="2223" u="sng">
                <a:solidFill>
                  <a:srgbClr val="000000"/>
                </a:solidFill>
                <a:latin typeface="Inter Bold"/>
                <a:hlinkClick r:id="rId4" tooltip="https://www.tesla.com/about"/>
              </a:rPr>
              <a:t>https://www.tesla.com/about</a:t>
            </a:r>
            <a:r>
              <a:rPr lang="en-US" sz="2223">
                <a:solidFill>
                  <a:srgbClr val="000000"/>
                </a:solidFill>
                <a:latin typeface="Inter Bold"/>
              </a:rPr>
              <a:t>.</a:t>
            </a:r>
          </a:p>
          <a:p>
            <a:pPr algn="just" marL="480009" indent="-240004" lvl="1">
              <a:lnSpc>
                <a:spcPts val="3401"/>
              </a:lnSpc>
              <a:buFont typeface="Arial"/>
              <a:buChar char="•"/>
            </a:pPr>
            <a:r>
              <a:rPr lang="en-US" sz="2223">
                <a:solidFill>
                  <a:srgbClr val="000000"/>
                </a:solidFill>
                <a:latin typeface="Inter Bold"/>
              </a:rPr>
              <a:t>Amazon (2023). Leadership principles. [online] About Amazon. Available at: </a:t>
            </a:r>
            <a:r>
              <a:rPr lang="en-US" sz="2223" u="sng">
                <a:solidFill>
                  <a:srgbClr val="000000"/>
                </a:solidFill>
                <a:latin typeface="Inter Bold"/>
                <a:hlinkClick r:id="rId5" tooltip="https://www.aboutamazon.com/about-us/leadership-principles"/>
              </a:rPr>
              <a:t>https://www.aboutamazon.com/about-us/leadership-principles</a:t>
            </a:r>
            <a:r>
              <a:rPr lang="en-US" sz="2223">
                <a:solidFill>
                  <a:srgbClr val="000000"/>
                </a:solidFill>
                <a:latin typeface="Inter Bold"/>
              </a:rPr>
              <a:t>.</a:t>
            </a:r>
          </a:p>
          <a:p>
            <a:pPr algn="just" marL="480009" indent="-240004" lvl="1">
              <a:lnSpc>
                <a:spcPts val="3401"/>
              </a:lnSpc>
              <a:buFont typeface="Arial"/>
              <a:buChar char="•"/>
            </a:pPr>
            <a:r>
              <a:rPr lang="en-US" sz="2223">
                <a:solidFill>
                  <a:srgbClr val="000000"/>
                </a:solidFill>
                <a:latin typeface="Inter Bold"/>
              </a:rPr>
              <a:t>Walmart (2023). History. [online] Walmart. Available at: </a:t>
            </a:r>
            <a:r>
              <a:rPr lang="en-US" sz="2223" u="sng">
                <a:solidFill>
                  <a:srgbClr val="000000"/>
                </a:solidFill>
                <a:latin typeface="Inter Bold"/>
                <a:hlinkClick r:id="rId6" tooltip="https://corporate.walmart.com/about/history"/>
              </a:rPr>
              <a:t>https://corporate.walmart.com/about/history</a:t>
            </a:r>
            <a:r>
              <a:rPr lang="en-US" sz="2223">
                <a:solidFill>
                  <a:srgbClr val="000000"/>
                </a:solidFill>
                <a:latin typeface="Inter Bold"/>
              </a:rPr>
              <a:t>.</a:t>
            </a:r>
          </a:p>
          <a:p>
            <a:pPr algn="just" marL="480009" indent="-240004" lvl="1">
              <a:lnSpc>
                <a:spcPts val="3401"/>
              </a:lnSpc>
              <a:buFont typeface="Arial"/>
              <a:buChar char="•"/>
            </a:pPr>
            <a:r>
              <a:rPr lang="en-US" sz="2223">
                <a:solidFill>
                  <a:srgbClr val="000000"/>
                </a:solidFill>
                <a:latin typeface="Inter Bold"/>
              </a:rPr>
              <a:t>Levy, S. (2024). Apple Inc. In: Encyclopedia Britannica. [online] Available at: </a:t>
            </a:r>
            <a:r>
              <a:rPr lang="en-US" sz="2223" u="sng">
                <a:solidFill>
                  <a:srgbClr val="000000"/>
                </a:solidFill>
                <a:latin typeface="Inter Bold"/>
                <a:hlinkClick r:id="rId7" tooltip="https://www.britannica.com/topic/Apple-Inc"/>
              </a:rPr>
              <a:t>https://www.britannica.com/topic/Apple-Inc</a:t>
            </a:r>
            <a:r>
              <a:rPr lang="en-US" sz="2223">
                <a:solidFill>
                  <a:srgbClr val="000000"/>
                </a:solidFill>
                <a:latin typeface="Inter Bold"/>
              </a:rPr>
              <a:t>.</a:t>
            </a:r>
          </a:p>
          <a:p>
            <a:pPr algn="just" marL="480009" indent="-240004" lvl="1">
              <a:lnSpc>
                <a:spcPts val="3401"/>
              </a:lnSpc>
              <a:buFont typeface="Arial"/>
              <a:buChar char="•"/>
            </a:pPr>
            <a:r>
              <a:rPr lang="en-US" sz="2223">
                <a:solidFill>
                  <a:srgbClr val="000000"/>
                </a:solidFill>
                <a:latin typeface="Inter Bold"/>
              </a:rPr>
              <a:t>Walmart (2023). Sam Walton. [online] Corporate - US. Available at: </a:t>
            </a:r>
            <a:r>
              <a:rPr lang="en-US" sz="2223" u="sng">
                <a:solidFill>
                  <a:srgbClr val="000000"/>
                </a:solidFill>
                <a:latin typeface="Inter Bold"/>
                <a:hlinkClick r:id="rId8" tooltip="https://corporate.walmart.com/about/sam-walton"/>
              </a:rPr>
              <a:t>https://corporate.walmart.com/about/sam-walton</a:t>
            </a:r>
            <a:r>
              <a:rPr lang="en-US" sz="2223">
                <a:solidFill>
                  <a:srgbClr val="000000"/>
                </a:solidFill>
                <a:latin typeface="Inter Bold"/>
              </a:rPr>
              <a:t>.</a:t>
            </a:r>
          </a:p>
          <a:p>
            <a:pPr algn="just" marL="480009" indent="-240004" lvl="1">
              <a:lnSpc>
                <a:spcPts val="3401"/>
              </a:lnSpc>
              <a:buFont typeface="Arial"/>
              <a:buChar char="•"/>
            </a:pPr>
            <a:r>
              <a:rPr lang="en-US" sz="2223">
                <a:solidFill>
                  <a:srgbClr val="000000"/>
                </a:solidFill>
                <a:latin typeface="Inter Bold"/>
              </a:rPr>
              <a:t>Waters, J. (2023). Amazon.com. In: Encyclopedia Britannica. [online] Available at: </a:t>
            </a:r>
            <a:r>
              <a:rPr lang="en-US" sz="2223" u="sng">
                <a:solidFill>
                  <a:srgbClr val="000000"/>
                </a:solidFill>
                <a:latin typeface="Inter Bold"/>
                <a:hlinkClick r:id="rId9" tooltip="https://www.britannica.com/topic/Amazoncom"/>
              </a:rPr>
              <a:t>https://www.britannica.com/topic/Amazoncom</a:t>
            </a:r>
            <a:r>
              <a:rPr lang="en-US" sz="2223">
                <a:solidFill>
                  <a:srgbClr val="000000"/>
                </a:solidFill>
                <a:latin typeface="Inter Bold"/>
              </a:rPr>
              <a:t>.</a:t>
            </a:r>
          </a:p>
          <a:p>
            <a:pPr algn="just" marL="480009" indent="-240004" lvl="1">
              <a:lnSpc>
                <a:spcPts val="3401"/>
              </a:lnSpc>
              <a:buFont typeface="Arial"/>
              <a:buChar char="•"/>
            </a:pPr>
            <a:r>
              <a:rPr lang="en-US" sz="2223">
                <a:solidFill>
                  <a:srgbClr val="000000"/>
                </a:solidFill>
                <a:latin typeface="Inter Bold"/>
              </a:rPr>
              <a:t>Blystone, D. (2021). How Elon Musk Became Elon Musk. [online] Investopedia. Available at: </a:t>
            </a:r>
            <a:r>
              <a:rPr lang="en-US" sz="2223" u="sng">
                <a:solidFill>
                  <a:srgbClr val="000000"/>
                </a:solidFill>
                <a:latin typeface="Inter Bold"/>
                <a:hlinkClick r:id="rId10" tooltip="https://www.investopedia.com/articles/personal-finance/061015/how-elon-musk-became-elon-musk.asp"/>
              </a:rPr>
              <a:t>https://www.investopedia.com/articles/personal-finance/061015/how-elon-musk-became-elon-musk.asp</a:t>
            </a:r>
            <a:r>
              <a:rPr lang="en-US" sz="2223">
                <a:solidFill>
                  <a:srgbClr val="000000"/>
                </a:solidFill>
                <a:latin typeface="Inter Bold"/>
              </a:rPr>
              <a:t>.</a:t>
            </a:r>
          </a:p>
          <a:p>
            <a:pPr algn="just" marL="480009" indent="-240004" lvl="1">
              <a:lnSpc>
                <a:spcPts val="3401"/>
              </a:lnSpc>
              <a:buFont typeface="Arial"/>
              <a:buChar char="•"/>
            </a:pPr>
            <a:r>
              <a:rPr lang="en-US" sz="2223">
                <a:solidFill>
                  <a:srgbClr val="000000"/>
                </a:solidFill>
                <a:latin typeface="Inter Bold"/>
              </a:rPr>
              <a:t>Delventhal, S. (2021). How Jeff Bezos Got to Be the World’s Richest Man. [online] Investopedia. Available at: </a:t>
            </a:r>
            <a:r>
              <a:rPr lang="en-US" sz="2223" u="sng">
                <a:solidFill>
                  <a:srgbClr val="000000"/>
                </a:solidFill>
                <a:latin typeface="Inter Bold"/>
                <a:hlinkClick r:id="rId11" tooltip="https://www.investopedia.com/investing/how-jeff-bezos-got-be-worlds-richest-man/"/>
              </a:rPr>
              <a:t>https://www.investopedia.com/investing/how-jeff-bezos-got-be-worlds-richest-man/</a:t>
            </a:r>
            <a:r>
              <a:rPr lang="en-US" sz="2223">
                <a:solidFill>
                  <a:srgbClr val="000000"/>
                </a:solidFill>
                <a:latin typeface="Inter Bold"/>
              </a:rPr>
              <a:t>.</a:t>
            </a:r>
          </a:p>
          <a:p>
            <a:pPr algn="just" marL="480009" indent="-240004" lvl="1">
              <a:lnSpc>
                <a:spcPts val="3401"/>
              </a:lnSpc>
              <a:buFont typeface="Arial"/>
              <a:buChar char="•"/>
            </a:pPr>
            <a:r>
              <a:rPr lang="en-US" sz="2223">
                <a:solidFill>
                  <a:srgbClr val="000000"/>
                </a:solidFill>
                <a:latin typeface="Inter Bold"/>
              </a:rPr>
              <a:t>Beattie, A. (2020). Steve Jobs and the Apple story. [online] Investopedia. Available at: </a:t>
            </a:r>
            <a:r>
              <a:rPr lang="en-US" sz="2223" u="sng">
                <a:solidFill>
                  <a:srgbClr val="000000"/>
                </a:solidFill>
                <a:latin typeface="Inter Bold"/>
                <a:hlinkClick r:id="rId12" tooltip="https://www.investopedia.com/articles/fundamental-analysis/12/steve-jobs-apple-story.asp"/>
              </a:rPr>
              <a:t>https://www.investopedia.com/articles/fundamental-analysis/12/steve-jobs-apple-story.asp</a:t>
            </a:r>
            <a:r>
              <a:rPr lang="en-US" sz="2223">
                <a:solidFill>
                  <a:srgbClr val="000000"/>
                </a:solidFill>
                <a:latin typeface="Inter Bold"/>
              </a:rPr>
              <a:t>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DAF_Hss5eoc</dc:identifier>
  <dcterms:modified xsi:type="dcterms:W3CDTF">2011-08-01T06:04:30Z</dcterms:modified>
  <cp:revision>1</cp:revision>
  <dc:title>Unleashing Your Leadership Potential</dc:title>
</cp:coreProperties>
</file>