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sldIdLst>
    <p:sldId id="256" r:id="rId2"/>
    <p:sldId id="279" r:id="rId3"/>
    <p:sldId id="288" r:id="rId4"/>
    <p:sldId id="259" r:id="rId5"/>
    <p:sldId id="260" r:id="rId6"/>
    <p:sldId id="264" r:id="rId7"/>
    <p:sldId id="265" r:id="rId8"/>
    <p:sldId id="266" r:id="rId9"/>
    <p:sldId id="267" r:id="rId10"/>
    <p:sldId id="268" r:id="rId11"/>
    <p:sldId id="287" r:id="rId12"/>
    <p:sldId id="283" r:id="rId13"/>
    <p:sldId id="284" r:id="rId14"/>
    <p:sldId id="276" r:id="rId15"/>
    <p:sldId id="270" r:id="rId16"/>
    <p:sldId id="271" r:id="rId17"/>
    <p:sldId id="28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89535" autoAdjust="0"/>
  </p:normalViewPr>
  <p:slideViewPr>
    <p:cSldViewPr snapToGrid="0">
      <p:cViewPr varScale="1">
        <p:scale>
          <a:sx n="85" d="100"/>
          <a:sy n="85" d="100"/>
        </p:scale>
        <p:origin x="108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471AF-A00D-49D9-B357-C49B3D9F45FE}"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0D966-5B51-4ABC-8E96-08F8F51234D6}" type="slidenum">
              <a:rPr lang="en-GB" smtClean="0"/>
              <a:t>‹#›</a:t>
            </a:fld>
            <a:endParaRPr lang="en-GB"/>
          </a:p>
        </p:txBody>
      </p:sp>
    </p:spTree>
    <p:extLst>
      <p:ext uri="{BB962C8B-B14F-4D97-AF65-F5344CB8AC3E}">
        <p14:creationId xmlns:p14="http://schemas.microsoft.com/office/powerpoint/2010/main" val="920124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0D966-5B51-4ABC-8E96-08F8F51234D6}" type="slidenum">
              <a:rPr lang="en-GB" smtClean="0"/>
              <a:t>1</a:t>
            </a:fld>
            <a:endParaRPr lang="en-GB"/>
          </a:p>
        </p:txBody>
      </p:sp>
    </p:spTree>
    <p:extLst>
      <p:ext uri="{BB962C8B-B14F-4D97-AF65-F5344CB8AC3E}">
        <p14:creationId xmlns:p14="http://schemas.microsoft.com/office/powerpoint/2010/main" val="1946711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245609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206886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3915479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B058D4-7C84-4103-A8AC-481B6BFAD6D7}"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2927011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B058D4-7C84-4103-A8AC-481B6BFAD6D7}"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1050034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B058D4-7C84-4103-A8AC-481B6BFAD6D7}"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733234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B058D4-7C84-4103-A8AC-481B6BFAD6D7}"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4052686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B058D4-7C84-4103-A8AC-481B6BFAD6D7}"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256020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513AA-DC95-4B6A-BB43-A02E185A4853}" type="slidenum">
              <a:rPr lang="en-GB" smtClean="0"/>
              <a:t>‹#›</a:t>
            </a:fld>
            <a:endParaRPr lang="en-GB"/>
          </a:p>
        </p:txBody>
      </p:sp>
      <p:sp>
        <p:nvSpPr>
          <p:cNvPr id="5" name="Date Placeholder 4"/>
          <p:cNvSpPr>
            <a:spLocks noGrp="1"/>
          </p:cNvSpPr>
          <p:nvPr>
            <p:ph type="dt" sz="half" idx="10"/>
          </p:nvPr>
        </p:nvSpPr>
        <p:spPr/>
        <p:txBody>
          <a:bodyPr/>
          <a:lstStyle/>
          <a:p>
            <a:fld id="{82B058D4-7C84-4103-A8AC-481B6BFAD6D7}" type="datetimeFigureOut">
              <a:rPr lang="en-GB" smtClean="0"/>
              <a:t>10/11/2025</a:t>
            </a:fld>
            <a:endParaRPr lang="en-GB"/>
          </a:p>
        </p:txBody>
      </p:sp>
    </p:spTree>
    <p:extLst>
      <p:ext uri="{BB962C8B-B14F-4D97-AF65-F5344CB8AC3E}">
        <p14:creationId xmlns:p14="http://schemas.microsoft.com/office/powerpoint/2010/main" val="2912615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1206446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083266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1752758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0267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104395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389402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058D4-7C84-4103-A8AC-481B6BFAD6D7}"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513AA-DC95-4B6A-BB43-A02E185A4853}" type="slidenum">
              <a:rPr lang="en-GB" smtClean="0"/>
              <a:t>‹#›</a:t>
            </a:fld>
            <a:endParaRPr lang="en-GB"/>
          </a:p>
        </p:txBody>
      </p:sp>
    </p:spTree>
    <p:extLst>
      <p:ext uri="{BB962C8B-B14F-4D97-AF65-F5344CB8AC3E}">
        <p14:creationId xmlns:p14="http://schemas.microsoft.com/office/powerpoint/2010/main" val="961939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2B058D4-7C84-4103-A8AC-481B6BFAD6D7}" type="datetimeFigureOut">
              <a:rPr lang="en-GB" smtClean="0"/>
              <a:t>10/11/2025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D513AA-DC95-4B6A-BB43-A02E185A4853}" type="slidenum">
              <a:rPr lang="en-GB" smtClean="0"/>
              <a:t>‹#›</a:t>
            </a:fld>
            <a:endParaRPr lang="en-GB"/>
          </a:p>
        </p:txBody>
      </p:sp>
    </p:spTree>
    <p:extLst>
      <p:ext uri="{BB962C8B-B14F-4D97-AF65-F5344CB8AC3E}">
        <p14:creationId xmlns:p14="http://schemas.microsoft.com/office/powerpoint/2010/main" val="316611812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edoxi.com/studyhub-detail/why-improving-your-microsoft-office-skills-are-important-in-the-workpla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jurnal.stkipahsingaraja.ac.id/index.php/jpmi/article/view/52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telblog.hee.nhs.uk/wp-content/uploads/2019/10/6.-Digital-Literacy-Existing-Educational-Resources.pdf"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hyperlink" Target="https://ico.org.uk/for-organisations/advice-for-small-organisations/information-security/data-security-advice/practical-ways-to-keep-your-it-systems-safe-and-sec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029CDC-7DB8-7217-EB97-090202CE2D66}"/>
              </a:ext>
            </a:extLst>
          </p:cNvPr>
          <p:cNvSpPr txBox="1"/>
          <p:nvPr/>
        </p:nvSpPr>
        <p:spPr>
          <a:xfrm>
            <a:off x="890422" y="1106907"/>
            <a:ext cx="9330023" cy="1167062"/>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4000" b="1" dirty="0">
                <a:effectLst>
                  <a:outerShdw blurRad="38100" dist="38100" dir="2700000" algn="tl">
                    <a:srgbClr val="000000">
                      <a:alpha val="43137"/>
                    </a:srgbClr>
                  </a:outerShdw>
                </a:effectLst>
                <a:latin typeface="+mj-lt"/>
                <a:ea typeface="+mj-ea"/>
                <a:cs typeface="+mj-cs"/>
              </a:rPr>
              <a:t>Digital  Skills and Research Methods</a:t>
            </a:r>
          </a:p>
          <a:p>
            <a:pPr algn="ctr">
              <a:lnSpc>
                <a:spcPct val="90000"/>
              </a:lnSpc>
              <a:spcBef>
                <a:spcPct val="0"/>
              </a:spcBef>
              <a:spcAft>
                <a:spcPts val="600"/>
              </a:spcAft>
            </a:pPr>
            <a:r>
              <a:rPr lang="en-US" sz="4000" b="1" dirty="0">
                <a:effectLst>
                  <a:outerShdw blurRad="38100" dist="38100" dir="2700000" algn="tl">
                    <a:srgbClr val="000000">
                      <a:alpha val="43137"/>
                    </a:srgbClr>
                  </a:outerShdw>
                </a:effectLst>
                <a:latin typeface="+mj-lt"/>
                <a:ea typeface="+mj-ea"/>
                <a:cs typeface="+mj-cs"/>
              </a:rPr>
              <a:t> </a:t>
            </a:r>
            <a:r>
              <a:rPr lang="en-US" sz="4000" b="1" spc="-10" dirty="0">
                <a:latin typeface="Arial" panose="020B0604020202020204" pitchFamily="34" charset="0"/>
                <a:ea typeface="Arial" panose="020B0604020202020204" pitchFamily="34" charset="0"/>
                <a:cs typeface="Arial" panose="020B0604020202020204" pitchFamily="34" charset="0"/>
              </a:rPr>
              <a:t>LCHS4007</a:t>
            </a:r>
          </a:p>
        </p:txBody>
      </p:sp>
      <p:sp>
        <p:nvSpPr>
          <p:cNvPr id="6" name="TextBox 5">
            <a:extLst>
              <a:ext uri="{FF2B5EF4-FFF2-40B4-BE49-F238E27FC236}">
                <a16:creationId xmlns:a16="http://schemas.microsoft.com/office/drawing/2014/main" id="{1383EDEE-48BE-2744-77A3-BF7D9F22986B}"/>
              </a:ext>
            </a:extLst>
          </p:cNvPr>
          <p:cNvSpPr txBox="1"/>
          <p:nvPr/>
        </p:nvSpPr>
        <p:spPr>
          <a:xfrm>
            <a:off x="439838" y="2358190"/>
            <a:ext cx="10196078" cy="4499809"/>
          </a:xfrm>
          <a:prstGeom prst="rect">
            <a:avLst/>
          </a:prstGeom>
        </p:spPr>
        <p:txBody>
          <a:bodyPr vert="horz" lIns="91440" tIns="45720" rIns="91440" bIns="45720" rtlCol="0" anchor="t">
            <a:normAutofit fontScale="92500" lnSpcReduction="20000"/>
          </a:bodyPr>
          <a:lstStyle/>
          <a:p>
            <a:pPr algn="just">
              <a:spcBef>
                <a:spcPts val="1000"/>
              </a:spcBef>
              <a:buClr>
                <a:schemeClr val="accent1"/>
              </a:buClr>
              <a:buSzPct val="80000"/>
            </a:pPr>
            <a:r>
              <a:rPr lang="en-US" sz="2400" b="1" spc="-10" dirty="0">
                <a:latin typeface="Arial" panose="020B0604020202020204" pitchFamily="34" charset="0"/>
                <a:ea typeface="Arial" panose="020B0604020202020204" pitchFamily="34" charset="0"/>
                <a:cs typeface="Arial" panose="020B0604020202020204" pitchFamily="34" charset="0"/>
              </a:rPr>
              <a:t>Assessment 1: Group  Presentation</a:t>
            </a:r>
          </a:p>
          <a:p>
            <a:pPr algn="just">
              <a:spcBef>
                <a:spcPts val="1000"/>
              </a:spcBef>
              <a:buClr>
                <a:schemeClr val="accent1"/>
              </a:buClr>
              <a:buSzPct val="80000"/>
            </a:pPr>
            <a:r>
              <a:rPr lang="en-US" sz="2400" b="1" spc="-10" dirty="0">
                <a:latin typeface="Arial" panose="020B0604020202020204" pitchFamily="34" charset="0"/>
                <a:ea typeface="Arial" panose="020B0604020202020204" pitchFamily="34" charset="0"/>
                <a:cs typeface="Arial" panose="020B0604020202020204" pitchFamily="34" charset="0"/>
              </a:rPr>
              <a:t> </a:t>
            </a:r>
            <a:endParaRPr lang="en-US" sz="2400" dirty="0"/>
          </a:p>
          <a:p>
            <a:pPr algn="just">
              <a:spcBef>
                <a:spcPts val="1000"/>
              </a:spcBef>
              <a:buClr>
                <a:schemeClr val="accent1"/>
              </a:buClr>
              <a:buSzPct val="80000"/>
            </a:pPr>
            <a:r>
              <a:rPr lang="en-US" sz="2400" b="1" dirty="0" err="1"/>
              <a:t>Programme</a:t>
            </a:r>
            <a:r>
              <a:rPr lang="en-US" sz="2400" dirty="0"/>
              <a:t>: Certificate of Higher Education in Health and Social Care</a:t>
            </a:r>
          </a:p>
          <a:p>
            <a:pPr algn="just">
              <a:spcBef>
                <a:spcPts val="1000"/>
              </a:spcBef>
              <a:buClr>
                <a:schemeClr val="accent1"/>
              </a:buClr>
              <a:buSzPct val="80000"/>
            </a:pPr>
            <a:endParaRPr lang="en-US" sz="2400" dirty="0"/>
          </a:p>
          <a:p>
            <a:pPr algn="just">
              <a:spcBef>
                <a:spcPts val="1000"/>
              </a:spcBef>
              <a:buClr>
                <a:schemeClr val="accent1"/>
              </a:buClr>
              <a:buSzPct val="80000"/>
            </a:pPr>
            <a:r>
              <a:rPr lang="en-US" sz="2400" dirty="0"/>
              <a:t> </a:t>
            </a:r>
            <a:r>
              <a:rPr lang="en-GB" sz="2400" b="1" dirty="0"/>
              <a:t>Lecturer name: Muhammad Khan</a:t>
            </a:r>
          </a:p>
          <a:p>
            <a:pPr algn="just">
              <a:spcBef>
                <a:spcPts val="1000"/>
              </a:spcBef>
              <a:buClr>
                <a:schemeClr val="accent1"/>
              </a:buClr>
              <a:buSzPct val="80000"/>
            </a:pPr>
            <a:endParaRPr lang="en-GB" sz="2400" b="1" dirty="0"/>
          </a:p>
          <a:p>
            <a:pPr algn="just">
              <a:spcBef>
                <a:spcPts val="1000"/>
              </a:spcBef>
              <a:buClr>
                <a:schemeClr val="accent1"/>
              </a:buClr>
              <a:buSzPct val="80000"/>
            </a:pPr>
            <a:r>
              <a:rPr lang="en-GB" sz="2400" dirty="0"/>
              <a:t>Group Member: </a:t>
            </a:r>
          </a:p>
          <a:p>
            <a:pPr algn="just"/>
            <a:r>
              <a:rPr lang="en-GB" sz="2400" dirty="0"/>
              <a:t>Muhammad Zubair </a:t>
            </a:r>
            <a:r>
              <a:rPr lang="en-GB" sz="2400" dirty="0" err="1"/>
              <a:t>Hamayo</a:t>
            </a:r>
            <a:r>
              <a:rPr lang="en-GB" sz="2400" dirty="0"/>
              <a:t> : 2514993</a:t>
            </a:r>
          </a:p>
          <a:p>
            <a:pPr algn="just"/>
            <a:r>
              <a:rPr lang="en-GB" sz="2400" dirty="0"/>
              <a:t>Katherine Montero Coello   : 2512506</a:t>
            </a:r>
          </a:p>
          <a:p>
            <a:pPr algn="just"/>
            <a:r>
              <a:rPr lang="en-GB" sz="2400" dirty="0"/>
              <a:t>Nelva Rosa Garrido Soleto  : 2515874</a:t>
            </a:r>
          </a:p>
          <a:p>
            <a:pPr algn="just"/>
            <a:r>
              <a:rPr lang="en-GB" sz="2400" dirty="0"/>
              <a:t>Kemisola </a:t>
            </a:r>
            <a:r>
              <a:rPr lang="en-GB" sz="2400" dirty="0" err="1"/>
              <a:t>Shadelco</a:t>
            </a:r>
            <a:r>
              <a:rPr lang="en-GB" sz="2400" dirty="0"/>
              <a:t>             :2508022</a:t>
            </a:r>
          </a:p>
          <a:p>
            <a:pPr algn="just">
              <a:spcBef>
                <a:spcPts val="1000"/>
              </a:spcBef>
              <a:buClr>
                <a:schemeClr val="accent1"/>
              </a:buClr>
              <a:buSzPct val="80000"/>
            </a:pPr>
            <a:r>
              <a:rPr lang="en-US" sz="2400" dirty="0"/>
              <a:t>Kiran Saba                         : 2511429</a:t>
            </a:r>
          </a:p>
        </p:txBody>
      </p:sp>
      <p:pic>
        <p:nvPicPr>
          <p:cNvPr id="1028" name="Picture 4" descr="University of Wales, Trinity Saint David, London">
            <a:extLst>
              <a:ext uri="{FF2B5EF4-FFF2-40B4-BE49-F238E27FC236}">
                <a16:creationId xmlns:a16="http://schemas.microsoft.com/office/drawing/2014/main" id="{5DE5046F-64CB-DAD3-E5BA-BC71866101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
            <a:ext cx="3518704" cy="1251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423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AAE0-24CD-AE62-344A-B986553335FD}"/>
              </a:ext>
            </a:extLst>
          </p:cNvPr>
          <p:cNvSpPr>
            <a:spLocks noGrp="1"/>
          </p:cNvSpPr>
          <p:nvPr>
            <p:ph type="title"/>
          </p:nvPr>
        </p:nvSpPr>
        <p:spPr>
          <a:xfrm>
            <a:off x="677334" y="481264"/>
            <a:ext cx="8596668" cy="902368"/>
          </a:xfrm>
        </p:spPr>
        <p:txBody>
          <a:bodyPr anchor="t">
            <a:normAutofit/>
          </a:bodyPr>
          <a:lstStyle/>
          <a:p>
            <a:r>
              <a:rPr lang="en-GB" b="1" u="sng" dirty="0">
                <a:solidFill>
                  <a:schemeClr val="tx1"/>
                </a:solidFill>
                <a:effectLst>
                  <a:outerShdw blurRad="38100" dist="38100" dir="2700000" algn="tl">
                    <a:srgbClr val="000000">
                      <a:alpha val="43137"/>
                    </a:srgbClr>
                  </a:outerShdw>
                </a:effectLst>
              </a:rPr>
              <a:t>Introduction</a:t>
            </a:r>
          </a:p>
        </p:txBody>
      </p:sp>
      <p:sp>
        <p:nvSpPr>
          <p:cNvPr id="8" name="Content Placeholder 7">
            <a:extLst>
              <a:ext uri="{FF2B5EF4-FFF2-40B4-BE49-F238E27FC236}">
                <a16:creationId xmlns:a16="http://schemas.microsoft.com/office/drawing/2014/main" id="{452EB1BE-F93E-CFB7-A460-28340F30B911}"/>
              </a:ext>
            </a:extLst>
          </p:cNvPr>
          <p:cNvSpPr>
            <a:spLocks noGrp="1"/>
          </p:cNvSpPr>
          <p:nvPr>
            <p:ph idx="1"/>
          </p:nvPr>
        </p:nvSpPr>
        <p:spPr>
          <a:xfrm>
            <a:off x="360947" y="1263316"/>
            <a:ext cx="5726470" cy="5474368"/>
          </a:xfrm>
        </p:spPr>
        <p:txBody>
          <a:bodyPr>
            <a:noAutofit/>
          </a:bodyPr>
          <a:lstStyle/>
          <a:p>
            <a:pPr>
              <a:lnSpc>
                <a:spcPct val="90000"/>
              </a:lnSpc>
            </a:pPr>
            <a:r>
              <a:rPr lang="en-US" sz="2000" dirty="0"/>
              <a:t>Sunrise Residential Care Home provides long-term care for around 35 residents, many of whom live with dementia, mobility issues or chronic health conditions.</a:t>
            </a:r>
          </a:p>
          <a:p>
            <a:pPr marL="0" indent="0">
              <a:lnSpc>
                <a:spcPct val="90000"/>
              </a:lnSpc>
              <a:buNone/>
            </a:pPr>
            <a:endParaRPr lang="en-US" sz="2000" dirty="0"/>
          </a:p>
          <a:p>
            <a:pPr>
              <a:lnSpc>
                <a:spcPct val="90000"/>
              </a:lnSpc>
            </a:pPr>
            <a:r>
              <a:rPr lang="en-US" sz="2000" dirty="0"/>
              <a:t>The home employs a team of nurses, care workers, administrators and visiting health professionals.</a:t>
            </a:r>
          </a:p>
          <a:p>
            <a:pPr marL="0" indent="0">
              <a:lnSpc>
                <a:spcPct val="90000"/>
              </a:lnSpc>
              <a:buNone/>
            </a:pPr>
            <a:endParaRPr lang="en-US" sz="2000" dirty="0"/>
          </a:p>
          <a:p>
            <a:pPr>
              <a:lnSpc>
                <a:spcPct val="90000"/>
              </a:lnSpc>
            </a:pPr>
            <a:r>
              <a:rPr lang="en-US" sz="2000" dirty="0"/>
              <a:t>In recent years, Sunrise has started to adopt digital tools to enhance efficiency, communication and quality of care.</a:t>
            </a:r>
          </a:p>
          <a:p>
            <a:pPr marL="0" indent="0">
              <a:lnSpc>
                <a:spcPct val="90000"/>
              </a:lnSpc>
              <a:buNone/>
            </a:pPr>
            <a:endParaRPr lang="en-US" sz="2000" dirty="0"/>
          </a:p>
          <a:p>
            <a:pPr>
              <a:lnSpc>
                <a:spcPct val="90000"/>
              </a:lnSpc>
            </a:pPr>
            <a:r>
              <a:rPr lang="en-US" sz="2000" dirty="0"/>
              <a:t>This presentation evaluates how Microsoft Excel, Microsoft Word and Microsoft Teams can be used to improve operations, documentation and teamwork. </a:t>
            </a:r>
          </a:p>
        </p:txBody>
      </p:sp>
      <p:pic>
        <p:nvPicPr>
          <p:cNvPr id="3" name="Picture 2">
            <a:extLst>
              <a:ext uri="{FF2B5EF4-FFF2-40B4-BE49-F238E27FC236}">
                <a16:creationId xmlns:a16="http://schemas.microsoft.com/office/drawing/2014/main" id="{264BE959-ADC2-7491-1432-D360CC0B2855}"/>
              </a:ext>
            </a:extLst>
          </p:cNvPr>
          <p:cNvPicPr>
            <a:picLocks noChangeAspect="1"/>
          </p:cNvPicPr>
          <p:nvPr/>
        </p:nvPicPr>
        <p:blipFill>
          <a:blip r:embed="rId2"/>
          <a:stretch>
            <a:fillRect/>
          </a:stretch>
        </p:blipFill>
        <p:spPr>
          <a:xfrm>
            <a:off x="5883442" y="1383632"/>
            <a:ext cx="4078705" cy="4018547"/>
          </a:xfrm>
          <a:prstGeom prst="rect">
            <a:avLst/>
          </a:prstGeom>
        </p:spPr>
      </p:pic>
    </p:spTree>
    <p:extLst>
      <p:ext uri="{BB962C8B-B14F-4D97-AF65-F5344CB8AC3E}">
        <p14:creationId xmlns:p14="http://schemas.microsoft.com/office/powerpoint/2010/main" val="131278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F497E-CA4A-DBC7-8794-F72FDC2848E5}"/>
              </a:ext>
            </a:extLst>
          </p:cNvPr>
          <p:cNvSpPr>
            <a:spLocks noGrp="1"/>
          </p:cNvSpPr>
          <p:nvPr>
            <p:ph type="title"/>
          </p:nvPr>
        </p:nvSpPr>
        <p:spPr>
          <a:xfrm>
            <a:off x="677334" y="156412"/>
            <a:ext cx="8596668" cy="1058778"/>
          </a:xfrm>
        </p:spPr>
        <p:txBody>
          <a:bodyPr/>
          <a:lstStyle/>
          <a:p>
            <a:pPr algn="ctr"/>
            <a:r>
              <a:rPr lang="en-GB" b="1" dirty="0">
                <a:solidFill>
                  <a:schemeClr val="tx1"/>
                </a:solidFill>
              </a:rPr>
              <a:t>Microsoft Excel </a:t>
            </a:r>
          </a:p>
        </p:txBody>
      </p:sp>
      <p:sp>
        <p:nvSpPr>
          <p:cNvPr id="3" name="Content Placeholder 2">
            <a:extLst>
              <a:ext uri="{FF2B5EF4-FFF2-40B4-BE49-F238E27FC236}">
                <a16:creationId xmlns:a16="http://schemas.microsoft.com/office/drawing/2014/main" id="{E41645D5-5C7E-7D07-5DF2-C565E7DDF2ED}"/>
              </a:ext>
            </a:extLst>
          </p:cNvPr>
          <p:cNvSpPr>
            <a:spLocks noGrp="1"/>
          </p:cNvSpPr>
          <p:nvPr>
            <p:ph idx="1"/>
          </p:nvPr>
        </p:nvSpPr>
        <p:spPr>
          <a:xfrm>
            <a:off x="577516" y="1419726"/>
            <a:ext cx="8696486" cy="4920915"/>
          </a:xfrm>
        </p:spPr>
        <p:txBody>
          <a:bodyPr/>
          <a:lstStyle/>
          <a:p>
            <a:endParaRPr lang="en-GB" dirty="0"/>
          </a:p>
        </p:txBody>
      </p:sp>
    </p:spTree>
    <p:extLst>
      <p:ext uri="{BB962C8B-B14F-4D97-AF65-F5344CB8AC3E}">
        <p14:creationId xmlns:p14="http://schemas.microsoft.com/office/powerpoint/2010/main" val="2102166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EC1C-9015-0CC9-5810-FC498D396841}"/>
              </a:ext>
            </a:extLst>
          </p:cNvPr>
          <p:cNvSpPr>
            <a:spLocks noGrp="1"/>
          </p:cNvSpPr>
          <p:nvPr>
            <p:ph type="title"/>
          </p:nvPr>
        </p:nvSpPr>
        <p:spPr>
          <a:xfrm>
            <a:off x="4774733" y="359228"/>
            <a:ext cx="5925924" cy="1153886"/>
          </a:xfrm>
        </p:spPr>
        <p:txBody>
          <a:bodyPr>
            <a:normAutofit/>
          </a:bodyPr>
          <a:lstStyle/>
          <a:p>
            <a:pPr algn="ctr"/>
            <a:r>
              <a:rPr lang="en-GB" sz="4000" b="1" dirty="0">
                <a:solidFill>
                  <a:schemeClr val="tx1"/>
                </a:solidFill>
                <a:effectLst>
                  <a:outerShdw blurRad="38100" dist="38100" dir="2700000" algn="tl">
                    <a:srgbClr val="000000">
                      <a:alpha val="43137"/>
                    </a:srgbClr>
                  </a:outerShdw>
                </a:effectLst>
                <a:latin typeface="EF Circular Black" panose="020B0A04020101010102" pitchFamily="34" charset="0"/>
                <a:cs typeface="EF Circular Black" panose="020B0A04020101010102" pitchFamily="34" charset="0"/>
              </a:rPr>
              <a:t>Microsoft Word </a:t>
            </a:r>
          </a:p>
        </p:txBody>
      </p:sp>
      <p:sp>
        <p:nvSpPr>
          <p:cNvPr id="3" name="Content Placeholder 2">
            <a:extLst>
              <a:ext uri="{FF2B5EF4-FFF2-40B4-BE49-F238E27FC236}">
                <a16:creationId xmlns:a16="http://schemas.microsoft.com/office/drawing/2014/main" id="{DC3658AC-5853-8163-C611-10D8FE7B7AFC}"/>
              </a:ext>
            </a:extLst>
          </p:cNvPr>
          <p:cNvSpPr>
            <a:spLocks noGrp="1"/>
          </p:cNvSpPr>
          <p:nvPr>
            <p:ph idx="1"/>
          </p:nvPr>
        </p:nvSpPr>
        <p:spPr>
          <a:xfrm>
            <a:off x="3878317" y="1191798"/>
            <a:ext cx="7238862" cy="5545885"/>
          </a:xfrm>
        </p:spPr>
        <p:txBody>
          <a:bodyPr>
            <a:normAutofit fontScale="92500" lnSpcReduction="10000"/>
          </a:bodyPr>
          <a:lstStyle/>
          <a:p>
            <a:pPr marL="0" indent="0" algn="just">
              <a:lnSpc>
                <a:spcPct val="90000"/>
              </a:lnSpc>
              <a:buNone/>
            </a:pPr>
            <a:r>
              <a:rPr lang="en-GB" sz="2000" dirty="0">
                <a:latin typeface="Arial" panose="020B0604020202020204" pitchFamily="34" charset="0"/>
                <a:cs typeface="Arial" panose="020B0604020202020204" pitchFamily="34" charset="0"/>
              </a:rPr>
              <a:t>The software was invented on 25 October 1983, but it was not available to the public until 1989.</a:t>
            </a: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r>
              <a:rPr lang="en-GB" sz="2000" dirty="0">
                <a:latin typeface="Arial" panose="020B0604020202020204" pitchFamily="34" charset="0"/>
                <a:cs typeface="Arial" panose="020B0604020202020204" pitchFamily="34" charset="0"/>
              </a:rPr>
              <a:t>The purpose was to create, edit, add photos, tables, charts, share documents, and provide facilities for spell and grammar checking.</a:t>
            </a: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r>
              <a:rPr lang="en-GB" sz="2000" dirty="0">
                <a:latin typeface="Arial" panose="020B0604020202020204" pitchFamily="34" charset="0"/>
                <a:cs typeface="Arial" panose="020B0604020202020204" pitchFamily="34" charset="0"/>
              </a:rPr>
              <a:t>In 2014, introduced the option to collaborate and edit documents in real time.</a:t>
            </a: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r>
              <a:rPr lang="en-GB" sz="2000" dirty="0">
                <a:latin typeface="Arial" panose="020B0604020202020204" pitchFamily="34" charset="0"/>
                <a:cs typeface="Arial" panose="020B0604020202020204" pitchFamily="34" charset="0"/>
              </a:rPr>
              <a:t>In 2017, the read-aloud feature was introduced.</a:t>
            </a: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endParaRPr lang="en-GB" sz="2000" dirty="0">
              <a:latin typeface="Arial" panose="020B0604020202020204" pitchFamily="34" charset="0"/>
              <a:cs typeface="Arial" panose="020B0604020202020204" pitchFamily="34" charset="0"/>
            </a:endParaRPr>
          </a:p>
          <a:p>
            <a:pPr marL="0" indent="0" algn="just">
              <a:lnSpc>
                <a:spcPct val="90000"/>
              </a:lnSpc>
              <a:buNone/>
            </a:pPr>
            <a:r>
              <a:rPr lang="en-GB" sz="2000" dirty="0">
                <a:latin typeface="Arial" panose="020B0604020202020204" pitchFamily="34" charset="0"/>
                <a:cs typeface="Arial" panose="020B0604020202020204" pitchFamily="34" charset="0"/>
              </a:rPr>
              <a:t>In 2022, it improved its security and privacy.</a:t>
            </a:r>
            <a:r>
              <a:rPr lang="en-GB" dirty="0"/>
              <a:t> (Microsoft 365, 2024)</a:t>
            </a:r>
          </a:p>
          <a:p>
            <a:pPr marL="0" indent="0" algn="just">
              <a:lnSpc>
                <a:spcPct val="90000"/>
              </a:lnSpc>
              <a:buNone/>
            </a:pPr>
            <a:endParaRPr lang="en-GB" dirty="0"/>
          </a:p>
          <a:p>
            <a:pPr marL="0" indent="0" algn="r">
              <a:lnSpc>
                <a:spcPct val="90000"/>
              </a:lnSpc>
              <a:buNone/>
            </a:pPr>
            <a:r>
              <a:rPr lang="en-GB" sz="2000" b="1" dirty="0">
                <a:latin typeface="Arial" panose="020B0604020202020204" pitchFamily="34" charset="0"/>
                <a:cs typeface="Arial" panose="020B0604020202020204" pitchFamily="34" charset="0"/>
              </a:rPr>
              <a:t>Katherine Montero Coello 2512506</a:t>
            </a:r>
          </a:p>
          <a:p>
            <a:pPr marL="0" indent="0">
              <a:lnSpc>
                <a:spcPct val="90000"/>
              </a:lnSpc>
              <a:buNone/>
            </a:pPr>
            <a:endParaRPr lang="en-GB" dirty="0">
              <a:latin typeface="Arial" panose="020B0604020202020204" pitchFamily="34" charset="0"/>
              <a:cs typeface="Arial" panose="020B0604020202020204" pitchFamily="34" charset="0"/>
            </a:endParaRPr>
          </a:p>
        </p:txBody>
      </p:sp>
      <p:pic>
        <p:nvPicPr>
          <p:cNvPr id="1026" name="Picture 2" descr="How to Block Collaborators From Editing Parts of a Word Document">
            <a:extLst>
              <a:ext uri="{FF2B5EF4-FFF2-40B4-BE49-F238E27FC236}">
                <a16:creationId xmlns:a16="http://schemas.microsoft.com/office/drawing/2014/main" id="{7B682254-23F6-1A83-B763-67DEE5DC74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808" r="26943"/>
          <a:stretch>
            <a:fillRect/>
          </a:stretch>
        </p:blipFill>
        <p:spPr bwMode="auto">
          <a:xfrm>
            <a:off x="22" y="-1"/>
            <a:ext cx="387829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31" name="Isosceles Triangle 10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83035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people in white coats&#10;&#10;AI-generated content may be incorrect.">
            <a:extLst>
              <a:ext uri="{FF2B5EF4-FFF2-40B4-BE49-F238E27FC236}">
                <a16:creationId xmlns:a16="http://schemas.microsoft.com/office/drawing/2014/main" id="{66D7DABA-5AFF-443F-DA4B-8C20A0A8FF5A}"/>
              </a:ext>
            </a:extLst>
          </p:cNvPr>
          <p:cNvPicPr>
            <a:picLocks noChangeAspect="1"/>
          </p:cNvPicPr>
          <p:nvPr/>
        </p:nvPicPr>
        <p:blipFill>
          <a:blip r:embed="rId2">
            <a:extLst>
              <a:ext uri="{28A0092B-C50C-407E-A947-70E740481C1C}">
                <a14:useLocalDpi xmlns:a14="http://schemas.microsoft.com/office/drawing/2010/main" val="0"/>
              </a:ext>
            </a:extLst>
          </a:blip>
          <a:srcRect l="8453"/>
          <a:stretch>
            <a:fillRect/>
          </a:stretch>
        </p:blipFill>
        <p:spPr>
          <a:xfrm>
            <a:off x="7844588" y="18350"/>
            <a:ext cx="4347411" cy="683964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93E6D34-4ED9-6115-993B-D64A240824B4}"/>
              </a:ext>
            </a:extLst>
          </p:cNvPr>
          <p:cNvSpPr>
            <a:spLocks noGrp="1"/>
          </p:cNvSpPr>
          <p:nvPr>
            <p:ph type="title"/>
          </p:nvPr>
        </p:nvSpPr>
        <p:spPr>
          <a:xfrm>
            <a:off x="677332" y="157655"/>
            <a:ext cx="7751966" cy="1418897"/>
          </a:xfrm>
        </p:spPr>
        <p:txBody>
          <a:bodyPr>
            <a:noAutofit/>
          </a:bodyPr>
          <a:lstStyle/>
          <a:p>
            <a:pPr algn="ctr"/>
            <a:r>
              <a:rPr lang="en-GB" sz="4000" b="1" dirty="0">
                <a:solidFill>
                  <a:schemeClr val="tx1"/>
                </a:solidFill>
                <a:effectLst>
                  <a:outerShdw blurRad="38100" dist="38100" dir="2700000" algn="tl">
                    <a:srgbClr val="000000">
                      <a:alpha val="43137"/>
                    </a:srgbClr>
                  </a:outerShdw>
                </a:effectLst>
              </a:rPr>
              <a:t>Uses of Microsoft Word in </a:t>
            </a:r>
            <a:br>
              <a:rPr lang="en-GB" sz="4000" b="1" dirty="0">
                <a:solidFill>
                  <a:schemeClr val="tx1"/>
                </a:solidFill>
                <a:effectLst>
                  <a:outerShdw blurRad="38100" dist="38100" dir="2700000" algn="tl">
                    <a:srgbClr val="000000">
                      <a:alpha val="43137"/>
                    </a:srgbClr>
                  </a:outerShdw>
                </a:effectLst>
              </a:rPr>
            </a:br>
            <a:r>
              <a:rPr lang="en-GB" sz="4000" b="1" dirty="0">
                <a:solidFill>
                  <a:schemeClr val="tx1"/>
                </a:solidFill>
                <a:effectLst>
                  <a:outerShdw blurRad="38100" dist="38100" dir="2700000" algn="tl">
                    <a:srgbClr val="000000">
                      <a:alpha val="43137"/>
                    </a:srgbClr>
                  </a:outerShdw>
                </a:effectLst>
              </a:rPr>
              <a:t>Sunrise residential care home </a:t>
            </a:r>
          </a:p>
        </p:txBody>
      </p:sp>
      <p:sp>
        <p:nvSpPr>
          <p:cNvPr id="9" name="Content Placeholder 8">
            <a:extLst>
              <a:ext uri="{FF2B5EF4-FFF2-40B4-BE49-F238E27FC236}">
                <a16:creationId xmlns:a16="http://schemas.microsoft.com/office/drawing/2014/main" id="{7D88B682-6DAC-5DED-6BB2-0AF79F6FCD1F}"/>
              </a:ext>
            </a:extLst>
          </p:cNvPr>
          <p:cNvSpPr>
            <a:spLocks noGrp="1"/>
          </p:cNvSpPr>
          <p:nvPr>
            <p:ph idx="1"/>
          </p:nvPr>
        </p:nvSpPr>
        <p:spPr>
          <a:xfrm>
            <a:off x="173620" y="1576552"/>
            <a:ext cx="7887538" cy="5420752"/>
          </a:xfrm>
        </p:spPr>
        <p:txBody>
          <a:bodyPr>
            <a:normAutofit fontScale="92500" lnSpcReduction="20000"/>
          </a:bodyPr>
          <a:lstStyle/>
          <a:p>
            <a:r>
              <a:rPr lang="en-GB" sz="2200" dirty="0"/>
              <a:t>Generate and save documents that can be encrypted in the cloud. </a:t>
            </a:r>
            <a:r>
              <a:rPr lang="es-ES" sz="2200" dirty="0"/>
              <a:t> </a:t>
            </a:r>
            <a:r>
              <a:rPr lang="en-GB" sz="2200" dirty="0"/>
              <a:t>(Team, 2018)</a:t>
            </a:r>
          </a:p>
          <a:p>
            <a:endParaRPr lang="en-GB" sz="2200" dirty="0"/>
          </a:p>
          <a:p>
            <a:r>
              <a:rPr lang="en-GB" sz="2200" dirty="0"/>
              <a:t> Clinical reports will be simplified, and the template tool will be used to optimise the reports.</a:t>
            </a:r>
          </a:p>
          <a:p>
            <a:pPr marL="0" indent="0">
              <a:buNone/>
            </a:pPr>
            <a:endParaRPr lang="en-GB" sz="2200" dirty="0"/>
          </a:p>
          <a:p>
            <a:r>
              <a:rPr lang="en-GB" sz="2200" dirty="0"/>
              <a:t> Patient records will be kept organised and will be easily accessible to any professional who needs them. (</a:t>
            </a:r>
            <a:r>
              <a:rPr lang="en-GB" sz="2200" dirty="0" err="1"/>
              <a:t>iFour</a:t>
            </a:r>
            <a:r>
              <a:rPr lang="en-GB" sz="2200" dirty="0"/>
              <a:t> team, 2024)</a:t>
            </a:r>
          </a:p>
          <a:p>
            <a:pPr marL="0" indent="0">
              <a:buNone/>
            </a:pPr>
            <a:endParaRPr lang="en-GB" sz="2200" dirty="0"/>
          </a:p>
          <a:p>
            <a:r>
              <a:rPr lang="en-GB" sz="2200" dirty="0"/>
              <a:t>The demand for knowledge of Microsoft Word has increased from 12% to 20%. This knowledge will help workers develop their skills by enabling them to collaborate and contribute ideas in real time on projects. (Kumar, 2022)</a:t>
            </a:r>
          </a:p>
          <a:p>
            <a:pPr marL="0" indent="0">
              <a:buNone/>
            </a:pPr>
            <a:endParaRPr lang="en-GB" sz="2000" dirty="0"/>
          </a:p>
          <a:p>
            <a:pPr marL="0" indent="0" algn="r">
              <a:buNone/>
            </a:pPr>
            <a:r>
              <a:rPr lang="en-GB" sz="2000" b="1" dirty="0"/>
              <a:t>Katherine Montero Coello 2512506</a:t>
            </a:r>
          </a:p>
          <a:p>
            <a:pPr marL="0" indent="0" algn="r">
              <a:buNone/>
            </a:pPr>
            <a:endParaRPr lang="en-GB" sz="2000" dirty="0"/>
          </a:p>
          <a:p>
            <a:endParaRPr lang="en-GB" dirty="0"/>
          </a:p>
          <a:p>
            <a:pPr marL="0" indent="0">
              <a:buNone/>
            </a:pPr>
            <a:endParaRPr lang="en-GB" dirty="0"/>
          </a:p>
          <a:p>
            <a:endParaRPr lang="en-GB" dirty="0"/>
          </a:p>
          <a:p>
            <a:pPr marL="0" indent="0">
              <a:buNone/>
            </a:pPr>
            <a:endParaRPr lang="en-GB" dirty="0"/>
          </a:p>
          <a:p>
            <a:pPr marL="0" indent="0">
              <a:buNone/>
            </a:pPr>
            <a:endParaRPr lang="en-US" dirty="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61584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056"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057" name="Straight Connector 2056">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58" name="Straight Connector 2057">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Isosceles Triangle 2060">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67" name="Isosceles Triangle 2066">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57100450-2F4D-B757-0470-4833EDC8E07B}"/>
              </a:ext>
            </a:extLst>
          </p:cNvPr>
          <p:cNvGraphicFramePr>
            <a:graphicFrameLocks noGrp="1"/>
          </p:cNvGraphicFramePr>
          <p:nvPr>
            <p:extLst>
              <p:ext uri="{D42A27DB-BD31-4B8C-83A1-F6EECF244321}">
                <p14:modId xmlns:p14="http://schemas.microsoft.com/office/powerpoint/2010/main" val="3541346176"/>
              </p:ext>
            </p:extLst>
          </p:nvPr>
        </p:nvGraphicFramePr>
        <p:xfrm>
          <a:off x="0" y="-43180"/>
          <a:ext cx="12188824" cy="6888480"/>
        </p:xfrm>
        <a:graphic>
          <a:graphicData uri="http://schemas.openxmlformats.org/drawingml/2006/table">
            <a:tbl>
              <a:tblPr firstRow="1" bandRow="1">
                <a:tableStyleId>{5C22544A-7EE6-4342-B048-85BDC9FD1C3A}</a:tableStyleId>
              </a:tblPr>
              <a:tblGrid>
                <a:gridCol w="6110385">
                  <a:extLst>
                    <a:ext uri="{9D8B030D-6E8A-4147-A177-3AD203B41FA5}">
                      <a16:colId xmlns:a16="http://schemas.microsoft.com/office/drawing/2014/main" val="1607449065"/>
                    </a:ext>
                  </a:extLst>
                </a:gridCol>
                <a:gridCol w="6078439">
                  <a:extLst>
                    <a:ext uri="{9D8B030D-6E8A-4147-A177-3AD203B41FA5}">
                      <a16:colId xmlns:a16="http://schemas.microsoft.com/office/drawing/2014/main" val="443945616"/>
                    </a:ext>
                  </a:extLst>
                </a:gridCol>
              </a:tblGrid>
              <a:tr h="1774020">
                <a:tc>
                  <a:txBody>
                    <a:bodyPr/>
                    <a:lstStyle/>
                    <a:p>
                      <a:pPr algn="ctr"/>
                      <a:r>
                        <a:rPr lang="en-GB" sz="4000" u="sng" dirty="0">
                          <a:solidFill>
                            <a:schemeClr val="tx1"/>
                          </a:solidFill>
                          <a:effectLst>
                            <a:outerShdw blurRad="38100" dist="38100" dir="2700000" algn="tl">
                              <a:srgbClr val="000000">
                                <a:alpha val="43137"/>
                              </a:srgbClr>
                            </a:outerShdw>
                          </a:effectLst>
                        </a:rPr>
                        <a:t>Benefits</a:t>
                      </a:r>
                      <a:r>
                        <a:rPr lang="en-GB" sz="3600" u="sng" dirty="0">
                          <a:solidFill>
                            <a:schemeClr val="tx1"/>
                          </a:solidFill>
                          <a:effectLst>
                            <a:outerShdw blurRad="38100" dist="38100" dir="2700000" algn="tl">
                              <a:srgbClr val="000000">
                                <a:alpha val="43137"/>
                              </a:srgbClr>
                            </a:outerShdw>
                          </a:effectLst>
                        </a:rPr>
                        <a:t> </a:t>
                      </a:r>
                    </a:p>
                    <a:p>
                      <a:endParaRPr lang="en-GB" sz="2400" dirty="0"/>
                    </a:p>
                    <a:p>
                      <a:endParaRPr lang="en-GB" sz="2400" dirty="0"/>
                    </a:p>
                    <a:p>
                      <a:endParaRPr lang="en-GB" sz="2400" dirty="0"/>
                    </a:p>
                  </a:txBody>
                  <a:tcPr/>
                </a:tc>
                <a:tc>
                  <a:txBody>
                    <a:bodyPr/>
                    <a:lstStyle/>
                    <a:p>
                      <a:pPr algn="ctr"/>
                      <a:r>
                        <a:rPr lang="en-GB" sz="4000" u="sng" dirty="0">
                          <a:solidFill>
                            <a:schemeClr val="tx1"/>
                          </a:solidFill>
                          <a:effectLst>
                            <a:outerShdw blurRad="38100" dist="38100" dir="2700000" algn="tl">
                              <a:srgbClr val="000000">
                                <a:alpha val="43137"/>
                              </a:srgbClr>
                            </a:outerShdw>
                          </a:effectLst>
                        </a:rPr>
                        <a:t>  Limitations</a:t>
                      </a:r>
                    </a:p>
                  </a:txBody>
                  <a:tcPr/>
                </a:tc>
                <a:extLst>
                  <a:ext uri="{0D108BD9-81ED-4DB2-BD59-A6C34878D82A}">
                    <a16:rowId xmlns:a16="http://schemas.microsoft.com/office/drawing/2014/main" val="831906386"/>
                  </a:ext>
                </a:extLst>
              </a:tr>
              <a:tr h="13095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Helps improve employees' grammatical writing and Vocabulary.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Spelling corrections are sometimes not clear regarding the original meaning.</a:t>
                      </a:r>
                    </a:p>
                    <a:p>
                      <a:r>
                        <a:rPr lang="en-GB" sz="2000" dirty="0"/>
                        <a:t>(Yulanda, 2023)</a:t>
                      </a:r>
                    </a:p>
                  </a:txBody>
                  <a:tcPr/>
                </a:tc>
                <a:extLst>
                  <a:ext uri="{0D108BD9-81ED-4DB2-BD59-A6C34878D82A}">
                    <a16:rowId xmlns:a16="http://schemas.microsoft.com/office/drawing/2014/main" val="2882987392"/>
                  </a:ext>
                </a:extLst>
              </a:tr>
              <a:tr h="16141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Documents can be modified, deleted, retrieved, or printed to facilitate efficient communication between employees or departments. (Han et al., 2015).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Insufficient access control; although Word offers password and encryption options, documents can still be printed or copied without leaving any trace of this.</a:t>
                      </a:r>
                    </a:p>
                    <a:p>
                      <a:r>
                        <a:rPr lang="en-GB" sz="2000" dirty="0"/>
                        <a:t>(Bromwich and Bromwich, 2016)</a:t>
                      </a:r>
                    </a:p>
                  </a:txBody>
                  <a:tcPr/>
                </a:tc>
                <a:extLst>
                  <a:ext uri="{0D108BD9-81ED-4DB2-BD59-A6C34878D82A}">
                    <a16:rowId xmlns:a16="http://schemas.microsoft.com/office/drawing/2014/main" val="3160413561"/>
                  </a:ext>
                </a:extLst>
              </a:tr>
              <a:tr h="2134838">
                <a:tc>
                  <a:txBody>
                    <a:bodyPr/>
                    <a:lstStyle/>
                    <a:p>
                      <a:pPr>
                        <a:lnSpc>
                          <a:spcPct val="90000"/>
                        </a:lnSpc>
                      </a:pPr>
                      <a:r>
                        <a:rPr lang="en-GB" sz="2000" dirty="0"/>
                        <a:t>Helps reduce costs and paper use when communicating test results, patients' medical appointments, and health records. </a:t>
                      </a:r>
                    </a:p>
                    <a:p>
                      <a:pPr>
                        <a:lnSpc>
                          <a:spcPct val="90000"/>
                        </a:lnSpc>
                      </a:pPr>
                      <a:endParaRPr lang="en-GB" sz="2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p>
                    <a:p>
                      <a:r>
                        <a:rPr lang="en-GB" sz="2000" dirty="0"/>
                        <a:t>(Yulanda,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Microsoft Word was not created for medical purposes; therefore, it is not compatible with medical writers. The complexity of some documents and scientific data causes Microsoft Word to fail, so writers ultimately have to use other tools, such as EndNote. (Tilly, 2024)</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600" b="1" dirty="0"/>
                        <a:t>Katherine Montero Coello 2512506</a:t>
                      </a:r>
                    </a:p>
                  </a:txBody>
                  <a:tcPr/>
                </a:tc>
                <a:extLst>
                  <a:ext uri="{0D108BD9-81ED-4DB2-BD59-A6C34878D82A}">
                    <a16:rowId xmlns:a16="http://schemas.microsoft.com/office/drawing/2014/main" val="3484592418"/>
                  </a:ext>
                </a:extLst>
              </a:tr>
            </a:tbl>
          </a:graphicData>
        </a:graphic>
      </p:graphicFrame>
      <p:pic>
        <p:nvPicPr>
          <p:cNvPr id="2" name="Picture 1">
            <a:extLst>
              <a:ext uri="{FF2B5EF4-FFF2-40B4-BE49-F238E27FC236}">
                <a16:creationId xmlns:a16="http://schemas.microsoft.com/office/drawing/2014/main" id="{2989DC58-5D50-FD4C-17E0-7EF7EA1D2543}"/>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Effect>
                      <a14:saturation sat="400000"/>
                    </a14:imgEffect>
                  </a14:imgLayer>
                </a14:imgProps>
              </a:ext>
            </a:extLst>
          </a:blip>
          <a:stretch>
            <a:fillRect/>
          </a:stretch>
        </p:blipFill>
        <p:spPr>
          <a:xfrm>
            <a:off x="4584032" y="12698"/>
            <a:ext cx="2719135" cy="1731882"/>
          </a:xfrm>
          <a:prstGeom prst="ellipse">
            <a:avLst/>
          </a:prstGeom>
          <a:solidFill>
            <a:schemeClr val="accent1"/>
          </a:solidFill>
          <a:ln w="53975" cap="rnd">
            <a:solidFill>
              <a:srgbClr val="333333"/>
            </a:solidFill>
          </a:ln>
          <a:effectLst>
            <a:glow rad="127000">
              <a:schemeClr val="accent1"/>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171450" h="6350"/>
            <a:bevelB w="31750" h="120650"/>
            <a:contourClr>
              <a:srgbClr val="333333"/>
            </a:contourClr>
          </a:sp3d>
        </p:spPr>
      </p:pic>
    </p:spTree>
    <p:extLst>
      <p:ext uri="{BB962C8B-B14F-4D97-AF65-F5344CB8AC3E}">
        <p14:creationId xmlns:p14="http://schemas.microsoft.com/office/powerpoint/2010/main" val="3264233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of a medical service">
            <a:extLst>
              <a:ext uri="{FF2B5EF4-FFF2-40B4-BE49-F238E27FC236}">
                <a16:creationId xmlns:a16="http://schemas.microsoft.com/office/drawing/2014/main" id="{F6C5FBE7-C44E-02C9-2C79-FED6A44ED1D9}"/>
              </a:ext>
            </a:extLst>
          </p:cNvPr>
          <p:cNvPicPr>
            <a:picLocks noChangeAspect="1"/>
          </p:cNvPicPr>
          <p:nvPr/>
        </p:nvPicPr>
        <p:blipFill>
          <a:blip r:embed="rId2">
            <a:extLst>
              <a:ext uri="{28A0092B-C50C-407E-A947-70E740481C1C}">
                <a14:useLocalDpi xmlns:a14="http://schemas.microsoft.com/office/drawing/2010/main" val="0"/>
              </a:ext>
            </a:extLst>
          </a:blip>
          <a:srcRect l="9674" r="13218" b="-2"/>
          <a:stretch>
            <a:fillRect/>
          </a:stretch>
        </p:blipFill>
        <p:spPr>
          <a:xfrm>
            <a:off x="6523539" y="-1"/>
            <a:ext cx="56949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F148AD-7A4A-BA12-7E82-0932DD2CB7AF}"/>
              </a:ext>
            </a:extLst>
          </p:cNvPr>
          <p:cNvSpPr>
            <a:spLocks noGrp="1"/>
          </p:cNvSpPr>
          <p:nvPr>
            <p:ph type="title"/>
          </p:nvPr>
        </p:nvSpPr>
        <p:spPr>
          <a:xfrm>
            <a:off x="277792" y="0"/>
            <a:ext cx="5184545" cy="770021"/>
          </a:xfrm>
        </p:spPr>
        <p:txBody>
          <a:bodyPr>
            <a:normAutofit/>
          </a:bodyPr>
          <a:lstStyle/>
          <a:p>
            <a:pPr algn="ctr"/>
            <a:r>
              <a:rPr lang="en-GB" sz="4000" b="1" dirty="0">
                <a:solidFill>
                  <a:schemeClr val="tx1"/>
                </a:solidFill>
                <a:effectLst>
                  <a:outerShdw blurRad="38100" dist="38100" dir="2700000" algn="tl">
                    <a:srgbClr val="000000">
                      <a:alpha val="43137"/>
                    </a:srgbClr>
                  </a:outerShdw>
                </a:effectLst>
              </a:rPr>
              <a:t>Microsoft Teams </a:t>
            </a:r>
          </a:p>
        </p:txBody>
      </p:sp>
      <p:sp>
        <p:nvSpPr>
          <p:cNvPr id="11" name="Content Placeholder 8">
            <a:extLst>
              <a:ext uri="{FF2B5EF4-FFF2-40B4-BE49-F238E27FC236}">
                <a16:creationId xmlns:a16="http://schemas.microsoft.com/office/drawing/2014/main" id="{E933E7A5-AC9C-55F1-EC4A-80EAA7F78578}"/>
              </a:ext>
            </a:extLst>
          </p:cNvPr>
          <p:cNvSpPr>
            <a:spLocks noGrp="1"/>
          </p:cNvSpPr>
          <p:nvPr>
            <p:ph idx="1"/>
          </p:nvPr>
        </p:nvSpPr>
        <p:spPr>
          <a:xfrm>
            <a:off x="127322" y="854242"/>
            <a:ext cx="6802867" cy="6130758"/>
          </a:xfrm>
        </p:spPr>
        <p:txBody>
          <a:bodyPr>
            <a:normAutofit/>
          </a:bodyPr>
          <a:lstStyle/>
          <a:p>
            <a:pPr marL="0" indent="0">
              <a:buNone/>
            </a:pPr>
            <a:r>
              <a:rPr lang="en-US" sz="2800" b="1" u="sng" dirty="0">
                <a:solidFill>
                  <a:schemeClr val="tx1"/>
                </a:solidFill>
                <a:effectLst>
                  <a:outerShdw blurRad="38100" dist="38100" dir="2700000" algn="tl">
                    <a:srgbClr val="000000">
                      <a:alpha val="43137"/>
                    </a:srgbClr>
                  </a:outerShdw>
                </a:effectLst>
              </a:rPr>
              <a:t>Microsoft Teams definition</a:t>
            </a:r>
          </a:p>
          <a:p>
            <a:r>
              <a:rPr lang="en-US" sz="2000" b="1" dirty="0"/>
              <a:t>M</a:t>
            </a:r>
            <a:r>
              <a:rPr lang="en-US" sz="2000" dirty="0"/>
              <a:t>icrosoft Teams in NHS, communication, secure NHS network</a:t>
            </a:r>
          </a:p>
          <a:p>
            <a:r>
              <a:rPr lang="en-US" sz="2000" dirty="0"/>
              <a:t>Collaboration, providing the technology, and working together. Information easily</a:t>
            </a:r>
          </a:p>
          <a:p>
            <a:r>
              <a:rPr lang="en-US" sz="2000" dirty="0"/>
              <a:t>Virtual hub for teamwork </a:t>
            </a:r>
          </a:p>
          <a:p>
            <a:pPr marL="0" indent="0">
              <a:buNone/>
            </a:pPr>
            <a:r>
              <a:rPr lang="en-US" sz="2400" b="1" dirty="0">
                <a:solidFill>
                  <a:schemeClr val="tx1"/>
                </a:solidFill>
              </a:rPr>
              <a:t>With MS Teams you can:</a:t>
            </a:r>
          </a:p>
          <a:p>
            <a:r>
              <a:rPr lang="en-US" sz="2000" b="1" dirty="0"/>
              <a:t>Invite NHS mail</a:t>
            </a:r>
          </a:p>
          <a:p>
            <a:r>
              <a:rPr lang="en-US" sz="2000" dirty="0"/>
              <a:t>NHS mail users to meetings</a:t>
            </a:r>
          </a:p>
          <a:p>
            <a:r>
              <a:rPr lang="en-US" sz="2000" dirty="0" err="1"/>
              <a:t>Organise</a:t>
            </a:r>
            <a:r>
              <a:rPr lang="en-US" sz="2000" dirty="0"/>
              <a:t> meetings with up to 250 attendees</a:t>
            </a:r>
          </a:p>
          <a:p>
            <a:r>
              <a:rPr lang="en-US" sz="2000" dirty="0"/>
              <a:t>Collaborate with multi- disciplinary teams </a:t>
            </a:r>
          </a:p>
          <a:p>
            <a:r>
              <a:rPr lang="en-US" sz="2000" dirty="0"/>
              <a:t>Used for training sessions,  recording live events, and virtual conferences </a:t>
            </a:r>
          </a:p>
          <a:p>
            <a:pPr marL="0" indent="0" algn="r">
              <a:buNone/>
            </a:pPr>
            <a:r>
              <a:rPr lang="en-US" b="1" dirty="0"/>
              <a:t>Nelva Rosa Garrido Soleto 2515874    </a:t>
            </a:r>
          </a:p>
          <a:p>
            <a:endParaRPr lang="en-US" b="1" dirty="0"/>
          </a:p>
          <a:p>
            <a:endParaRPr lang="en-US" b="1" dirty="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84667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11EE5-962D-BB1F-105C-EC7F79F31134}"/>
              </a:ext>
            </a:extLst>
          </p:cNvPr>
          <p:cNvSpPr>
            <a:spLocks noGrp="1"/>
          </p:cNvSpPr>
          <p:nvPr>
            <p:ph type="title"/>
          </p:nvPr>
        </p:nvSpPr>
        <p:spPr>
          <a:xfrm>
            <a:off x="677334" y="0"/>
            <a:ext cx="8596668" cy="1130968"/>
          </a:xfrm>
        </p:spPr>
        <p:txBody>
          <a:bodyPr anchor="t">
            <a:normAutofit fontScale="90000"/>
          </a:bodyPr>
          <a:lstStyle/>
          <a:p>
            <a:pPr algn="ctr"/>
            <a:r>
              <a:rPr lang="en-GB" b="1" dirty="0">
                <a:solidFill>
                  <a:schemeClr val="tx1"/>
                </a:solidFill>
                <a:effectLst>
                  <a:outerShdw blurRad="38100" dist="38100" dir="2700000" algn="tl">
                    <a:srgbClr val="000000">
                      <a:alpha val="43137"/>
                    </a:srgbClr>
                  </a:outerShdw>
                </a:effectLst>
              </a:rPr>
              <a:t>SUNRISE RESIDENTIAL CARE HOME</a:t>
            </a:r>
            <a:br>
              <a:rPr lang="en-GB" b="1" dirty="0">
                <a:solidFill>
                  <a:schemeClr val="tx1"/>
                </a:solidFill>
                <a:effectLst>
                  <a:outerShdw blurRad="38100" dist="38100" dir="2700000" algn="tl">
                    <a:srgbClr val="000000">
                      <a:alpha val="43137"/>
                    </a:srgbClr>
                  </a:outerShdw>
                </a:effectLst>
              </a:rPr>
            </a:br>
            <a:r>
              <a:rPr lang="en-GB" b="1" dirty="0">
                <a:solidFill>
                  <a:schemeClr val="tx1"/>
                </a:solidFill>
                <a:effectLst>
                  <a:outerShdw blurRad="38100" dist="38100" dir="2700000" algn="tl">
                    <a:srgbClr val="000000">
                      <a:alpha val="43137"/>
                    </a:srgbClr>
                  </a:outerShdw>
                </a:effectLst>
              </a:rPr>
              <a:t>  MS Teams Offers</a:t>
            </a:r>
          </a:p>
        </p:txBody>
      </p:sp>
      <p:pic>
        <p:nvPicPr>
          <p:cNvPr id="4" name="Content Placeholder 3">
            <a:extLst>
              <a:ext uri="{FF2B5EF4-FFF2-40B4-BE49-F238E27FC236}">
                <a16:creationId xmlns:a16="http://schemas.microsoft.com/office/drawing/2014/main" id="{74A17800-82AA-B08B-0F1D-FEC3BF692D87}"/>
              </a:ext>
            </a:extLst>
          </p:cNvPr>
          <p:cNvPicPr>
            <a:picLocks noChangeAspect="1"/>
          </p:cNvPicPr>
          <p:nvPr/>
        </p:nvPicPr>
        <p:blipFill>
          <a:blip r:embed="rId2"/>
          <a:srcRect l="20930" r="21022" b="-1"/>
          <a:stretch>
            <a:fillRect/>
          </a:stretch>
        </p:blipFill>
        <p:spPr>
          <a:xfrm>
            <a:off x="835720" y="2045031"/>
            <a:ext cx="4484797" cy="3882362"/>
          </a:xfrm>
          <a:prstGeom prst="rect">
            <a:avLst/>
          </a:prstGeom>
        </p:spPr>
      </p:pic>
      <p:sp>
        <p:nvSpPr>
          <p:cNvPr id="3" name="Content Placeholder 2">
            <a:extLst>
              <a:ext uri="{FF2B5EF4-FFF2-40B4-BE49-F238E27FC236}">
                <a16:creationId xmlns:a16="http://schemas.microsoft.com/office/drawing/2014/main" id="{BFBDA140-C252-2D27-0A68-D3EB2500C157}"/>
              </a:ext>
            </a:extLst>
          </p:cNvPr>
          <p:cNvSpPr>
            <a:spLocks noGrp="1"/>
          </p:cNvSpPr>
          <p:nvPr>
            <p:ph idx="1"/>
          </p:nvPr>
        </p:nvSpPr>
        <p:spPr>
          <a:xfrm>
            <a:off x="5562599" y="1227222"/>
            <a:ext cx="5037222" cy="5630778"/>
          </a:xfrm>
        </p:spPr>
        <p:txBody>
          <a:bodyPr>
            <a:normAutofit lnSpcReduction="10000"/>
          </a:bodyPr>
          <a:lstStyle/>
          <a:p>
            <a:pPr algn="just">
              <a:lnSpc>
                <a:spcPct val="90000"/>
              </a:lnSpc>
            </a:pPr>
            <a:r>
              <a:rPr lang="en-GB" sz="2000" dirty="0"/>
              <a:t>Microsoft Teams’ ability to host chats, calls meetings, the digital healthcare </a:t>
            </a:r>
          </a:p>
          <a:p>
            <a:pPr algn="just">
              <a:lnSpc>
                <a:spcPct val="90000"/>
              </a:lnSpc>
            </a:pPr>
            <a:r>
              <a:rPr lang="en-GB" sz="2000" dirty="0"/>
              <a:t>Efficient, collaborative, streamlined working</a:t>
            </a:r>
          </a:p>
          <a:p>
            <a:pPr algn="just">
              <a:lnSpc>
                <a:spcPct val="90000"/>
              </a:lnSpc>
            </a:pPr>
            <a:r>
              <a:rPr lang="en-GB" sz="2000" dirty="0"/>
              <a:t>The diagram provides the ability to share Information seamlessly but securely</a:t>
            </a:r>
          </a:p>
          <a:p>
            <a:pPr algn="just">
              <a:lnSpc>
                <a:spcPct val="90000"/>
              </a:lnSpc>
            </a:pPr>
            <a:r>
              <a:rPr lang="en-GB" sz="2000" dirty="0"/>
              <a:t>Increase virtual appointment</a:t>
            </a:r>
          </a:p>
          <a:p>
            <a:pPr algn="just">
              <a:lnSpc>
                <a:spcPct val="90000"/>
              </a:lnSpc>
            </a:pPr>
            <a:r>
              <a:rPr lang="en-GB" sz="2000" dirty="0"/>
              <a:t>And the hub can be customised to work with third-party apps, processes and devices</a:t>
            </a:r>
          </a:p>
          <a:p>
            <a:pPr marL="0" indent="0" algn="just">
              <a:lnSpc>
                <a:spcPct val="90000"/>
              </a:lnSpc>
              <a:buNone/>
            </a:pPr>
            <a:endParaRPr lang="en-GB" sz="2000" dirty="0"/>
          </a:p>
          <a:p>
            <a:pPr marL="0" indent="0" algn="just">
              <a:lnSpc>
                <a:spcPct val="90000"/>
              </a:lnSpc>
              <a:buNone/>
            </a:pPr>
            <a:r>
              <a:rPr lang="en-GB" sz="2000" b="1" u="sng" dirty="0"/>
              <a:t>Offer our clients;</a:t>
            </a:r>
          </a:p>
          <a:p>
            <a:pPr marL="0" indent="0" algn="just">
              <a:lnSpc>
                <a:spcPct val="90000"/>
              </a:lnSpc>
              <a:buNone/>
            </a:pPr>
            <a:r>
              <a:rPr lang="en-GB" sz="2000" b="1" dirty="0"/>
              <a:t> </a:t>
            </a:r>
            <a:r>
              <a:rPr lang="en-GB" sz="2000" dirty="0"/>
              <a:t>flexibility</a:t>
            </a:r>
          </a:p>
          <a:p>
            <a:pPr marL="0" indent="0" algn="just">
              <a:lnSpc>
                <a:spcPct val="90000"/>
              </a:lnSpc>
              <a:buNone/>
            </a:pPr>
            <a:r>
              <a:rPr lang="en-GB" sz="2000" dirty="0"/>
              <a:t> Security and peace of mind</a:t>
            </a:r>
          </a:p>
          <a:p>
            <a:pPr marL="0" indent="0" algn="just">
              <a:lnSpc>
                <a:spcPct val="90000"/>
              </a:lnSpc>
              <a:buNone/>
            </a:pPr>
            <a:r>
              <a:rPr lang="en-GB" sz="2000" dirty="0"/>
              <a:t> Highest possible standards.</a:t>
            </a:r>
          </a:p>
          <a:p>
            <a:pPr marL="0" indent="0" algn="r">
              <a:buNone/>
            </a:pPr>
            <a:r>
              <a:rPr lang="en-US" sz="2000" b="1" dirty="0"/>
              <a:t>Nelva Rosa Garrido Soleto 2515874    </a:t>
            </a:r>
          </a:p>
          <a:p>
            <a:endParaRPr lang="en-US" sz="2000" b="1" dirty="0"/>
          </a:p>
          <a:p>
            <a:pPr marL="0" indent="0" algn="just">
              <a:lnSpc>
                <a:spcPct val="90000"/>
              </a:lnSpc>
              <a:buNone/>
            </a:pPr>
            <a:endParaRPr lang="en-GB" sz="2000" dirty="0"/>
          </a:p>
          <a:p>
            <a:pPr marL="0" indent="0">
              <a:lnSpc>
                <a:spcPct val="90000"/>
              </a:lnSpc>
              <a:buNone/>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p:txBody>
      </p:sp>
    </p:spTree>
    <p:extLst>
      <p:ext uri="{BB962C8B-B14F-4D97-AF65-F5344CB8AC3E}">
        <p14:creationId xmlns:p14="http://schemas.microsoft.com/office/powerpoint/2010/main" val="4154834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A4E1-31A2-53C7-045B-E5D76981BBBF}"/>
              </a:ext>
            </a:extLst>
          </p:cNvPr>
          <p:cNvSpPr>
            <a:spLocks noGrp="1"/>
          </p:cNvSpPr>
          <p:nvPr>
            <p:ph type="title"/>
          </p:nvPr>
        </p:nvSpPr>
        <p:spPr>
          <a:xfrm>
            <a:off x="677334" y="127000"/>
            <a:ext cx="8596668" cy="698502"/>
          </a:xfrm>
        </p:spPr>
        <p:txBody>
          <a:bodyPr>
            <a:normAutofit/>
          </a:bodyPr>
          <a:lstStyle/>
          <a:p>
            <a:r>
              <a:rPr lang="en-GB" sz="2400" dirty="0"/>
              <a:t>  </a:t>
            </a:r>
            <a:r>
              <a:rPr lang="en-GB" sz="2400" b="1" dirty="0">
                <a:solidFill>
                  <a:schemeClr val="tx1"/>
                </a:solidFill>
                <a:effectLst>
                  <a:outerShdw blurRad="38100" dist="38100" dir="2700000" algn="tl">
                    <a:srgbClr val="000000">
                      <a:alpha val="43137"/>
                    </a:srgbClr>
                  </a:outerShdw>
                </a:effectLst>
              </a:rPr>
              <a:t>Remote Working</a:t>
            </a:r>
          </a:p>
        </p:txBody>
      </p:sp>
      <p:sp>
        <p:nvSpPr>
          <p:cNvPr id="3" name="Content Placeholder 2">
            <a:extLst>
              <a:ext uri="{FF2B5EF4-FFF2-40B4-BE49-F238E27FC236}">
                <a16:creationId xmlns:a16="http://schemas.microsoft.com/office/drawing/2014/main" id="{07C68A69-429B-A13D-FC15-49DA06A1D460}"/>
              </a:ext>
            </a:extLst>
          </p:cNvPr>
          <p:cNvSpPr>
            <a:spLocks noGrp="1"/>
          </p:cNvSpPr>
          <p:nvPr>
            <p:ph idx="1"/>
          </p:nvPr>
        </p:nvSpPr>
        <p:spPr>
          <a:xfrm>
            <a:off x="677333" y="661738"/>
            <a:ext cx="10187183" cy="6196262"/>
          </a:xfrm>
        </p:spPr>
        <p:txBody>
          <a:bodyPr>
            <a:normAutofit fontScale="92500" lnSpcReduction="20000"/>
          </a:bodyPr>
          <a:lstStyle/>
          <a:p>
            <a:pPr>
              <a:buFont typeface="Wingdings" panose="05000000000000000000" pitchFamily="2" charset="2"/>
              <a:buChar char="Ø"/>
            </a:pPr>
            <a:r>
              <a:rPr lang="en-GB" sz="2000" dirty="0"/>
              <a:t>NHS work from home or from remote location </a:t>
            </a:r>
          </a:p>
          <a:p>
            <a:pPr>
              <a:buFont typeface="Wingdings" panose="05000000000000000000" pitchFamily="2" charset="2"/>
              <a:buChar char="Ø"/>
            </a:pPr>
            <a:r>
              <a:rPr lang="en-GB" sz="2000" dirty="0"/>
              <a:t>The introduction of PCN role</a:t>
            </a:r>
          </a:p>
          <a:p>
            <a:pPr>
              <a:buFont typeface="Wingdings" panose="05000000000000000000" pitchFamily="2" charset="2"/>
              <a:buChar char="Ø"/>
            </a:pPr>
            <a:r>
              <a:rPr lang="en-GB" sz="2000" dirty="0"/>
              <a:t>Digital technology</a:t>
            </a:r>
          </a:p>
          <a:p>
            <a:pPr>
              <a:buFont typeface="Wingdings" panose="05000000000000000000" pitchFamily="2" charset="2"/>
              <a:buChar char="Ø"/>
            </a:pPr>
            <a:r>
              <a:rPr lang="en-GB" sz="2000" dirty="0"/>
              <a:t>Home working</a:t>
            </a:r>
          </a:p>
          <a:p>
            <a:pPr>
              <a:buFont typeface="Wingdings" panose="05000000000000000000" pitchFamily="2" charset="2"/>
              <a:buChar char="Ø"/>
            </a:pPr>
            <a:r>
              <a:rPr lang="en-GB" sz="2000" dirty="0"/>
              <a:t>Employers meet with staff for they are supported</a:t>
            </a:r>
          </a:p>
          <a:p>
            <a:pPr>
              <a:buFont typeface="Wingdings" panose="05000000000000000000" pitchFamily="2" charset="2"/>
              <a:buChar char="Ø"/>
            </a:pPr>
            <a:r>
              <a:rPr lang="en-GB" sz="2000" dirty="0"/>
              <a:t>Increase the pool of  Specialist or clinical capacity</a:t>
            </a:r>
          </a:p>
          <a:p>
            <a:pPr>
              <a:buFont typeface="Wingdings" panose="05000000000000000000" pitchFamily="2" charset="2"/>
              <a:buChar char="Ø"/>
            </a:pPr>
            <a:r>
              <a:rPr lang="en-GB" sz="2400" b="1" dirty="0">
                <a:solidFill>
                  <a:schemeClr val="tx1"/>
                </a:solidFill>
                <a:effectLst>
                  <a:outerShdw blurRad="38100" dist="38100" dir="2700000" algn="tl">
                    <a:srgbClr val="000000">
                      <a:alpha val="43137"/>
                    </a:srgbClr>
                  </a:outerShdw>
                </a:effectLst>
              </a:rPr>
              <a:t>EQUIPMENT AND SERVICE REQUIRED TO SUPPORT REMOTE WORKING</a:t>
            </a:r>
          </a:p>
          <a:p>
            <a:pPr>
              <a:buFont typeface="Wingdings" panose="05000000000000000000" pitchFamily="2" charset="2"/>
              <a:buChar char="Ø"/>
            </a:pPr>
            <a:r>
              <a:rPr lang="en-GB" sz="2000" dirty="0">
                <a:solidFill>
                  <a:schemeClr val="tx2"/>
                </a:solidFill>
              </a:rPr>
              <a:t>GP practice</a:t>
            </a:r>
          </a:p>
          <a:p>
            <a:pPr>
              <a:buFont typeface="Wingdings" panose="05000000000000000000" pitchFamily="2" charset="2"/>
              <a:buChar char="Ø"/>
            </a:pPr>
            <a:r>
              <a:rPr lang="en-GB" sz="2000" dirty="0">
                <a:solidFill>
                  <a:schemeClr val="tx2"/>
                </a:solidFill>
              </a:rPr>
              <a:t>Equipment options are;</a:t>
            </a:r>
          </a:p>
          <a:p>
            <a:pPr>
              <a:buFont typeface="Wingdings" panose="05000000000000000000" pitchFamily="2" charset="2"/>
              <a:buChar char="Ø"/>
            </a:pPr>
            <a:r>
              <a:rPr lang="en-GB" sz="2000" dirty="0">
                <a:solidFill>
                  <a:schemeClr val="tx2"/>
                </a:solidFill>
              </a:rPr>
              <a:t>Provided laptop, software </a:t>
            </a:r>
          </a:p>
          <a:p>
            <a:pPr>
              <a:buFont typeface="Wingdings" panose="05000000000000000000" pitchFamily="2" charset="2"/>
              <a:buChar char="Ø"/>
            </a:pPr>
            <a:r>
              <a:rPr lang="en-GB" sz="2000" dirty="0">
                <a:solidFill>
                  <a:schemeClr val="tx2"/>
                </a:solidFill>
              </a:rPr>
              <a:t>Smartcard reader</a:t>
            </a:r>
          </a:p>
          <a:p>
            <a:pPr>
              <a:buFont typeface="Wingdings" panose="05000000000000000000" pitchFamily="2" charset="2"/>
              <a:buChar char="Ø"/>
            </a:pPr>
            <a:r>
              <a:rPr lang="en-GB" sz="2000" dirty="0">
                <a:solidFill>
                  <a:schemeClr val="tx2"/>
                </a:solidFill>
              </a:rPr>
              <a:t>Virtual desktop </a:t>
            </a:r>
          </a:p>
          <a:p>
            <a:pPr>
              <a:buFont typeface="Wingdings" panose="05000000000000000000" pitchFamily="2" charset="2"/>
              <a:buChar char="Ø"/>
            </a:pPr>
            <a:r>
              <a:rPr lang="en-GB" sz="2400" b="1" dirty="0">
                <a:solidFill>
                  <a:schemeClr val="tx1"/>
                </a:solidFill>
                <a:effectLst>
                  <a:outerShdw blurRad="38100" dist="38100" dir="2700000" algn="tl">
                    <a:srgbClr val="000000">
                      <a:alpha val="43137"/>
                    </a:srgbClr>
                  </a:outerShdw>
                </a:effectLst>
              </a:rPr>
              <a:t>Security and confidentiality</a:t>
            </a:r>
          </a:p>
          <a:p>
            <a:pPr>
              <a:buFont typeface="Wingdings" panose="05000000000000000000" pitchFamily="2" charset="2"/>
              <a:buChar char="Ø"/>
            </a:pPr>
            <a:r>
              <a:rPr lang="en-GB" sz="2200" dirty="0">
                <a:solidFill>
                  <a:schemeClr val="tx1"/>
                </a:solidFill>
              </a:rPr>
              <a:t>Information safe</a:t>
            </a:r>
          </a:p>
          <a:p>
            <a:pPr>
              <a:buFont typeface="Wingdings" panose="05000000000000000000" pitchFamily="2" charset="2"/>
              <a:buChar char="Ø"/>
            </a:pPr>
            <a:r>
              <a:rPr lang="en-GB" sz="2200" dirty="0">
                <a:solidFill>
                  <a:schemeClr val="tx1"/>
                </a:solidFill>
              </a:rPr>
              <a:t>Internet access is secure</a:t>
            </a:r>
          </a:p>
          <a:p>
            <a:pPr marL="0" indent="0" algn="r">
              <a:buNone/>
            </a:pPr>
            <a:r>
              <a:rPr lang="en-US" sz="2400" b="1" dirty="0"/>
              <a:t>Nelva Rosa Garrido Soleto 2515874    </a:t>
            </a:r>
          </a:p>
          <a:p>
            <a:endParaRPr lang="en-US" sz="2400" b="1" dirty="0"/>
          </a:p>
          <a:p>
            <a:pPr marL="0" indent="0">
              <a:buNone/>
            </a:pPr>
            <a:endParaRPr lang="en-GB" sz="2200" dirty="0">
              <a:solidFill>
                <a:schemeClr val="tx1"/>
              </a:solidFill>
            </a:endParaRPr>
          </a:p>
          <a:p>
            <a:pPr marL="0" indent="0">
              <a:buNone/>
            </a:pPr>
            <a:endParaRPr lang="en-GB" sz="2200" dirty="0">
              <a:solidFill>
                <a:schemeClr val="tx1"/>
              </a:solidFill>
            </a:endParaRPr>
          </a:p>
        </p:txBody>
      </p:sp>
    </p:spTree>
    <p:extLst>
      <p:ext uri="{BB962C8B-B14F-4D97-AF65-F5344CB8AC3E}">
        <p14:creationId xmlns:p14="http://schemas.microsoft.com/office/powerpoint/2010/main" val="980524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D695-4293-CF20-303E-C103C3FFBFF6}"/>
              </a:ext>
            </a:extLst>
          </p:cNvPr>
          <p:cNvSpPr>
            <a:spLocks noGrp="1"/>
          </p:cNvSpPr>
          <p:nvPr>
            <p:ph type="title"/>
          </p:nvPr>
        </p:nvSpPr>
        <p:spPr>
          <a:xfrm>
            <a:off x="677334" y="609600"/>
            <a:ext cx="8596668" cy="1320800"/>
          </a:xfrm>
        </p:spPr>
        <p:txBody>
          <a:bodyPr anchor="t">
            <a:normAutofit/>
          </a:bodyPr>
          <a:lstStyle/>
          <a:p>
            <a:pPr marL="571500" indent="-571500">
              <a:lnSpc>
                <a:spcPct val="90000"/>
              </a:lnSpc>
              <a:buFont typeface="Arial" panose="020B0604020202020204" pitchFamily="34" charset="0"/>
              <a:buChar char="•"/>
            </a:pPr>
            <a:br>
              <a:rPr lang="en-GB" sz="2800"/>
            </a:br>
            <a:br>
              <a:rPr lang="en-GB" sz="2800"/>
            </a:br>
            <a:endParaRPr lang="en-GB" sz="2800"/>
          </a:p>
        </p:txBody>
      </p:sp>
      <p:sp>
        <p:nvSpPr>
          <p:cNvPr id="3" name="Content Placeholder 2">
            <a:extLst>
              <a:ext uri="{FF2B5EF4-FFF2-40B4-BE49-F238E27FC236}">
                <a16:creationId xmlns:a16="http://schemas.microsoft.com/office/drawing/2014/main" id="{4943855C-D038-41BD-B01F-23E8D0BC8A65}"/>
              </a:ext>
            </a:extLst>
          </p:cNvPr>
          <p:cNvSpPr>
            <a:spLocks noGrp="1"/>
          </p:cNvSpPr>
          <p:nvPr>
            <p:ph idx="1"/>
          </p:nvPr>
        </p:nvSpPr>
        <p:spPr>
          <a:xfrm>
            <a:off x="530430" y="0"/>
            <a:ext cx="3957349" cy="6858000"/>
          </a:xfrm>
        </p:spPr>
        <p:txBody>
          <a:bodyPr>
            <a:normAutofit lnSpcReduction="10000"/>
          </a:bodyPr>
          <a:lstStyle/>
          <a:p>
            <a:pPr marL="0" indent="0">
              <a:lnSpc>
                <a:spcPct val="90000"/>
              </a:lnSpc>
              <a:buNone/>
            </a:pPr>
            <a:r>
              <a:rPr lang="en-US" sz="2400" b="1" dirty="0">
                <a:effectLst>
                  <a:outerShdw blurRad="38100" dist="38100" dir="2700000" algn="tl">
                    <a:srgbClr val="000000">
                      <a:alpha val="43137"/>
                    </a:srgbClr>
                  </a:outerShdw>
                </a:effectLst>
              </a:rPr>
              <a:t>BENEFITS OF MS TEAMS</a:t>
            </a:r>
          </a:p>
          <a:p>
            <a:pPr marL="0" indent="0">
              <a:lnSpc>
                <a:spcPct val="90000"/>
              </a:lnSpc>
              <a:buNone/>
            </a:pPr>
            <a:endParaRPr lang="en-US" sz="2400" b="1" dirty="0">
              <a:effectLst>
                <a:outerShdw blurRad="38100" dist="38100" dir="2700000" algn="tl">
                  <a:srgbClr val="000000">
                    <a:alpha val="43137"/>
                  </a:srgbClr>
                </a:outerShdw>
              </a:effectLst>
            </a:endParaRPr>
          </a:p>
          <a:p>
            <a:pPr>
              <a:lnSpc>
                <a:spcPct val="90000"/>
              </a:lnSpc>
            </a:pPr>
            <a:r>
              <a:rPr lang="en-US" sz="2000" dirty="0"/>
              <a:t>Less time travelling to attend a meeting</a:t>
            </a:r>
          </a:p>
          <a:p>
            <a:pPr marL="0" indent="0">
              <a:lnSpc>
                <a:spcPct val="90000"/>
              </a:lnSpc>
              <a:buNone/>
            </a:pPr>
            <a:endParaRPr lang="en-US" sz="2000" dirty="0"/>
          </a:p>
          <a:p>
            <a:pPr>
              <a:lnSpc>
                <a:spcPct val="90000"/>
              </a:lnSpc>
            </a:pPr>
            <a:r>
              <a:rPr lang="en-US" sz="2000" dirty="0"/>
              <a:t>Online meeting </a:t>
            </a:r>
          </a:p>
          <a:p>
            <a:pPr marL="0" indent="0">
              <a:lnSpc>
                <a:spcPct val="90000"/>
              </a:lnSpc>
              <a:buNone/>
            </a:pPr>
            <a:endParaRPr lang="en-US" sz="2000" dirty="0"/>
          </a:p>
          <a:p>
            <a:pPr>
              <a:lnSpc>
                <a:spcPct val="90000"/>
              </a:lnSpc>
            </a:pPr>
            <a:r>
              <a:rPr lang="en-US" sz="2000" dirty="0"/>
              <a:t>Free and efficient tool for NHS support</a:t>
            </a:r>
          </a:p>
          <a:p>
            <a:pPr marL="0" indent="0">
              <a:lnSpc>
                <a:spcPct val="90000"/>
              </a:lnSpc>
              <a:buNone/>
            </a:pPr>
            <a:endParaRPr lang="en-US" sz="2000" dirty="0"/>
          </a:p>
          <a:p>
            <a:pPr>
              <a:lnSpc>
                <a:spcPct val="90000"/>
              </a:lnSpc>
            </a:pPr>
            <a:r>
              <a:rPr lang="en-US" sz="2000" dirty="0"/>
              <a:t>Support virtual meetings </a:t>
            </a:r>
          </a:p>
          <a:p>
            <a:pPr marL="0" indent="0">
              <a:lnSpc>
                <a:spcPct val="90000"/>
              </a:lnSpc>
              <a:buNone/>
            </a:pPr>
            <a:endParaRPr lang="en-US" sz="2000" dirty="0"/>
          </a:p>
          <a:p>
            <a:pPr>
              <a:lnSpc>
                <a:spcPct val="90000"/>
              </a:lnSpc>
            </a:pPr>
            <a:r>
              <a:rPr lang="en-US" sz="2000" dirty="0"/>
              <a:t> High-quality audio and video</a:t>
            </a:r>
          </a:p>
          <a:p>
            <a:pPr marL="0" indent="0">
              <a:lnSpc>
                <a:spcPct val="90000"/>
              </a:lnSpc>
              <a:buNone/>
            </a:pPr>
            <a:endParaRPr lang="en-US" sz="2000" dirty="0"/>
          </a:p>
          <a:p>
            <a:pPr>
              <a:lnSpc>
                <a:spcPct val="90000"/>
              </a:lnSpc>
            </a:pPr>
            <a:r>
              <a:rPr lang="en-US" sz="2000" dirty="0"/>
              <a:t>Chat rooms</a:t>
            </a:r>
          </a:p>
          <a:p>
            <a:pPr marL="0" indent="0">
              <a:lnSpc>
                <a:spcPct val="90000"/>
              </a:lnSpc>
              <a:buNone/>
            </a:pPr>
            <a:endParaRPr lang="en-US" sz="1600" dirty="0"/>
          </a:p>
          <a:p>
            <a:pPr>
              <a:lnSpc>
                <a:spcPct val="90000"/>
              </a:lnSpc>
            </a:pPr>
            <a:endParaRPr lang="en-US" sz="1100" dirty="0"/>
          </a:p>
          <a:p>
            <a:pPr marL="0" indent="0" algn="r">
              <a:buNone/>
            </a:pPr>
            <a:r>
              <a:rPr lang="en-US" b="1" dirty="0"/>
              <a:t>Nelva Rosa Garrido Soleto 2515874    </a:t>
            </a:r>
          </a:p>
          <a:p>
            <a:endParaRPr lang="en-US" b="1" dirty="0"/>
          </a:p>
          <a:p>
            <a:pPr marL="914400" lvl="2" indent="0" fontAlgn="base">
              <a:lnSpc>
                <a:spcPct val="90000"/>
              </a:lnSpc>
              <a:buNone/>
            </a:pPr>
            <a:endParaRPr lang="en-US" sz="1100" b="0" i="0" dirty="0">
              <a:effectLst/>
              <a:latin typeface="-apple-system"/>
            </a:endParaRPr>
          </a:p>
        </p:txBody>
      </p:sp>
      <p:sp>
        <p:nvSpPr>
          <p:cNvPr id="6" name="Title 1">
            <a:extLst>
              <a:ext uri="{FF2B5EF4-FFF2-40B4-BE49-F238E27FC236}">
                <a16:creationId xmlns:a16="http://schemas.microsoft.com/office/drawing/2014/main" id="{5F29DF3A-FCB2-B932-E7B2-EDCDE35C9256}"/>
              </a:ext>
            </a:extLst>
          </p:cNvPr>
          <p:cNvSpPr txBox="1">
            <a:spLocks/>
          </p:cNvSpPr>
          <p:nvPr/>
        </p:nvSpPr>
        <p:spPr>
          <a:xfrm>
            <a:off x="1" y="232347"/>
            <a:ext cx="4946753" cy="68205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br>
              <a:rPr lang="en-GB" sz="1400" dirty="0"/>
            </a:br>
            <a:br>
              <a:rPr lang="en-GB" sz="1400" dirty="0"/>
            </a:br>
            <a:endParaRPr lang="en-GB" sz="1400" dirty="0"/>
          </a:p>
        </p:txBody>
      </p:sp>
      <p:graphicFrame>
        <p:nvGraphicFramePr>
          <p:cNvPr id="8" name="Table 7">
            <a:extLst>
              <a:ext uri="{FF2B5EF4-FFF2-40B4-BE49-F238E27FC236}">
                <a16:creationId xmlns:a16="http://schemas.microsoft.com/office/drawing/2014/main" id="{032BCFE9-F89B-1691-E851-C48F6E3B2F37}"/>
              </a:ext>
            </a:extLst>
          </p:cNvPr>
          <p:cNvGraphicFramePr>
            <a:graphicFrameLocks noGrp="1"/>
          </p:cNvGraphicFramePr>
          <p:nvPr>
            <p:extLst>
              <p:ext uri="{D42A27DB-BD31-4B8C-83A1-F6EECF244321}">
                <p14:modId xmlns:p14="http://schemas.microsoft.com/office/powerpoint/2010/main" val="1886727555"/>
              </p:ext>
            </p:extLst>
          </p:nvPr>
        </p:nvGraphicFramePr>
        <p:xfrm>
          <a:off x="4487779" y="914400"/>
          <a:ext cx="5161547" cy="4523874"/>
        </p:xfrm>
        <a:graphic>
          <a:graphicData uri="http://schemas.openxmlformats.org/drawingml/2006/table">
            <a:tbl>
              <a:tblPr firstRow="1" bandRow="1">
                <a:tableStyleId>{5C22544A-7EE6-4342-B048-85BDC9FD1C3A}</a:tableStyleId>
              </a:tblPr>
              <a:tblGrid>
                <a:gridCol w="2525218">
                  <a:extLst>
                    <a:ext uri="{9D8B030D-6E8A-4147-A177-3AD203B41FA5}">
                      <a16:colId xmlns:a16="http://schemas.microsoft.com/office/drawing/2014/main" val="3398617727"/>
                    </a:ext>
                  </a:extLst>
                </a:gridCol>
                <a:gridCol w="2636329">
                  <a:extLst>
                    <a:ext uri="{9D8B030D-6E8A-4147-A177-3AD203B41FA5}">
                      <a16:colId xmlns:a16="http://schemas.microsoft.com/office/drawing/2014/main" val="2811676709"/>
                    </a:ext>
                  </a:extLst>
                </a:gridCol>
              </a:tblGrid>
              <a:tr h="1043970">
                <a:tc>
                  <a:txBody>
                    <a:bodyPr/>
                    <a:lstStyle/>
                    <a:p>
                      <a:r>
                        <a:rPr lang="en-GB" sz="2400" dirty="0"/>
                        <a:t>Good uses of MS TEAMS</a:t>
                      </a:r>
                    </a:p>
                  </a:txBody>
                  <a:tcPr/>
                </a:tc>
                <a:tc>
                  <a:txBody>
                    <a:bodyPr/>
                    <a:lstStyle/>
                    <a:p>
                      <a:r>
                        <a:rPr lang="en-GB" sz="2400" dirty="0"/>
                        <a:t>MISUSE OF MS TEAMS </a:t>
                      </a:r>
                    </a:p>
                  </a:txBody>
                  <a:tcPr/>
                </a:tc>
                <a:extLst>
                  <a:ext uri="{0D108BD9-81ED-4DB2-BD59-A6C34878D82A}">
                    <a16:rowId xmlns:a16="http://schemas.microsoft.com/office/drawing/2014/main" val="684710915"/>
                  </a:ext>
                </a:extLst>
              </a:tr>
              <a:tr h="811977">
                <a:tc>
                  <a:txBody>
                    <a:bodyPr/>
                    <a:lstStyle/>
                    <a:p>
                      <a:r>
                        <a:rPr lang="en-GB" dirty="0"/>
                        <a:t>Ms Teams telephony</a:t>
                      </a:r>
                    </a:p>
                  </a:txBody>
                  <a:tcPr/>
                </a:tc>
                <a:tc>
                  <a:txBody>
                    <a:bodyPr/>
                    <a:lstStyle/>
                    <a:p>
                      <a:r>
                        <a:rPr lang="en-GB" dirty="0"/>
                        <a:t>Intruders in the meeting </a:t>
                      </a:r>
                    </a:p>
                  </a:txBody>
                  <a:tcPr/>
                </a:tc>
                <a:extLst>
                  <a:ext uri="{0D108BD9-81ED-4DB2-BD59-A6C34878D82A}">
                    <a16:rowId xmlns:a16="http://schemas.microsoft.com/office/drawing/2014/main" val="276457381"/>
                  </a:ext>
                </a:extLst>
              </a:tr>
              <a:tr h="1159968">
                <a:tc>
                  <a:txBody>
                    <a:bodyPr/>
                    <a:lstStyle/>
                    <a:p>
                      <a:r>
                        <a:rPr lang="en-GB" dirty="0"/>
                        <a:t>Ms Teams user guides and information</a:t>
                      </a:r>
                    </a:p>
                  </a:txBody>
                  <a:tcPr/>
                </a:tc>
                <a:tc>
                  <a:txBody>
                    <a:bodyPr/>
                    <a:lstStyle/>
                    <a:p>
                      <a:r>
                        <a:rPr lang="en-GB" dirty="0"/>
                        <a:t>System crashes</a:t>
                      </a:r>
                    </a:p>
                  </a:txBody>
                  <a:tcPr/>
                </a:tc>
                <a:extLst>
                  <a:ext uri="{0D108BD9-81ED-4DB2-BD59-A6C34878D82A}">
                    <a16:rowId xmlns:a16="http://schemas.microsoft.com/office/drawing/2014/main" val="819544232"/>
                  </a:ext>
                </a:extLst>
              </a:tr>
              <a:tr h="1507959">
                <a:tc>
                  <a:txBody>
                    <a:bodyPr/>
                    <a:lstStyle/>
                    <a:p>
                      <a:r>
                        <a:rPr lang="en-GB" dirty="0"/>
                        <a:t>Ms Teams support, fluid communication, channels. </a:t>
                      </a:r>
                    </a:p>
                  </a:txBody>
                  <a:tcPr/>
                </a:tc>
                <a:tc>
                  <a:txBody>
                    <a:bodyPr/>
                    <a:lstStyle/>
                    <a:p>
                      <a:r>
                        <a:rPr lang="en-GB" dirty="0"/>
                        <a:t>Low signal internet </a:t>
                      </a:r>
                    </a:p>
                  </a:txBody>
                  <a:tcPr/>
                </a:tc>
                <a:extLst>
                  <a:ext uri="{0D108BD9-81ED-4DB2-BD59-A6C34878D82A}">
                    <a16:rowId xmlns:a16="http://schemas.microsoft.com/office/drawing/2014/main" val="1875244091"/>
                  </a:ext>
                </a:extLst>
              </a:tr>
            </a:tbl>
          </a:graphicData>
        </a:graphic>
      </p:graphicFrame>
    </p:spTree>
    <p:extLst>
      <p:ext uri="{BB962C8B-B14F-4D97-AF65-F5344CB8AC3E}">
        <p14:creationId xmlns:p14="http://schemas.microsoft.com/office/powerpoint/2010/main" val="1943407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38BCA-ED0F-0CF4-712A-BEB761B5057A}"/>
              </a:ext>
            </a:extLst>
          </p:cNvPr>
          <p:cNvSpPr>
            <a:spLocks noGrp="1"/>
          </p:cNvSpPr>
          <p:nvPr>
            <p:ph type="title"/>
          </p:nvPr>
        </p:nvSpPr>
        <p:spPr>
          <a:xfrm>
            <a:off x="677334" y="96253"/>
            <a:ext cx="8596668" cy="807261"/>
          </a:xfrm>
        </p:spPr>
        <p:txBody>
          <a:bodyPr anchor="t">
            <a:normAutofit/>
          </a:bodyPr>
          <a:lstStyle/>
          <a:p>
            <a:pPr algn="ctr"/>
            <a:r>
              <a:rPr lang="en-GB" b="1" dirty="0">
                <a:solidFill>
                  <a:schemeClr val="tx1"/>
                </a:solidFill>
                <a:effectLst>
                  <a:outerShdw blurRad="38100" dist="38100" dir="2700000" algn="tl">
                    <a:srgbClr val="000000">
                      <a:alpha val="43137"/>
                    </a:srgbClr>
                  </a:outerShdw>
                </a:effectLst>
              </a:rPr>
              <a:t>Impact of limited digital skills</a:t>
            </a:r>
          </a:p>
        </p:txBody>
      </p:sp>
      <p:sp>
        <p:nvSpPr>
          <p:cNvPr id="3" name="Content Placeholder 2">
            <a:extLst>
              <a:ext uri="{FF2B5EF4-FFF2-40B4-BE49-F238E27FC236}">
                <a16:creationId xmlns:a16="http://schemas.microsoft.com/office/drawing/2014/main" id="{9962E474-462F-5621-BD2E-C802ABA4F9E4}"/>
              </a:ext>
            </a:extLst>
          </p:cNvPr>
          <p:cNvSpPr>
            <a:spLocks noGrp="1"/>
          </p:cNvSpPr>
          <p:nvPr>
            <p:ph idx="1"/>
          </p:nvPr>
        </p:nvSpPr>
        <p:spPr>
          <a:xfrm>
            <a:off x="264696" y="1012370"/>
            <a:ext cx="5025762" cy="5749377"/>
          </a:xfrm>
        </p:spPr>
        <p:txBody>
          <a:bodyPr>
            <a:normAutofit fontScale="92500" lnSpcReduction="20000"/>
          </a:bodyPr>
          <a:lstStyle/>
          <a:p>
            <a:pPr marL="0" indent="0">
              <a:lnSpc>
                <a:spcPct val="90000"/>
              </a:lnSpc>
              <a:buNone/>
            </a:pPr>
            <a:r>
              <a:rPr lang="en-GB" sz="1700" dirty="0"/>
              <a:t>Digital limited skills may have a negative impact on the following.</a:t>
            </a:r>
          </a:p>
          <a:p>
            <a:pPr marL="0" indent="0">
              <a:lnSpc>
                <a:spcPct val="90000"/>
              </a:lnSpc>
              <a:buNone/>
            </a:pPr>
            <a:r>
              <a:rPr lang="en-GB" sz="1700" dirty="0"/>
              <a:t>Delivery of care, communication, and teamwork.</a:t>
            </a:r>
          </a:p>
          <a:p>
            <a:pPr marL="0" indent="0">
              <a:lnSpc>
                <a:spcPct val="90000"/>
              </a:lnSpc>
              <a:buNone/>
            </a:pPr>
            <a:r>
              <a:rPr lang="en-GB" sz="1700" dirty="0"/>
              <a:t>How does it impact care  delivery:</a:t>
            </a:r>
          </a:p>
          <a:p>
            <a:pPr>
              <a:lnSpc>
                <a:spcPct val="90000"/>
              </a:lnSpc>
            </a:pPr>
            <a:r>
              <a:rPr lang="en-GB" sz="1700" dirty="0"/>
              <a:t>Limited digital skills can lower the accuracy and safety of care provided to the resident in Sunrise Residential Care Home.</a:t>
            </a:r>
          </a:p>
          <a:p>
            <a:pPr>
              <a:lnSpc>
                <a:spcPct val="90000"/>
              </a:lnSpc>
            </a:pPr>
            <a:r>
              <a:rPr lang="en-GB" sz="1700" dirty="0"/>
              <a:t>Errors in record keeping: most care homes are now using electronic care plans and medication charts. So, staff who are not capable or confident in using the digital system might make mistakes when recording the medication given to their patients.</a:t>
            </a:r>
          </a:p>
          <a:p>
            <a:pPr>
              <a:lnSpc>
                <a:spcPct val="90000"/>
              </a:lnSpc>
            </a:pPr>
            <a:r>
              <a:rPr lang="en-GB" sz="1700" dirty="0"/>
              <a:t>On communication: poor communication within health care, like pharmacists and other professionals sharing information through technology, staff with limited skills will not be able to access the information. </a:t>
            </a:r>
          </a:p>
          <a:p>
            <a:pPr marL="0" indent="0">
              <a:lnSpc>
                <a:spcPct val="90000"/>
              </a:lnSpc>
              <a:buNone/>
            </a:pPr>
            <a:r>
              <a:rPr lang="en-GB" sz="1700" dirty="0"/>
              <a:t>Teamwork: Less cooperation and less use of tools.</a:t>
            </a:r>
          </a:p>
          <a:p>
            <a:pPr marL="0" indent="0">
              <a:lnSpc>
                <a:spcPct val="90000"/>
              </a:lnSpc>
              <a:buNone/>
            </a:pPr>
            <a:r>
              <a:rPr lang="en-US" sz="1700" dirty="0"/>
              <a:t>Training burden</a:t>
            </a:r>
            <a:r>
              <a:rPr lang="en-US" sz="1700" b="1" dirty="0"/>
              <a:t>: </a:t>
            </a:r>
            <a:r>
              <a:rPr lang="en-US" sz="1700" dirty="0"/>
              <a:t>Needs resources and time to develop skills. Investing in employee training is necessary to get the most out of Microsoft 365 features. </a:t>
            </a:r>
          </a:p>
          <a:p>
            <a:pPr marL="0" indent="0">
              <a:lnSpc>
                <a:spcPct val="90000"/>
              </a:lnSpc>
              <a:buNone/>
            </a:pPr>
            <a:r>
              <a:rPr lang="en-US" sz="1400" dirty="0"/>
              <a:t>(telblog.hee.nhs.2025)</a:t>
            </a:r>
          </a:p>
          <a:p>
            <a:pPr marL="0" indent="0" algn="r">
              <a:lnSpc>
                <a:spcPct val="90000"/>
              </a:lnSpc>
              <a:buNone/>
            </a:pPr>
            <a:r>
              <a:rPr lang="en-US" sz="1400" b="1" dirty="0"/>
              <a:t>KEMISOLA SHADEKO 2508022</a:t>
            </a:r>
          </a:p>
          <a:p>
            <a:pPr marL="0" indent="0">
              <a:lnSpc>
                <a:spcPct val="90000"/>
              </a:lnSpc>
              <a:buNone/>
            </a:pPr>
            <a:endParaRPr lang="en-GB" sz="1000" dirty="0"/>
          </a:p>
        </p:txBody>
      </p:sp>
      <p:pic>
        <p:nvPicPr>
          <p:cNvPr id="4" name="Picture 2" descr="Essential Digital Skills - Skills for Life Network">
            <a:extLst>
              <a:ext uri="{FF2B5EF4-FFF2-40B4-BE49-F238E27FC236}">
                <a16:creationId xmlns:a16="http://schemas.microsoft.com/office/drawing/2014/main" id="{247CF4EE-981A-7A16-AADD-C14AF22056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517" r="18576" b="2"/>
          <a:stretch>
            <a:fillRect/>
          </a:stretch>
        </p:blipFill>
        <p:spPr bwMode="auto">
          <a:xfrm>
            <a:off x="5519056" y="2039588"/>
            <a:ext cx="3754945" cy="3435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7271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3BBD-5557-E2D4-3CD6-2E9AF5C1AF49}"/>
              </a:ext>
            </a:extLst>
          </p:cNvPr>
          <p:cNvSpPr>
            <a:spLocks noGrp="1"/>
          </p:cNvSpPr>
          <p:nvPr>
            <p:ph type="title"/>
          </p:nvPr>
        </p:nvSpPr>
        <p:spPr>
          <a:xfrm>
            <a:off x="677334" y="216568"/>
            <a:ext cx="8596668" cy="782053"/>
          </a:xfrm>
        </p:spPr>
        <p:txBody>
          <a:bodyPr anchor="t">
            <a:normAutofit/>
          </a:bodyPr>
          <a:lstStyle/>
          <a:p>
            <a:r>
              <a:rPr lang="en-US" b="1" dirty="0">
                <a:solidFill>
                  <a:schemeClr val="tx1"/>
                </a:solidFill>
                <a:effectLst>
                  <a:outerShdw blurRad="38100" dist="38100" dir="2700000" algn="tl">
                    <a:srgbClr val="000000">
                      <a:alpha val="43137"/>
                    </a:srgbClr>
                  </a:outerShdw>
                </a:effectLst>
              </a:rPr>
              <a:t>Checklist for Digital Safety Practices </a:t>
            </a:r>
          </a:p>
        </p:txBody>
      </p:sp>
      <p:sp>
        <p:nvSpPr>
          <p:cNvPr id="3" name="Content Placeholder 2">
            <a:extLst>
              <a:ext uri="{FF2B5EF4-FFF2-40B4-BE49-F238E27FC236}">
                <a16:creationId xmlns:a16="http://schemas.microsoft.com/office/drawing/2014/main" id="{2A383835-F7CB-291A-018B-3CA3436E5833}"/>
              </a:ext>
            </a:extLst>
          </p:cNvPr>
          <p:cNvSpPr>
            <a:spLocks noGrp="1"/>
          </p:cNvSpPr>
          <p:nvPr>
            <p:ph idx="1"/>
          </p:nvPr>
        </p:nvSpPr>
        <p:spPr>
          <a:xfrm>
            <a:off x="5329988" y="1094875"/>
            <a:ext cx="5498433" cy="5546557"/>
          </a:xfrm>
        </p:spPr>
        <p:txBody>
          <a:bodyPr>
            <a:normAutofit fontScale="25000" lnSpcReduction="20000"/>
          </a:bodyPr>
          <a:lstStyle/>
          <a:p>
            <a:pPr algn="just">
              <a:lnSpc>
                <a:spcPct val="90000"/>
              </a:lnSpc>
            </a:pPr>
            <a:r>
              <a:rPr lang="en-US" sz="7600" dirty="0"/>
              <a:t>Use strong, unique passwords for all accounts so no one can access the accounts and make sure the passwords are stored somewhere secure so passwords are not forgotten, and you can access anything at anytime without problems</a:t>
            </a:r>
          </a:p>
          <a:p>
            <a:pPr algn="just">
              <a:lnSpc>
                <a:spcPct val="90000"/>
              </a:lnSpc>
            </a:pPr>
            <a:r>
              <a:rPr lang="en-US" sz="7600" dirty="0"/>
              <a:t>Logout after using computers that are shared or are public and not your own private device </a:t>
            </a:r>
          </a:p>
          <a:p>
            <a:pPr algn="just">
              <a:lnSpc>
                <a:spcPct val="90000"/>
              </a:lnSpc>
            </a:pPr>
            <a:r>
              <a:rPr lang="en-US" sz="7600" dirty="0"/>
              <a:t>Back up documents that are important regularly </a:t>
            </a:r>
          </a:p>
          <a:p>
            <a:pPr algn="just">
              <a:lnSpc>
                <a:spcPct val="90000"/>
              </a:lnSpc>
            </a:pPr>
            <a:r>
              <a:rPr lang="en-US" sz="7600" dirty="0"/>
              <a:t>Report suspicious emails, activity or logins immediately</a:t>
            </a:r>
          </a:p>
          <a:p>
            <a:pPr algn="just">
              <a:lnSpc>
                <a:spcPct val="90000"/>
              </a:lnSpc>
            </a:pPr>
            <a:r>
              <a:rPr lang="en-US" sz="7600" dirty="0"/>
              <a:t>Enable multi-factor authentication where possible</a:t>
            </a:r>
          </a:p>
          <a:p>
            <a:pPr algn="just">
              <a:lnSpc>
                <a:spcPct val="90000"/>
              </a:lnSpc>
            </a:pPr>
            <a:r>
              <a:rPr lang="en-US" sz="7600" dirty="0"/>
              <a:t>Lock devices that are not being used</a:t>
            </a:r>
          </a:p>
          <a:p>
            <a:pPr algn="just">
              <a:lnSpc>
                <a:spcPct val="90000"/>
              </a:lnSpc>
            </a:pPr>
            <a:r>
              <a:rPr lang="en-US" sz="7600" dirty="0"/>
              <a:t>Keep software updated  </a:t>
            </a:r>
          </a:p>
          <a:p>
            <a:pPr algn="just">
              <a:lnSpc>
                <a:spcPct val="90000"/>
              </a:lnSpc>
            </a:pPr>
            <a:r>
              <a:rPr lang="en-US" sz="7600" dirty="0"/>
              <a:t>Maintain confidentiality in all digital communications </a:t>
            </a:r>
          </a:p>
          <a:p>
            <a:pPr marL="0" indent="0" algn="just">
              <a:lnSpc>
                <a:spcPct val="90000"/>
              </a:lnSpc>
              <a:buNone/>
            </a:pPr>
            <a:r>
              <a:rPr lang="en-GB" sz="6400" b="0" i="0" u="none" strike="noStrike" dirty="0">
                <a:effectLst/>
              </a:rPr>
              <a:t>(Ico.org.uk</a:t>
            </a:r>
            <a:r>
              <a:rPr lang="en-GB" sz="6400" dirty="0"/>
              <a:t>,</a:t>
            </a:r>
            <a:r>
              <a:rPr lang="en-GB" sz="6400" b="0" i="0" u="none" strike="noStrike" dirty="0">
                <a:effectLst/>
              </a:rPr>
              <a:t>2025)</a:t>
            </a:r>
          </a:p>
          <a:p>
            <a:pPr marL="0" indent="0" algn="r">
              <a:lnSpc>
                <a:spcPct val="90000"/>
              </a:lnSpc>
              <a:buNone/>
            </a:pPr>
            <a:r>
              <a:rPr lang="en-GB" sz="6400" b="1" dirty="0"/>
              <a:t>Kiran Saba 2511429</a:t>
            </a:r>
            <a:endParaRPr lang="en-US" sz="6400" b="1" dirty="0"/>
          </a:p>
          <a:p>
            <a:pPr marL="0" indent="0" algn="r">
              <a:lnSpc>
                <a:spcPct val="90000"/>
              </a:lnSpc>
              <a:buNone/>
            </a:pPr>
            <a:endParaRPr lang="en-US" sz="5000" dirty="0"/>
          </a:p>
          <a:p>
            <a:pPr algn="just">
              <a:lnSpc>
                <a:spcPct val="90000"/>
              </a:lnSpc>
            </a:pPr>
            <a:endParaRPr lang="en-US" sz="900" dirty="0"/>
          </a:p>
        </p:txBody>
      </p:sp>
      <p:pic>
        <p:nvPicPr>
          <p:cNvPr id="4" name="Picture 3">
            <a:extLst>
              <a:ext uri="{FF2B5EF4-FFF2-40B4-BE49-F238E27FC236}">
                <a16:creationId xmlns:a16="http://schemas.microsoft.com/office/drawing/2014/main" id="{D8758D22-FAB3-AA46-5C2B-E32415A12594}"/>
              </a:ext>
            </a:extLst>
          </p:cNvPr>
          <p:cNvPicPr>
            <a:picLocks noChangeAspect="1"/>
          </p:cNvPicPr>
          <p:nvPr/>
        </p:nvPicPr>
        <p:blipFill>
          <a:blip r:embed="rId2"/>
          <a:srcRect l="5514" r="1587" b="-2"/>
          <a:stretch>
            <a:fillRect/>
          </a:stretch>
        </p:blipFill>
        <p:spPr>
          <a:xfrm>
            <a:off x="84222" y="1251283"/>
            <a:ext cx="5137484" cy="4884822"/>
          </a:xfrm>
          <a:prstGeom prst="rect">
            <a:avLst/>
          </a:prstGeom>
        </p:spPr>
      </p:pic>
    </p:spTree>
    <p:extLst>
      <p:ext uri="{BB962C8B-B14F-4D97-AF65-F5344CB8AC3E}">
        <p14:creationId xmlns:p14="http://schemas.microsoft.com/office/powerpoint/2010/main" val="2389600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B025C-37F5-FF1C-CD3C-3D112EC8F4BF}"/>
              </a:ext>
            </a:extLst>
          </p:cNvPr>
          <p:cNvSpPr>
            <a:spLocks noGrp="1"/>
          </p:cNvSpPr>
          <p:nvPr>
            <p:ph type="title"/>
          </p:nvPr>
        </p:nvSpPr>
        <p:spPr>
          <a:xfrm>
            <a:off x="156411" y="216568"/>
            <a:ext cx="9516978" cy="1070811"/>
          </a:xfrm>
        </p:spPr>
        <p:txBody>
          <a:bodyPr/>
          <a:lstStyle/>
          <a:p>
            <a:pPr algn="just"/>
            <a:r>
              <a:rPr lang="en-US" b="1" dirty="0">
                <a:solidFill>
                  <a:schemeClr val="tx1"/>
                </a:solidFill>
                <a:effectLst>
                  <a:outerShdw blurRad="38100" dist="38100" dir="2700000" algn="tl">
                    <a:srgbClr val="000000">
                      <a:alpha val="43137"/>
                    </a:srgbClr>
                  </a:outerShdw>
                </a:effectLst>
              </a:rPr>
              <a:t>Recommendations for Improving Efficiency </a:t>
            </a:r>
          </a:p>
        </p:txBody>
      </p:sp>
      <p:sp>
        <p:nvSpPr>
          <p:cNvPr id="3" name="Content Placeholder 2">
            <a:extLst>
              <a:ext uri="{FF2B5EF4-FFF2-40B4-BE49-F238E27FC236}">
                <a16:creationId xmlns:a16="http://schemas.microsoft.com/office/drawing/2014/main" id="{8CE2A7CB-565D-5199-B1C9-4017A28FE7F9}"/>
              </a:ext>
            </a:extLst>
          </p:cNvPr>
          <p:cNvSpPr>
            <a:spLocks noGrp="1"/>
          </p:cNvSpPr>
          <p:nvPr>
            <p:ph idx="1"/>
          </p:nvPr>
        </p:nvSpPr>
        <p:spPr>
          <a:xfrm>
            <a:off x="300789" y="1287379"/>
            <a:ext cx="9372600" cy="5570621"/>
          </a:xfrm>
        </p:spPr>
        <p:txBody>
          <a:bodyPr>
            <a:normAutofit fontScale="92500" lnSpcReduction="20000"/>
          </a:bodyPr>
          <a:lstStyle/>
          <a:p>
            <a:r>
              <a:rPr lang="en-US" sz="2000" dirty="0"/>
              <a:t>Provide regular digital skills training sessions to all staff who are using Microsoft 365. This will help all staff members feel more confident in using it, all it will reduce mistakes </a:t>
            </a:r>
          </a:p>
          <a:p>
            <a:pPr marL="0" indent="0">
              <a:buNone/>
            </a:pPr>
            <a:endParaRPr lang="en-US" sz="2000" dirty="0"/>
          </a:p>
          <a:p>
            <a:r>
              <a:rPr lang="en-US" sz="2000" dirty="0"/>
              <a:t>Create clear rules for documents, so use simpler rules for naming and saving documents for everyone to find </a:t>
            </a:r>
          </a:p>
          <a:p>
            <a:pPr marL="0" indent="0">
              <a:buNone/>
            </a:pPr>
            <a:endParaRPr lang="en-US" sz="2000" dirty="0"/>
          </a:p>
          <a:p>
            <a:r>
              <a:rPr lang="en-US" sz="2000" dirty="0"/>
              <a:t>Choose a digital helper this means that one person can be chosen to help other staff members with technology problems, which saves money and time for training sessions all the time</a:t>
            </a:r>
          </a:p>
          <a:p>
            <a:pPr marL="0" indent="0">
              <a:buNone/>
            </a:pPr>
            <a:endParaRPr lang="en-US" sz="2000" dirty="0"/>
          </a:p>
          <a:p>
            <a:r>
              <a:rPr lang="en-US" sz="2000" dirty="0"/>
              <a:t>Encourage feedback from staff members so they can look for ways to improve and make staff members feel more comfortable about sharing their experiences with it</a:t>
            </a:r>
          </a:p>
          <a:p>
            <a:pPr marL="0" indent="0">
              <a:buNone/>
            </a:pPr>
            <a:endParaRPr lang="en-US" sz="2000" dirty="0"/>
          </a:p>
          <a:p>
            <a:pPr marL="0" indent="0" algn="r">
              <a:buNone/>
            </a:pPr>
            <a:r>
              <a:rPr lang="en-GB" sz="1800" b="0" i="0" u="none" strike="noStrike" dirty="0">
                <a:solidFill>
                  <a:srgbClr val="000000"/>
                </a:solidFill>
                <a:effectLst/>
              </a:rPr>
              <a:t>(Jones, J. ,2025)        </a:t>
            </a:r>
          </a:p>
          <a:p>
            <a:pPr marL="0" indent="0" algn="r">
              <a:buNone/>
            </a:pPr>
            <a:r>
              <a:rPr lang="en-GB" sz="1800" b="0" i="0" u="none" strike="noStrike" dirty="0">
                <a:solidFill>
                  <a:srgbClr val="000000"/>
                </a:solidFill>
                <a:effectLst/>
              </a:rPr>
              <a:t>    </a:t>
            </a:r>
            <a:r>
              <a:rPr lang="en-GB" b="1" dirty="0"/>
              <a:t>Kiran Saba 2511429</a:t>
            </a:r>
            <a:endParaRPr lang="en-US" b="1"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51990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1226F98-6F74-3F2F-A92F-9F53D9814863}"/>
              </a:ext>
            </a:extLst>
          </p:cNvPr>
          <p:cNvPicPr>
            <a:picLocks noChangeAspect="1"/>
          </p:cNvPicPr>
          <p:nvPr/>
        </p:nvPicPr>
        <p:blipFill>
          <a:blip r:embed="rId2"/>
          <a:srcRect t="19378" b="19377"/>
          <a:stretch>
            <a:fillRect/>
          </a:stretch>
        </p:blipFill>
        <p:spPr>
          <a:xfrm>
            <a:off x="412406" y="1768642"/>
            <a:ext cx="4917584" cy="348915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85006BBA-36AF-B743-AE70-55CF65149220}"/>
              </a:ext>
            </a:extLst>
          </p:cNvPr>
          <p:cNvSpPr>
            <a:spLocks noGrp="1"/>
          </p:cNvSpPr>
          <p:nvPr>
            <p:ph idx="1"/>
          </p:nvPr>
        </p:nvSpPr>
        <p:spPr>
          <a:xfrm>
            <a:off x="7026442" y="336884"/>
            <a:ext cx="4946043" cy="6858000"/>
          </a:xfrm>
        </p:spPr>
        <p:txBody>
          <a:bodyPr anchor="t">
            <a:normAutofit/>
          </a:bodyPr>
          <a:lstStyle/>
          <a:p>
            <a:pPr>
              <a:lnSpc>
                <a:spcPct val="90000"/>
              </a:lnSpc>
              <a:buClr>
                <a:schemeClr val="tx1"/>
              </a:buClr>
              <a:buFont typeface="Wingdings" panose="05000000000000000000" pitchFamily="2" charset="2"/>
              <a:buChar char="v"/>
            </a:pPr>
            <a:r>
              <a:rPr lang="en-US" sz="2000" dirty="0">
                <a:solidFill>
                  <a:srgbClr val="FFFFFF"/>
                </a:solidFill>
              </a:rPr>
              <a:t>In Conclusion, digital tools such as Microsoft Word and Microsoft Teams play a key role in improving efficiency and communication within Sunrise Residential Care Home.</a:t>
            </a:r>
          </a:p>
          <a:p>
            <a:pPr>
              <a:lnSpc>
                <a:spcPct val="90000"/>
              </a:lnSpc>
              <a:buClr>
                <a:schemeClr val="tx1"/>
              </a:buClr>
              <a:buFont typeface="Wingdings" panose="05000000000000000000" pitchFamily="2" charset="2"/>
              <a:buChar char="v"/>
            </a:pPr>
            <a:endParaRPr lang="en-US" sz="2000" dirty="0">
              <a:solidFill>
                <a:srgbClr val="FFFFFF"/>
              </a:solidFill>
            </a:endParaRPr>
          </a:p>
          <a:p>
            <a:pPr>
              <a:lnSpc>
                <a:spcPct val="90000"/>
              </a:lnSpc>
              <a:buClr>
                <a:schemeClr val="tx1"/>
              </a:buClr>
              <a:buFont typeface="Wingdings" panose="05000000000000000000" pitchFamily="2" charset="2"/>
              <a:buChar char="v"/>
            </a:pPr>
            <a:r>
              <a:rPr lang="en-US" sz="2000" dirty="0">
                <a:solidFill>
                  <a:srgbClr val="FFFFFF"/>
                </a:solidFill>
              </a:rPr>
              <a:t>By using these applications effectively, staff can save time, enhance teamwork, and improve the overall quality of care.</a:t>
            </a:r>
          </a:p>
          <a:p>
            <a:pPr>
              <a:lnSpc>
                <a:spcPct val="90000"/>
              </a:lnSpc>
              <a:buClr>
                <a:schemeClr val="tx1"/>
              </a:buClr>
              <a:buFont typeface="Wingdings" panose="05000000000000000000" pitchFamily="2" charset="2"/>
              <a:buChar char="v"/>
            </a:pPr>
            <a:endParaRPr lang="en-US" sz="2000" dirty="0">
              <a:solidFill>
                <a:srgbClr val="FFFFFF"/>
              </a:solidFill>
            </a:endParaRPr>
          </a:p>
          <a:p>
            <a:pPr>
              <a:lnSpc>
                <a:spcPct val="90000"/>
              </a:lnSpc>
              <a:buClr>
                <a:schemeClr val="tx1"/>
              </a:buClr>
              <a:buFont typeface="Wingdings" panose="05000000000000000000" pitchFamily="2" charset="2"/>
              <a:buChar char="v"/>
            </a:pPr>
            <a:r>
              <a:rPr lang="en-US" sz="2000" dirty="0">
                <a:solidFill>
                  <a:srgbClr val="FFFFFF"/>
                </a:solidFill>
              </a:rPr>
              <a:t>Ongoing training and strong digital safety practices will ensure that technology continues to support the residential homes’ mission to provide high-quality care.</a:t>
            </a:r>
          </a:p>
          <a:p>
            <a:pPr marL="0" indent="0">
              <a:lnSpc>
                <a:spcPct val="90000"/>
              </a:lnSpc>
              <a:buClr>
                <a:schemeClr val="tx1"/>
              </a:buClr>
              <a:buNone/>
            </a:pPr>
            <a:endParaRPr lang="en-US" sz="2000" dirty="0">
              <a:solidFill>
                <a:srgbClr val="FFFFFF"/>
              </a:solidFill>
            </a:endParaRPr>
          </a:p>
          <a:p>
            <a:pPr marL="0" indent="0">
              <a:lnSpc>
                <a:spcPct val="90000"/>
              </a:lnSpc>
              <a:buClr>
                <a:schemeClr val="tx1"/>
              </a:buClr>
              <a:buNone/>
            </a:pPr>
            <a:endParaRPr lang="en-US" sz="2000" dirty="0">
              <a:solidFill>
                <a:srgbClr val="FFFFFF"/>
              </a:solidFill>
            </a:endParaRPr>
          </a:p>
          <a:p>
            <a:pPr marL="0" indent="0" algn="r">
              <a:lnSpc>
                <a:spcPct val="90000"/>
              </a:lnSpc>
              <a:buClr>
                <a:schemeClr val="tx1"/>
              </a:buClr>
              <a:buNone/>
            </a:pPr>
            <a:r>
              <a:rPr lang="en-GB" sz="2000" dirty="0">
                <a:solidFill>
                  <a:srgbClr val="000000"/>
                </a:solidFill>
              </a:rPr>
              <a:t> </a:t>
            </a:r>
            <a:r>
              <a:rPr lang="en-GB" sz="2000" b="1" dirty="0"/>
              <a:t>Kiran Saba 2511429</a:t>
            </a:r>
            <a:endParaRPr lang="en-US" sz="2000" dirty="0">
              <a:solidFill>
                <a:srgbClr val="FFFFFF"/>
              </a:solidFill>
            </a:endParaRPr>
          </a:p>
        </p:txBody>
      </p:sp>
    </p:spTree>
    <p:extLst>
      <p:ext uri="{BB962C8B-B14F-4D97-AF65-F5344CB8AC3E}">
        <p14:creationId xmlns:p14="http://schemas.microsoft.com/office/powerpoint/2010/main" val="259751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A315-6DD9-AFFE-3C4B-43E533053A4F}"/>
              </a:ext>
            </a:extLst>
          </p:cNvPr>
          <p:cNvSpPr>
            <a:spLocks noGrp="1"/>
          </p:cNvSpPr>
          <p:nvPr>
            <p:ph type="title"/>
          </p:nvPr>
        </p:nvSpPr>
        <p:spPr>
          <a:xfrm>
            <a:off x="677334" y="132348"/>
            <a:ext cx="8212666" cy="709864"/>
          </a:xfrm>
        </p:spPr>
        <p:txBody>
          <a:bodyPr>
            <a:normAutofit/>
          </a:bodyPr>
          <a:lstStyle/>
          <a:p>
            <a:r>
              <a:rPr lang="en-GB" b="1" dirty="0"/>
              <a:t>Reference: </a:t>
            </a:r>
          </a:p>
        </p:txBody>
      </p:sp>
      <p:sp>
        <p:nvSpPr>
          <p:cNvPr id="3" name="Content Placeholder 2">
            <a:extLst>
              <a:ext uri="{FF2B5EF4-FFF2-40B4-BE49-F238E27FC236}">
                <a16:creationId xmlns:a16="http://schemas.microsoft.com/office/drawing/2014/main" id="{63200B4F-99F1-D598-0EFF-1039478ACF4F}"/>
              </a:ext>
            </a:extLst>
          </p:cNvPr>
          <p:cNvSpPr>
            <a:spLocks noGrp="1"/>
          </p:cNvSpPr>
          <p:nvPr>
            <p:ph idx="1"/>
          </p:nvPr>
        </p:nvSpPr>
        <p:spPr>
          <a:xfrm>
            <a:off x="184935" y="733926"/>
            <a:ext cx="9746465" cy="6124074"/>
          </a:xfrm>
        </p:spPr>
        <p:txBody>
          <a:bodyPr>
            <a:normAutofit/>
          </a:bodyPr>
          <a:lstStyle/>
          <a:p>
            <a:pPr marL="0" indent="0">
              <a:buClr>
                <a:srgbClr val="00B0F0"/>
              </a:buClr>
              <a:buNone/>
            </a:pPr>
            <a:r>
              <a:rPr lang="en-GB" b="1" dirty="0">
                <a:solidFill>
                  <a:schemeClr val="tx1"/>
                </a:solidFill>
              </a:rPr>
              <a:t>Muhammad Zubair </a:t>
            </a:r>
            <a:r>
              <a:rPr lang="en-GB" b="1" dirty="0" err="1">
                <a:solidFill>
                  <a:schemeClr val="tx1"/>
                </a:solidFill>
              </a:rPr>
              <a:t>Hamayo</a:t>
            </a:r>
            <a:r>
              <a:rPr lang="en-GB" b="1" dirty="0">
                <a:solidFill>
                  <a:schemeClr val="tx1"/>
                </a:solidFill>
              </a:rPr>
              <a:t> 2514993</a:t>
            </a: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endParaRPr lang="en-GB" b="1" dirty="0">
              <a:solidFill>
                <a:schemeClr val="tx1"/>
              </a:solidFill>
            </a:endParaRPr>
          </a:p>
          <a:p>
            <a:pPr marL="0" indent="0">
              <a:buClr>
                <a:srgbClr val="00B0F0"/>
              </a:buClr>
              <a:buNone/>
            </a:pPr>
            <a:r>
              <a:rPr lang="en-GB" b="1" dirty="0">
                <a:solidFill>
                  <a:schemeClr val="tx1"/>
                </a:solidFill>
              </a:rPr>
              <a:t>Katherine Montero 2512506</a:t>
            </a:r>
          </a:p>
          <a:p>
            <a:pPr>
              <a:buClr>
                <a:srgbClr val="00B0F0"/>
              </a:buClr>
            </a:pPr>
            <a:r>
              <a:rPr lang="en-GB" dirty="0"/>
              <a:t>Bromwich, M. and Bromwich, R. (2016). Privacy risks when using mobile devices in health care. Canadian Medical Association Journal, [online] 188(12), pp.855–856. </a:t>
            </a:r>
            <a:r>
              <a:rPr lang="en-GB" dirty="0" err="1"/>
              <a:t>doi:https</a:t>
            </a:r>
            <a:r>
              <a:rPr lang="en-GB" dirty="0"/>
              <a:t>://doi.org/10.1503/cmaj.160026.</a:t>
            </a:r>
          </a:p>
          <a:p>
            <a:pPr>
              <a:buClr>
                <a:srgbClr val="00B0F0"/>
              </a:buClr>
            </a:pPr>
            <a:r>
              <a:rPr lang="en-GB" dirty="0"/>
              <a:t>Kumar, S. (2022). Why Microsoft Office Skills Are Important in the Workplace. [online] </a:t>
            </a:r>
            <a:r>
              <a:rPr lang="en-GB" dirty="0" err="1"/>
              <a:t>Edoxi</a:t>
            </a:r>
            <a:r>
              <a:rPr lang="en-GB" dirty="0"/>
              <a:t> Training. Available at: </a:t>
            </a:r>
            <a:r>
              <a:rPr lang="en-GB" u="sng" dirty="0">
                <a:solidFill>
                  <a:schemeClr val="tx1"/>
                </a:solidFill>
                <a:hlinkClick r:id="rId2">
                  <a:extLst>
                    <a:ext uri="{A12FA001-AC4F-418D-AE19-62706E023703}">
                      <ahyp:hlinkClr xmlns:ahyp="http://schemas.microsoft.com/office/drawing/2018/hyperlinkcolor" val="tx"/>
                    </a:ext>
                  </a:extLst>
                </a:hlinkClick>
              </a:rPr>
              <a:t>https://www.edoxi.com/studyhub-detail/why-improving-your-microsoft-office-skills-are-important-in-the-workplace</a:t>
            </a:r>
            <a:endParaRPr lang="en-GB" u="sng" dirty="0">
              <a:solidFill>
                <a:schemeClr val="tx1"/>
              </a:solidFill>
            </a:endParaRPr>
          </a:p>
          <a:p>
            <a:pPr marL="0" indent="0">
              <a:buClr>
                <a:srgbClr val="00B0F0"/>
              </a:buClr>
              <a:buNone/>
            </a:pPr>
            <a:endParaRPr lang="en-GB" dirty="0">
              <a:solidFill>
                <a:schemeClr val="tx1"/>
              </a:solidFill>
            </a:endParaRPr>
          </a:p>
          <a:p>
            <a:pPr>
              <a:buClr>
                <a:srgbClr val="00B0F0"/>
              </a:buClr>
              <a:buSzPct val="81000"/>
              <a:buFont typeface="Wingdings" panose="05000000000000000000" pitchFamily="2" charset="2"/>
              <a:buChar char="v"/>
            </a:pPr>
            <a:endParaRPr lang="en-GB" dirty="0">
              <a:solidFill>
                <a:schemeClr val="tx1"/>
              </a:solidFill>
            </a:endParaRPr>
          </a:p>
          <a:p>
            <a:pPr marL="0" indent="0">
              <a:buClr>
                <a:schemeClr val="tx1"/>
              </a:buClr>
              <a:buSzPct val="81000"/>
              <a:buNone/>
            </a:pPr>
            <a:endParaRPr lang="en-GB" dirty="0"/>
          </a:p>
          <a:p>
            <a:pPr>
              <a:buFont typeface="+mj-lt"/>
              <a:buAutoNum type="arabicPeriod"/>
            </a:pPr>
            <a:endParaRPr lang="en-GB" dirty="0"/>
          </a:p>
          <a:p>
            <a:pPr>
              <a:buClr>
                <a:schemeClr val="tx1"/>
              </a:buClr>
              <a:buFont typeface="+mj-lt"/>
              <a:buAutoNum type="arabicPeriod"/>
            </a:pPr>
            <a:endParaRPr lang="en-GB" dirty="0">
              <a:solidFill>
                <a:schemeClr val="tx1"/>
              </a:solidFill>
            </a:endParaRPr>
          </a:p>
          <a:p>
            <a:pPr>
              <a:buFont typeface="+mj-lt"/>
              <a:buAutoNum type="arabicPeriod"/>
            </a:pPr>
            <a:endParaRPr lang="en-GB" dirty="0">
              <a:solidFill>
                <a:schemeClr val="tx1"/>
              </a:solidFill>
            </a:endParaRPr>
          </a:p>
        </p:txBody>
      </p:sp>
    </p:spTree>
    <p:extLst>
      <p:ext uri="{BB962C8B-B14F-4D97-AF65-F5344CB8AC3E}">
        <p14:creationId xmlns:p14="http://schemas.microsoft.com/office/powerpoint/2010/main" val="1518574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F47EA-72D9-7DB1-A883-2143CAED9108}"/>
              </a:ext>
            </a:extLst>
          </p:cNvPr>
          <p:cNvSpPr>
            <a:spLocks noGrp="1"/>
          </p:cNvSpPr>
          <p:nvPr>
            <p:ph idx="1"/>
          </p:nvPr>
        </p:nvSpPr>
        <p:spPr>
          <a:xfrm>
            <a:off x="328773" y="304800"/>
            <a:ext cx="9609311" cy="6553200"/>
          </a:xfrm>
        </p:spPr>
        <p:txBody>
          <a:bodyPr>
            <a:normAutofit fontScale="92500" lnSpcReduction="10000"/>
          </a:bodyPr>
          <a:lstStyle/>
          <a:p>
            <a:r>
              <a:rPr lang="en-GB" sz="1900" dirty="0"/>
              <a:t>Microsoft 365 (2024). The history and timeline of Microsoft Word. [online] Microsoft 365. Available at: https://www.microsoft.com/en-us/microsoft-365-life-hacks/writing/history-of-microsoft-word [Accessed 27 Oct. 2025].</a:t>
            </a:r>
          </a:p>
          <a:p>
            <a:r>
              <a:rPr lang="en-GB" sz="1900" dirty="0"/>
              <a:t> Team, </a:t>
            </a:r>
            <a:r>
              <a:rPr lang="en-GB" sz="1900" dirty="0" err="1"/>
              <a:t>iFour</a:t>
            </a:r>
            <a:r>
              <a:rPr lang="en-GB" sz="1900" dirty="0"/>
              <a:t> (2024). Office Add-ins Development - </a:t>
            </a:r>
            <a:r>
              <a:rPr lang="en-GB" sz="1900" dirty="0" err="1"/>
              <a:t>iFour</a:t>
            </a:r>
            <a:r>
              <a:rPr lang="en-GB" sz="1900" dirty="0"/>
              <a:t>. [online] Office Add-Ins Blogs. Available at: https://www.officeaddinsdevelopment.com/blog/top-8-word-add-ins-for-the-healthcare-sector-a-complete-guide [Accessed 27 Oct. 2025].</a:t>
            </a:r>
          </a:p>
          <a:p>
            <a:r>
              <a:rPr lang="en-GB" sz="1900" dirty="0"/>
              <a:t>Team, T.S. (2018). Why the healthcare industry needs Microsoft 365 | </a:t>
            </a:r>
            <a:r>
              <a:rPr lang="en-GB" sz="1900" dirty="0" err="1"/>
              <a:t>Sherweb</a:t>
            </a:r>
            <a:r>
              <a:rPr lang="en-GB" sz="1900" dirty="0"/>
              <a:t>. [online] </a:t>
            </a:r>
            <a:r>
              <a:rPr lang="en-GB" sz="1900" dirty="0" err="1"/>
              <a:t>Sherweb</a:t>
            </a:r>
            <a:r>
              <a:rPr lang="en-GB" sz="1900" dirty="0"/>
              <a:t>. Available at: https://www.sherweb.com/blog/microsoft-ecosystem/office-365/hipaa-microsoft-365-healthcare-industry/ [Accessed 18 Oct. 2025].</a:t>
            </a:r>
          </a:p>
          <a:p>
            <a:r>
              <a:rPr lang="en-GB" sz="1900" dirty="0"/>
              <a:t>Tilly, S. (2024). The challenges medical writers have with MS Word: Why are we still Stuck? - Azur Health Science. [online] Azur Health Science. Available at: https://azurhealthscience.com/the-challenges-medical-writers-have-with-ms-word-why-are-we-still-stuck/ [Accessed 27 Oct. 2025].</a:t>
            </a:r>
          </a:p>
          <a:p>
            <a:r>
              <a:rPr lang="en-GB" sz="1900" dirty="0">
                <a:solidFill>
                  <a:schemeClr val="tx1"/>
                </a:solidFill>
              </a:rPr>
              <a:t>Yulanda, E.P. (2023). A Literature Review: Microsoft Word in Improving Writing Skill during Hybrid Learning. </a:t>
            </a:r>
            <a:r>
              <a:rPr lang="en-GB" sz="1900" dirty="0" err="1">
                <a:solidFill>
                  <a:schemeClr val="tx1"/>
                </a:solidFill>
              </a:rPr>
              <a:t>Jurnal</a:t>
            </a:r>
            <a:r>
              <a:rPr lang="en-GB" sz="1900" dirty="0">
                <a:solidFill>
                  <a:schemeClr val="tx1"/>
                </a:solidFill>
              </a:rPr>
              <a:t> </a:t>
            </a:r>
            <a:r>
              <a:rPr lang="en-GB" sz="1900" dirty="0" err="1">
                <a:solidFill>
                  <a:schemeClr val="tx1"/>
                </a:solidFill>
              </a:rPr>
              <a:t>Penelitian</a:t>
            </a:r>
            <a:r>
              <a:rPr lang="en-GB" sz="1900" dirty="0">
                <a:solidFill>
                  <a:schemeClr val="tx1"/>
                </a:solidFill>
              </a:rPr>
              <a:t> </a:t>
            </a:r>
            <a:r>
              <a:rPr lang="en-GB" sz="1900" dirty="0" err="1">
                <a:solidFill>
                  <a:schemeClr val="tx1"/>
                </a:solidFill>
              </a:rPr>
              <a:t>Mahasiswa</a:t>
            </a:r>
            <a:r>
              <a:rPr lang="en-GB" sz="1900" dirty="0">
                <a:solidFill>
                  <a:schemeClr val="tx1"/>
                </a:solidFill>
              </a:rPr>
              <a:t> Indonesia, [online] 3(2), pp.350–356. Available at: </a:t>
            </a:r>
            <a:r>
              <a:rPr lang="en-GB" sz="1900" u="sng" dirty="0">
                <a:solidFill>
                  <a:schemeClr val="tx1"/>
                </a:solidFill>
                <a:hlinkClick r:id="rId2">
                  <a:extLst>
                    <a:ext uri="{A12FA001-AC4F-418D-AE19-62706E023703}">
                      <ahyp:hlinkClr xmlns:ahyp="http://schemas.microsoft.com/office/drawing/2018/hyperlinkcolor" val="tx"/>
                    </a:ext>
                  </a:extLst>
                </a:hlinkClick>
              </a:rPr>
              <a:t>https://jurnal.stkipahsingaraja.ac.id/index.php/jpmi/article/view/525</a:t>
            </a:r>
            <a:r>
              <a:rPr lang="en-GB" sz="1900" dirty="0">
                <a:solidFill>
                  <a:schemeClr val="tx1"/>
                </a:solidFill>
              </a:rPr>
              <a:t>.</a:t>
            </a:r>
          </a:p>
          <a:p>
            <a:pPr marL="0" indent="0">
              <a:buNone/>
            </a:pPr>
            <a:endParaRPr lang="en-GB" sz="1900" dirty="0"/>
          </a:p>
          <a:p>
            <a:pPr marL="0" indent="0">
              <a:buNone/>
            </a:pPr>
            <a:r>
              <a:rPr lang="en-US" sz="1900" b="1" dirty="0"/>
              <a:t>Nelva Rosa Garrido Soleto 2515874    </a:t>
            </a:r>
            <a:endParaRPr lang="en-GB" sz="1900" dirty="0"/>
          </a:p>
          <a:p>
            <a:pPr>
              <a:buFont typeface="Wingdings" panose="05000000000000000000" pitchFamily="2" charset="2"/>
              <a:buChar char="v"/>
            </a:pPr>
            <a:r>
              <a:rPr lang="en-GB" sz="1900" dirty="0">
                <a:solidFill>
                  <a:schemeClr val="tx1"/>
                </a:solidFill>
              </a:rPr>
              <a:t>Central Technology Ltd (2025). Applications to Help Enhance Hospice Care: Maximising Microsoft 365 for Hospices E1. [online] YouTube. Available at: https://www.youtube.com/watch?v=VXEK6dG0_Yo.</a:t>
            </a:r>
          </a:p>
          <a:p>
            <a:pPr marL="0" indent="0">
              <a:buNone/>
            </a:pPr>
            <a:endParaRPr lang="en-GB" dirty="0">
              <a:solidFill>
                <a:schemeClr val="tx1"/>
              </a:solidFill>
            </a:endParaRPr>
          </a:p>
          <a:p>
            <a:pPr marL="0" indent="0">
              <a:buNone/>
            </a:pPr>
            <a:endParaRPr lang="en-GB" dirty="0"/>
          </a:p>
        </p:txBody>
      </p:sp>
    </p:spTree>
    <p:extLst>
      <p:ext uri="{BB962C8B-B14F-4D97-AF65-F5344CB8AC3E}">
        <p14:creationId xmlns:p14="http://schemas.microsoft.com/office/powerpoint/2010/main" val="1409176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B439F2-30AD-27C1-0BF6-9166D66EB4B4}"/>
              </a:ext>
            </a:extLst>
          </p:cNvPr>
          <p:cNvSpPr>
            <a:spLocks noGrp="1"/>
          </p:cNvSpPr>
          <p:nvPr>
            <p:ph idx="1"/>
          </p:nvPr>
        </p:nvSpPr>
        <p:spPr>
          <a:xfrm>
            <a:off x="677334" y="132347"/>
            <a:ext cx="8596668" cy="6725653"/>
          </a:xfrm>
        </p:spPr>
        <p:txBody>
          <a:bodyPr>
            <a:normAutofit/>
          </a:bodyPr>
          <a:lstStyle/>
          <a:p>
            <a:pPr>
              <a:buClr>
                <a:srgbClr val="00B0F0"/>
              </a:buClr>
              <a:buSzPct val="81000"/>
              <a:buFont typeface="Wingdings" panose="05000000000000000000" pitchFamily="2" charset="2"/>
              <a:buChar char="v"/>
            </a:pPr>
            <a:r>
              <a:rPr lang="en-GB" dirty="0" err="1">
                <a:solidFill>
                  <a:schemeClr val="tx1"/>
                </a:solidFill>
              </a:rPr>
              <a:t>eGPlearning</a:t>
            </a:r>
            <a:r>
              <a:rPr lang="en-GB" dirty="0">
                <a:solidFill>
                  <a:schemeClr val="tx1"/>
                </a:solidFill>
              </a:rPr>
              <a:t> (2020). How to use MS Teams for General Practice. [online] YouTube. Available at: https://www.youtube.com/watch?v=ZhWoaZqyySU [Accessed 23 Oct. 2025].</a:t>
            </a:r>
            <a:endParaRPr lang="en-GB" dirty="0"/>
          </a:p>
          <a:p>
            <a:pPr>
              <a:buClr>
                <a:srgbClr val="00B0F0"/>
              </a:buClr>
              <a:buSzPct val="81000"/>
              <a:buFont typeface="Wingdings" panose="05000000000000000000" pitchFamily="2" charset="2"/>
              <a:buChar char="v"/>
            </a:pPr>
            <a:r>
              <a:rPr lang="en-GB" dirty="0"/>
              <a:t> </a:t>
            </a:r>
            <a:r>
              <a:rPr lang="en-GB" dirty="0">
                <a:solidFill>
                  <a:schemeClr val="tx1"/>
                </a:solidFill>
              </a:rPr>
              <a:t>NHS England (2023). </a:t>
            </a:r>
            <a:r>
              <a:rPr lang="en-GB" i="1" dirty="0">
                <a:solidFill>
                  <a:schemeClr val="tx1"/>
                </a:solidFill>
              </a:rPr>
              <a:t>NHS England» Microsoft Teams and remote working</a:t>
            </a:r>
            <a:r>
              <a:rPr lang="en-GB" dirty="0">
                <a:solidFill>
                  <a:schemeClr val="tx1"/>
                </a:solidFill>
              </a:rPr>
              <a:t>. [online] www.england.nhs.uk. Available at: </a:t>
            </a:r>
            <a:r>
              <a:rPr lang="en-GB" dirty="0">
                <a:solidFill>
                  <a:schemeClr val="tx1"/>
                </a:solidFill>
                <a:hlinkClick r:id="rId2">
                  <a:extLst>
                    <a:ext uri="{A12FA001-AC4F-418D-AE19-62706E023703}">
                      <ahyp:hlinkClr xmlns:ahyp="http://schemas.microsoft.com/office/drawing/2018/hyperlinkcolor" val="tx"/>
                    </a:ext>
                  </a:extLst>
                </a:hlinkClick>
              </a:rPr>
              <a:t>https://www.england.nhs.uk/long-read/microsoft-teams-and-remote-working/</a:t>
            </a:r>
            <a:r>
              <a:rPr lang="en-GB" dirty="0">
                <a:solidFill>
                  <a:schemeClr val="tx1"/>
                </a:solidFill>
              </a:rPr>
              <a:t>.</a:t>
            </a:r>
            <a:endParaRPr lang="en-US" b="1" dirty="0"/>
          </a:p>
          <a:p>
            <a:pPr marL="0" indent="0">
              <a:buClr>
                <a:srgbClr val="00B0F0"/>
              </a:buClr>
              <a:buSzPct val="81000"/>
              <a:buNone/>
            </a:pPr>
            <a:r>
              <a:rPr lang="en-US" b="1" dirty="0"/>
              <a:t>KEMISOLA SHADEKO 2508022</a:t>
            </a:r>
            <a:endParaRPr lang="en-GB" dirty="0">
              <a:solidFill>
                <a:schemeClr val="tx1"/>
              </a:solidFill>
            </a:endParaRPr>
          </a:p>
          <a:p>
            <a:pPr>
              <a:buClr>
                <a:srgbClr val="00B0F0"/>
              </a:buClr>
              <a:buSzPct val="81000"/>
              <a:buFont typeface="Wingdings" panose="05000000000000000000" pitchFamily="2" charset="2"/>
              <a:buChar char="v"/>
            </a:pPr>
            <a:r>
              <a:rPr lang="en-GB" dirty="0">
                <a:solidFill>
                  <a:schemeClr val="tx1"/>
                </a:solidFill>
              </a:rPr>
              <a:t>Digital literacy: existing educational resource mapping and analysis A report produced by The Research Base. (n.d.). Available at: </a:t>
            </a:r>
            <a:r>
              <a:rPr lang="en-GB" dirty="0">
                <a:solidFill>
                  <a:schemeClr val="tx1"/>
                </a:solidFill>
                <a:hlinkClick r:id="rId3">
                  <a:extLst>
                    <a:ext uri="{A12FA001-AC4F-418D-AE19-62706E023703}">
                      <ahyp:hlinkClr xmlns:ahyp="http://schemas.microsoft.com/office/drawing/2018/hyperlinkcolor" val="tx"/>
                    </a:ext>
                  </a:extLst>
                </a:hlinkClick>
              </a:rPr>
              <a:t>https://telblog.hee.nhs.uk/wp-content/uploads/2019/10/6.-Digital-Literacy-Existing-Educational-Resources.pdf</a:t>
            </a:r>
            <a:r>
              <a:rPr lang="en-GB" dirty="0">
                <a:solidFill>
                  <a:schemeClr val="tx1"/>
                </a:solidFill>
              </a:rPr>
              <a:t>. [Accessed 30 Oct. 2025].</a:t>
            </a:r>
          </a:p>
          <a:p>
            <a:pPr marL="0" indent="0">
              <a:buClr>
                <a:srgbClr val="00B0F0"/>
              </a:buClr>
              <a:buSzPct val="81000"/>
              <a:buNone/>
            </a:pPr>
            <a:r>
              <a:rPr lang="en-GB" dirty="0">
                <a:solidFill>
                  <a:srgbClr val="000000"/>
                </a:solidFill>
              </a:rPr>
              <a:t> </a:t>
            </a:r>
            <a:r>
              <a:rPr lang="en-GB" b="1" dirty="0"/>
              <a:t>Kiran Saba 2511429</a:t>
            </a:r>
            <a:endParaRPr lang="en-GB" dirty="0">
              <a:solidFill>
                <a:schemeClr val="tx1"/>
              </a:solidFill>
            </a:endParaRPr>
          </a:p>
          <a:p>
            <a:pPr>
              <a:buClr>
                <a:srgbClr val="00B0F0"/>
              </a:buClr>
              <a:buSzPct val="81000"/>
              <a:buFont typeface="Wingdings" panose="05000000000000000000" pitchFamily="2" charset="2"/>
              <a:buChar char="v"/>
            </a:pPr>
            <a:r>
              <a:rPr lang="en-GB" dirty="0">
                <a:solidFill>
                  <a:schemeClr val="tx1"/>
                </a:solidFill>
              </a:rPr>
              <a:t>Ico.org.uk. (2025). </a:t>
            </a:r>
            <a:r>
              <a:rPr lang="en-GB" i="1" dirty="0">
                <a:solidFill>
                  <a:schemeClr val="tx1"/>
                </a:solidFill>
              </a:rPr>
              <a:t>Practical ways to keep your IT systems safe and secure</a:t>
            </a:r>
            <a:r>
              <a:rPr lang="en-GB" dirty="0">
                <a:solidFill>
                  <a:schemeClr val="tx1"/>
                </a:solidFill>
              </a:rPr>
              <a:t>. [online] Available at: </a:t>
            </a:r>
            <a:r>
              <a:rPr lang="en-GB" dirty="0">
                <a:solidFill>
                  <a:schemeClr val="tx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tx1"/>
                </a:solidFill>
              </a:rPr>
              <a:t>. [Accessed 31 Oct. 2025].</a:t>
            </a:r>
          </a:p>
          <a:p>
            <a:pPr>
              <a:buClr>
                <a:srgbClr val="00B0F0"/>
              </a:buClr>
              <a:buSzPct val="81000"/>
              <a:buFont typeface="Wingdings" panose="05000000000000000000" pitchFamily="2" charset="2"/>
              <a:buChar char="v"/>
            </a:pPr>
            <a:r>
              <a:rPr lang="en-GB" dirty="0">
                <a:solidFill>
                  <a:schemeClr val="tx1"/>
                </a:solidFill>
              </a:rPr>
              <a:t>Ico.org.uk. (2025). </a:t>
            </a:r>
            <a:r>
              <a:rPr lang="en-GB" i="1" dirty="0">
                <a:solidFill>
                  <a:schemeClr val="tx1"/>
                </a:solidFill>
              </a:rPr>
              <a:t>Practical ways to keep your IT systems safe and secure</a:t>
            </a:r>
            <a:r>
              <a:rPr lang="en-GB" dirty="0">
                <a:solidFill>
                  <a:schemeClr val="tx1"/>
                </a:solidFill>
              </a:rPr>
              <a:t>. [online] Available at: </a:t>
            </a:r>
            <a:r>
              <a:rPr lang="en-GB" dirty="0">
                <a:solidFill>
                  <a:schemeClr val="tx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tx1"/>
                </a:solidFill>
              </a:rPr>
              <a:t>. [Accessed 31 Oct. 2025].</a:t>
            </a:r>
          </a:p>
          <a:p>
            <a:pPr marL="0" indent="0">
              <a:buNone/>
            </a:pPr>
            <a:endParaRPr lang="en-GB" dirty="0"/>
          </a:p>
        </p:txBody>
      </p:sp>
    </p:spTree>
    <p:extLst>
      <p:ext uri="{BB962C8B-B14F-4D97-AF65-F5344CB8AC3E}">
        <p14:creationId xmlns:p14="http://schemas.microsoft.com/office/powerpoint/2010/main" val="36671481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921</TotalTime>
  <Words>1957</Words>
  <Application>Microsoft Macintosh PowerPoint</Application>
  <PresentationFormat>Widescreen</PresentationFormat>
  <Paragraphs>217</Paragraphs>
  <Slides>17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-apple-system</vt:lpstr>
      <vt:lpstr>Aptos</vt:lpstr>
      <vt:lpstr>Arial</vt:lpstr>
      <vt:lpstr>EF Circular Black</vt:lpstr>
      <vt:lpstr>Trebuchet MS</vt:lpstr>
      <vt:lpstr>Wingdings</vt:lpstr>
      <vt:lpstr>Wingdings 3</vt:lpstr>
      <vt:lpstr>Facet</vt:lpstr>
      <vt:lpstr>PowerPoint Presentation</vt:lpstr>
      <vt:lpstr>Introduction</vt:lpstr>
      <vt:lpstr>Microsoft Excel </vt:lpstr>
      <vt:lpstr>Microsoft Word </vt:lpstr>
      <vt:lpstr>Uses of Microsoft Word in  Sunrise residential care home </vt:lpstr>
      <vt:lpstr>PowerPoint Presentation</vt:lpstr>
      <vt:lpstr>Microsoft Teams </vt:lpstr>
      <vt:lpstr>SUNRISE RESIDENTIAL CARE HOME   MS Teams Offers</vt:lpstr>
      <vt:lpstr>  Remote Working</vt:lpstr>
      <vt:lpstr>  </vt:lpstr>
      <vt:lpstr>Impact of limited digital skills</vt:lpstr>
      <vt:lpstr>Checklist for Digital Safety Practices </vt:lpstr>
      <vt:lpstr>Recommendations for Improving Efficiency </vt:lpstr>
      <vt:lpstr>PowerPoint Presentation</vt:lpstr>
      <vt:lpstr>Reference: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Katherine Montero</dc:creator>
  <cp:lastModifiedBy>Nelva garrido</cp:lastModifiedBy>
  <cp:revision>36</cp:revision>
  <dcterms:created xsi:type="dcterms:W3CDTF">2025-10-18T20:45:20Z</dcterms:created>
  <dcterms:modified xsi:type="dcterms:W3CDTF">2025-11-10T16:58:28Z</dcterms:modified>
</cp:coreProperties>
</file>