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handoutMasterIdLst>
    <p:handoutMasterId r:id="rId19"/>
  </p:handoutMasterIdLst>
  <p:sldIdLst>
    <p:sldId id="256" r:id="rId3"/>
    <p:sldId id="272" r:id="rId5"/>
    <p:sldId id="258" r:id="rId6"/>
    <p:sldId id="259" r:id="rId7"/>
    <p:sldId id="262" r:id="rId8"/>
    <p:sldId id="263" r:id="rId9"/>
    <p:sldId id="264" r:id="rId10"/>
    <p:sldId id="265" r:id="rId11"/>
    <p:sldId id="266" r:id="rId12"/>
    <p:sldId id="269" r:id="rId13"/>
    <p:sldId id="267" r:id="rId14"/>
    <p:sldId id="268" r:id="rId15"/>
    <p:sldId id="270" r:id="rId16"/>
    <p:sldId id="271" r:id="rId17"/>
    <p:sldId id="273" r:id="rId18"/>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CDCDC"/>
    <a:srgbClr val="F0F0F0"/>
    <a:srgbClr val="E6E6E6"/>
    <a:srgbClr val="C8C8C8"/>
    <a:srgbClr val="FFFFFF"/>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p:cViewPr varScale="1">
        <p:scale>
          <a:sx n="78" d="100"/>
          <a:sy n="78" d="100"/>
        </p:scale>
        <p:origin x="654" y="54"/>
      </p:cViewPr>
      <p:guideLst>
        <p:guide orient="horz" pos="2134"/>
        <p:guide pos="384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2" Type="http://schemas.openxmlformats.org/officeDocument/2006/relationships/tableStyles" Target="tableStyles.xml"/><Relationship Id="rId21" Type="http://schemas.openxmlformats.org/officeDocument/2006/relationships/viewProps" Target="viewProps.xml"/><Relationship Id="rId20" Type="http://schemas.openxmlformats.org/officeDocument/2006/relationships/presProps" Target="presProps.xml"/><Relationship Id="rId2" Type="http://schemas.openxmlformats.org/officeDocument/2006/relationships/theme" Target="theme/theme1.xml"/><Relationship Id="rId19" Type="http://schemas.openxmlformats.org/officeDocument/2006/relationships/handoutMaster" Target="handoutMasters/handoutMaster1.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latin typeface="Microsoft YaHei" panose="020B0503020204020204" charset="-122"/>
              <a:ea typeface="Microsoft YaHei" panose="020B0503020204020204" charset="-122"/>
            </a:endParaRPr>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latin typeface="Microsoft YaHei" panose="020B0503020204020204" charset="-122"/>
                <a:ea typeface="Microsoft YaHei" panose="020B0503020204020204" charset="-122"/>
              </a:rPr>
            </a:fld>
            <a:endParaRPr lang="zh-CN" altLang="en-US" smtClean="0">
              <a:latin typeface="Microsoft YaHei" panose="020B0503020204020204" charset="-122"/>
              <a:ea typeface="Microsoft YaHei" panose="020B0503020204020204" charset="-122"/>
            </a:endParaRPr>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latin typeface="Microsoft YaHei" panose="020B0503020204020204" charset="-122"/>
              <a:ea typeface="Microsoft YaHei" panose="020B0503020204020204" charset="-122"/>
            </a:endParaRPr>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latin typeface="Microsoft YaHei" panose="020B0503020204020204" charset="-122"/>
                <a:ea typeface="Microsoft YaHei" panose="020B0503020204020204" charset="-122"/>
              </a:rPr>
            </a:fld>
            <a:endParaRPr lang="zh-CN" altLang="en-US" smtClean="0">
              <a:latin typeface="Microsoft YaHei" panose="020B0503020204020204" charset="-122"/>
              <a:ea typeface="Microsoft YaHei" panose="020B0503020204020204" charset="-122"/>
            </a:endParaRPr>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Microsoft YaHei" panose="020B0503020204020204" charset="-122"/>
                <a:ea typeface="Microsoft YaHei" panose="020B0503020204020204" charset="-122"/>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Microsoft YaHei" panose="020B0503020204020204" charset="-122"/>
                <a:ea typeface="Microsoft YaHei" panose="020B0503020204020204" charset="-122"/>
              </a:defRPr>
            </a:lvl1pPr>
          </a:lstStyle>
          <a:p>
            <a:fld id="{1AC49D05-6128-4D0D-A32A-06A5E73B386C}"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Microsoft YaHei" panose="020B0503020204020204" charset="-122"/>
                <a:ea typeface="Microsoft YaHei" panose="020B0503020204020204" charset="-122"/>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Microsoft YaHei" panose="020B0503020204020204" charset="-122"/>
                <a:ea typeface="Microsoft YaHei" panose="020B0503020204020204" charset="-122"/>
              </a:defRPr>
            </a:lvl1pPr>
          </a:lstStyle>
          <a:p>
            <a:fld id="{5849F42C-2DAE-424C-A4B8-3140182C3E9F}"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600" kern="1200">
        <a:solidFill>
          <a:schemeClr val="tx1"/>
        </a:solidFill>
        <a:latin typeface="Microsoft YaHei" panose="020B0503020204020204" charset="-122"/>
        <a:ea typeface="Microsoft YaHei" panose="020B0503020204020204" charset="-122"/>
        <a:cs typeface="+mn-cs"/>
      </a:defRPr>
    </a:lvl1pPr>
    <a:lvl2pPr marL="457200" algn="l" defTabSz="914400" rtl="0" eaLnBrk="1" latinLnBrk="0" hangingPunct="1">
      <a:defRPr sz="1200" kern="1200">
        <a:solidFill>
          <a:schemeClr val="tx1"/>
        </a:solidFill>
        <a:latin typeface="Microsoft YaHei" panose="020B0503020204020204" charset="-122"/>
        <a:ea typeface="Microsoft YaHei" panose="020B0503020204020204" charset="-122"/>
        <a:cs typeface="+mn-cs"/>
      </a:defRPr>
    </a:lvl2pPr>
    <a:lvl3pPr marL="914400" algn="l" defTabSz="914400" rtl="0" eaLnBrk="1" latinLnBrk="0" hangingPunct="1">
      <a:defRPr sz="1200" kern="1200">
        <a:solidFill>
          <a:schemeClr val="tx1"/>
        </a:solidFill>
        <a:latin typeface="Microsoft YaHei" panose="020B0503020204020204" charset="-122"/>
        <a:ea typeface="Microsoft YaHei" panose="020B0503020204020204" charset="-122"/>
        <a:cs typeface="+mn-cs"/>
      </a:defRPr>
    </a:lvl3pPr>
    <a:lvl4pPr marL="1371600" algn="l" defTabSz="914400" rtl="0" eaLnBrk="1" latinLnBrk="0" hangingPunct="1">
      <a:defRPr sz="1200" kern="1200">
        <a:solidFill>
          <a:schemeClr val="tx1"/>
        </a:solidFill>
        <a:latin typeface="Microsoft YaHei" panose="020B0503020204020204" charset="-122"/>
        <a:ea typeface="Microsoft YaHei" panose="020B0503020204020204" charset="-122"/>
        <a:cs typeface="+mn-cs"/>
      </a:defRPr>
    </a:lvl4pPr>
    <a:lvl5pPr marL="1828800" algn="l" defTabSz="914400" rtl="0" eaLnBrk="1" latinLnBrk="0" hangingPunct="1">
      <a:defRPr sz="1200" kern="1200">
        <a:solidFill>
          <a:schemeClr val="tx1"/>
        </a:solidFill>
        <a:latin typeface="Microsoft YaHei" panose="020B0503020204020204" charset="-122"/>
        <a:ea typeface="Microsoft YaHei" panose="020B0503020204020204"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5D0DACE-38E0-42D2-9336-2B707D34BC6D}"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custDataLst>
              <p:tags r:id="rId2"/>
            </p:custDataLst>
          </p:nvPr>
        </p:nvSpPr>
        <p:spPr>
          <a:xfrm>
            <a:off x="669882" y="2588281"/>
            <a:ext cx="10852237" cy="899167"/>
          </a:xfrm>
        </p:spPr>
        <p:txBody>
          <a:bodyPr lIns="101600" tIns="38100" rIns="25400" bIns="38100" anchor="t" anchorCtr="0">
            <a:noAutofit/>
          </a:bodyPr>
          <a:lstStyle>
            <a:lvl1pPr algn="ctr">
              <a:defRPr sz="5400" b="0" spc="600">
                <a:effectLst>
                  <a:outerShdw blurRad="38100" dist="38100" dir="2700000" algn="tl">
                    <a:srgbClr val="000000">
                      <a:alpha val="43137"/>
                    </a:srgbClr>
                  </a:outerShdw>
                </a:effectLst>
              </a:defRPr>
            </a:lvl1pPr>
          </a:lstStyle>
          <a:p>
            <a:r>
              <a:rPr lang="zh-CN" altLang="en-US" dirty="0"/>
              <a:t>单击此处编辑标题</a:t>
            </a:r>
            <a:endParaRPr lang="zh-CN" altLang="en-US" dirty="0"/>
          </a:p>
        </p:txBody>
      </p:sp>
      <p:sp>
        <p:nvSpPr>
          <p:cNvPr id="3" name="副标题 2"/>
          <p:cNvSpPr>
            <a:spLocks noGrp="1"/>
          </p:cNvSpPr>
          <p:nvPr>
            <p:ph type="subTitle" idx="1" hasCustomPrompt="1"/>
            <p:custDataLst>
              <p:tags r:id="rId3"/>
            </p:custDataLst>
          </p:nvPr>
        </p:nvSpPr>
        <p:spPr>
          <a:xfrm>
            <a:off x="669882" y="3566160"/>
            <a:ext cx="10852237" cy="950984"/>
          </a:xfrm>
        </p:spPr>
        <p:txBody>
          <a:bodyPr lIns="101600" tIns="38100" rIns="76200" bIns="38100">
            <a:noAutofit/>
          </a:bodyPr>
          <a:lstStyle>
            <a:lvl1pPr marL="0" indent="0" algn="ctr" eaLnBrk="1" fontAlgn="auto" latinLnBrk="0" hangingPunct="1">
              <a:lnSpc>
                <a:spcPct val="100000"/>
              </a:lnSpc>
              <a:buNone/>
              <a:defRPr sz="2400" u="none" strike="noStrike" kern="1200" cap="none" spc="200" normalizeH="0" baseline="0">
                <a:solidFill>
                  <a:schemeClr val="tx1"/>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32000"/>
            <a:ext cx="10852237" cy="648000"/>
          </a:xfrm>
        </p:spPr>
        <p:txBody>
          <a:bodyPr vert="horz" lIns="101600" tIns="38100" rIns="76200" bIns="38100" rtlCol="0" anchor="ctr" anchorCtr="0">
            <a:noAutofit/>
          </a:bodyPr>
          <a:lstStyle>
            <a:lvl1pPr marL="0" marR="0" algn="l" defTabSz="914400" rtl="0" eaLnBrk="1" fontAlgn="auto" latinLnBrk="0" hangingPunct="1">
              <a:lnSpc>
                <a:spcPct val="100000"/>
              </a:lnSpc>
              <a:buNone/>
              <a:defRPr kumimoji="0" lang="zh-CN" altLang="en-US" sz="2800" b="1" i="0" u="none" strike="noStrike" kern="1200" cap="none" spc="200" normalizeH="0" baseline="0" noProof="1" dirty="0">
                <a:solidFill>
                  <a:schemeClr val="tx1"/>
                </a:solidFill>
                <a:uFillTx/>
                <a:latin typeface="+mj-lt"/>
                <a:ea typeface="+mj-ea"/>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3"/>
            </p:custDataLst>
          </p:nvPr>
        </p:nvSpPr>
        <p:spPr>
          <a:xfrm>
            <a:off x="669882" y="1296000"/>
            <a:ext cx="10852237" cy="5041355"/>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930" y="3808730"/>
            <a:ext cx="10852237" cy="624845"/>
          </a:xfrm>
        </p:spPr>
        <p:txBody>
          <a:bodyPr lIns="101600" tIns="38100" rIns="63500" bIns="38100" anchor="t" anchorCtr="0">
            <a:noAutofit/>
          </a:bodyPr>
          <a:lstStyle>
            <a:lvl1pPr>
              <a:defRPr sz="3600" b="0" u="none" strike="noStrike" kern="1200" cap="none" spc="300" normalizeH="0">
                <a:solidFill>
                  <a:schemeClr val="tx1"/>
                </a:solidFill>
                <a:effectLst>
                  <a:outerShdw blurRad="38100" dist="38100" dir="2700000" algn="tl">
                    <a:srgbClr val="000000">
                      <a:alpha val="43137"/>
                    </a:srgbClr>
                  </a:outerShdw>
                </a:effectLst>
                <a:uFillTx/>
              </a:defRPr>
            </a:lvl1pPr>
          </a:lstStyle>
          <a:p>
            <a:r>
              <a:rPr lang="zh-CN" altLang="en-US" dirty="0"/>
              <a:t>单击此处编辑母版标题样式</a:t>
            </a:r>
            <a:endParaRPr lang="zh-CN" altLang="en-US" dirty="0"/>
          </a:p>
        </p:txBody>
      </p:sp>
      <p:sp>
        <p:nvSpPr>
          <p:cNvPr id="3" name="文本占位符 2"/>
          <p:cNvSpPr>
            <a:spLocks noGrp="1"/>
          </p:cNvSpPr>
          <p:nvPr>
            <p:ph type="body" idx="1"/>
            <p:custDataLst>
              <p:tags r:id="rId3"/>
            </p:custDataLst>
          </p:nvPr>
        </p:nvSpPr>
        <p:spPr>
          <a:xfrm>
            <a:off x="669925" y="4511675"/>
            <a:ext cx="10852237" cy="1077985"/>
          </a:xfrm>
        </p:spPr>
        <p:txBody>
          <a:bodyPr lIns="101600" tIns="38100" rIns="76200" bIns="38100">
            <a:noAutofit/>
          </a:bodyPr>
          <a:lstStyle>
            <a:lvl1pPr marL="0" indent="0" eaLnBrk="1" fontAlgn="auto" latinLnBrk="0" hangingPunct="1">
              <a:buNone/>
              <a:defRPr kumimoji="0" lang="zh-CN" altLang="en-US" sz="1600" b="0" i="0" u="none" strike="noStrike" kern="1200" cap="none" spc="150" normalizeH="0" baseline="0" noProof="1">
                <a:solidFill>
                  <a:schemeClr val="tx1"/>
                </a:solidFill>
                <a:uFillTx/>
                <a:latin typeface="+mn-lt"/>
                <a:ea typeface="+mn-ea"/>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32000"/>
            <a:ext cx="10852237" cy="648000"/>
          </a:xfrm>
        </p:spPr>
        <p:txBody>
          <a:bodyPr vert="horz" lIns="101600" tIns="38100" rIns="76200" bIns="38100" rtlCol="0" anchor="ctr" anchorCtr="0">
            <a:noAutofit/>
          </a:bodyPr>
          <a:lstStyle>
            <a:lvl1pPr marL="0" marR="0" lvl="0" algn="l" defTabSz="914400" rtl="0" eaLnBrk="1" fontAlgn="auto" latinLnBrk="0" hangingPunct="1">
              <a:lnSpc>
                <a:spcPct val="100000"/>
              </a:lnSpc>
              <a:buNone/>
              <a:defRPr kumimoji="0" lang="zh-CN" altLang="en-US" sz="2800" b="1" i="0" u="none" strike="noStrike" kern="1200" cap="none" spc="200" normalizeH="0" baseline="0" noProof="1" dirty="0">
                <a:solidFill>
                  <a:schemeClr val="tx1"/>
                </a:solidFill>
                <a:uFillTx/>
                <a:latin typeface="+mj-lt"/>
                <a:ea typeface="+mj-ea"/>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sz="half" idx="1"/>
            <p:custDataLst>
              <p:tags r:id="rId3"/>
            </p:custDataLst>
          </p:nvPr>
        </p:nvSpPr>
        <p:spPr>
          <a:xfrm>
            <a:off x="669930" y="1296000"/>
            <a:ext cx="5283242" cy="5040000"/>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内容占位符 3"/>
          <p:cNvSpPr>
            <a:spLocks noGrp="1"/>
          </p:cNvSpPr>
          <p:nvPr>
            <p:ph sz="half" idx="2"/>
            <p:custDataLst>
              <p:tags r:id="rId4"/>
            </p:custDataLst>
          </p:nvPr>
        </p:nvSpPr>
        <p:spPr>
          <a:xfrm>
            <a:off x="6238877" y="1296000"/>
            <a:ext cx="5283242" cy="5040000"/>
          </a:xfrm>
        </p:spPr>
        <p:txBody>
          <a:bodyPr>
            <a:noAutofit/>
          </a:bodyPr>
          <a:lstStyle>
            <a:lvl1pPr>
              <a:defRPr sz="1600">
                <a:solidFill>
                  <a:schemeClr val="tx1">
                    <a:lumMod val="75000"/>
                    <a:lumOff val="25000"/>
                  </a:schemeClr>
                </a:solidFill>
              </a:defRPr>
            </a:lvl1pPr>
            <a:lvl2pPr>
              <a:defRPr sz="1600">
                <a:solidFill>
                  <a:schemeClr val="tx1">
                    <a:lumMod val="75000"/>
                    <a:lumOff val="25000"/>
                  </a:schemeClr>
                </a:solidFill>
              </a:defRPr>
            </a:lvl2pPr>
            <a:lvl3pPr>
              <a:defRPr sz="1600">
                <a:solidFill>
                  <a:schemeClr val="tx1">
                    <a:lumMod val="75000"/>
                    <a:lumOff val="25000"/>
                  </a:schemeClr>
                </a:solidFill>
              </a:defRPr>
            </a:lvl3pPr>
            <a:lvl4pPr>
              <a:defRPr sz="1600">
                <a:solidFill>
                  <a:schemeClr val="tx1">
                    <a:lumMod val="75000"/>
                    <a:lumOff val="25000"/>
                  </a:schemeClr>
                </a:solidFill>
              </a:defRPr>
            </a:lvl4pPr>
            <a:lvl5pPr>
              <a:defRPr sz="1600">
                <a:solidFill>
                  <a:schemeClr val="tx1">
                    <a:lumMod val="75000"/>
                    <a:lumOff val="25000"/>
                  </a:schemeClr>
                </a:solidFill>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32000"/>
            <a:ext cx="10852237" cy="648000"/>
          </a:xfrm>
        </p:spPr>
        <p:txBody>
          <a:bodyPr vert="horz" lIns="101600" tIns="38100" rIns="76200" bIns="38100" rtlCol="0" anchor="ctr" anchorCtr="0">
            <a:noAutofit/>
          </a:bodyPr>
          <a:lstStyle>
            <a:lvl1pPr marL="0" marR="0" lvl="0" algn="l" defTabSz="914400" rtl="0" eaLnBrk="1" fontAlgn="auto" latinLnBrk="0" hangingPunct="1">
              <a:lnSpc>
                <a:spcPct val="100000"/>
              </a:lnSpc>
              <a:buNone/>
              <a:defRPr kumimoji="0" lang="zh-CN" altLang="en-US" sz="2800" b="1" i="0" u="none" strike="noStrike" kern="1200" cap="none" spc="200" normalizeH="0" baseline="0" noProof="1" dirty="0">
                <a:solidFill>
                  <a:schemeClr val="tx1"/>
                </a:solidFill>
                <a:uFillTx/>
                <a:latin typeface="+mj-lt"/>
                <a:ea typeface="+mj-ea"/>
                <a:cs typeface="+mj-cs"/>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3"/>
            </p:custDataLst>
          </p:nvPr>
        </p:nvSpPr>
        <p:spPr>
          <a:xfrm>
            <a:off x="669930" y="1296000"/>
            <a:ext cx="5283242" cy="381003"/>
          </a:xfrm>
        </p:spPr>
        <p:txBody>
          <a:bodyPr lIns="101600" tIns="38100" rIns="76200" bIns="38100" anchor="t" anchorCtr="0">
            <a:noAutofit/>
          </a:bodyPr>
          <a:lstStyle>
            <a:lvl1pPr marL="0" indent="0" eaLnBrk="1" fontAlgn="auto" latinLnBrk="0" hangingPunct="1">
              <a:lnSpc>
                <a:spcPct val="100000"/>
              </a:lnSpc>
              <a:spcAft>
                <a:spcPts val="0"/>
              </a:spcAft>
              <a:buNone/>
              <a:defRPr sz="2000" b="1" u="none" strike="noStrike" kern="1200" cap="none" spc="200" normalizeH="0" baseline="0">
                <a:solidFill>
                  <a:schemeClr val="tx1"/>
                </a:solidFill>
                <a:uFillTx/>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69925" y="1789043"/>
            <a:ext cx="5283200" cy="4552234"/>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5"/>
            </p:custDataLst>
          </p:nvPr>
        </p:nvSpPr>
        <p:spPr>
          <a:xfrm>
            <a:off x="6235750" y="1296000"/>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1" i="0" u="none" strike="noStrike" kern="1200" cap="none" spc="200" normalizeH="0" baseline="0" noProof="1" dirty="0">
                <a:solidFill>
                  <a:schemeClr val="tx1"/>
                </a:solidFill>
                <a:uFillTx/>
                <a:latin typeface="+mn-lt"/>
                <a:ea typeface="+mn-ea"/>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789043"/>
            <a:ext cx="5283242" cy="4552234"/>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p:txBody>
          <a:bodyPr vert="horz" lIns="101600" tIns="38100" rIns="76200" bIns="38100" rtlCol="0" anchor="ctr" anchorCtr="0">
            <a:noAutofit/>
          </a:bodyPr>
          <a:lstStyle>
            <a:lvl1pPr marL="0" marR="0" lvl="0" algn="l" defTabSz="914400" rtl="0" eaLnBrk="1" fontAlgn="auto" latinLnBrk="0" hangingPunct="1">
              <a:lnSpc>
                <a:spcPct val="100000"/>
              </a:lnSpc>
              <a:buNone/>
              <a:defRPr kumimoji="0" lang="zh-CN" altLang="en-US" sz="2800" b="1" i="0" u="none" strike="noStrike" kern="1200" cap="none" spc="200" normalizeH="0" baseline="0" noProof="1" dirty="0">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69930" y="1296000"/>
            <a:ext cx="5283242" cy="5040000"/>
          </a:xfrm>
        </p:spPr>
        <p:txBody>
          <a:bodyPr vert="horz" lIns="101600" tIns="0" rIns="82550" bIns="0" rtlCol="0">
            <a:no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3"/>
            </p:custDataLst>
          </p:nvPr>
        </p:nvSpPr>
        <p:spPr>
          <a:xfrm>
            <a:off x="6238925" y="1296000"/>
            <a:ext cx="5283242" cy="5040000"/>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mn-lt"/>
                <a:ea typeface="+mn-ea"/>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lstStyle/>
          <a:p>
            <a:r>
              <a:rPr lang="zh-CN" altLang="en-US"/>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custDataLst>
              <p:tags r:id="rId2"/>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a:lstStyle>
            <a:lvl1pPr indent="0" eaLnBrk="1" fontAlgn="auto" latinLnBrk="0" hangingPunct="1">
              <a:defRPr>
                <a:solidFill>
                  <a:schemeClr val="tx1">
                    <a:lumMod val="75000"/>
                    <a:lumOff val="25000"/>
                  </a:schemeClr>
                </a:solidFill>
              </a:defRPr>
            </a:lvl1pPr>
            <a:lvl2pPr indent="0" eaLnBrk="1" fontAlgn="auto" latinLnBrk="0" hangingPunct="1">
              <a:defRPr>
                <a:solidFill>
                  <a:schemeClr val="tx1">
                    <a:lumMod val="75000"/>
                    <a:lumOff val="25000"/>
                  </a:schemeClr>
                </a:solidFill>
              </a:defRPr>
            </a:lvl2pPr>
            <a:lvl3pPr indent="0" eaLnBrk="1" fontAlgn="auto" latinLnBrk="0" hangingPunct="1">
              <a:defRPr>
                <a:solidFill>
                  <a:schemeClr val="tx1">
                    <a:lumMod val="75000"/>
                    <a:lumOff val="25000"/>
                  </a:schemeClr>
                </a:solidFill>
              </a:defRPr>
            </a:lvl3pPr>
            <a:lvl4pPr indent="0" eaLnBrk="1" fontAlgn="auto" latinLnBrk="0" hangingPunct="1">
              <a:defRPr>
                <a:solidFill>
                  <a:schemeClr val="tx1">
                    <a:lumMod val="75000"/>
                    <a:lumOff val="25000"/>
                  </a:schemeClr>
                </a:solidFill>
              </a:defRPr>
            </a:lvl4pPr>
            <a:lvl5pPr indent="0" eaLnBrk="1" fontAlgn="auto" latinLnBrk="0" hangingPunct="1">
              <a:defRPr>
                <a:solidFill>
                  <a:schemeClr val="tx1">
                    <a:lumMod val="75000"/>
                    <a:lumOff val="25000"/>
                  </a:schemeClr>
                </a:solidFill>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69930" y="952508"/>
            <a:ext cx="10852237" cy="504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669882" y="2588281"/>
            <a:ext cx="10852237" cy="899167"/>
          </a:xfrm>
        </p:spPr>
        <p:txBody>
          <a:bodyPr vert="horz" lIns="101600" tIns="38100" rIns="25400" bIns="38100" rtlCol="0" anchor="t" anchorCtr="0">
            <a:noAutofit/>
          </a:bodyPr>
          <a:lstStyle>
            <a:lvl1pPr marL="0" marR="0" algn="ctr" defTabSz="914400" rtl="0" eaLnBrk="1" fontAlgn="auto" latinLnBrk="0" hangingPunct="1">
              <a:lnSpc>
                <a:spcPct val="100000"/>
              </a:lnSpc>
              <a:buNone/>
              <a:defRPr kumimoji="0" lang="zh-CN" altLang="en-US" sz="5400" b="0" i="0" u="none" strike="noStrike" kern="1200" cap="none" spc="600" normalizeH="0" baseline="0" noProof="1" dirty="0">
                <a:solidFill>
                  <a:schemeClr val="tx1"/>
                </a:solidFill>
                <a:effectLst>
                  <a:outerShdw blurRad="38100" dist="38100" dir="2700000" algn="tl">
                    <a:srgbClr val="000000">
                      <a:alpha val="43137"/>
                    </a:srgbClr>
                  </a:outerShdw>
                </a:effectLst>
                <a:uFillTx/>
                <a:latin typeface="+mj-lt"/>
                <a:ea typeface="+mj-ea"/>
                <a:cs typeface="+mj-cs"/>
                <a:sym typeface="+mn-ea"/>
              </a:defRPr>
            </a:lvl1pPr>
          </a:lstStyle>
          <a:p>
            <a:pPr lvl="0"/>
            <a:r>
              <a:rPr>
                <a:sym typeface="+mn-ea"/>
              </a:rPr>
              <a:t>单击此处编辑标题</a:t>
            </a:r>
            <a:endParaRPr>
              <a:sym typeface="+mn-ea"/>
            </a:endParaRPr>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61.xml"/><Relationship Id="rId16" Type="http://schemas.openxmlformats.org/officeDocument/2006/relationships/tags" Target="../tags/tag60.xml"/><Relationship Id="rId15" Type="http://schemas.openxmlformats.org/officeDocument/2006/relationships/tags" Target="../tags/tag59.xml"/><Relationship Id="rId14" Type="http://schemas.openxmlformats.org/officeDocument/2006/relationships/tags" Target="../tags/tag58.xml"/><Relationship Id="rId13" Type="http://schemas.openxmlformats.org/officeDocument/2006/relationships/tags" Target="../tags/tag57.xml"/><Relationship Id="rId12" Type="http://schemas.openxmlformats.org/officeDocument/2006/relationships/tags" Target="../tags/tag56.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rgbClr val="007BD3"/>
            </a:gs>
            <a:gs pos="100000">
              <a:srgbClr val="034373"/>
            </a:gs>
          </a:gsLst>
          <a:lin ang="5400000" scaled="0"/>
        </a:gra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69882" y="432000"/>
            <a:ext cx="10852237" cy="648000"/>
          </a:xfrm>
          <a:prstGeom prst="rect">
            <a:avLst/>
          </a:prstGeom>
        </p:spPr>
        <p:txBody>
          <a:bodyPr vert="horz" lIns="101600" tIns="38100" rIns="76200" bIns="38100" rtlCol="0" anchor="ctr" anchorCtr="0">
            <a:no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69882" y="1296000"/>
            <a:ext cx="10852237" cy="5040000"/>
          </a:xfrm>
          <a:prstGeom prst="rect">
            <a:avLst/>
          </a:prstGeom>
        </p:spPr>
        <p:txBody>
          <a:bodyPr vert="horz" lIns="101600" tIns="0" rIns="82550" bIns="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879742" y="6349833"/>
            <a:ext cx="2700000" cy="316800"/>
          </a:xfrm>
          <a:prstGeom prst="rect">
            <a:avLst/>
          </a:prstGeom>
        </p:spPr>
        <p:txBody>
          <a:bodyPr vert="horz" lIns="91440" tIns="45720" rIns="91440" bIns="45720" rtlCol="0" anchor="ctr">
            <a:normAutofit/>
          </a:bodyPr>
          <a:lstStyle>
            <a:lvl1pPr algn="l">
              <a:defRPr sz="120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000" y="6349833"/>
            <a:ext cx="3960000" cy="316800"/>
          </a:xfrm>
          <a:prstGeom prst="rect">
            <a:avLst/>
          </a:prstGeom>
        </p:spPr>
        <p:txBody>
          <a:bodyPr vert="horz" lIns="91440" tIns="45720" rIns="91440" bIns="45720" rtlCol="0" anchor="ctr">
            <a:normAutofit/>
          </a:bodyPr>
          <a:lstStyle>
            <a:lvl1pPr algn="ctr">
              <a:defRPr sz="120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610600" y="6349833"/>
            <a:ext cx="2700000" cy="316800"/>
          </a:xfrm>
          <a:prstGeom prst="rect">
            <a:avLst/>
          </a:prstGeom>
        </p:spPr>
        <p:txBody>
          <a:bodyPr vert="horz" lIns="91440" tIns="45720" rIns="91440" bIns="45720" rtlCol="0" anchor="ctr">
            <a:normAutofit/>
          </a:bodyPr>
          <a:lstStyle>
            <a:lvl1pPr algn="r">
              <a:defRPr sz="1200">
                <a:solidFill>
                  <a:schemeClr val="tx1">
                    <a:tint val="75000"/>
                  </a:schemeClr>
                </a:solidFill>
              </a:defRPr>
            </a:lvl1pPr>
          </a:lstStyle>
          <a:p>
            <a:fld id="{49AE70B2-8BF9-45C0-BB95-33D1B9D3A854}" type="slidenum">
              <a:rPr lang="zh-CN" altLang="en-US" smtClean="0"/>
            </a:fld>
            <a:endParaRPr lang="zh-CN" altLang="en-US" dirty="0"/>
          </a:p>
        </p:txBody>
      </p:sp>
      <p:sp>
        <p:nvSpPr>
          <p:cNvPr id="7" name="KSO_TEMPLATE" hidden="1"/>
          <p:cNvSpPr/>
          <p:nvPr>
            <p:custDataLst>
              <p:tags r:id="rId17"/>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2800" b="1" u="none" strike="noStrike" kern="1200" cap="none" spc="200" normalizeH="0">
          <a:solidFill>
            <a:schemeClr val="tx1"/>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mn-lt"/>
          <a:ea typeface="+mn-ea"/>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mn-lt"/>
          <a:ea typeface="+mn-ea"/>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mn-lt"/>
          <a:ea typeface="+mn-ea"/>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mn-lt"/>
          <a:ea typeface="+mn-ea"/>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notesSlide" Target="../notesSlides/notesSlide1.xml"/><Relationship Id="rId7" Type="http://schemas.openxmlformats.org/officeDocument/2006/relationships/slideLayout" Target="../slideLayouts/slideLayout1.xml"/><Relationship Id="rId6" Type="http://schemas.openxmlformats.org/officeDocument/2006/relationships/tags" Target="../tags/tag64.xml"/><Relationship Id="rId5" Type="http://schemas.openxmlformats.org/officeDocument/2006/relationships/image" Target="../media/image1.png"/><Relationship Id="rId4" Type="http://schemas.microsoft.com/office/2007/relationships/media" Target="../media/media1.m4a"/><Relationship Id="rId3" Type="http://schemas.openxmlformats.org/officeDocument/2006/relationships/audio" Target="../media/media1.m4a"/><Relationship Id="rId2" Type="http://schemas.openxmlformats.org/officeDocument/2006/relationships/tags" Target="../tags/tag63.xml"/><Relationship Id="rId1" Type="http://schemas.openxmlformats.org/officeDocument/2006/relationships/tags" Target="../tags/tag62.xml"/></Relationships>
</file>

<file path=ppt/slides/_rels/slide2.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tags" Target="../tags/tag65.xml"/><Relationship Id="rId3" Type="http://schemas.openxmlformats.org/officeDocument/2006/relationships/image" Target="../media/image1.png"/><Relationship Id="rId2" Type="http://schemas.microsoft.com/office/2007/relationships/media" Target="../media/media2.m4a"/><Relationship Id="rId1" Type="http://schemas.openxmlformats.org/officeDocument/2006/relationships/audio" Target="../media/media2.m4a"/></Relationships>
</file>

<file path=ppt/slides/_rels/slide3.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openxmlformats.org/officeDocument/2006/relationships/tags" Target="../tags/tag66.xml"/><Relationship Id="rId4" Type="http://schemas.openxmlformats.org/officeDocument/2006/relationships/image" Target="../media/image1.png"/><Relationship Id="rId3" Type="http://schemas.microsoft.com/office/2007/relationships/media" Target="../media/media3.m4a"/><Relationship Id="rId2" Type="http://schemas.openxmlformats.org/officeDocument/2006/relationships/audio" Target="../media/media3.m4a"/><Relationship Id="rId1" Type="http://schemas.openxmlformats.org/officeDocument/2006/relationships/image" Target="../media/image2.jpeg"/></Relationships>
</file>

<file path=ppt/slides/_rels/slide4.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tags" Target="../tags/tag67.xml"/><Relationship Id="rId3" Type="http://schemas.openxmlformats.org/officeDocument/2006/relationships/image" Target="../media/image1.png"/><Relationship Id="rId2" Type="http://schemas.microsoft.com/office/2007/relationships/media" Target="../media/media4.m4a"/><Relationship Id="rId1" Type="http://schemas.openxmlformats.org/officeDocument/2006/relationships/audio" Target="../media/media4.m4a"/></Relationships>
</file>

<file path=ppt/slides/_rels/slide5.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openxmlformats.org/officeDocument/2006/relationships/tags" Target="../tags/tag68.xml"/><Relationship Id="rId4" Type="http://schemas.openxmlformats.org/officeDocument/2006/relationships/image" Target="../media/image1.png"/><Relationship Id="rId3" Type="http://schemas.microsoft.com/office/2007/relationships/media" Target="../media/media5.m4a"/><Relationship Id="rId2" Type="http://schemas.openxmlformats.org/officeDocument/2006/relationships/audio" Target="../media/media5.m4a"/><Relationship Id="rId1" Type="http://schemas.openxmlformats.org/officeDocument/2006/relationships/image" Target="../media/image3.png"/></Relationships>
</file>

<file path=ppt/slides/_rels/slide6.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tags" Target="../tags/tag69.xml"/><Relationship Id="rId3" Type="http://schemas.openxmlformats.org/officeDocument/2006/relationships/image" Target="../media/image1.png"/><Relationship Id="rId2" Type="http://schemas.microsoft.com/office/2007/relationships/media" Target="../media/media6.m4a"/><Relationship Id="rId1" Type="http://schemas.openxmlformats.org/officeDocument/2006/relationships/audio" Target="../media/media6.m4a"/></Relationships>
</file>

<file path=ppt/slides/_rels/slide7.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tags" Target="../tags/tag70.xml"/><Relationship Id="rId3" Type="http://schemas.openxmlformats.org/officeDocument/2006/relationships/image" Target="../media/image1.png"/><Relationship Id="rId2" Type="http://schemas.microsoft.com/office/2007/relationships/media" Target="../media/media7.m4a"/><Relationship Id="rId1" Type="http://schemas.openxmlformats.org/officeDocument/2006/relationships/audio" Target="../media/media7.m4a"/></Relationships>
</file>

<file path=ppt/slides/_rels/slide8.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openxmlformats.org/officeDocument/2006/relationships/tags" Target="../tags/tag71.xml"/><Relationship Id="rId4" Type="http://schemas.openxmlformats.org/officeDocument/2006/relationships/image" Target="../media/image1.png"/><Relationship Id="rId3" Type="http://schemas.microsoft.com/office/2007/relationships/media" Target="../media/media8.m4a"/><Relationship Id="rId2" Type="http://schemas.openxmlformats.org/officeDocument/2006/relationships/audio" Target="../media/media8.m4a"/><Relationship Id="rId1" Type="http://schemas.openxmlformats.org/officeDocument/2006/relationships/image" Target="../media/image4.png"/></Relationships>
</file>

<file path=ppt/slides/_rels/slide9.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openxmlformats.org/officeDocument/2006/relationships/tags" Target="../tags/tag72.xml"/><Relationship Id="rId4" Type="http://schemas.openxmlformats.org/officeDocument/2006/relationships/image" Target="../media/image1.png"/><Relationship Id="rId3" Type="http://schemas.microsoft.com/office/2007/relationships/media" Target="../media/media9.m4a"/><Relationship Id="rId2" Type="http://schemas.openxmlformats.org/officeDocument/2006/relationships/audio" Target="../media/media9.m4a"/><Relationship Id="rId1" Type="http://schemas.openxmlformats.org/officeDocument/2006/relationships/image" Target="../media/image5.jpeg"/></Relationships>
</file>

<file path=ppt/slides/_rels/slide10.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tags" Target="../tags/tag73.xml"/><Relationship Id="rId3" Type="http://schemas.openxmlformats.org/officeDocument/2006/relationships/image" Target="../media/image1.png"/><Relationship Id="rId2" Type="http://schemas.microsoft.com/office/2007/relationships/media" Target="../media/media10.m4a"/><Relationship Id="rId1" Type="http://schemas.openxmlformats.org/officeDocument/2006/relationships/audio" Target="../media/media10.m4a"/></Relationships>
</file>

<file path=ppt/slides/_rels/slide11.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openxmlformats.org/officeDocument/2006/relationships/tags" Target="../tags/tag74.xml"/><Relationship Id="rId4" Type="http://schemas.openxmlformats.org/officeDocument/2006/relationships/image" Target="../media/image1.png"/><Relationship Id="rId3" Type="http://schemas.microsoft.com/office/2007/relationships/media" Target="../media/media11.m4a"/><Relationship Id="rId2" Type="http://schemas.openxmlformats.org/officeDocument/2006/relationships/audio" Target="../media/media11.m4a"/><Relationship Id="rId1" Type="http://schemas.openxmlformats.org/officeDocument/2006/relationships/image" Target="../media/image6.jpeg"/></Relationships>
</file>

<file path=ppt/slides/_rels/slide12.xml.rels><?xml version="1.0" encoding="UTF-8" standalone="yes"?>
<Relationships xmlns="http://schemas.openxmlformats.org/package/2006/relationships"><Relationship Id="rId8" Type="http://schemas.openxmlformats.org/officeDocument/2006/relationships/slideLayout" Target="../slideLayouts/slideLayout2.xml"/><Relationship Id="rId7" Type="http://schemas.openxmlformats.org/officeDocument/2006/relationships/tags" Target="../tags/tag75.xml"/><Relationship Id="rId6" Type="http://schemas.openxmlformats.org/officeDocument/2006/relationships/image" Target="../media/image1.png"/><Relationship Id="rId5" Type="http://schemas.microsoft.com/office/2007/relationships/media" Target="../media/media12.m4a"/><Relationship Id="rId4" Type="http://schemas.openxmlformats.org/officeDocument/2006/relationships/audio" Target="../media/media12.m4a"/><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image" Target="../media/image7.jpeg"/></Relationships>
</file>

<file path=ppt/slides/_rels/slide13.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openxmlformats.org/officeDocument/2006/relationships/tags" Target="../tags/tag76.xml"/><Relationship Id="rId4" Type="http://schemas.openxmlformats.org/officeDocument/2006/relationships/image" Target="../media/image1.png"/><Relationship Id="rId3" Type="http://schemas.microsoft.com/office/2007/relationships/media" Target="../media/media13.m4a"/><Relationship Id="rId2" Type="http://schemas.openxmlformats.org/officeDocument/2006/relationships/audio" Target="../media/media13.m4a"/><Relationship Id="rId1" Type="http://schemas.openxmlformats.org/officeDocument/2006/relationships/image" Target="../media/image10.jpeg"/></Relationships>
</file>

<file path=ppt/slides/_rels/slide14.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tags" Target="../tags/tag77.xml"/><Relationship Id="rId3" Type="http://schemas.openxmlformats.org/officeDocument/2006/relationships/image" Target="../media/image1.png"/><Relationship Id="rId2" Type="http://schemas.microsoft.com/office/2007/relationships/media" Target="../media/media14.m4a"/><Relationship Id="rId1" Type="http://schemas.openxmlformats.org/officeDocument/2006/relationships/audio" Target="../media/media14.m4a"/></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标题 1"/>
          <p:cNvSpPr>
            <a:spLocks noGrp="1"/>
          </p:cNvSpPr>
          <p:nvPr>
            <p:ph type="ctrTitle"/>
            <p:custDataLst>
              <p:tags r:id="rId1"/>
            </p:custDataLst>
          </p:nvPr>
        </p:nvSpPr>
        <p:spPr>
          <a:xfrm>
            <a:off x="669925" y="1212850"/>
            <a:ext cx="10852150" cy="1824990"/>
          </a:xfrm>
        </p:spPr>
        <p:txBody>
          <a:bodyPr/>
          <a:lstStyle/>
          <a:p>
            <a:r>
              <a:rPr lang="en-US" altLang="zh-CN"/>
              <a:t>China social science (Digital)press</a:t>
            </a:r>
            <a:endParaRPr lang="zh-CN" altLang="en-US"/>
          </a:p>
        </p:txBody>
      </p:sp>
      <p:sp>
        <p:nvSpPr>
          <p:cNvPr id="3" name="副标题 2"/>
          <p:cNvSpPr>
            <a:spLocks noGrp="1"/>
          </p:cNvSpPr>
          <p:nvPr>
            <p:ph type="subTitle" idx="1"/>
            <p:custDataLst>
              <p:tags r:id="rId2"/>
            </p:custDataLst>
          </p:nvPr>
        </p:nvSpPr>
        <p:spPr>
          <a:xfrm>
            <a:off x="669925" y="4210685"/>
            <a:ext cx="10852150" cy="2465070"/>
          </a:xfrm>
        </p:spPr>
        <p:txBody>
          <a:bodyPr/>
          <a:lstStyle/>
          <a:p>
            <a:r>
              <a:rPr lang="en-US" altLang="zh-CN"/>
              <a:t>                       </a:t>
            </a:r>
            <a:endParaRPr lang="en-US" altLang="zh-CN"/>
          </a:p>
          <a:p>
            <a:r>
              <a:rPr lang="en-US" altLang="zh-CN"/>
              <a:t>                                   ---Analysis of organization's marketplace</a:t>
            </a:r>
            <a:endParaRPr lang="en-US" altLang="zh-CN"/>
          </a:p>
          <a:p>
            <a:endParaRPr lang="en-US" altLang="zh-CN"/>
          </a:p>
          <a:p>
            <a:r>
              <a:rPr lang="en-US" altLang="zh-CN"/>
              <a:t>                                                              Mengting Li </a:t>
            </a:r>
            <a:r>
              <a:rPr lang="zh-CN" altLang="en-US"/>
              <a:t>（</a:t>
            </a:r>
            <a:r>
              <a:rPr lang="en-US" altLang="zh-CN"/>
              <a:t>1504086</a:t>
            </a:r>
            <a:r>
              <a:rPr lang="zh-CN" altLang="en-US"/>
              <a:t>）</a:t>
            </a:r>
            <a:r>
              <a:rPr lang="en-US" altLang="zh-CN"/>
              <a:t> </a:t>
            </a:r>
            <a:endParaRPr lang="en-US" altLang="zh-CN"/>
          </a:p>
        </p:txBody>
      </p:sp>
      <p:pic>
        <p:nvPicPr>
          <p:cNvPr id="7" name="2语音">
            <a:hlinkClick r:id="" action="ppaction://media"/>
          </p:cNvPr>
          <p:cNvPicPr/>
          <p:nvPr>
            <a:audioFile r:link="rId3"/>
            <p:extLst>
              <p:ext uri="{DAA4B4D4-6D71-4841-9C94-3DE7FCFB9230}">
                <p14:media xmlns:p14="http://schemas.microsoft.com/office/powerpoint/2010/main" r:embed="rId4"/>
              </p:ext>
            </p:extLst>
          </p:nvPr>
        </p:nvPicPr>
        <p:blipFill>
          <a:blip r:embed="rId5"/>
          <a:stretch>
            <a:fillRect/>
          </a:stretch>
        </p:blipFill>
        <p:spPr>
          <a:xfrm>
            <a:off x="11270615" y="377190"/>
            <a:ext cx="619125" cy="619125"/>
          </a:xfrm>
          <a:prstGeom prst="rect">
            <a:avLst/>
          </a:prstGeom>
        </p:spPr>
      </p:pic>
    </p:spTree>
    <p:custDataLst>
      <p:tags r:id="rId6"/>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159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p:sp>
        <p:nvSpPr>
          <p:cNvPr id="3" name="内容占位符 2"/>
          <p:cNvSpPr>
            <a:spLocks noGrp="1"/>
          </p:cNvSpPr>
          <p:nvPr>
            <p:ph idx="1"/>
          </p:nvPr>
        </p:nvSpPr>
        <p:spPr>
          <a:xfrm>
            <a:off x="530182" y="692750"/>
            <a:ext cx="10852237" cy="5041355"/>
          </a:xfrm>
        </p:spPr>
        <p:txBody>
          <a:bodyPr/>
          <a:p>
            <a:r>
              <a:rPr lang="en-US" altLang="zh-CN" sz="3600">
                <a:latin typeface="+mn-ea"/>
              </a:rPr>
              <a:t>Content </a:t>
            </a:r>
            <a:endParaRPr lang="en-US" altLang="zh-CN" sz="3600">
              <a:latin typeface="+mn-ea"/>
            </a:endParaRPr>
          </a:p>
          <a:p>
            <a:endParaRPr lang="en-US" altLang="zh-CN" sz="2000"/>
          </a:p>
          <a:p>
            <a:r>
              <a:rPr lang="en-US" altLang="zh-CN" sz="2000"/>
              <a:t>1. introuduction</a:t>
            </a:r>
            <a:endParaRPr lang="en-US" altLang="zh-CN" sz="2000"/>
          </a:p>
          <a:p>
            <a:r>
              <a:rPr lang="en-US" altLang="zh-CN" sz="2000"/>
              <a:t>2. Macro- environment and Micro-enviro</a:t>
            </a:r>
            <a:r>
              <a:rPr lang="en-US" altLang="zh-CN" sz="2000"/>
              <a:t>nment Analysis(PEST/SWOT)</a:t>
            </a:r>
            <a:endParaRPr lang="en-US" altLang="zh-CN" sz="2000"/>
          </a:p>
          <a:p>
            <a:r>
              <a:rPr lang="en-US" altLang="zh-CN" sz="2000"/>
              <a:t>3. customer Journy</a:t>
            </a:r>
            <a:r>
              <a:rPr lang="en-US" altLang="zh-CN" sz="2000"/>
              <a:t> </a:t>
            </a:r>
            <a:endParaRPr lang="en-US" altLang="zh-CN" sz="2000"/>
          </a:p>
          <a:p>
            <a:endParaRPr lang="en-US" altLang="zh-CN" sz="2000"/>
          </a:p>
          <a:p>
            <a:pPr marL="0" indent="0">
              <a:buNone/>
            </a:pPr>
            <a:r>
              <a:rPr lang="en-US" altLang="zh-CN" sz="2000"/>
              <a:t> </a:t>
            </a:r>
            <a:endParaRPr lang="en-US" altLang="zh-CN" sz="2000"/>
          </a:p>
        </p:txBody>
      </p:sp>
      <p:pic>
        <p:nvPicPr>
          <p:cNvPr id="4" name="3语音">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11073765" y="510540"/>
            <a:ext cx="619125" cy="619125"/>
          </a:xfrm>
          <a:prstGeom prst="rect">
            <a:avLst/>
          </a:prstGeom>
        </p:spPr>
      </p:pic>
    </p:spTree>
    <p:custDataLst>
      <p:tags r:id="rId4"/>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164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p:sp>
        <p:nvSpPr>
          <p:cNvPr id="2" name="标题 1"/>
          <p:cNvSpPr>
            <a:spLocks noGrp="1"/>
          </p:cNvSpPr>
          <p:nvPr>
            <p:ph type="title"/>
          </p:nvPr>
        </p:nvSpPr>
        <p:spPr/>
        <p:txBody>
          <a:bodyPr/>
          <a:p>
            <a:r>
              <a:rPr lang="en-US" altLang="zh-CN"/>
              <a:t>Introduction:</a:t>
            </a:r>
            <a:endParaRPr lang="en-US" altLang="zh-CN"/>
          </a:p>
        </p:txBody>
      </p:sp>
      <p:sp>
        <p:nvSpPr>
          <p:cNvPr id="3" name="内容占位符 2"/>
          <p:cNvSpPr>
            <a:spLocks noGrp="1"/>
          </p:cNvSpPr>
          <p:nvPr>
            <p:ph idx="1"/>
          </p:nvPr>
        </p:nvSpPr>
        <p:spPr/>
        <p:txBody>
          <a:bodyPr/>
          <a:p>
            <a:r>
              <a:rPr lang="zh-CN" altLang="en-US"/>
              <a:t>Founded in June 1978, China Social Science Press is a national publishing house headed by the Chinese Academy of Social Sciences, which is based on the publication of academic works in philosophy and social sciences. As a result of the impact of new media, It successfully </a:t>
            </a:r>
            <a:r>
              <a:rPr lang="en-US" altLang="zh-CN"/>
              <a:t>becoming</a:t>
            </a:r>
            <a:r>
              <a:rPr lang="zh-CN" altLang="en-US"/>
              <a:t> a digital electronic publishing house, focusing on electronic publishing as a development project, and established a mobile APP to facilitate real-time attention and communication with publishers.(csspw.com, 1978)</a:t>
            </a:r>
            <a:endParaRPr lang="zh-CN" altLang="en-US"/>
          </a:p>
          <a:p>
            <a:endParaRPr lang="zh-CN" altLang="en-US"/>
          </a:p>
          <a:p>
            <a:endParaRPr lang="zh-CN" altLang="en-US"/>
          </a:p>
        </p:txBody>
      </p:sp>
      <p:pic>
        <p:nvPicPr>
          <p:cNvPr id="4" name="图片 3" descr="129941014_15353544627321n[1]"/>
          <p:cNvPicPr>
            <a:picLocks noChangeAspect="1"/>
          </p:cNvPicPr>
          <p:nvPr/>
        </p:nvPicPr>
        <p:blipFill>
          <a:blip r:embed="rId1"/>
          <a:stretch>
            <a:fillRect/>
          </a:stretch>
        </p:blipFill>
        <p:spPr>
          <a:xfrm>
            <a:off x="7340600" y="3493135"/>
            <a:ext cx="4692015" cy="3241040"/>
          </a:xfrm>
          <a:prstGeom prst="rect">
            <a:avLst/>
          </a:prstGeom>
        </p:spPr>
      </p:pic>
      <p:pic>
        <p:nvPicPr>
          <p:cNvPr id="5" name="4语音">
            <a:hlinkClick r:id="" action="ppaction://media"/>
          </p:cNvPr>
          <p:cNvPicPr/>
          <p:nvPr>
            <a:audioFile r:link="rId2"/>
            <p:extLst>
              <p:ext uri="{DAA4B4D4-6D71-4841-9C94-3DE7FCFB9230}">
                <p14:media xmlns:p14="http://schemas.microsoft.com/office/powerpoint/2010/main" r:embed="rId3"/>
              </p:ext>
            </p:extLst>
          </p:nvPr>
        </p:nvPicPr>
        <p:blipFill>
          <a:blip r:embed="rId4"/>
          <a:stretch>
            <a:fillRect/>
          </a:stretch>
        </p:blipFill>
        <p:spPr>
          <a:xfrm>
            <a:off x="11269980" y="342265"/>
            <a:ext cx="619125" cy="619125"/>
          </a:xfrm>
          <a:prstGeom prst="rect">
            <a:avLst/>
          </a:prstGeom>
        </p:spPr>
      </p:pic>
    </p:spTree>
    <p:custDataLst>
      <p:tags r:id="rId5"/>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495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p:sp>
        <p:nvSpPr>
          <p:cNvPr id="2" name="标题 1"/>
          <p:cNvSpPr>
            <a:spLocks noGrp="1"/>
          </p:cNvSpPr>
          <p:nvPr>
            <p:ph type="title"/>
          </p:nvPr>
        </p:nvSpPr>
        <p:spPr/>
        <p:txBody>
          <a:bodyPr/>
          <a:p>
            <a:r>
              <a:rPr lang="en-US" altLang="zh-CN"/>
              <a:t>PEST</a:t>
            </a:r>
            <a:endParaRPr lang="en-US" altLang="zh-CN"/>
          </a:p>
        </p:txBody>
      </p:sp>
      <p:sp>
        <p:nvSpPr>
          <p:cNvPr id="3" name="内容占位符 2"/>
          <p:cNvSpPr>
            <a:spLocks noGrp="1"/>
          </p:cNvSpPr>
          <p:nvPr>
            <p:ph idx="1"/>
          </p:nvPr>
        </p:nvSpPr>
        <p:spPr>
          <a:xfrm>
            <a:off x="529590" y="1079500"/>
            <a:ext cx="11273155" cy="5341620"/>
          </a:xfrm>
        </p:spPr>
        <p:txBody>
          <a:bodyPr/>
          <a:p>
            <a:r>
              <a:rPr lang="en-US" altLang="zh-CN"/>
              <a:t>political:</a:t>
            </a:r>
            <a:endParaRPr lang="en-US" altLang="zh-CN"/>
          </a:p>
          <a:p>
            <a:r>
              <a:rPr lang="en-US" altLang="zh-CN"/>
              <a:t> First of all, the state through the introduction of relevant policies from the big environment to support and guide the development of the digital publishing industry. </a:t>
            </a:r>
            <a:r>
              <a:t>（</a:t>
            </a:r>
            <a:r>
              <a:rPr lang="en-US" altLang="zh-CN"/>
              <a:t>Zoudexiu</a:t>
            </a:r>
            <a:r>
              <a:t>，</a:t>
            </a:r>
            <a:r>
              <a:rPr lang="en-US" altLang="zh-CN"/>
              <a:t>2002</a:t>
            </a:r>
            <a:r>
              <a:t>）</a:t>
            </a:r>
            <a:endParaRPr lang="en-US" altLang="zh-CN"/>
          </a:p>
          <a:p>
            <a:r>
              <a:rPr lang="en-US" altLang="zh-CN"/>
              <a:t> The development of digital publishing industry in China is facing the influence of international political environment.  Entering WTO to provide the opportunity and challenge of global market for the development of domestic digital publishing industry, digital publishing must improve the adaptability to the rules, strengthen my protection measures, especially the legal protection of the import and export of digital publications .</a:t>
            </a:r>
            <a:r>
              <a:rPr lang="en-US" altLang="zh-CN">
                <a:sym typeface="+mn-ea"/>
              </a:rPr>
              <a:t> (Liuweiming,2001)</a:t>
            </a:r>
            <a:endParaRPr lang="en-US" altLang="zh-CN"/>
          </a:p>
          <a:p>
            <a:endParaRPr lang="en-US" altLang="zh-CN"/>
          </a:p>
          <a:p>
            <a:endParaRPr lang="en-US" altLang="zh-CN"/>
          </a:p>
          <a:p>
            <a:endParaRPr lang="en-US" altLang="zh-CN"/>
          </a:p>
          <a:p>
            <a:endParaRPr lang="en-US" altLang="zh-CN"/>
          </a:p>
        </p:txBody>
      </p:sp>
      <p:pic>
        <p:nvPicPr>
          <p:cNvPr id="4" name="5 语音">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11183620" y="431800"/>
            <a:ext cx="619125" cy="619125"/>
          </a:xfrm>
          <a:prstGeom prst="rect">
            <a:avLst/>
          </a:prstGeom>
        </p:spPr>
      </p:pic>
    </p:spTree>
    <p:custDataLst>
      <p:tags r:id="rId4"/>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1031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75000">
                <p:cTn id="7" fill="hold" display="1">
                  <p:stCondLst>
                    <p:cond delay="indefinite"/>
                  </p:stCondLst>
                  <p:endCondLst>
                    <p:cond evt="onNext">
                      <p:tgtEl>
                        <p:sldTgt/>
                      </p:tgtEl>
                    </p:cond>
                    <p:cond evt="onPrev">
                      <p:tgtEl>
                        <p:sldTgt/>
                      </p:tgtEl>
                    </p:cond>
                    <p:cond evt="onStopAudio">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p:sp>
        <p:nvSpPr>
          <p:cNvPr id="3" name="内容占位符 2"/>
          <p:cNvSpPr>
            <a:spLocks noGrp="1"/>
          </p:cNvSpPr>
          <p:nvPr>
            <p:ph idx="1"/>
          </p:nvPr>
        </p:nvSpPr>
        <p:spPr>
          <a:xfrm>
            <a:off x="669925" y="444500"/>
            <a:ext cx="10852150" cy="5763260"/>
          </a:xfrm>
        </p:spPr>
        <p:txBody>
          <a:bodyPr/>
          <a:p>
            <a:r>
              <a:rPr lang="en-US" altLang="zh-CN"/>
              <a:t>Economy</a:t>
            </a:r>
            <a:endParaRPr lang="en-US" altLang="zh-CN"/>
          </a:p>
          <a:p>
            <a:pPr marL="0" indent="0">
              <a:buNone/>
            </a:pPr>
            <a:endParaRPr lang="en-US" altLang="zh-CN"/>
          </a:p>
          <a:p>
            <a:r>
              <a:rPr lang="en-US" altLang="zh-CN"/>
              <a:t>China's GDP has increased rapidly in recent years, and the development speed of the tertiary industry has exceeded the average of all industries.</a:t>
            </a:r>
            <a:r>
              <a:t>（</a:t>
            </a:r>
            <a:r>
              <a:rPr lang="en-US" altLang="zh-CN"/>
              <a:t>China.com,2018)</a:t>
            </a:r>
            <a:endParaRPr lang="en-US" altLang="zh-CN"/>
          </a:p>
          <a:p>
            <a:r>
              <a:rPr>
                <a:sym typeface="+mn-ea"/>
              </a:rPr>
              <a:t>The new economic form shifts from manufacturing to knowledge. The digital publishing industry has the inherent advantage to become the most dynamic form of economic organization in the knowledge economy, driving the economy to lead the future economic development.（Chen Bing，2008)</a:t>
            </a:r>
            <a:endParaRPr>
              <a:sym typeface="+mn-ea"/>
            </a:endParaRPr>
          </a:p>
          <a:p>
            <a:endParaRPr lang="en-US" altLang="zh-CN">
              <a:sym typeface="+mn-ea"/>
            </a:endParaRPr>
          </a:p>
        </p:txBody>
      </p:sp>
      <p:pic>
        <p:nvPicPr>
          <p:cNvPr id="2" name="图片 1"/>
          <p:cNvPicPr>
            <a:picLocks noChangeAspect="1"/>
          </p:cNvPicPr>
          <p:nvPr/>
        </p:nvPicPr>
        <p:blipFill>
          <a:blip r:embed="rId1"/>
          <a:stretch>
            <a:fillRect/>
          </a:stretch>
        </p:blipFill>
        <p:spPr>
          <a:xfrm>
            <a:off x="4547235" y="3517265"/>
            <a:ext cx="2715260" cy="2690495"/>
          </a:xfrm>
          <a:prstGeom prst="rect">
            <a:avLst/>
          </a:prstGeom>
        </p:spPr>
      </p:pic>
      <p:pic>
        <p:nvPicPr>
          <p:cNvPr id="4" name="6 语音">
            <a:hlinkClick r:id="" action="ppaction://media"/>
          </p:cNvPr>
          <p:cNvPicPr/>
          <p:nvPr>
            <a:audioFile r:link="rId2"/>
            <p:extLst>
              <p:ext uri="{DAA4B4D4-6D71-4841-9C94-3DE7FCFB9230}">
                <p14:media xmlns:p14="http://schemas.microsoft.com/office/powerpoint/2010/main" r:embed="rId3"/>
              </p:ext>
            </p:extLst>
          </p:nvPr>
        </p:nvPicPr>
        <p:blipFill>
          <a:blip r:embed="rId4"/>
          <a:stretch>
            <a:fillRect/>
          </a:stretch>
        </p:blipFill>
        <p:spPr>
          <a:xfrm>
            <a:off x="11281410" y="444500"/>
            <a:ext cx="619125" cy="619125"/>
          </a:xfrm>
          <a:prstGeom prst="rect">
            <a:avLst/>
          </a:prstGeom>
        </p:spPr>
      </p:pic>
    </p:spTree>
    <p:custDataLst>
      <p:tags r:id="rId5"/>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658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p:sp>
        <p:nvSpPr>
          <p:cNvPr id="3" name="内容占位符 2"/>
          <p:cNvSpPr>
            <a:spLocks noGrp="1"/>
          </p:cNvSpPr>
          <p:nvPr>
            <p:ph idx="1"/>
          </p:nvPr>
        </p:nvSpPr>
        <p:spPr>
          <a:xfrm>
            <a:off x="205740" y="1642745"/>
            <a:ext cx="11780520" cy="5041265"/>
          </a:xfrm>
        </p:spPr>
        <p:txBody>
          <a:bodyPr/>
          <a:p>
            <a:pPr marL="0" indent="0">
              <a:buNone/>
            </a:pPr>
            <a:r>
              <a:rPr lang="en-US" altLang="zh-CN"/>
              <a:t>Social</a:t>
            </a:r>
            <a:endParaRPr lang="en-US" altLang="zh-CN"/>
          </a:p>
          <a:p>
            <a:pPr marL="0" indent="0">
              <a:buNone/>
            </a:pPr>
            <a:endParaRPr lang="en-US" altLang="zh-CN"/>
          </a:p>
          <a:p>
            <a:pPr marL="0" indent="0">
              <a:buNone/>
            </a:pPr>
            <a:r>
              <a:rPr lang="en-US" altLang="zh-CN"/>
              <a:t>The total number of digital readers in China reached 432 million, and the per capita digital reading reached 12.4, and the per capita reading time was 71.3 minutes. The overall market size of digital reading in China has reached 25.45 billion yuan, a year-on-year increase of 19.6%. The mass reading market accounts for more than 90% of the market, which is the leading force in industrial development.</a:t>
            </a:r>
            <a:endParaRPr lang="en-US" altLang="zh-CN"/>
          </a:p>
          <a:p>
            <a:pPr marL="0" indent="0">
              <a:buNone/>
            </a:pPr>
            <a:r>
              <a:t>（</a:t>
            </a:r>
            <a:r>
              <a:rPr lang="en-US" altLang="zh-CN"/>
              <a:t>Chinanews.com,2019)</a:t>
            </a:r>
            <a:endParaRPr lang="en-US" altLang="zh-CN"/>
          </a:p>
          <a:p>
            <a:pPr marL="0" indent="0">
              <a:buNone/>
            </a:pPr>
            <a:endParaRPr lang="en-US" altLang="zh-CN"/>
          </a:p>
        </p:txBody>
      </p:sp>
      <p:pic>
        <p:nvPicPr>
          <p:cNvPr id="2" name="7 语音">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10792460" y="581025"/>
            <a:ext cx="619125" cy="619125"/>
          </a:xfrm>
          <a:prstGeom prst="rect">
            <a:avLst/>
          </a:prstGeom>
        </p:spPr>
      </p:pic>
    </p:spTree>
    <p:custDataLst>
      <p:tags r:id="rId4"/>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35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p:sp>
        <p:nvSpPr>
          <p:cNvPr id="3" name="内容占位符 2"/>
          <p:cNvSpPr>
            <a:spLocks noGrp="1"/>
          </p:cNvSpPr>
          <p:nvPr>
            <p:ph idx="1"/>
          </p:nvPr>
        </p:nvSpPr>
        <p:spPr>
          <a:xfrm>
            <a:off x="220345" y="1261110"/>
            <a:ext cx="11750675" cy="6471285"/>
          </a:xfrm>
        </p:spPr>
        <p:txBody>
          <a:bodyPr/>
          <a:p>
            <a:r>
              <a:rPr lang="zh-CN" altLang="en-US"/>
              <a:t>According to CNNIC statistics of China's Internet information,  </a:t>
            </a:r>
            <a:r>
              <a:rPr lang="en-US" altLang="zh-CN"/>
              <a:t>I</a:t>
            </a:r>
            <a:r>
              <a:rPr lang="zh-CN" altLang="en-US"/>
              <a:t>n 2007 showed that the number of Internet users and broadband users exceeded 100 million, the number of Internet users continued to rise. As of 2012, the number of Internet users in China reached 538 million, and the number of broadband users 380 million, mobile phone netizens 388 million, mobile Internet users exceeded broadband users for the first time, and the number of rural netizens increased to 146 million, 60.4% of rural netizens use mobile phones to access the Internet.</a:t>
            </a:r>
            <a:r>
              <a:rPr lang="en-US" altLang="zh-CN"/>
              <a:t>(Tech.com,2019)</a:t>
            </a:r>
            <a:endParaRPr lang="zh-CN" altLang="en-US"/>
          </a:p>
          <a:p>
            <a:r>
              <a:rPr lang="zh-CN" altLang="en-US"/>
              <a:t>The Ninth National Reading Survey shows that from the analysis of the contact situation of the digital reading methods of books and periodicals, the reading rate of Chinese e-books aged 18-70 is 16.8%, and that of electronic newspapers and electronic journals is 8.2%. 5.9%. The contact rate of digital reading (online reading, mobile reading, e-reader reading, CD reading, PDA/MP4/MP5 reading, etc.) was 38.6%, which was 5.8 percentage points higher than the 32.8% in 2010, an increase of 17.7%. . (Chinanews.com, 2012) This also proves that people nowadays are more inclined to use mobile phones, and electronic publishing is a good development direction.</a:t>
            </a:r>
            <a:endParaRPr lang="zh-CN" altLang="en-US"/>
          </a:p>
          <a:p>
            <a:endParaRPr lang="zh-CN" altLang="en-US"/>
          </a:p>
        </p:txBody>
      </p:sp>
      <p:pic>
        <p:nvPicPr>
          <p:cNvPr id="2" name="8语音">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11227435" y="328295"/>
            <a:ext cx="619125" cy="619125"/>
          </a:xfrm>
          <a:prstGeom prst="rect">
            <a:avLst/>
          </a:prstGeom>
        </p:spPr>
      </p:pic>
    </p:spTree>
    <p:custDataLst>
      <p:tags r:id="rId4"/>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575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p:sp>
        <p:nvSpPr>
          <p:cNvPr id="3" name="内容占位符 2"/>
          <p:cNvSpPr>
            <a:spLocks noGrp="1"/>
          </p:cNvSpPr>
          <p:nvPr>
            <p:ph idx="1"/>
          </p:nvPr>
        </p:nvSpPr>
        <p:spPr>
          <a:xfrm>
            <a:off x="669882" y="687035"/>
            <a:ext cx="10852237" cy="5041355"/>
          </a:xfrm>
        </p:spPr>
        <p:txBody>
          <a:bodyPr/>
          <a:p>
            <a:r>
              <a:rPr lang="en-US" altLang="zh-CN"/>
              <a:t>Technology</a:t>
            </a:r>
            <a:endParaRPr lang="en-US" altLang="zh-CN"/>
          </a:p>
          <a:p>
            <a:r>
              <a:rPr lang="en-US" altLang="zh-CN"/>
              <a:t>The development of the digital publishing industry is not inferior to technological innovation, the development of printing technology, and the maturity of computer multi-media technology, which has established the initial stage of the digital publishing industry. New breakthroughs in digital publishing key technologies such as cross-platform reading technology, structured version technology, digital copyright protection technology, content processing technology, and cloud publishing service technology, providing strong technical support for the upgrade of China's social science digital publishing industry</a:t>
            </a:r>
            <a:r>
              <a:t>（</a:t>
            </a:r>
            <a:r>
              <a:rPr lang="en-US" altLang="zh-CN"/>
              <a:t>xinhuanet.com,2018</a:t>
            </a:r>
            <a:r>
              <a:t>）</a:t>
            </a:r>
            <a:endParaRPr lang="en-US" altLang="zh-CN"/>
          </a:p>
          <a:p>
            <a:endParaRPr lang="en-US" altLang="zh-CN"/>
          </a:p>
        </p:txBody>
      </p:sp>
      <p:pic>
        <p:nvPicPr>
          <p:cNvPr id="2" name="图片 1"/>
          <p:cNvPicPr>
            <a:picLocks noChangeAspect="1"/>
          </p:cNvPicPr>
          <p:nvPr/>
        </p:nvPicPr>
        <p:blipFill>
          <a:blip r:embed="rId1"/>
          <a:stretch>
            <a:fillRect/>
          </a:stretch>
        </p:blipFill>
        <p:spPr>
          <a:xfrm>
            <a:off x="862965" y="4836795"/>
            <a:ext cx="2958465" cy="1944370"/>
          </a:xfrm>
          <a:prstGeom prst="rect">
            <a:avLst/>
          </a:prstGeom>
        </p:spPr>
      </p:pic>
      <p:pic>
        <p:nvPicPr>
          <p:cNvPr id="4" name="9 语音">
            <a:hlinkClick r:id="" action="ppaction://media"/>
          </p:cNvPr>
          <p:cNvPicPr/>
          <p:nvPr>
            <a:audioFile r:link="rId2"/>
            <p:extLst>
              <p:ext uri="{DAA4B4D4-6D71-4841-9C94-3DE7FCFB9230}">
                <p14:media xmlns:p14="http://schemas.microsoft.com/office/powerpoint/2010/main" r:embed="rId3"/>
              </p:ext>
            </p:extLst>
          </p:nvPr>
        </p:nvPicPr>
        <p:blipFill>
          <a:blip r:embed="rId4"/>
          <a:stretch>
            <a:fillRect/>
          </a:stretch>
        </p:blipFill>
        <p:spPr>
          <a:xfrm>
            <a:off x="11171555" y="285750"/>
            <a:ext cx="619125" cy="619125"/>
          </a:xfrm>
          <a:prstGeom prst="rect">
            <a:avLst/>
          </a:prstGeom>
        </p:spPr>
      </p:pic>
    </p:spTree>
    <p:custDataLst>
      <p:tags r:id="rId5"/>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309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6000">
                <p:cTn id="7" fill="hold" display="1">
                  <p:stCondLst>
                    <p:cond delay="indefinite"/>
                  </p:stCondLst>
                  <p:endCondLst>
                    <p:cond evt="onNext">
                      <p:tgtEl>
                        <p:sldTgt/>
                      </p:tgtEl>
                    </p:cond>
                    <p:cond evt="onPrev">
                      <p:tgtEl>
                        <p:sldTgt/>
                      </p:tgtEl>
                    </p:cond>
                    <p:cond evt="onStopAudio">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p:sp>
        <p:nvSpPr>
          <p:cNvPr id="3" name="内容占位符 2"/>
          <p:cNvSpPr>
            <a:spLocks noGrp="1"/>
          </p:cNvSpPr>
          <p:nvPr>
            <p:ph idx="1"/>
          </p:nvPr>
        </p:nvSpPr>
        <p:spPr>
          <a:xfrm>
            <a:off x="185420" y="255905"/>
            <a:ext cx="11866245" cy="6485890"/>
          </a:xfrm>
        </p:spPr>
        <p:txBody>
          <a:bodyPr/>
          <a:p>
            <a:r>
              <a:rPr lang="en-US" altLang="zh-CN"/>
              <a:t>SWOT</a:t>
            </a:r>
            <a:endParaRPr lang="en-US" altLang="zh-CN"/>
          </a:p>
          <a:p>
            <a:r>
              <a:rPr lang="en-US" altLang="zh-CN"/>
              <a:t>Strenghths:</a:t>
            </a:r>
            <a:endParaRPr lang="en-US" altLang="zh-CN"/>
          </a:p>
          <a:p>
            <a:r>
              <a:rPr lang="en-US" altLang="zh-CN"/>
              <a:t>China Social Science Library (www.sklib.cn), China Social Science Yearbook Database (www.eyearbook.cn), China Modern Image Data Database (www.lzp360.com), Historical Yearbook WeChat Database, etc.  The above database products have been widely used by university libraries, public libraries, scientific research institutions and other users, and have achieved good social and economic benefits.</a:t>
            </a:r>
            <a:r>
              <a:rPr>
                <a:sym typeface="+mn-ea"/>
              </a:rPr>
              <a:t>（</a:t>
            </a:r>
            <a:r>
              <a:rPr lang="en-US" altLang="zh-CN">
                <a:sym typeface="+mn-ea"/>
              </a:rPr>
              <a:t>cssp.com,1978</a:t>
            </a:r>
            <a:r>
              <a:rPr>
                <a:sym typeface="+mn-ea"/>
              </a:rPr>
              <a:t>）</a:t>
            </a:r>
            <a:endParaRPr lang="en-US" altLang="zh-CN"/>
          </a:p>
          <a:p>
            <a:r>
              <a:rPr lang="en-US" altLang="zh-CN"/>
              <a:t> China Social Science Press (Digital) also has international publishing, and cooperates with many well-known publishing houses such as CPU to jointly plan 200 foreign e-books.</a:t>
            </a:r>
            <a:endParaRPr lang="en-US" altLang="zh-CN"/>
          </a:p>
          <a:p>
            <a:endParaRPr lang="en-US" altLang="zh-CN"/>
          </a:p>
          <a:p/>
          <a:p>
            <a:pPr marL="0" indent="0">
              <a:buNone/>
            </a:pPr>
            <a:endParaRPr lang="en-US" altLang="zh-CN"/>
          </a:p>
          <a:p>
            <a:pPr marL="0" indent="0">
              <a:buNone/>
            </a:pPr>
            <a:endParaRPr lang="en-US" altLang="zh-CN"/>
          </a:p>
          <a:p>
            <a:pPr marL="0" indent="0">
              <a:buNone/>
            </a:pPr>
          </a:p>
          <a:p>
            <a:endParaRPr lang="en-US" altLang="zh-CN"/>
          </a:p>
          <a:p>
            <a:endParaRPr lang="en-US" altLang="zh-CN"/>
          </a:p>
          <a:p>
            <a:endParaRPr lang="en-US" altLang="zh-CN"/>
          </a:p>
          <a:p>
            <a:endParaRPr lang="en-US" altLang="zh-CN"/>
          </a:p>
          <a:p>
            <a:endParaRPr lang="en-US" altLang="zh-CN"/>
          </a:p>
        </p:txBody>
      </p:sp>
      <p:pic>
        <p:nvPicPr>
          <p:cNvPr id="2" name="图片 1" descr="16108070407394913921543542628821[1]"/>
          <p:cNvPicPr>
            <a:picLocks noChangeAspect="1"/>
          </p:cNvPicPr>
          <p:nvPr/>
        </p:nvPicPr>
        <p:blipFill>
          <a:blip r:embed="rId1"/>
          <a:stretch>
            <a:fillRect/>
          </a:stretch>
        </p:blipFill>
        <p:spPr>
          <a:xfrm>
            <a:off x="7098665" y="4264025"/>
            <a:ext cx="4673600" cy="2294255"/>
          </a:xfrm>
          <a:prstGeom prst="rect">
            <a:avLst/>
          </a:prstGeom>
        </p:spPr>
      </p:pic>
      <p:pic>
        <p:nvPicPr>
          <p:cNvPr id="5" name="10 语音">
            <a:hlinkClick r:id="" action="ppaction://media"/>
          </p:cNvPr>
          <p:cNvPicPr/>
          <p:nvPr>
            <a:audioFile r:link="rId2"/>
            <p:extLst>
              <p:ext uri="{DAA4B4D4-6D71-4841-9C94-3DE7FCFB9230}">
                <p14:media xmlns:p14="http://schemas.microsoft.com/office/powerpoint/2010/main" r:embed="rId3"/>
              </p:ext>
            </p:extLst>
          </p:nvPr>
        </p:nvPicPr>
        <p:blipFill>
          <a:blip r:embed="rId4"/>
          <a:stretch>
            <a:fillRect/>
          </a:stretch>
        </p:blipFill>
        <p:spPr>
          <a:xfrm>
            <a:off x="11153140" y="255905"/>
            <a:ext cx="619125" cy="619125"/>
          </a:xfrm>
          <a:prstGeom prst="rect">
            <a:avLst/>
          </a:prstGeom>
        </p:spPr>
      </p:pic>
    </p:spTree>
    <p:custDataLst>
      <p:tags r:id="rId5"/>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502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1">
                  <p:stCondLst>
                    <p:cond delay="indefinite"/>
                  </p:stCondLst>
                  <p:endCondLst>
                    <p:cond evt="onNext">
                      <p:tgtEl>
                        <p:sldTgt/>
                      </p:tgtEl>
                    </p:cond>
                    <p:cond evt="onPrev">
                      <p:tgtEl>
                        <p:sldTgt/>
                      </p:tgtEl>
                    </p:cond>
                    <p:cond evt="onStopAudio">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p:sp>
        <p:nvSpPr>
          <p:cNvPr id="3" name="内容占位符 2"/>
          <p:cNvSpPr>
            <a:spLocks noGrp="1"/>
          </p:cNvSpPr>
          <p:nvPr>
            <p:ph idx="1"/>
          </p:nvPr>
        </p:nvSpPr>
        <p:spPr>
          <a:xfrm>
            <a:off x="271780" y="472440"/>
            <a:ext cx="11648440" cy="6235700"/>
          </a:xfrm>
        </p:spPr>
        <p:txBody>
          <a:bodyPr/>
          <a:p>
            <a:r>
              <a:rPr lang="zh-CN" altLang="en-US"/>
              <a:t>Opportunity </a:t>
            </a:r>
            <a:endParaRPr lang="zh-CN" altLang="en-US"/>
          </a:p>
          <a:p>
            <a:r>
              <a:rPr lang="zh-CN" altLang="en-US"/>
              <a:t>Strong support from national policies</a:t>
            </a:r>
            <a:endParaRPr lang="zh-CN" altLang="en-US"/>
          </a:p>
          <a:p>
            <a:r>
              <a:rPr lang="zh-CN" altLang="en-US"/>
              <a:t>With the advent of mobile phones and smart reading products, the number of people choosing to read e-books.(People.com,2017) Young readers become the main force of e-reading, and the development of e-books can be better supported by young people.</a:t>
            </a:r>
            <a:endParaRPr lang="zh-CN" altLang="en-US"/>
          </a:p>
          <a:p>
            <a:pPr marL="0" indent="0">
              <a:buNone/>
            </a:pPr>
            <a:endParaRPr lang="zh-CN" altLang="en-US"/>
          </a:p>
          <a:p>
            <a:pPr marL="0" indent="0">
              <a:buNone/>
            </a:pPr>
            <a:r>
              <a:rPr lang="zh-CN" altLang="en-US"/>
              <a:t> According to the sixth census, the number of online consumers after the 1990s has exceeded 39 in 2015, reaching 42% in 2017. At the same time, online consumption per capita continued to rise. Young spending power is on the rise.</a:t>
            </a:r>
            <a:r>
              <a:rPr lang="en-US" altLang="zh-CN"/>
              <a:t>(Guancha.com,2018)    </a:t>
            </a:r>
            <a:endParaRPr lang="en-US" altLang="zh-CN"/>
          </a:p>
          <a:p>
            <a:pPr marL="0" indent="0">
              <a:buNone/>
            </a:pPr>
            <a:endParaRPr lang="zh-CN" altLang="en-US"/>
          </a:p>
          <a:p>
            <a:pPr marL="0" indent="0">
              <a:buNone/>
            </a:pPr>
            <a:r>
              <a:rPr lang="zh-CN" altLang="en-US"/>
              <a:t>Sales of traditional publications have stagnated. The sales volume of traditional Chinese publications is basically in a state of stagnation and weak growth. In the same period, digital publications show a rapid development trend, and maintain rapid growth in varieties, transaction volumes and sales.China's social science digital publishing has been widely used and has achieved good social and economic benefits.  </a:t>
            </a:r>
            <a:r>
              <a:rPr lang="en-US" altLang="zh-CN"/>
              <a:t>(cbinews.com,2019) </a:t>
            </a:r>
            <a:endParaRPr lang="en-US" altLang="zh-CN"/>
          </a:p>
        </p:txBody>
      </p:sp>
      <p:pic>
        <p:nvPicPr>
          <p:cNvPr id="2" name="11语音">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11199495" y="243840"/>
            <a:ext cx="619125" cy="619125"/>
          </a:xfrm>
          <a:prstGeom prst="rect">
            <a:avLst/>
          </a:prstGeom>
        </p:spPr>
      </p:pic>
    </p:spTree>
    <p:custDataLst>
      <p:tags r:id="rId4"/>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857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1">
                  <p:stCondLst>
                    <p:cond delay="indefinite"/>
                  </p:stCondLst>
                  <p:endCondLst>
                    <p:cond evt="onNext">
                      <p:tgtEl>
                        <p:sldTgt/>
                      </p:tgtEl>
                    </p:cond>
                    <p:cond evt="onPrev">
                      <p:tgtEl>
                        <p:sldTgt/>
                      </p:tgtEl>
                    </p:cond>
                    <p:cond evt="onStopAudio">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p:sp>
        <p:nvSpPr>
          <p:cNvPr id="3" name="内容占位符 2"/>
          <p:cNvSpPr>
            <a:spLocks noGrp="1"/>
          </p:cNvSpPr>
          <p:nvPr>
            <p:ph idx="1"/>
          </p:nvPr>
        </p:nvSpPr>
        <p:spPr>
          <a:xfrm>
            <a:off x="205105" y="805815"/>
            <a:ext cx="11500485" cy="6691630"/>
          </a:xfrm>
        </p:spPr>
        <p:txBody>
          <a:bodyPr/>
          <a:p>
            <a:r>
              <a:rPr lang="en-US" altLang="zh-CN"/>
              <a:t>Threats</a:t>
            </a:r>
            <a:endParaRPr lang="en-US" altLang="zh-CN"/>
          </a:p>
          <a:p>
            <a:r>
              <a:rPr lang="en-US" altLang="zh-CN"/>
              <a:t>Lack of talent. The China Social Sciences Digital Publishing House lacks a combination of talents who are familiar with both traditional publishing and digital technology, and who are good at business and understand market operations.(cssp.com,1978)</a:t>
            </a:r>
            <a:endParaRPr lang="en-US" altLang="zh-CN"/>
          </a:p>
          <a:p>
            <a:r>
              <a:rPr lang="en-US" altLang="zh-CN"/>
              <a:t>Copyright protection is weak. In recent years, the international digital copyright trade has become increasingly fierce, and digital copyright protection has become increasingly important in the development strategies of various countries. China's copyright law before 2001 did not stipulate the right of information network communication. In the process of digital publishing, the authorization of some old books became a constraint factor.(Liu Weimin,2001 )</a:t>
            </a:r>
            <a:endParaRPr lang="en-US" altLang="zh-CN"/>
          </a:p>
          <a:p>
            <a:pPr marL="0" indent="0">
              <a:buNone/>
            </a:pPr>
          </a:p>
        </p:txBody>
      </p:sp>
      <p:pic>
        <p:nvPicPr>
          <p:cNvPr id="2" name="图片 1" descr="thU4HAMKA4"/>
          <p:cNvPicPr>
            <a:picLocks noChangeAspect="1"/>
          </p:cNvPicPr>
          <p:nvPr/>
        </p:nvPicPr>
        <p:blipFill>
          <a:blip r:embed="rId1"/>
          <a:stretch>
            <a:fillRect/>
          </a:stretch>
        </p:blipFill>
        <p:spPr>
          <a:xfrm>
            <a:off x="9137015" y="4634865"/>
            <a:ext cx="2568575" cy="1934845"/>
          </a:xfrm>
          <a:prstGeom prst="rect">
            <a:avLst/>
          </a:prstGeom>
        </p:spPr>
      </p:pic>
      <p:pic>
        <p:nvPicPr>
          <p:cNvPr id="4" name="12 ">
            <a:hlinkClick r:id="" action="ppaction://media"/>
          </p:cNvPr>
          <p:cNvPicPr/>
          <p:nvPr>
            <a:audioFile r:link="rId2"/>
            <p:extLst>
              <p:ext uri="{DAA4B4D4-6D71-4841-9C94-3DE7FCFB9230}">
                <p14:media xmlns:p14="http://schemas.microsoft.com/office/powerpoint/2010/main" r:embed="rId3"/>
              </p:ext>
            </p:extLst>
          </p:nvPr>
        </p:nvPicPr>
        <p:blipFill>
          <a:blip r:embed="rId4"/>
          <a:stretch>
            <a:fillRect/>
          </a:stretch>
        </p:blipFill>
        <p:spPr>
          <a:xfrm>
            <a:off x="11213465" y="426085"/>
            <a:ext cx="619125" cy="619125"/>
          </a:xfrm>
          <a:prstGeom prst="rect">
            <a:avLst/>
          </a:prstGeom>
        </p:spPr>
      </p:pic>
    </p:spTree>
    <p:custDataLst>
      <p:tags r:id="rId5"/>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1427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p:sp>
        <p:nvSpPr>
          <p:cNvPr id="3" name="内容占位符 2"/>
          <p:cNvSpPr>
            <a:spLocks noGrp="1"/>
          </p:cNvSpPr>
          <p:nvPr>
            <p:ph idx="1"/>
          </p:nvPr>
        </p:nvSpPr>
        <p:spPr>
          <a:xfrm>
            <a:off x="132080" y="377190"/>
            <a:ext cx="11839575" cy="6308090"/>
          </a:xfrm>
        </p:spPr>
        <p:txBody>
          <a:bodyPr/>
          <a:p>
            <a:r>
              <a:rPr lang="en-US" altLang="zh-CN">
                <a:sym typeface="+mn-ea"/>
              </a:rPr>
              <a:t>a lot of competitors!!!  </a:t>
            </a:r>
            <a:endParaRPr lang="en-US" altLang="zh-CN">
              <a:sym typeface="+mn-ea"/>
            </a:endParaRPr>
          </a:p>
          <a:p>
            <a:pPr marL="0" indent="0">
              <a:buNone/>
            </a:pPr>
            <a:r>
              <a:rPr lang="en-US" altLang="zh-CN">
                <a:sym typeface="+mn-ea"/>
              </a:rPr>
              <a:t>From the market perspective, it can be classified into three categories.</a:t>
            </a:r>
            <a:endParaRPr lang="en-US" altLang="zh-CN">
              <a:sym typeface="+mn-ea"/>
            </a:endParaRPr>
          </a:p>
          <a:p>
            <a:pPr marL="0" indent="0">
              <a:buNone/>
            </a:pPr>
            <a:r>
              <a:rPr lang="en-US" altLang="zh-CN">
                <a:sym typeface="+mn-ea"/>
              </a:rPr>
              <a:t>Brand competitors:</a:t>
            </a:r>
            <a:r>
              <a:rPr lang="en-US" altLang="zh-CN">
                <a:sym typeface="+mn-ea"/>
              </a:rPr>
              <a:t>As a national-level excellent electronic publishing house</a:t>
            </a:r>
            <a:endParaRPr lang="en-US" altLang="zh-CN">
              <a:sym typeface="+mn-ea"/>
            </a:endParaRPr>
          </a:p>
          <a:p>
            <a:pPr marL="0" indent="0">
              <a:buNone/>
            </a:pPr>
            <a:r>
              <a:rPr lang="en-US" altLang="zh-CN">
                <a:sym typeface="+mn-ea"/>
              </a:rPr>
              <a:t>Industry competitors: Hearst Company (Is a US publishing giant and a diversified media group)</a:t>
            </a:r>
            <a:endParaRPr lang="en-US" altLang="zh-CN">
              <a:sym typeface="+mn-ea"/>
            </a:endParaRPr>
          </a:p>
          <a:p>
            <a:pPr marL="0" indent="0">
              <a:buNone/>
            </a:pPr>
            <a:r>
              <a:rPr lang="en-US" altLang="zh-CN">
                <a:sym typeface="+mn-ea"/>
              </a:rPr>
              <a:t>Consumer competitors (potential competitors): blogs, We media, other companies that want to enter the e-book market, like Amazon and Sony</a:t>
            </a:r>
            <a:endParaRPr lang="en-US" altLang="zh-CN">
              <a:sym typeface="+mn-ea"/>
            </a:endParaRPr>
          </a:p>
          <a:p>
            <a:pPr marL="0" indent="0">
              <a:buNone/>
            </a:pPr>
            <a:endParaRPr>
              <a:sym typeface="+mn-ea"/>
            </a:endParaRPr>
          </a:p>
          <a:p>
            <a:pPr marL="0" indent="0">
              <a:buNone/>
            </a:pPr>
            <a:endParaRPr>
              <a:sym typeface="+mn-ea"/>
            </a:endParaRPr>
          </a:p>
          <a:p>
            <a:endParaRPr lang="zh-CN" altLang="en-US"/>
          </a:p>
        </p:txBody>
      </p:sp>
      <p:pic>
        <p:nvPicPr>
          <p:cNvPr id="2" name="图片 1" descr="th2LZ433P4"/>
          <p:cNvPicPr>
            <a:picLocks noChangeAspect="1"/>
          </p:cNvPicPr>
          <p:nvPr/>
        </p:nvPicPr>
        <p:blipFill>
          <a:blip r:embed="rId1"/>
          <a:stretch>
            <a:fillRect/>
          </a:stretch>
        </p:blipFill>
        <p:spPr>
          <a:xfrm>
            <a:off x="494030" y="4251960"/>
            <a:ext cx="3614420" cy="2433320"/>
          </a:xfrm>
          <a:prstGeom prst="rect">
            <a:avLst/>
          </a:prstGeom>
        </p:spPr>
      </p:pic>
      <p:pic>
        <p:nvPicPr>
          <p:cNvPr id="4" name="图片 3" descr="thG5Z6PQI9"/>
          <p:cNvPicPr>
            <a:picLocks noChangeAspect="1"/>
          </p:cNvPicPr>
          <p:nvPr/>
        </p:nvPicPr>
        <p:blipFill>
          <a:blip r:embed="rId2"/>
          <a:stretch>
            <a:fillRect/>
          </a:stretch>
        </p:blipFill>
        <p:spPr>
          <a:xfrm>
            <a:off x="4408170" y="4251960"/>
            <a:ext cx="3587750" cy="2433320"/>
          </a:xfrm>
          <a:prstGeom prst="rect">
            <a:avLst/>
          </a:prstGeom>
        </p:spPr>
      </p:pic>
      <p:pic>
        <p:nvPicPr>
          <p:cNvPr id="5" name="图片 4"/>
          <p:cNvPicPr>
            <a:picLocks noChangeAspect="1"/>
          </p:cNvPicPr>
          <p:nvPr/>
        </p:nvPicPr>
        <p:blipFill>
          <a:blip r:embed="rId3"/>
          <a:stretch>
            <a:fillRect/>
          </a:stretch>
        </p:blipFill>
        <p:spPr>
          <a:xfrm>
            <a:off x="8268335" y="4251960"/>
            <a:ext cx="3569335" cy="2432685"/>
          </a:xfrm>
          <a:prstGeom prst="rect">
            <a:avLst/>
          </a:prstGeom>
        </p:spPr>
      </p:pic>
      <p:pic>
        <p:nvPicPr>
          <p:cNvPr id="6" name="13">
            <a:hlinkClick r:id="" action="ppaction://media"/>
          </p:cNvPr>
          <p:cNvPicPr/>
          <p:nvPr>
            <a:audioFile r:link="rId4"/>
            <p:extLst>
              <p:ext uri="{DAA4B4D4-6D71-4841-9C94-3DE7FCFB9230}">
                <p14:media xmlns:p14="http://schemas.microsoft.com/office/powerpoint/2010/main" r:embed="rId5"/>
              </p:ext>
            </p:extLst>
          </p:nvPr>
        </p:nvPicPr>
        <p:blipFill>
          <a:blip r:embed="rId6"/>
          <a:stretch>
            <a:fillRect/>
          </a:stretch>
        </p:blipFill>
        <p:spPr>
          <a:xfrm>
            <a:off x="11218545" y="286385"/>
            <a:ext cx="619125" cy="619125"/>
          </a:xfrm>
          <a:prstGeom prst="rect">
            <a:avLst/>
          </a:prstGeom>
        </p:spPr>
      </p:pic>
    </p:spTree>
    <p:custDataLst>
      <p:tags r:id="rId7"/>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839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p:sp>
        <p:nvSpPr>
          <p:cNvPr id="3" name="内容占位符 2"/>
          <p:cNvSpPr>
            <a:spLocks noGrp="1"/>
          </p:cNvSpPr>
          <p:nvPr>
            <p:ph idx="1"/>
          </p:nvPr>
        </p:nvSpPr>
        <p:spPr>
          <a:xfrm>
            <a:off x="572092" y="544160"/>
            <a:ext cx="10852237" cy="5041355"/>
          </a:xfrm>
        </p:spPr>
        <p:txBody>
          <a:bodyPr/>
          <a:p>
            <a:r>
              <a:rPr lang="en-US" altLang="zh-CN"/>
              <a:t>customer Journy </a:t>
            </a:r>
            <a:endParaRPr lang="en-US" altLang="zh-CN"/>
          </a:p>
          <a:p>
            <a:r>
              <a:rPr lang="en-US" altLang="zh-CN"/>
              <a:t>As long as you know the name of the book or the year of publication, you can quickly search for e-books on the website.</a:t>
            </a:r>
            <a:endParaRPr lang="en-US" altLang="zh-CN"/>
          </a:p>
          <a:p>
            <a:r>
              <a:rPr lang="en-US" altLang="zh-CN"/>
              <a:t>Both foreign friends and children who want to learn English can easily access the English version of the e-book on the website.</a:t>
            </a:r>
            <a:endParaRPr lang="en-US" altLang="zh-CN"/>
          </a:p>
          <a:p>
            <a:r>
              <a:rPr lang="en-US" altLang="zh-CN"/>
              <a:t>Although the electronic publishing house has influenced the development of traditional publishing houses, electronic publishing houses can not only protect the environment but also make new ways of reading, making it easier to read anytime and anywhere</a:t>
            </a:r>
            <a:endParaRPr lang="en-US" altLang="zh-CN"/>
          </a:p>
        </p:txBody>
      </p:sp>
      <p:pic>
        <p:nvPicPr>
          <p:cNvPr id="2" name="图片 1" descr="thO7QREMYJ"/>
          <p:cNvPicPr>
            <a:picLocks noChangeAspect="1"/>
          </p:cNvPicPr>
          <p:nvPr/>
        </p:nvPicPr>
        <p:blipFill>
          <a:blip r:embed="rId1"/>
          <a:stretch>
            <a:fillRect/>
          </a:stretch>
        </p:blipFill>
        <p:spPr>
          <a:xfrm>
            <a:off x="8278495" y="4291330"/>
            <a:ext cx="3345815" cy="2344420"/>
          </a:xfrm>
          <a:prstGeom prst="rect">
            <a:avLst/>
          </a:prstGeom>
        </p:spPr>
      </p:pic>
      <p:pic>
        <p:nvPicPr>
          <p:cNvPr id="4" name="14">
            <a:hlinkClick r:id="" action="ppaction://media"/>
          </p:cNvPr>
          <p:cNvPicPr/>
          <p:nvPr>
            <a:audioFile r:link="rId2"/>
            <p:extLst>
              <p:ext uri="{DAA4B4D4-6D71-4841-9C94-3DE7FCFB9230}">
                <p14:media xmlns:p14="http://schemas.microsoft.com/office/powerpoint/2010/main" r:embed="rId3"/>
              </p:ext>
            </p:extLst>
          </p:nvPr>
        </p:nvPicPr>
        <p:blipFill>
          <a:blip r:embed="rId4"/>
          <a:stretch>
            <a:fillRect/>
          </a:stretch>
        </p:blipFill>
        <p:spPr>
          <a:xfrm>
            <a:off x="11283950" y="187960"/>
            <a:ext cx="619125" cy="619125"/>
          </a:xfrm>
          <a:prstGeom prst="rect">
            <a:avLst/>
          </a:prstGeom>
        </p:spPr>
      </p:pic>
    </p:spTree>
    <p:custDataLst>
      <p:tags r:id="rId5"/>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84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1">
                  <p:stCondLst>
                    <p:cond delay="indefinite"/>
                  </p:stCondLst>
                  <p:endCondLst>
                    <p:cond evt="onNext">
                      <p:tgtEl>
                        <p:sldTgt/>
                      </p:tgtEl>
                    </p:cond>
                    <p:cond evt="onPrev">
                      <p:tgtEl>
                        <p:sldTgt/>
                      </p:tgtEl>
                    </p:cond>
                    <p:cond evt="onStopAudio">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p:sp>
        <p:nvSpPr>
          <p:cNvPr id="3" name="内容占位符 2"/>
          <p:cNvSpPr>
            <a:spLocks noGrp="1"/>
          </p:cNvSpPr>
          <p:nvPr>
            <p:ph idx="1"/>
          </p:nvPr>
        </p:nvSpPr>
        <p:spPr>
          <a:xfrm>
            <a:off x="271780" y="191135"/>
            <a:ext cx="12076430" cy="6588125"/>
          </a:xfrm>
        </p:spPr>
        <p:txBody>
          <a:bodyPr/>
          <a:p>
            <a:r>
              <a:rPr lang="en-US" altLang="zh-CN"/>
              <a:t>Reference:</a:t>
            </a:r>
            <a:endParaRPr lang="en-US" altLang="zh-CN"/>
          </a:p>
          <a:p>
            <a:r>
              <a:rPr lang="en-US" altLang="zh-CN"/>
              <a:t>cbinews.com.</a:t>
            </a:r>
            <a:r>
              <a:t>（</a:t>
            </a:r>
            <a:r>
              <a:rPr lang="en-US" altLang="zh-CN"/>
              <a:t>2019). Using advanced computing technology is a "compulsory course" for the development of the digital economy. [online]Avaliable at: http://www.cbinews.com/hardware/news/2019-04-15/272752.htm [Accessed Apr.2019].</a:t>
            </a:r>
            <a:endParaRPr lang="en-US" altLang="zh-CN"/>
          </a:p>
          <a:p>
            <a:r>
              <a:rPr>
                <a:sym typeface="+mn-ea"/>
              </a:rPr>
              <a:t>Chen</a:t>
            </a:r>
            <a:r>
              <a:rPr lang="en-US" altLang="zh-CN">
                <a:sym typeface="+mn-ea"/>
              </a:rPr>
              <a:t>,</a:t>
            </a:r>
            <a:r>
              <a:rPr>
                <a:sym typeface="+mn-ea"/>
              </a:rPr>
              <a:t>Bin</a:t>
            </a:r>
            <a:r>
              <a:rPr lang="en-US" altLang="zh-CN">
                <a:sym typeface="+mn-ea"/>
              </a:rPr>
              <a:t>g.(2008),</a:t>
            </a:r>
            <a:r>
              <a:rPr>
                <a:sym typeface="+mn-ea"/>
              </a:rPr>
              <a:t> "Media Brand Theory: Cultivation of Core Competence Based on Cultural and Commercial Conformity", Communication University Press, </a:t>
            </a:r>
            <a:r>
              <a:rPr lang="en-US" altLang="zh-CN">
                <a:sym typeface="+mn-ea"/>
              </a:rPr>
              <a:t>12(2),</a:t>
            </a:r>
            <a:r>
              <a:rPr>
                <a:sym typeface="+mn-ea"/>
              </a:rPr>
              <a:t>58-59</a:t>
            </a:r>
            <a:r>
              <a:rPr lang="en-US" altLang="zh-CN">
                <a:sym typeface="+mn-ea"/>
              </a:rPr>
              <a:t>.</a:t>
            </a:r>
            <a:endParaRPr>
              <a:sym typeface="+mn-ea"/>
            </a:endParaRPr>
          </a:p>
          <a:p>
            <a:r>
              <a:rPr lang="en-US" altLang="zh-CN">
                <a:sym typeface="+mn-ea"/>
              </a:rPr>
              <a:t>Chinanews.com.</a:t>
            </a:r>
            <a:r>
              <a:rPr>
                <a:sym typeface="+mn-ea"/>
              </a:rPr>
              <a:t>（</a:t>
            </a:r>
            <a:r>
              <a:rPr lang="en-US" altLang="zh-CN">
                <a:sym typeface="+mn-ea"/>
              </a:rPr>
              <a:t>2019), </a:t>
            </a:r>
            <a:r>
              <a:rPr lang="en-US" altLang="zh-CN">
                <a:sym typeface="+mn-ea"/>
              </a:rPr>
              <a:t>China's annual reading of 12.4 e-books per year, the national digital reading welcomes the 5G era. [online]Avaliable at: http://www.chinanews.com/cj/2019/04-15/8809004.shtml  </a:t>
            </a:r>
            <a:endParaRPr lang="en-US" altLang="zh-CN">
              <a:sym typeface="+mn-ea"/>
            </a:endParaRPr>
          </a:p>
          <a:p>
            <a:r>
              <a:rPr lang="en-US" altLang="zh-CN">
                <a:sym typeface="+mn-ea"/>
              </a:rPr>
              <a:t>Chinanews.com,(2012), The Ninth National National Reading Survey: Book Reading Rate is 53.9% [online]Avaliable at:http://www.chinanews.com/cul/2012/04-19/3832813.shtml  [Accessed Apr.2012] </a:t>
            </a:r>
            <a:endParaRPr lang="en-US" altLang="zh-CN"/>
          </a:p>
          <a:p>
            <a:pPr algn="l"/>
            <a:r>
              <a:rPr>
                <a:sym typeface="+mn-ea"/>
              </a:rPr>
              <a:t>csspw.com</a:t>
            </a:r>
            <a:r>
              <a:rPr lang="en-US" altLang="zh-CN">
                <a:sym typeface="+mn-ea"/>
              </a:rPr>
              <a:t>.(</a:t>
            </a:r>
            <a:r>
              <a:rPr>
                <a:sym typeface="+mn-ea"/>
              </a:rPr>
              <a:t>1978</a:t>
            </a:r>
            <a:r>
              <a:rPr lang="en-US" altLang="zh-CN">
                <a:sym typeface="+mn-ea"/>
              </a:rPr>
              <a:t>) . China Social Sience press. [online] Avaliable   at:  </a:t>
            </a:r>
            <a:r>
              <a:rPr>
                <a:sym typeface="+mn-ea"/>
              </a:rPr>
              <a:t>http://www.csspw.cn/cpdigitaldetail_15987_2074801.jhtml  </a:t>
            </a:r>
            <a:endParaRPr>
              <a:sym typeface="+mn-ea"/>
            </a:endParaRPr>
          </a:p>
          <a:p>
            <a:r>
              <a:rPr>
                <a:sym typeface="+mn-ea"/>
              </a:rPr>
              <a:t>Guancha.com,</a:t>
            </a:r>
            <a:r>
              <a:rPr lang="en-US" altLang="zh-CN">
                <a:sym typeface="+mn-ea"/>
              </a:rPr>
              <a:t>(</a:t>
            </a:r>
            <a:r>
              <a:rPr>
                <a:sym typeface="+mn-ea"/>
              </a:rPr>
              <a:t>2018)</a:t>
            </a:r>
            <a:r>
              <a:rPr lang="en-US" altLang="zh-CN">
                <a:sym typeface="+mn-ea"/>
              </a:rPr>
              <a:t>.</a:t>
            </a:r>
            <a:r>
              <a:rPr>
                <a:sym typeface="+mn-ea"/>
              </a:rPr>
              <a:t> The rise of young consumption power CBNData released "2018 China Internet Consumer Ecology Big Data Report" [online]Avaliable at:https://www.guancha.cn/ChanJing/2018_12_21_484126.shtml  [Accessed 201</a:t>
            </a:r>
            <a:r>
              <a:rPr lang="en-US" altLang="zh-CN">
                <a:sym typeface="+mn-ea"/>
              </a:rPr>
              <a:t>8</a:t>
            </a:r>
            <a:r>
              <a:rPr>
                <a:sym typeface="+mn-ea"/>
              </a:rPr>
              <a:t>] </a:t>
            </a:r>
            <a:endParaRPr>
              <a:sym typeface="+mn-ea"/>
            </a:endParaRPr>
          </a:p>
          <a:p>
            <a:r>
              <a:rPr lang="en-US" altLang="zh-CN">
                <a:sym typeface="+mn-ea"/>
              </a:rPr>
              <a:t>Liu,Weimin.(2001) "Science and Technology Communication and Contemporary Society", Science Press. 121(2), 189-190 </a:t>
            </a:r>
            <a:endParaRPr lang="en-US" altLang="zh-CN">
              <a:sym typeface="+mn-ea"/>
            </a:endParaRPr>
          </a:p>
          <a:p>
            <a:endParaRPr lang="en-US" altLang="zh-CN">
              <a:sym typeface="+mn-ea"/>
            </a:endParaRPr>
          </a:p>
          <a:p>
            <a:endParaRPr lang="en-US" altLang="zh-CN">
              <a:sym typeface="+mn-ea"/>
            </a:endParaRPr>
          </a:p>
          <a:p>
            <a:endParaRPr lang="en-US" altLang="zh-CN">
              <a:sym typeface="+mn-ea"/>
            </a:endParaRPr>
          </a:p>
          <a:p>
            <a:endParaRPr lang="en-US" altLang="zh-CN">
              <a:sym typeface="+mn-ea"/>
            </a:endParaRPr>
          </a:p>
          <a:p>
            <a:endParaRPr lang="en-US" altLang="zh-CN"/>
          </a:p>
        </p:txBody>
      </p:sp>
      <p:pic>
        <p:nvPicPr>
          <p:cNvPr id="2" name="15">
            <a:hlinkClick r:id="" action="ppaction://media"/>
          </p:cNvPr>
          <p:cNvPicPr/>
          <p:nvPr>
            <a:audioFile r:link="rId1"/>
            <p:extLst>
              <p:ext uri="{DAA4B4D4-6D71-4841-9C94-3DE7FCFB9230}">
                <p14:media xmlns:p14="http://schemas.microsoft.com/office/powerpoint/2010/main" r:embed="rId2"/>
              </p:ext>
            </p:extLst>
          </p:nvPr>
        </p:nvPicPr>
        <p:blipFill>
          <a:blip r:embed="rId3"/>
          <a:stretch>
            <a:fillRect/>
          </a:stretch>
        </p:blipFill>
        <p:spPr>
          <a:xfrm>
            <a:off x="1873250" y="89535"/>
            <a:ext cx="619125" cy="619125"/>
          </a:xfrm>
          <a:prstGeom prst="rect">
            <a:avLst/>
          </a:prstGeom>
        </p:spPr>
      </p:pic>
    </p:spTree>
    <p:custDataLst>
      <p:tags r:id="rId4"/>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additive="base">
                                        <p:cTn id="6" dur="311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0000">
                <p:cTn id="7" fill="hold" display="1">
                  <p:stCondLst>
                    <p:cond delay="indefinite"/>
                  </p:stCondLst>
                  <p:endCondLst>
                    <p:cond evt="onNext">
                      <p:tgtEl>
                        <p:sldTgt/>
                      </p:tgtEl>
                    </p:cond>
                    <p:cond evt="onPrev">
                      <p:tgtEl>
                        <p:sldTgt/>
                      </p:tgtEl>
                    </p:cond>
                    <p:cond evt="onStopAudio">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p:sp>
        <p:nvSpPr>
          <p:cNvPr id="4" name="文本框 3"/>
          <p:cNvSpPr txBox="1"/>
          <p:nvPr/>
        </p:nvSpPr>
        <p:spPr>
          <a:xfrm>
            <a:off x="197485" y="24765"/>
            <a:ext cx="11796395" cy="13049250"/>
          </a:xfrm>
          <a:prstGeom prst="rect">
            <a:avLst/>
          </a:prstGeom>
          <a:noFill/>
        </p:spPr>
        <p:txBody>
          <a:bodyPr wrap="square" rtlCol="0" anchor="t">
            <a:spAutoFit/>
          </a:bodyPr>
          <a:p>
            <a:r>
              <a:rPr lang="en-US" altLang="zh-CN" sz="1600">
                <a:latin typeface="+mn-ea"/>
                <a:sym typeface="+mn-ea"/>
              </a:rPr>
              <a:t>people.com.(2017).  2017 reading report: youth into the main body of electronic reading, reading socialization is increasingly obvious. [online]Avaliable at: </a:t>
            </a:r>
            <a:r>
              <a:rPr lang="zh-CN" altLang="en-US" sz="1600">
                <a:latin typeface="+mn-ea"/>
                <a:sym typeface="+mn-ea"/>
              </a:rPr>
              <a:t>http://culture.people.com.cn/n1/2017/0421/c87423-29227329.html    [Accessed Apr.201</a:t>
            </a:r>
            <a:r>
              <a:rPr lang="en-US" altLang="zh-CN" sz="1600">
                <a:latin typeface="+mn-ea"/>
                <a:sym typeface="+mn-ea"/>
              </a:rPr>
              <a:t>7</a:t>
            </a:r>
            <a:r>
              <a:rPr lang="zh-CN" altLang="en-US" sz="1600">
                <a:latin typeface="+mn-ea"/>
                <a:sym typeface="+mn-ea"/>
              </a:rPr>
              <a:t>]</a:t>
            </a:r>
            <a:endParaRPr lang="zh-CN" altLang="en-US" sz="1600">
              <a:latin typeface="+mn-ea"/>
              <a:sym typeface="+mn-ea"/>
            </a:endParaRPr>
          </a:p>
          <a:p>
            <a:endParaRPr lang="zh-CN" altLang="en-US" sz="1600">
              <a:latin typeface="+mn-ea"/>
            </a:endParaRPr>
          </a:p>
          <a:p>
            <a:r>
              <a:rPr lang="zh-CN" altLang="en-US" sz="1600">
                <a:latin typeface="+mn-ea"/>
              </a:rPr>
              <a:t>Tech.com</a:t>
            </a:r>
            <a:r>
              <a:rPr lang="en-US" altLang="zh-CN" sz="1600">
                <a:latin typeface="+mn-ea"/>
              </a:rPr>
              <a:t>.(</a:t>
            </a:r>
            <a:r>
              <a:rPr lang="zh-CN" altLang="en-US" sz="1600">
                <a:latin typeface="+mn-ea"/>
              </a:rPr>
              <a:t>2019)</a:t>
            </a:r>
            <a:r>
              <a:rPr lang="en-US" altLang="zh-CN" sz="1600">
                <a:latin typeface="+mn-ea"/>
              </a:rPr>
              <a:t>. </a:t>
            </a:r>
            <a:r>
              <a:rPr lang="zh-CN" altLang="en-US" sz="1600">
                <a:latin typeface="+mn-ea"/>
              </a:rPr>
              <a:t>CNNIC released the 43rd "Statistical Report on the Development of China's Internet Network"      [online]Avaliable at: https://tech.sina.com.cn/i/2019-02-28/doc-ihrfqzka9929357.shtml  </a:t>
            </a:r>
            <a:r>
              <a:rPr lang="zh-CN" altLang="en-US" sz="1600">
                <a:latin typeface="+mn-ea"/>
                <a:sym typeface="+mn-ea"/>
              </a:rPr>
              <a:t>[Accessed 201</a:t>
            </a:r>
            <a:r>
              <a:rPr lang="en-US" altLang="zh-CN" sz="1600">
                <a:latin typeface="+mn-ea"/>
                <a:sym typeface="+mn-ea"/>
              </a:rPr>
              <a:t>9</a:t>
            </a:r>
            <a:r>
              <a:rPr lang="zh-CN" altLang="en-US" sz="1600">
                <a:latin typeface="+mn-ea"/>
                <a:sym typeface="+mn-ea"/>
              </a:rPr>
              <a:t>]</a:t>
            </a:r>
            <a:endParaRPr lang="zh-CN" altLang="en-US" sz="1600">
              <a:latin typeface="+mn-ea"/>
              <a:sym typeface="+mn-ea"/>
            </a:endParaRPr>
          </a:p>
          <a:p>
            <a:endParaRPr lang="zh-CN" altLang="en-US" sz="1600">
              <a:latin typeface="+mn-ea"/>
            </a:endParaRPr>
          </a:p>
          <a:p>
            <a:r>
              <a:rPr lang="zh-CN" altLang="en-US" sz="1600">
                <a:latin typeface="+mn-ea"/>
              </a:rPr>
              <a:t>xinhuanet.com</a:t>
            </a:r>
            <a:r>
              <a:rPr lang="en-US" altLang="zh-CN" sz="1600">
                <a:latin typeface="+mn-ea"/>
              </a:rPr>
              <a:t>. (</a:t>
            </a:r>
            <a:r>
              <a:rPr lang="zh-CN" altLang="en-US" sz="1600">
                <a:latin typeface="+mn-ea"/>
              </a:rPr>
              <a:t>2018</a:t>
            </a:r>
            <a:r>
              <a:rPr lang="en-US" altLang="zh-CN" sz="1600">
                <a:latin typeface="+mn-ea"/>
              </a:rPr>
              <a:t>).</a:t>
            </a:r>
            <a:r>
              <a:rPr lang="zh-CN" altLang="en-US" sz="1600">
                <a:latin typeface="+mn-ea"/>
              </a:rPr>
              <a:t> Innovative digital technology empowers development [online]Avaliable at: http://www.xinhuanet.com/2018-05/15/c_129872644.htm   [Accessed </a:t>
            </a:r>
            <a:r>
              <a:rPr lang="en-US" altLang="zh-CN" sz="1600">
                <a:latin typeface="+mn-ea"/>
              </a:rPr>
              <a:t>May. </a:t>
            </a:r>
            <a:r>
              <a:rPr lang="zh-CN" altLang="en-US" sz="1600">
                <a:latin typeface="+mn-ea"/>
              </a:rPr>
              <a:t>201</a:t>
            </a:r>
            <a:r>
              <a:rPr lang="en-US" altLang="zh-CN" sz="1600">
                <a:latin typeface="+mn-ea"/>
              </a:rPr>
              <a:t>8</a:t>
            </a:r>
            <a:r>
              <a:rPr lang="zh-CN" altLang="en-US" sz="1600">
                <a:latin typeface="+mn-ea"/>
              </a:rPr>
              <a:t>]</a:t>
            </a:r>
            <a:endParaRPr lang="zh-CN" altLang="en-US" sz="1600">
              <a:latin typeface="+mn-ea"/>
            </a:endParaRPr>
          </a:p>
          <a:p>
            <a:endParaRPr lang="en-US" altLang="zh-CN" sz="1600">
              <a:latin typeface="+mn-ea"/>
              <a:sym typeface="+mn-ea"/>
            </a:endParaRPr>
          </a:p>
          <a:p>
            <a:r>
              <a:rPr sz="1600">
                <a:latin typeface="+mn-ea"/>
              </a:rPr>
              <a:t>Zou</a:t>
            </a:r>
            <a:r>
              <a:rPr lang="en-US" sz="1600">
                <a:latin typeface="+mn-ea"/>
              </a:rPr>
              <a:t>,</a:t>
            </a:r>
            <a:r>
              <a:rPr sz="1600">
                <a:latin typeface="+mn-ea"/>
              </a:rPr>
              <a:t>dexiu</a:t>
            </a:r>
            <a:r>
              <a:rPr lang="en-US" sz="1600">
                <a:latin typeface="+mn-ea"/>
              </a:rPr>
              <a:t>.</a:t>
            </a:r>
            <a:r>
              <a:rPr sz="1600">
                <a:latin typeface="+mn-ea"/>
              </a:rPr>
              <a:t> (2002). 500 years of scientific and technological civilization and humanities</a:t>
            </a:r>
            <a:r>
              <a:rPr lang="en-US" sz="1600">
                <a:latin typeface="+mn-ea"/>
              </a:rPr>
              <a:t>,</a:t>
            </a:r>
            <a:r>
              <a:rPr sz="1600">
                <a:latin typeface="+mn-ea"/>
              </a:rPr>
              <a:t>Science Press, </a:t>
            </a:r>
            <a:r>
              <a:rPr lang="en-US" sz="1600">
                <a:latin typeface="+mn-ea"/>
              </a:rPr>
              <a:t>27</a:t>
            </a:r>
            <a:r>
              <a:rPr sz="1600">
                <a:latin typeface="+mn-ea"/>
              </a:rPr>
              <a:t>(2) 120- 121</a:t>
            </a:r>
            <a:endParaRPr>
              <a:latin typeface="+mn-ea"/>
            </a:endParaRPr>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p:txBody>
      </p:sp>
    </p:spTree>
    <p:custDataLst>
      <p:tags r:id="rId1"/>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187308"/>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187308"/>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TEMPLATE_THUMBS_INDEX" val="1、2、3、6、8、10、11、12、15"/>
  <p:tag name="KSO_WM_TEMPLATE_SUBCATEGORY" val="0"/>
  <p:tag name="KSO_WM_TAG_VERSION" val="1.0"/>
  <p:tag name="KSO_WM_BEAUTIFY_FLAG" val="#wm#"/>
  <p:tag name="KSO_WM_TEMPLATE_CATEGORY" val="custom"/>
  <p:tag name="KSO_WM_TEMPLATE_INDEX" val="20187308"/>
</p:tagLst>
</file>

<file path=ppt/tags/tag62.xml><?xml version="1.0" encoding="utf-8"?>
<p:tagLst xmlns:p="http://schemas.openxmlformats.org/presentationml/2006/main">
  <p:tag name="KSO_WM_UNIT_ISCONTENTSTITLE" val="0"/>
  <p:tag name="KSO_WM_UNIT_PRESET_TEXT" val="空白演示"/>
  <p:tag name="KSO_WM_UNIT_NOCLEAR" val="0"/>
  <p:tag name="KSO_WM_UNIT_VALUE" val="13"/>
  <p:tag name="KSO_WM_UNIT_HIGHLIGHT" val="0"/>
  <p:tag name="KSO_WM_UNIT_COMPATIBLE" val="0"/>
  <p:tag name="KSO_WM_UNIT_DIAGRAM_ISNUMVISUAL" val="0"/>
  <p:tag name="KSO_WM_UNIT_DIAGRAM_ISREFERUNIT" val="0"/>
  <p:tag name="KSO_WM_UNIT_TYPE" val="a"/>
  <p:tag name="KSO_WM_UNIT_INDEX" val="1"/>
  <p:tag name="KSO_WM_UNIT_ID" val="custom20187308_1*a*1"/>
  <p:tag name="KSO_WM_TEMPLATE_CATEGORY" val="custom"/>
  <p:tag name="KSO_WM_TEMPLATE_INDEX" val="20187308"/>
  <p:tag name="KSO_WM_UNIT_LAYERLEVEL" val="1"/>
  <p:tag name="KSO_WM_TAG_VERSION" val="1.0"/>
  <p:tag name="KSO_WM_BEAUTIFY_FLAG" val="#wm#"/>
</p:tagLst>
</file>

<file path=ppt/tags/tag63.xml><?xml version="1.0" encoding="utf-8"?>
<p:tagLst xmlns:p="http://schemas.openxmlformats.org/presentationml/2006/main">
  <p:tag name="KSO_WM_UNIT_ISCONTENTSTITLE" val="0"/>
  <p:tag name="KSO_WM_UNIT_PRESET_TEXT" val="在此输入您的封面副标题"/>
  <p:tag name="KSO_WM_UNIT_NOCLEAR" val="0"/>
  <p:tag name="KSO_WM_UNIT_VALUE" val="156"/>
  <p:tag name="KSO_WM_UNIT_HIGHLIGHT" val="0"/>
  <p:tag name="KSO_WM_UNIT_COMPATIBLE" val="0"/>
  <p:tag name="KSO_WM_UNIT_DIAGRAM_ISNUMVISUAL" val="0"/>
  <p:tag name="KSO_WM_UNIT_DIAGRAM_ISREFERUNIT" val="0"/>
  <p:tag name="KSO_WM_UNIT_TYPE" val="b"/>
  <p:tag name="KSO_WM_UNIT_INDEX" val="1"/>
  <p:tag name="KSO_WM_UNIT_ID" val="custom20187308_1*b*1"/>
  <p:tag name="KSO_WM_TEMPLATE_CATEGORY" val="custom"/>
  <p:tag name="KSO_WM_TEMPLATE_INDEX" val="20187308"/>
  <p:tag name="KSO_WM_UNIT_LAYERLEVEL" val="1"/>
  <p:tag name="KSO_WM_TAG_VERSION" val="1.0"/>
  <p:tag name="KSO_WM_BEAUTIFY_FLAG" val="#wm#"/>
</p:tagLst>
</file>

<file path=ppt/tags/tag64.xml><?xml version="1.0" encoding="utf-8"?>
<p:tagLst xmlns:p="http://schemas.openxmlformats.org/presentationml/2006/main">
  <p:tag name="KSO_WM_TEMPLATE_THUMBS_INDEX" val="1、2、3、6、8、10、11、12、15"/>
  <p:tag name="KSO_WM_SLIDE_ID" val="custom20187308_1"/>
  <p:tag name="KSO_WM_TEMPLATE_SUBCATEGORY" val="0"/>
  <p:tag name="KSO_WM_SLIDE_TYPE" val="title"/>
  <p:tag name="KSO_WM_SLIDE_SUBTYPE" val="pureTxt"/>
  <p:tag name="KSO_WM_SLIDE_ITEM_CNT" val="0"/>
  <p:tag name="KSO_WM_SLIDE_INDEX" val="1"/>
  <p:tag name="KSO_WM_TAG_VERSION" val="1.0"/>
  <p:tag name="KSO_WM_BEAUTIFY_FLAG" val="#wm#"/>
  <p:tag name="KSO_WM_TEMPLATE_CATEGORY" val="custom"/>
  <p:tag name="KSO_WM_TEMPLATE_INDEX" val="20187308"/>
  <p:tag name="KSO_WM_SLIDE_LAYOUT" val="a_b"/>
  <p:tag name="KSO_WM_SLIDE_LAYOUT_CNT" val="1_1"/>
  <p:tag name="KSO_WM_SLIDE_MODEL_TYPE" val="cover"/>
</p:tagLst>
</file>

<file path=ppt/tags/tag65.xml><?xml version="1.0" encoding="utf-8"?>
<p:tagLst xmlns:p="http://schemas.openxmlformats.org/presentationml/2006/main">
  <p:tag name="KSO_WM_BEAUTIFY_FLAG" val="#wm#"/>
  <p:tag name="KSO_WM_TEMPLATE_CATEGORY" val="custom"/>
  <p:tag name="KSO_WM_TEMPLATE_INDEX" val="20187308"/>
</p:tagLst>
</file>

<file path=ppt/tags/tag66.xml><?xml version="1.0" encoding="utf-8"?>
<p:tagLst xmlns:p="http://schemas.openxmlformats.org/presentationml/2006/main">
  <p:tag name="KSO_WM_BEAUTIFY_FLAG" val="#wm#"/>
  <p:tag name="KSO_WM_TEMPLATE_CATEGORY" val="custom"/>
  <p:tag name="KSO_WM_TEMPLATE_INDEX" val="20187308"/>
</p:tagLst>
</file>

<file path=ppt/tags/tag67.xml><?xml version="1.0" encoding="utf-8"?>
<p:tagLst xmlns:p="http://schemas.openxmlformats.org/presentationml/2006/main">
  <p:tag name="KSO_WM_BEAUTIFY_FLAG" val="#wm#"/>
  <p:tag name="KSO_WM_TEMPLATE_CATEGORY" val="custom"/>
  <p:tag name="KSO_WM_TEMPLATE_INDEX" val="20187308"/>
</p:tagLst>
</file>

<file path=ppt/tags/tag68.xml><?xml version="1.0" encoding="utf-8"?>
<p:tagLst xmlns:p="http://schemas.openxmlformats.org/presentationml/2006/main">
  <p:tag name="KSO_WM_BEAUTIFY_FLAG" val="#wm#"/>
  <p:tag name="KSO_WM_TEMPLATE_CATEGORY" val="custom"/>
  <p:tag name="KSO_WM_TEMPLATE_INDEX" val="20187308"/>
</p:tagLst>
</file>

<file path=ppt/tags/tag69.xml><?xml version="1.0" encoding="utf-8"?>
<p:tagLst xmlns:p="http://schemas.openxmlformats.org/presentationml/2006/main">
  <p:tag name="KSO_WM_BEAUTIFY_FLAG" val="#wm#"/>
  <p:tag name="KSO_WM_TEMPLATE_CATEGORY" val="custom"/>
  <p:tag name="KSO_WM_TEMPLATE_INDEX" val="20187308"/>
</p:tagLst>
</file>

<file path=ppt/tags/tag70.xml><?xml version="1.0" encoding="utf-8"?>
<p:tagLst xmlns:p="http://schemas.openxmlformats.org/presentationml/2006/main">
  <p:tag name="KSO_WM_BEAUTIFY_FLAG" val="#wm#"/>
  <p:tag name="KSO_WM_TEMPLATE_CATEGORY" val="custom"/>
  <p:tag name="KSO_WM_TEMPLATE_INDEX" val="20187308"/>
</p:tagLst>
</file>

<file path=ppt/tags/tag71.xml><?xml version="1.0" encoding="utf-8"?>
<p:tagLst xmlns:p="http://schemas.openxmlformats.org/presentationml/2006/main">
  <p:tag name="KSO_WM_BEAUTIFY_FLAG" val="#wm#"/>
  <p:tag name="KSO_WM_TEMPLATE_CATEGORY" val="custom"/>
  <p:tag name="KSO_WM_TEMPLATE_INDEX" val="20187308"/>
</p:tagLst>
</file>

<file path=ppt/tags/tag72.xml><?xml version="1.0" encoding="utf-8"?>
<p:tagLst xmlns:p="http://schemas.openxmlformats.org/presentationml/2006/main">
  <p:tag name="KSO_WM_BEAUTIFY_FLAG" val="#wm#"/>
  <p:tag name="KSO_WM_TEMPLATE_CATEGORY" val="custom"/>
  <p:tag name="KSO_WM_TEMPLATE_INDEX" val="20187308"/>
</p:tagLst>
</file>

<file path=ppt/tags/tag73.xml><?xml version="1.0" encoding="utf-8"?>
<p:tagLst xmlns:p="http://schemas.openxmlformats.org/presentationml/2006/main">
  <p:tag name="KSO_WM_BEAUTIFY_FLAG" val="#wm#"/>
  <p:tag name="KSO_WM_TEMPLATE_CATEGORY" val="custom"/>
  <p:tag name="KSO_WM_TEMPLATE_INDEX" val="20187308"/>
</p:tagLst>
</file>

<file path=ppt/tags/tag74.xml><?xml version="1.0" encoding="utf-8"?>
<p:tagLst xmlns:p="http://schemas.openxmlformats.org/presentationml/2006/main">
  <p:tag name="KSO_WM_BEAUTIFY_FLAG" val="#wm#"/>
  <p:tag name="KSO_WM_TEMPLATE_CATEGORY" val="custom"/>
  <p:tag name="KSO_WM_TEMPLATE_INDEX" val="20187308"/>
</p:tagLst>
</file>

<file path=ppt/tags/tag75.xml><?xml version="1.0" encoding="utf-8"?>
<p:tagLst xmlns:p="http://schemas.openxmlformats.org/presentationml/2006/main">
  <p:tag name="KSO_WM_BEAUTIFY_FLAG" val="#wm#"/>
  <p:tag name="KSO_WM_TEMPLATE_CATEGORY" val="custom"/>
  <p:tag name="KSO_WM_TEMPLATE_INDEX" val="20187308"/>
</p:tagLst>
</file>

<file path=ppt/tags/tag76.xml><?xml version="1.0" encoding="utf-8"?>
<p:tagLst xmlns:p="http://schemas.openxmlformats.org/presentationml/2006/main">
  <p:tag name="KSO_WM_BEAUTIFY_FLAG" val="#wm#"/>
  <p:tag name="KSO_WM_TEMPLATE_CATEGORY" val="custom"/>
  <p:tag name="KSO_WM_TEMPLATE_INDEX" val="20187308"/>
</p:tagLst>
</file>

<file path=ppt/tags/tag77.xml><?xml version="1.0" encoding="utf-8"?>
<p:tagLst xmlns:p="http://schemas.openxmlformats.org/presentationml/2006/main">
  <p:tag name="KSO_WM_BEAUTIFY_FLAG" val="#wm#"/>
  <p:tag name="KSO_WM_TEMPLATE_CATEGORY" val="custom"/>
  <p:tag name="KSO_WM_TEMPLATE_INDEX" val="20187308"/>
</p:tagLst>
</file>

<file path=ppt/tags/tag78.xml><?xml version="1.0" encoding="utf-8"?>
<p:tagLst xmlns:p="http://schemas.openxmlformats.org/presentationml/2006/main">
  <p:tag name="KSO_WM_BEAUTIFY_FLAG" val="#wm#"/>
  <p:tag name="KSO_WM_TEMPLATE_CATEGORY" val="custom"/>
  <p:tag name="KSO_WM_TEMPLATE_INDEX" val="20187308"/>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9426</Words>
  <Application>WPS 演示</Application>
  <PresentationFormat>宽屏</PresentationFormat>
  <Paragraphs>152</Paragraphs>
  <Slides>15</Slides>
  <Notes>1</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15</vt:i4>
      </vt:variant>
    </vt:vector>
  </HeadingPairs>
  <TitlesOfParts>
    <vt:vector size="21" baseType="lpstr">
      <vt:lpstr>Arial</vt:lpstr>
      <vt:lpstr>SimSun</vt:lpstr>
      <vt:lpstr>Wingdings</vt:lpstr>
      <vt:lpstr>Microsoft YaHei</vt:lpstr>
      <vt:lpstr>Arial Unicode MS</vt:lpstr>
      <vt:lpstr>Office 主题​​</vt:lpstr>
      <vt:lpstr>China social science (Digital)press</vt:lpstr>
      <vt:lpstr>PowerPoint 演示文稿</vt:lpstr>
      <vt:lpstr>Introduction:</vt:lpstr>
      <vt:lpstr>PEST</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不倒小怪兽</cp:lastModifiedBy>
  <cp:revision>19</cp:revision>
  <dcterms:created xsi:type="dcterms:W3CDTF">2019-04-21T17:52:00Z</dcterms:created>
  <dcterms:modified xsi:type="dcterms:W3CDTF">2019-04-27T10:36:25Z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2052-11.1.0.8661</vt:lpwstr>
  </property>
</Properties>
</file>