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1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66547" y="206384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Group B Line Launcher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Tom Schultze, </a:t>
            </a:r>
            <a:r>
              <a:rPr lang="en-GB" altLang="en-US" sz="4000" b="1" dirty="0" err="1">
                <a:solidFill>
                  <a:srgbClr val="002060"/>
                </a:solidFill>
                <a:latin typeface="Calibri" charset="0"/>
                <a:ea typeface="Calibri" charset="0"/>
                <a:cs typeface="Calibri" charset="0"/>
              </a:rPr>
              <a:t>Iriney</a:t>
            </a:r>
            <a:r>
              <a:rPr lang="en-GB" altLang="en-US" sz="4000" b="1" dirty="0">
                <a:solidFill>
                  <a:srgbClr val="002060"/>
                </a:solidFill>
                <a:latin typeface="Calibri" charset="0"/>
                <a:ea typeface="Calibri" charset="0"/>
                <a:cs typeface="Calibri" charset="0"/>
              </a:rPr>
              <a:t> </a:t>
            </a:r>
            <a:r>
              <a:rPr lang="en-GB" altLang="en-US" sz="4000" b="1" dirty="0" err="1">
                <a:solidFill>
                  <a:srgbClr val="002060"/>
                </a:solidFill>
                <a:latin typeface="Calibri" charset="0"/>
                <a:ea typeface="Calibri" charset="0"/>
                <a:cs typeface="Calibri" charset="0"/>
              </a:rPr>
              <a:t>Georgiev</a:t>
            </a:r>
            <a:r>
              <a:rPr lang="en-GB" altLang="en-US" sz="4000" b="1" dirty="0">
                <a:solidFill>
                  <a:srgbClr val="002060"/>
                </a:solidFill>
                <a:latin typeface="Calibri" charset="0"/>
                <a:ea typeface="Calibri" charset="0"/>
                <a:cs typeface="Calibri" charset="0"/>
              </a:rPr>
              <a:t>, Vinicius Dreher, Nathan Myer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Kerry Tudor, Richard Morgan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Motorcycle Engineering year 1</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521261" y="6257121"/>
            <a:ext cx="6415087" cy="11645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A Line launcher was designed and built by a four man team consisting of the roles of power delivery (Schultze), trigger/safety (Dreher), aiming (</a:t>
            </a:r>
            <a:r>
              <a:rPr lang="en-US" altLang="en-US" sz="2800" dirty="0" err="1"/>
              <a:t>Georgiev</a:t>
            </a:r>
            <a:r>
              <a:rPr lang="en-US" altLang="en-US" sz="2800" dirty="0"/>
              <a:t>), and line management (Myer). Initial concepts were based off designs from real world search &amp; rescue equipment and a basic QFD was run to clearly identify important design aspects within the scope of the IMechE competition.</a:t>
            </a:r>
          </a:p>
          <a:p>
            <a:pPr>
              <a:spcBef>
                <a:spcPct val="50000"/>
              </a:spcBef>
            </a:pPr>
            <a:r>
              <a:rPr lang="en-US" altLang="en-US" sz="2800" dirty="0"/>
              <a:t>The resultant design, shown in figures 1 and 2, uses a barrel assembly with power stored in elastic bands and an internal plunger released by a linear actuator. The barrel assembly is mounted in a frame incorporating both lateral and vertical gimbal aiming, and a simple open cavity under the barrel to manage the line.</a:t>
            </a:r>
          </a:p>
          <a:p>
            <a:pPr>
              <a:spcBef>
                <a:spcPct val="50000"/>
              </a:spcBef>
            </a:pPr>
            <a:endParaRPr lang="en-US" altLang="en-US" sz="2800" dirty="0"/>
          </a:p>
        </p:txBody>
      </p:sp>
      <p:sp>
        <p:nvSpPr>
          <p:cNvPr id="12" name="Text Box 8"/>
          <p:cNvSpPr txBox="1">
            <a:spLocks noChangeArrowheads="1"/>
          </p:cNvSpPr>
          <p:nvPr/>
        </p:nvSpPr>
        <p:spPr bwMode="auto">
          <a:xfrm>
            <a:off x="14375201" y="18195760"/>
            <a:ext cx="6415087" cy="660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Aiming calculations</a:t>
            </a:r>
          </a:p>
          <a:p>
            <a:pPr>
              <a:spcBef>
                <a:spcPct val="40000"/>
              </a:spcBef>
            </a:pPr>
            <a:r>
              <a:rPr lang="en-AU" altLang="en-US" sz="2800" dirty="0"/>
              <a:t>Using equation 1, the required vertical angle </a:t>
            </a:r>
            <a:r>
              <a:rPr lang="el-GR" dirty="0"/>
              <a:t>Θ</a:t>
            </a:r>
            <a:r>
              <a:rPr lang="en-GB" dirty="0"/>
              <a:t> </a:t>
            </a:r>
            <a:r>
              <a:rPr lang="en-GB" sz="2800" dirty="0"/>
              <a:t>for a set distance to target s can be calculated. h being a constant value that will be determined during testing. u is the speed value which will be determined by the elastic force of the rubber bands used.</a:t>
            </a:r>
          </a:p>
          <a:p>
            <a:pPr>
              <a:spcBef>
                <a:spcPct val="40000"/>
              </a:spcBef>
            </a:pPr>
            <a:r>
              <a:rPr lang="en-GB" altLang="en-US" sz="2800" dirty="0"/>
              <a:t>Two protractors attached to the assembly will be used for efficient and consistent setup to quickly adapt to competition conditions.</a:t>
            </a:r>
            <a:endParaRPr lang="en-AU" altLang="en-US" sz="2800" dirty="0"/>
          </a:p>
        </p:txBody>
      </p:sp>
      <p:sp>
        <p:nvSpPr>
          <p:cNvPr id="22" name="Text Box 10"/>
          <p:cNvSpPr txBox="1">
            <a:spLocks noChangeArrowheads="1"/>
          </p:cNvSpPr>
          <p:nvPr/>
        </p:nvSpPr>
        <p:spPr bwMode="auto">
          <a:xfrm>
            <a:off x="14375200" y="25064494"/>
            <a:ext cx="6415088" cy="358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Initial design-spec phase concepts thanks to information provided by Kiwi Rescue and Rescue Solutions International.</a:t>
            </a:r>
            <a:endParaRPr lang="en-US" altLang="en-US" dirty="0"/>
          </a:p>
          <a:p>
            <a:pPr>
              <a:spcBef>
                <a:spcPct val="50000"/>
              </a:spcBef>
            </a:pPr>
            <a:endParaRPr lang="en-US" altLang="en-US"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1056" name="Picture 32" descr="Image result for imeche">
            <a:extLst>
              <a:ext uri="{FF2B5EF4-FFF2-40B4-BE49-F238E27FC236}">
                <a16:creationId xmlns:a16="http://schemas.microsoft.com/office/drawing/2014/main" id="{2F6FE845-90FB-4125-9385-C56749E31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626" y="28197004"/>
            <a:ext cx="3516071" cy="2637053"/>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descr="Image result for b&amp;q">
            <a:extLst>
              <a:ext uri="{FF2B5EF4-FFF2-40B4-BE49-F238E27FC236}">
                <a16:creationId xmlns:a16="http://schemas.microsoft.com/office/drawing/2014/main" id="{49D86F0E-8B73-4D29-9D41-28BD195F6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43575" y="28934849"/>
            <a:ext cx="1239919" cy="1239919"/>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9D972E80-1547-4DFE-BAEF-EE5F62B6387D}"/>
              </a:ext>
            </a:extLst>
          </p:cNvPr>
          <p:cNvPicPr>
            <a:picLocks noChangeAspect="1"/>
          </p:cNvPicPr>
          <p:nvPr/>
        </p:nvPicPr>
        <p:blipFill rotWithShape="1">
          <a:blip r:embed="rId6"/>
          <a:srcRect l="18150" t="14799" b="-346"/>
          <a:stretch/>
        </p:blipFill>
        <p:spPr>
          <a:xfrm>
            <a:off x="7474490" y="7119044"/>
            <a:ext cx="12959630" cy="10466561"/>
          </a:xfrm>
          <a:prstGeom prst="rect">
            <a:avLst/>
          </a:prstGeom>
        </p:spPr>
      </p:pic>
      <p:sp>
        <p:nvSpPr>
          <p:cNvPr id="44" name="Text Box 16">
            <a:extLst>
              <a:ext uri="{FF2B5EF4-FFF2-40B4-BE49-F238E27FC236}">
                <a16:creationId xmlns:a16="http://schemas.microsoft.com/office/drawing/2014/main" id="{1E9F7949-7E5D-460A-B375-DC0B984AB684}"/>
              </a:ext>
            </a:extLst>
          </p:cNvPr>
          <p:cNvSpPr txBox="1">
            <a:spLocks noChangeArrowheads="1"/>
          </p:cNvSpPr>
          <p:nvPr/>
        </p:nvSpPr>
        <p:spPr bwMode="auto">
          <a:xfrm>
            <a:off x="6637389" y="17171976"/>
            <a:ext cx="13080892"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 1: Isometric view of line launcher assembly</a:t>
            </a:r>
          </a:p>
        </p:txBody>
      </p:sp>
      <p:sp>
        <p:nvSpPr>
          <p:cNvPr id="46" name="Text Box 8">
            <a:extLst>
              <a:ext uri="{FF2B5EF4-FFF2-40B4-BE49-F238E27FC236}">
                <a16:creationId xmlns:a16="http://schemas.microsoft.com/office/drawing/2014/main" id="{1522E3E6-B3F0-475A-823C-E27FC47FA002}"/>
              </a:ext>
            </a:extLst>
          </p:cNvPr>
          <p:cNvSpPr txBox="1">
            <a:spLocks noChangeArrowheads="1"/>
          </p:cNvSpPr>
          <p:nvPr/>
        </p:nvSpPr>
        <p:spPr bwMode="auto">
          <a:xfrm>
            <a:off x="514225" y="17472454"/>
            <a:ext cx="6415087" cy="703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Device Operation</a:t>
            </a:r>
          </a:p>
          <a:p>
            <a:pPr>
              <a:spcBef>
                <a:spcPct val="40000"/>
              </a:spcBef>
            </a:pPr>
            <a:r>
              <a:rPr lang="en-AU" altLang="en-US" sz="2800" dirty="0"/>
              <a:t>A close up of the barrel components is shown below in figure 3. Hooks protruding from the plunger (red), connect via elastic band to pins at the muzzle of the barrel (blue).</a:t>
            </a:r>
          </a:p>
          <a:p>
            <a:pPr>
              <a:spcBef>
                <a:spcPct val="40000"/>
              </a:spcBef>
            </a:pPr>
            <a:r>
              <a:rPr lang="en-AU" altLang="en-US" sz="2800" dirty="0"/>
              <a:t>To prime the device, a linear actuator (not pictured) attached to the rear of the barrel will insert a locking pin into corresponding holes in the plunger when it is pulled back. To fire, the actuator will remove the locking pin from the plunger, allowing forward movement.</a:t>
            </a:r>
          </a:p>
        </p:txBody>
      </p:sp>
      <p:pic>
        <p:nvPicPr>
          <p:cNvPr id="37" name="Picture 36">
            <a:extLst>
              <a:ext uri="{FF2B5EF4-FFF2-40B4-BE49-F238E27FC236}">
                <a16:creationId xmlns:a16="http://schemas.microsoft.com/office/drawing/2014/main" id="{08649277-C637-487E-A160-E60CE159733C}"/>
              </a:ext>
            </a:extLst>
          </p:cNvPr>
          <p:cNvPicPr>
            <a:picLocks noChangeAspect="1"/>
          </p:cNvPicPr>
          <p:nvPr/>
        </p:nvPicPr>
        <p:blipFill>
          <a:blip r:embed="rId7"/>
          <a:stretch>
            <a:fillRect/>
          </a:stretch>
        </p:blipFill>
        <p:spPr>
          <a:xfrm>
            <a:off x="521261" y="24547203"/>
            <a:ext cx="6112841" cy="3125492"/>
          </a:xfrm>
          <a:prstGeom prst="rect">
            <a:avLst/>
          </a:prstGeom>
        </p:spPr>
      </p:pic>
      <p:sp>
        <p:nvSpPr>
          <p:cNvPr id="47" name="Text Box 16">
            <a:extLst>
              <a:ext uri="{FF2B5EF4-FFF2-40B4-BE49-F238E27FC236}">
                <a16:creationId xmlns:a16="http://schemas.microsoft.com/office/drawing/2014/main" id="{3D3087EF-4E2A-4F43-9F90-A5BA5C2884D6}"/>
              </a:ext>
            </a:extLst>
          </p:cNvPr>
          <p:cNvSpPr txBox="1">
            <a:spLocks noChangeArrowheads="1"/>
          </p:cNvSpPr>
          <p:nvPr/>
        </p:nvSpPr>
        <p:spPr bwMode="auto">
          <a:xfrm>
            <a:off x="578081" y="27648695"/>
            <a:ext cx="5655393"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 3: Line Launcher Barrel Components</a:t>
            </a:r>
          </a:p>
        </p:txBody>
      </p:sp>
      <p:pic>
        <p:nvPicPr>
          <p:cNvPr id="39" name="Picture 38">
            <a:extLst>
              <a:ext uri="{FF2B5EF4-FFF2-40B4-BE49-F238E27FC236}">
                <a16:creationId xmlns:a16="http://schemas.microsoft.com/office/drawing/2014/main" id="{9B886126-64D1-441B-B467-E971E5E0783A}"/>
              </a:ext>
            </a:extLst>
          </p:cNvPr>
          <p:cNvPicPr>
            <a:picLocks noChangeAspect="1"/>
          </p:cNvPicPr>
          <p:nvPr/>
        </p:nvPicPr>
        <p:blipFill rotWithShape="1">
          <a:blip r:embed="rId8"/>
          <a:srcRect l="13196" r="-762"/>
          <a:stretch/>
        </p:blipFill>
        <p:spPr>
          <a:xfrm>
            <a:off x="7319963" y="18366248"/>
            <a:ext cx="6415087" cy="5661010"/>
          </a:xfrm>
          <a:prstGeom prst="rect">
            <a:avLst/>
          </a:prstGeom>
        </p:spPr>
      </p:pic>
      <p:sp>
        <p:nvSpPr>
          <p:cNvPr id="50" name="Text Box 16">
            <a:extLst>
              <a:ext uri="{FF2B5EF4-FFF2-40B4-BE49-F238E27FC236}">
                <a16:creationId xmlns:a16="http://schemas.microsoft.com/office/drawing/2014/main" id="{B94DBD07-7DBC-498B-8E48-94B5DCCA8780}"/>
              </a:ext>
            </a:extLst>
          </p:cNvPr>
          <p:cNvSpPr txBox="1">
            <a:spLocks noChangeArrowheads="1"/>
          </p:cNvSpPr>
          <p:nvPr/>
        </p:nvSpPr>
        <p:spPr bwMode="auto">
          <a:xfrm>
            <a:off x="7319963" y="23389473"/>
            <a:ext cx="5655393"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 2: Side view of line launcher assembly</a:t>
            </a:r>
          </a:p>
        </p:txBody>
      </p:sp>
      <mc:AlternateContent xmlns:mc="http://schemas.openxmlformats.org/markup-compatibility/2006">
        <mc:Choice xmlns:a14="http://schemas.microsoft.com/office/drawing/2010/main" Requires="a14">
          <p:sp>
            <p:nvSpPr>
              <p:cNvPr id="41" name="TextBox 40">
                <a:extLst>
                  <a:ext uri="{FF2B5EF4-FFF2-40B4-BE49-F238E27FC236}">
                    <a16:creationId xmlns:a16="http://schemas.microsoft.com/office/drawing/2014/main" id="{C0A58296-1A98-4C58-9A75-7239992A43B8}"/>
                  </a:ext>
                </a:extLst>
              </p:cNvPr>
              <p:cNvSpPr txBox="1"/>
              <p:nvPr/>
            </p:nvSpPr>
            <p:spPr>
              <a:xfrm>
                <a:off x="6547898" y="25605550"/>
                <a:ext cx="8077200" cy="1387752"/>
              </a:xfrm>
              <a:prstGeom prst="rect">
                <a:avLst/>
              </a:prstGeom>
              <a:noFill/>
            </p:spPr>
            <p:txBody>
              <a:bodyPr wrap="square" rtlCol="0">
                <a:spAutoFit/>
              </a:bodyPr>
              <a:lstStyle/>
              <a:p>
                <a14:m>
                  <m:oMathPara xmlns:m="http://schemas.openxmlformats.org/officeDocument/2006/math">
                    <m:oMathParaPr>
                      <m:jc m:val="centerGroup"/>
                    </m:oMathParaPr>
                    <m:oMath xmlns:m="http://schemas.openxmlformats.org/officeDocument/2006/math">
                      <m:r>
                        <a:rPr lang="en-US" sz="2800" i="1">
                          <a:latin typeface="Cambria Math" panose="02040503050406030204" pitchFamily="18" charset="0"/>
                        </a:rPr>
                        <m:t>0=</m:t>
                      </m:r>
                      <m:f>
                        <m:fPr>
                          <m:ctrlPr>
                            <a:rPr lang="en-GB" sz="2800" i="1">
                              <a:latin typeface="Cambria Math" panose="02040503050406030204" pitchFamily="18" charset="0"/>
                            </a:rPr>
                          </m:ctrlPr>
                        </m:fPr>
                        <m:num>
                          <m:r>
                            <a:rPr lang="en-US" sz="2800" i="1">
                              <a:latin typeface="Cambria Math" panose="02040503050406030204" pitchFamily="18" charset="0"/>
                            </a:rPr>
                            <m:t>−4.9</m:t>
                          </m:r>
                          <m:sSup>
                            <m:sSupPr>
                              <m:ctrlPr>
                                <a:rPr lang="en-GB" sz="2800" i="1">
                                  <a:latin typeface="Cambria Math" panose="02040503050406030204" pitchFamily="18" charset="0"/>
                                </a:rPr>
                              </m:ctrlPr>
                            </m:sSupPr>
                            <m:e>
                              <m:r>
                                <a:rPr lang="en-US" sz="2800" i="1">
                                  <a:latin typeface="Cambria Math" panose="02040503050406030204" pitchFamily="18" charset="0"/>
                                </a:rPr>
                                <m:t>𝑆</m:t>
                              </m:r>
                            </m:e>
                            <m:sup>
                              <m:r>
                                <a:rPr lang="en-US" sz="2800" i="1">
                                  <a:latin typeface="Cambria Math" panose="02040503050406030204" pitchFamily="18" charset="0"/>
                                </a:rPr>
                                <m:t>2</m:t>
                              </m:r>
                            </m:sup>
                          </m:sSup>
                        </m:num>
                        <m:den>
                          <m:sSup>
                            <m:sSupPr>
                              <m:ctrlPr>
                                <a:rPr lang="en-GB" sz="2800" i="1">
                                  <a:latin typeface="Cambria Math" panose="02040503050406030204" pitchFamily="18" charset="0"/>
                                </a:rPr>
                              </m:ctrlPr>
                            </m:sSupPr>
                            <m:e>
                              <m:r>
                                <a:rPr lang="en-US" sz="2800" i="1">
                                  <a:latin typeface="Cambria Math" panose="02040503050406030204" pitchFamily="18" charset="0"/>
                                </a:rPr>
                                <m:t>𝑢</m:t>
                              </m:r>
                            </m:e>
                            <m:sup>
                              <m:r>
                                <a:rPr lang="en-US" sz="2800" i="1">
                                  <a:latin typeface="Cambria Math" panose="02040503050406030204" pitchFamily="18" charset="0"/>
                                </a:rPr>
                                <m:t>2</m:t>
                              </m:r>
                            </m:sup>
                          </m:sSup>
                        </m:den>
                      </m:f>
                      <m:sSup>
                        <m:sSupPr>
                          <m:ctrlPr>
                            <a:rPr lang="en-GB" sz="2800" i="1">
                              <a:latin typeface="Cambria Math" panose="02040503050406030204" pitchFamily="18" charset="0"/>
                            </a:rPr>
                          </m:ctrlPr>
                        </m:sSupPr>
                        <m:e>
                          <m:r>
                            <a:rPr lang="en-US" sz="2800" i="1">
                              <a:latin typeface="Cambria Math" panose="02040503050406030204" pitchFamily="18" charset="0"/>
                            </a:rPr>
                            <m:t>𝑡𝑎𝑛</m:t>
                          </m:r>
                          <m:r>
                            <a:rPr lang="en-US" sz="2800" i="1">
                              <a:latin typeface="Cambria Math" panose="02040503050406030204" pitchFamily="18" charset="0"/>
                            </a:rPr>
                            <m:t>(</m:t>
                          </m:r>
                          <m:r>
                            <a:rPr lang="en-US" sz="2800" i="1">
                              <a:latin typeface="Cambria Math" panose="02040503050406030204" pitchFamily="18" charset="0"/>
                            </a:rPr>
                            <m:t>𝛳</m:t>
                          </m:r>
                          <m:r>
                            <a:rPr lang="en-US" sz="2800" i="1">
                              <a:latin typeface="Cambria Math" panose="02040503050406030204" pitchFamily="18" charset="0"/>
                            </a:rPr>
                            <m:t>)</m:t>
                          </m:r>
                        </m:e>
                        <m:sup>
                          <m:r>
                            <a:rPr lang="en-US" sz="2800" i="1">
                              <a:latin typeface="Cambria Math" panose="02040503050406030204" pitchFamily="18" charset="0"/>
                            </a:rPr>
                            <m:t>2</m:t>
                          </m:r>
                        </m:sup>
                      </m:sSup>
                      <m:r>
                        <a:rPr lang="en-US" sz="2800" i="1">
                          <a:latin typeface="Cambria Math" panose="02040503050406030204" pitchFamily="18" charset="0"/>
                        </a:rPr>
                        <m:t>+</m:t>
                      </m:r>
                      <m:r>
                        <a:rPr lang="en-US" sz="2800" i="1">
                          <a:latin typeface="Cambria Math" panose="02040503050406030204" pitchFamily="18" charset="0"/>
                        </a:rPr>
                        <m:t>𝑆𝑡𝑎𝑛</m:t>
                      </m:r>
                      <m:d>
                        <m:dPr>
                          <m:ctrlPr>
                            <a:rPr lang="en-GB" sz="2800" i="1">
                              <a:latin typeface="Cambria Math" panose="02040503050406030204" pitchFamily="18" charset="0"/>
                            </a:rPr>
                          </m:ctrlPr>
                        </m:dPr>
                        <m:e>
                          <m:r>
                            <a:rPr lang="en-US" sz="2800" i="1">
                              <a:latin typeface="Cambria Math" panose="02040503050406030204" pitchFamily="18" charset="0"/>
                            </a:rPr>
                            <m:t>𝛳</m:t>
                          </m:r>
                        </m:e>
                      </m:d>
                      <m:r>
                        <a:rPr lang="en-US" sz="2800" i="1">
                          <a:latin typeface="Cambria Math" panose="02040503050406030204" pitchFamily="18" charset="0"/>
                        </a:rPr>
                        <m:t>−</m:t>
                      </m:r>
                      <m:f>
                        <m:fPr>
                          <m:ctrlPr>
                            <a:rPr lang="en-GB" sz="2800" i="1">
                              <a:latin typeface="Cambria Math" panose="02040503050406030204" pitchFamily="18" charset="0"/>
                            </a:rPr>
                          </m:ctrlPr>
                        </m:fPr>
                        <m:num>
                          <m:r>
                            <a:rPr lang="en-US" sz="2800" i="1">
                              <a:latin typeface="Cambria Math" panose="02040503050406030204" pitchFamily="18" charset="0"/>
                            </a:rPr>
                            <m:t>4.9</m:t>
                          </m:r>
                          <m:sSup>
                            <m:sSupPr>
                              <m:ctrlPr>
                                <a:rPr lang="en-GB" sz="2800" i="1">
                                  <a:latin typeface="Cambria Math" panose="02040503050406030204" pitchFamily="18" charset="0"/>
                                </a:rPr>
                              </m:ctrlPr>
                            </m:sSupPr>
                            <m:e>
                              <m:r>
                                <a:rPr lang="en-US" sz="2800" i="1">
                                  <a:latin typeface="Cambria Math" panose="02040503050406030204" pitchFamily="18" charset="0"/>
                                </a:rPr>
                                <m:t>𝑆</m:t>
                              </m:r>
                            </m:e>
                            <m:sup>
                              <m:r>
                                <a:rPr lang="en-US" sz="2800" i="1">
                                  <a:latin typeface="Cambria Math" panose="02040503050406030204" pitchFamily="18" charset="0"/>
                                </a:rPr>
                                <m:t>2</m:t>
                              </m:r>
                            </m:sup>
                          </m:sSup>
                        </m:num>
                        <m:den>
                          <m:sSup>
                            <m:sSupPr>
                              <m:ctrlPr>
                                <a:rPr lang="en-GB" sz="2800" i="1">
                                  <a:latin typeface="Cambria Math" panose="02040503050406030204" pitchFamily="18" charset="0"/>
                                </a:rPr>
                              </m:ctrlPr>
                            </m:sSupPr>
                            <m:e>
                              <m:r>
                                <a:rPr lang="en-US" sz="2800" i="1">
                                  <a:latin typeface="Cambria Math" panose="02040503050406030204" pitchFamily="18" charset="0"/>
                                </a:rPr>
                                <m:t>𝑢</m:t>
                              </m:r>
                            </m:e>
                            <m:sup>
                              <m:r>
                                <a:rPr lang="en-US" sz="2800" i="1">
                                  <a:latin typeface="Cambria Math" panose="02040503050406030204" pitchFamily="18" charset="0"/>
                                </a:rPr>
                                <m:t>2</m:t>
                              </m:r>
                            </m:sup>
                          </m:sSup>
                        </m:den>
                      </m:f>
                      <m:r>
                        <a:rPr lang="en-US" sz="2800" i="1">
                          <a:latin typeface="Cambria Math" panose="02040503050406030204" pitchFamily="18" charset="0"/>
                        </a:rPr>
                        <m:t>+</m:t>
                      </m:r>
                      <m:r>
                        <a:rPr lang="en-US" sz="2800" i="1">
                          <a:latin typeface="Cambria Math" panose="02040503050406030204" pitchFamily="18" charset="0"/>
                        </a:rPr>
                        <m:t>h</m:t>
                      </m:r>
                    </m:oMath>
                  </m:oMathPara>
                </a14:m>
                <a:endParaRPr lang="en-GB" sz="2800" dirty="0"/>
              </a:p>
              <a:p>
                <a:endParaRPr lang="en-GB" sz="2800" dirty="0"/>
              </a:p>
            </p:txBody>
          </p:sp>
        </mc:Choice>
        <mc:Fallback>
          <p:sp>
            <p:nvSpPr>
              <p:cNvPr id="41" name="TextBox 40">
                <a:extLst>
                  <a:ext uri="{FF2B5EF4-FFF2-40B4-BE49-F238E27FC236}">
                    <a16:creationId xmlns:a16="http://schemas.microsoft.com/office/drawing/2014/main" id="{C0A58296-1A98-4C58-9A75-7239992A43B8}"/>
                  </a:ext>
                </a:extLst>
              </p:cNvPr>
              <p:cNvSpPr txBox="1">
                <a:spLocks noRot="1" noChangeAspect="1" noMove="1" noResize="1" noEditPoints="1" noAdjustHandles="1" noChangeArrowheads="1" noChangeShapeType="1" noTextEdit="1"/>
              </p:cNvSpPr>
              <p:nvPr/>
            </p:nvSpPr>
            <p:spPr>
              <a:xfrm>
                <a:off x="6547898" y="25605550"/>
                <a:ext cx="8077200" cy="1387752"/>
              </a:xfrm>
              <a:prstGeom prst="rect">
                <a:avLst/>
              </a:prstGeom>
              <a:blipFill>
                <a:blip r:embed="rId9"/>
                <a:stretch>
                  <a:fillRect/>
                </a:stretch>
              </a:blipFill>
            </p:spPr>
            <p:txBody>
              <a:bodyPr/>
              <a:lstStyle/>
              <a:p>
                <a:r>
                  <a:rPr lang="en-GB">
                    <a:noFill/>
                  </a:rPr>
                  <a:t> </a:t>
                </a:r>
              </a:p>
            </p:txBody>
          </p:sp>
        </mc:Fallback>
      </mc:AlternateContent>
      <p:sp>
        <p:nvSpPr>
          <p:cNvPr id="52" name="Text Box 16">
            <a:extLst>
              <a:ext uri="{FF2B5EF4-FFF2-40B4-BE49-F238E27FC236}">
                <a16:creationId xmlns:a16="http://schemas.microsoft.com/office/drawing/2014/main" id="{DE955934-C45E-4323-92E7-097A97F905CA}"/>
              </a:ext>
            </a:extLst>
          </p:cNvPr>
          <p:cNvSpPr txBox="1">
            <a:spLocks noChangeArrowheads="1"/>
          </p:cNvSpPr>
          <p:nvPr/>
        </p:nvSpPr>
        <p:spPr bwMode="auto">
          <a:xfrm>
            <a:off x="7319962" y="26674010"/>
            <a:ext cx="5655393"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Equation 1: Vertical aiming calculations</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280</TotalTime>
  <Words>392</Words>
  <Application>Microsoft Office PowerPoint</Application>
  <PresentationFormat>Custom</PresentationFormat>
  <Paragraphs>23</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MS PGothic</vt:lpstr>
      <vt:lpstr>MS PGothic</vt:lpstr>
      <vt:lpstr>Arial</vt:lpstr>
      <vt:lpstr>Calibri</vt:lpstr>
      <vt:lpstr>Calibri Light</vt:lpstr>
      <vt:lpstr>Cambria Math</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Nathan Myer (1801800)</cp:lastModifiedBy>
  <cp:revision>31</cp:revision>
  <dcterms:created xsi:type="dcterms:W3CDTF">2016-02-25T08:27:32Z</dcterms:created>
  <dcterms:modified xsi:type="dcterms:W3CDTF">2020-02-24T17:05:56Z</dcterms:modified>
</cp:coreProperties>
</file>