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99C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90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226694-460F-4BC5-8A00-B0453EC035D5}" type="doc">
      <dgm:prSet loTypeId="urn:microsoft.com/office/officeart/2005/8/layout/venn2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0777BAB1-5C12-449B-87A2-97B5BF63DA69}">
      <dgm:prSet phldrT="[Text]" custT="1"/>
      <dgm:spPr/>
      <dgm:t>
        <a:bodyPr/>
        <a:lstStyle/>
        <a:p>
          <a:r>
            <a:rPr lang="en-US" sz="1400" dirty="0" smtClean="0"/>
            <a:t>Macro</a:t>
          </a:r>
          <a:endParaRPr lang="en-US" sz="1400" dirty="0"/>
        </a:p>
      </dgm:t>
    </dgm:pt>
    <dgm:pt modelId="{0F51D4BE-948D-4DE4-AA5E-EC1EA005FF3B}" type="parTrans" cxnId="{9B65783F-0976-44C3-9A37-518885817EF0}">
      <dgm:prSet/>
      <dgm:spPr/>
      <dgm:t>
        <a:bodyPr/>
        <a:lstStyle/>
        <a:p>
          <a:endParaRPr lang="en-US"/>
        </a:p>
      </dgm:t>
    </dgm:pt>
    <dgm:pt modelId="{3FC048BF-0E19-4428-B675-DF6E7CE42F39}" type="sibTrans" cxnId="{9B65783F-0976-44C3-9A37-518885817EF0}">
      <dgm:prSet/>
      <dgm:spPr/>
      <dgm:t>
        <a:bodyPr/>
        <a:lstStyle/>
        <a:p>
          <a:endParaRPr lang="en-US"/>
        </a:p>
      </dgm:t>
    </dgm:pt>
    <dgm:pt modelId="{901605F5-1C9E-4CF9-A160-1A4A6718E3DA}">
      <dgm:prSet phldrT="[Text]" custT="1"/>
      <dgm:spPr/>
      <dgm:t>
        <a:bodyPr/>
        <a:lstStyle/>
        <a:p>
          <a:r>
            <a:rPr lang="en-US" sz="2000" dirty="0" err="1" smtClean="0"/>
            <a:t>Meso</a:t>
          </a:r>
          <a:endParaRPr lang="en-US" sz="2000" dirty="0"/>
        </a:p>
      </dgm:t>
    </dgm:pt>
    <dgm:pt modelId="{3576AECB-21F1-42D9-AE9D-C1F4554E3A6E}" type="parTrans" cxnId="{36BC151A-F37D-4EB1-A65E-23B30CCA16AA}">
      <dgm:prSet/>
      <dgm:spPr/>
      <dgm:t>
        <a:bodyPr/>
        <a:lstStyle/>
        <a:p>
          <a:endParaRPr lang="en-US"/>
        </a:p>
      </dgm:t>
    </dgm:pt>
    <dgm:pt modelId="{DD81B000-F192-400F-BC9B-D43C730722AB}" type="sibTrans" cxnId="{36BC151A-F37D-4EB1-A65E-23B30CCA16AA}">
      <dgm:prSet/>
      <dgm:spPr/>
      <dgm:t>
        <a:bodyPr/>
        <a:lstStyle/>
        <a:p>
          <a:endParaRPr lang="en-US"/>
        </a:p>
      </dgm:t>
    </dgm:pt>
    <dgm:pt modelId="{ABB69ACE-8830-4356-A8CC-C98D8DB388ED}">
      <dgm:prSet phldrT="[Text]" custT="1"/>
      <dgm:spPr/>
      <dgm:t>
        <a:bodyPr/>
        <a:lstStyle/>
        <a:p>
          <a:r>
            <a:rPr lang="en-US" sz="2400" dirty="0" smtClean="0"/>
            <a:t>Micro</a:t>
          </a:r>
          <a:endParaRPr lang="en-US" sz="2400" dirty="0"/>
        </a:p>
      </dgm:t>
    </dgm:pt>
    <dgm:pt modelId="{72B07D7D-557B-41FC-8AF1-90E633A5A018}" type="parTrans" cxnId="{A849FF2E-F924-4A16-BD53-55428B6F4C9D}">
      <dgm:prSet/>
      <dgm:spPr/>
      <dgm:t>
        <a:bodyPr/>
        <a:lstStyle/>
        <a:p>
          <a:endParaRPr lang="en-US"/>
        </a:p>
      </dgm:t>
    </dgm:pt>
    <dgm:pt modelId="{C1EB826A-C7AD-4D7A-9914-FF72FFAB0AC5}" type="sibTrans" cxnId="{A849FF2E-F924-4A16-BD53-55428B6F4C9D}">
      <dgm:prSet/>
      <dgm:spPr/>
      <dgm:t>
        <a:bodyPr/>
        <a:lstStyle/>
        <a:p>
          <a:endParaRPr lang="en-US"/>
        </a:p>
      </dgm:t>
    </dgm:pt>
    <dgm:pt modelId="{ED01ECD7-5327-4A9E-90F2-79F7150AC22F}" type="pres">
      <dgm:prSet presAssocID="{2E226694-460F-4BC5-8A00-B0453EC035D5}" presName="Name0" presStyleCnt="0">
        <dgm:presLayoutVars>
          <dgm:chMax val="7"/>
          <dgm:resizeHandles val="exact"/>
        </dgm:presLayoutVars>
      </dgm:prSet>
      <dgm:spPr/>
    </dgm:pt>
    <dgm:pt modelId="{5DDF1529-27F8-4391-9472-445459695773}" type="pres">
      <dgm:prSet presAssocID="{2E226694-460F-4BC5-8A00-B0453EC035D5}" presName="comp1" presStyleCnt="0"/>
      <dgm:spPr/>
    </dgm:pt>
    <dgm:pt modelId="{6A632202-F1CD-4237-B967-F535A6521F3A}" type="pres">
      <dgm:prSet presAssocID="{2E226694-460F-4BC5-8A00-B0453EC035D5}" presName="circle1" presStyleLbl="node1" presStyleIdx="0" presStyleCnt="3"/>
      <dgm:spPr/>
    </dgm:pt>
    <dgm:pt modelId="{6770A60C-8D1A-4118-AC68-EAD82E7403CD}" type="pres">
      <dgm:prSet presAssocID="{2E226694-460F-4BC5-8A00-B0453EC035D5}" presName="c1text" presStyleLbl="node1" presStyleIdx="0" presStyleCnt="3">
        <dgm:presLayoutVars>
          <dgm:bulletEnabled val="1"/>
        </dgm:presLayoutVars>
      </dgm:prSet>
      <dgm:spPr/>
    </dgm:pt>
    <dgm:pt modelId="{BD147F3D-BE2D-4D3B-B747-38A60E7B9B04}" type="pres">
      <dgm:prSet presAssocID="{2E226694-460F-4BC5-8A00-B0453EC035D5}" presName="comp2" presStyleCnt="0"/>
      <dgm:spPr/>
    </dgm:pt>
    <dgm:pt modelId="{891CD4B2-D293-47DD-9F0C-46B6EDF4AE1C}" type="pres">
      <dgm:prSet presAssocID="{2E226694-460F-4BC5-8A00-B0453EC035D5}" presName="circle2" presStyleLbl="node1" presStyleIdx="1" presStyleCnt="3"/>
      <dgm:spPr/>
    </dgm:pt>
    <dgm:pt modelId="{C50FE889-9C57-4354-A5F3-8C1B48FEA8BC}" type="pres">
      <dgm:prSet presAssocID="{2E226694-460F-4BC5-8A00-B0453EC035D5}" presName="c2text" presStyleLbl="node1" presStyleIdx="1" presStyleCnt="3">
        <dgm:presLayoutVars>
          <dgm:bulletEnabled val="1"/>
        </dgm:presLayoutVars>
      </dgm:prSet>
      <dgm:spPr/>
    </dgm:pt>
    <dgm:pt modelId="{35800874-4162-4839-85A7-95D1424E8C8D}" type="pres">
      <dgm:prSet presAssocID="{2E226694-460F-4BC5-8A00-B0453EC035D5}" presName="comp3" presStyleCnt="0"/>
      <dgm:spPr/>
    </dgm:pt>
    <dgm:pt modelId="{AFD2B764-F464-46DB-8587-F1EA0FAB47D7}" type="pres">
      <dgm:prSet presAssocID="{2E226694-460F-4BC5-8A00-B0453EC035D5}" presName="circle3" presStyleLbl="node1" presStyleIdx="2" presStyleCnt="3"/>
      <dgm:spPr/>
    </dgm:pt>
    <dgm:pt modelId="{98A0D196-AD34-43CC-89F3-D463392CAE2F}" type="pres">
      <dgm:prSet presAssocID="{2E226694-460F-4BC5-8A00-B0453EC035D5}" presName="c3text" presStyleLbl="node1" presStyleIdx="2" presStyleCnt="3">
        <dgm:presLayoutVars>
          <dgm:bulletEnabled val="1"/>
        </dgm:presLayoutVars>
      </dgm:prSet>
      <dgm:spPr/>
    </dgm:pt>
  </dgm:ptLst>
  <dgm:cxnLst>
    <dgm:cxn modelId="{D691A8A4-0B73-4993-A6C9-95837947B405}" type="presOf" srcId="{901605F5-1C9E-4CF9-A160-1A4A6718E3DA}" destId="{C50FE889-9C57-4354-A5F3-8C1B48FEA8BC}" srcOrd="1" destOrd="0" presId="urn:microsoft.com/office/officeart/2005/8/layout/venn2"/>
    <dgm:cxn modelId="{C79B6AFB-8ACA-46B4-8459-1DE844E22BBE}" type="presOf" srcId="{0777BAB1-5C12-449B-87A2-97B5BF63DA69}" destId="{6A632202-F1CD-4237-B967-F535A6521F3A}" srcOrd="0" destOrd="0" presId="urn:microsoft.com/office/officeart/2005/8/layout/venn2"/>
    <dgm:cxn modelId="{A849FF2E-F924-4A16-BD53-55428B6F4C9D}" srcId="{2E226694-460F-4BC5-8A00-B0453EC035D5}" destId="{ABB69ACE-8830-4356-A8CC-C98D8DB388ED}" srcOrd="2" destOrd="0" parTransId="{72B07D7D-557B-41FC-8AF1-90E633A5A018}" sibTransId="{C1EB826A-C7AD-4D7A-9914-FF72FFAB0AC5}"/>
    <dgm:cxn modelId="{11396247-4318-48F5-85F0-E22D613FBA8E}" type="presOf" srcId="{901605F5-1C9E-4CF9-A160-1A4A6718E3DA}" destId="{891CD4B2-D293-47DD-9F0C-46B6EDF4AE1C}" srcOrd="0" destOrd="0" presId="urn:microsoft.com/office/officeart/2005/8/layout/venn2"/>
    <dgm:cxn modelId="{003265C6-8EDB-430E-A9B3-DF0562AF3B41}" type="presOf" srcId="{2E226694-460F-4BC5-8A00-B0453EC035D5}" destId="{ED01ECD7-5327-4A9E-90F2-79F7150AC22F}" srcOrd="0" destOrd="0" presId="urn:microsoft.com/office/officeart/2005/8/layout/venn2"/>
    <dgm:cxn modelId="{E5EEF3F6-E601-4364-A869-668A5EEFD029}" type="presOf" srcId="{ABB69ACE-8830-4356-A8CC-C98D8DB388ED}" destId="{AFD2B764-F464-46DB-8587-F1EA0FAB47D7}" srcOrd="0" destOrd="0" presId="urn:microsoft.com/office/officeart/2005/8/layout/venn2"/>
    <dgm:cxn modelId="{9007ED12-AE1A-4418-80E4-039820A64D77}" type="presOf" srcId="{0777BAB1-5C12-449B-87A2-97B5BF63DA69}" destId="{6770A60C-8D1A-4118-AC68-EAD82E7403CD}" srcOrd="1" destOrd="0" presId="urn:microsoft.com/office/officeart/2005/8/layout/venn2"/>
    <dgm:cxn modelId="{36BC151A-F37D-4EB1-A65E-23B30CCA16AA}" srcId="{2E226694-460F-4BC5-8A00-B0453EC035D5}" destId="{901605F5-1C9E-4CF9-A160-1A4A6718E3DA}" srcOrd="1" destOrd="0" parTransId="{3576AECB-21F1-42D9-AE9D-C1F4554E3A6E}" sibTransId="{DD81B000-F192-400F-BC9B-D43C730722AB}"/>
    <dgm:cxn modelId="{EA053AC6-E922-4889-9853-70152BBE9E9B}" type="presOf" srcId="{ABB69ACE-8830-4356-A8CC-C98D8DB388ED}" destId="{98A0D196-AD34-43CC-89F3-D463392CAE2F}" srcOrd="1" destOrd="0" presId="urn:microsoft.com/office/officeart/2005/8/layout/venn2"/>
    <dgm:cxn modelId="{9B65783F-0976-44C3-9A37-518885817EF0}" srcId="{2E226694-460F-4BC5-8A00-B0453EC035D5}" destId="{0777BAB1-5C12-449B-87A2-97B5BF63DA69}" srcOrd="0" destOrd="0" parTransId="{0F51D4BE-948D-4DE4-AA5E-EC1EA005FF3B}" sibTransId="{3FC048BF-0E19-4428-B675-DF6E7CE42F39}"/>
    <dgm:cxn modelId="{24E3D893-2241-42CE-B30B-2DC480EBD41C}" type="presParOf" srcId="{ED01ECD7-5327-4A9E-90F2-79F7150AC22F}" destId="{5DDF1529-27F8-4391-9472-445459695773}" srcOrd="0" destOrd="0" presId="urn:microsoft.com/office/officeart/2005/8/layout/venn2"/>
    <dgm:cxn modelId="{178F2D13-260B-494C-846E-2D8EE8B6DCA7}" type="presParOf" srcId="{5DDF1529-27F8-4391-9472-445459695773}" destId="{6A632202-F1CD-4237-B967-F535A6521F3A}" srcOrd="0" destOrd="0" presId="urn:microsoft.com/office/officeart/2005/8/layout/venn2"/>
    <dgm:cxn modelId="{A4595C2D-3294-4FE8-9A2C-824CF6E0C561}" type="presParOf" srcId="{5DDF1529-27F8-4391-9472-445459695773}" destId="{6770A60C-8D1A-4118-AC68-EAD82E7403CD}" srcOrd="1" destOrd="0" presId="urn:microsoft.com/office/officeart/2005/8/layout/venn2"/>
    <dgm:cxn modelId="{324F97FC-74A9-4926-9AD0-80D5B4D52568}" type="presParOf" srcId="{ED01ECD7-5327-4A9E-90F2-79F7150AC22F}" destId="{BD147F3D-BE2D-4D3B-B747-38A60E7B9B04}" srcOrd="1" destOrd="0" presId="urn:microsoft.com/office/officeart/2005/8/layout/venn2"/>
    <dgm:cxn modelId="{CB9AF45D-B95B-4489-ACC4-713A79ADD420}" type="presParOf" srcId="{BD147F3D-BE2D-4D3B-B747-38A60E7B9B04}" destId="{891CD4B2-D293-47DD-9F0C-46B6EDF4AE1C}" srcOrd="0" destOrd="0" presId="urn:microsoft.com/office/officeart/2005/8/layout/venn2"/>
    <dgm:cxn modelId="{6B9A92ED-2D38-4456-B7A5-C679802923FF}" type="presParOf" srcId="{BD147F3D-BE2D-4D3B-B747-38A60E7B9B04}" destId="{C50FE889-9C57-4354-A5F3-8C1B48FEA8BC}" srcOrd="1" destOrd="0" presId="urn:microsoft.com/office/officeart/2005/8/layout/venn2"/>
    <dgm:cxn modelId="{A45BA07E-35FB-4757-921D-26526E44D090}" type="presParOf" srcId="{ED01ECD7-5327-4A9E-90F2-79F7150AC22F}" destId="{35800874-4162-4839-85A7-95D1424E8C8D}" srcOrd="2" destOrd="0" presId="urn:microsoft.com/office/officeart/2005/8/layout/venn2"/>
    <dgm:cxn modelId="{417A7DC7-A1A1-4BF5-A823-4C7FBE9E1E59}" type="presParOf" srcId="{35800874-4162-4839-85A7-95D1424E8C8D}" destId="{AFD2B764-F464-46DB-8587-F1EA0FAB47D7}" srcOrd="0" destOrd="0" presId="urn:microsoft.com/office/officeart/2005/8/layout/venn2"/>
    <dgm:cxn modelId="{9D6594CC-ABCD-495F-AE4C-B71D76D4C035}" type="presParOf" srcId="{35800874-4162-4839-85A7-95D1424E8C8D}" destId="{98A0D196-AD34-43CC-89F3-D463392CAE2F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FB4669-DCB2-47CA-9BD9-EE04F055A4DB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094A38-1206-4DC0-8D24-73AE39ABB5AF}">
      <dgm:prSet phldrT="[Text]"/>
      <dgm:spPr/>
      <dgm:t>
        <a:bodyPr/>
        <a:lstStyle/>
        <a:p>
          <a:r>
            <a:rPr lang="cy-GB" noProof="0" dirty="0" smtClean="0"/>
            <a:t>Mwy yn dysgu’r iaith</a:t>
          </a:r>
          <a:endParaRPr lang="cy-GB" noProof="0" dirty="0"/>
        </a:p>
      </dgm:t>
    </dgm:pt>
    <dgm:pt modelId="{A88992E1-341F-42E3-A7A4-7E610372290A}" type="parTrans" cxnId="{9FB0B6E9-DCCF-4CE4-BCDE-C0273DDC7B93}">
      <dgm:prSet/>
      <dgm:spPr/>
      <dgm:t>
        <a:bodyPr/>
        <a:lstStyle/>
        <a:p>
          <a:endParaRPr lang="en-US"/>
        </a:p>
      </dgm:t>
    </dgm:pt>
    <dgm:pt modelId="{171878D9-5BDC-437A-9B30-8753D16A1C32}" type="sibTrans" cxnId="{9FB0B6E9-DCCF-4CE4-BCDE-C0273DDC7B93}">
      <dgm:prSet/>
      <dgm:spPr/>
      <dgm:t>
        <a:bodyPr/>
        <a:lstStyle/>
        <a:p>
          <a:endParaRPr lang="en-US"/>
        </a:p>
      </dgm:t>
    </dgm:pt>
    <dgm:pt modelId="{D73418DC-463F-46B7-B0AC-C92B3F90F478}">
      <dgm:prSet phldrT="[Text]"/>
      <dgm:spPr/>
      <dgm:t>
        <a:bodyPr/>
        <a:lstStyle/>
        <a:p>
          <a:r>
            <a:rPr lang="cy-GB" noProof="0" dirty="0" smtClean="0"/>
            <a:t>Mwy o gyflenwad o wasanaethau a nwyddau yn yr iaith</a:t>
          </a:r>
          <a:endParaRPr lang="cy-GB" noProof="0" dirty="0"/>
        </a:p>
      </dgm:t>
    </dgm:pt>
    <dgm:pt modelId="{63BB3490-8E6C-49CC-82C6-ED8A7D199DC5}" type="parTrans" cxnId="{6B200EDB-DAE5-4BBC-9C8F-464E40E610B7}">
      <dgm:prSet/>
      <dgm:spPr/>
      <dgm:t>
        <a:bodyPr/>
        <a:lstStyle/>
        <a:p>
          <a:endParaRPr lang="en-US"/>
        </a:p>
      </dgm:t>
    </dgm:pt>
    <dgm:pt modelId="{BED67458-7397-42A8-AC11-D6D7E059BE43}" type="sibTrans" cxnId="{6B200EDB-DAE5-4BBC-9C8F-464E40E610B7}">
      <dgm:prSet/>
      <dgm:spPr/>
      <dgm:t>
        <a:bodyPr/>
        <a:lstStyle/>
        <a:p>
          <a:endParaRPr lang="en-US"/>
        </a:p>
      </dgm:t>
    </dgm:pt>
    <dgm:pt modelId="{7F681BC6-90E9-42CC-88A6-709779F64983}">
      <dgm:prSet phldrT="[Text]"/>
      <dgm:spPr/>
      <dgm:t>
        <a:bodyPr/>
        <a:lstStyle/>
        <a:p>
          <a:r>
            <a:rPr lang="cy-GB" noProof="0" dirty="0" smtClean="0"/>
            <a:t>Mwy o ddefnydd o wasanaethau a nwyddau yn yr iaith</a:t>
          </a:r>
          <a:endParaRPr lang="cy-GB" noProof="0" dirty="0"/>
        </a:p>
      </dgm:t>
    </dgm:pt>
    <dgm:pt modelId="{7DFE6B05-D341-4125-9404-B75C4F4407DA}" type="parTrans" cxnId="{4A283833-367F-47C6-BE91-C345B243E4AF}">
      <dgm:prSet/>
      <dgm:spPr/>
      <dgm:t>
        <a:bodyPr/>
        <a:lstStyle/>
        <a:p>
          <a:endParaRPr lang="en-US"/>
        </a:p>
      </dgm:t>
    </dgm:pt>
    <dgm:pt modelId="{884344B5-0F2F-4680-B1BC-12B34FA5D9BF}" type="sibTrans" cxnId="{4A283833-367F-47C6-BE91-C345B243E4AF}">
      <dgm:prSet/>
      <dgm:spPr/>
      <dgm:t>
        <a:bodyPr/>
        <a:lstStyle/>
        <a:p>
          <a:endParaRPr lang="en-US"/>
        </a:p>
      </dgm:t>
    </dgm:pt>
    <dgm:pt modelId="{B7238A33-B08B-4E97-A9E9-18F2102EA662}">
      <dgm:prSet phldrT="[Text]"/>
      <dgm:spPr/>
      <dgm:t>
        <a:bodyPr/>
        <a:lstStyle/>
        <a:p>
          <a:r>
            <a:rPr lang="cy-GB" noProof="0" dirty="0" smtClean="0"/>
            <a:t>Canfyddiad uwch o ddefnyddioldeb yr iaith</a:t>
          </a:r>
          <a:endParaRPr lang="cy-GB" noProof="0" dirty="0"/>
        </a:p>
      </dgm:t>
    </dgm:pt>
    <dgm:pt modelId="{3732A933-0A9F-46FF-8DAE-B773B830EE30}" type="parTrans" cxnId="{C40161CB-67A4-4136-8C05-62D0199C0335}">
      <dgm:prSet/>
      <dgm:spPr/>
      <dgm:t>
        <a:bodyPr/>
        <a:lstStyle/>
        <a:p>
          <a:endParaRPr lang="en-US"/>
        </a:p>
      </dgm:t>
    </dgm:pt>
    <dgm:pt modelId="{1BF99842-CDC7-4A74-A598-B88BEA0C2FA5}" type="sibTrans" cxnId="{C40161CB-67A4-4136-8C05-62D0199C0335}">
      <dgm:prSet/>
      <dgm:spPr/>
      <dgm:t>
        <a:bodyPr/>
        <a:lstStyle/>
        <a:p>
          <a:endParaRPr lang="en-US"/>
        </a:p>
      </dgm:t>
    </dgm:pt>
    <dgm:pt modelId="{CAAC8727-F8D8-4754-B938-11060B98E0DC}">
      <dgm:prSet phldrT="[Text]"/>
      <dgm:spPr/>
      <dgm:t>
        <a:bodyPr/>
        <a:lstStyle/>
        <a:p>
          <a:r>
            <a:rPr lang="cy-GB" noProof="0" dirty="0" smtClean="0"/>
            <a:t>Mwy o gymhelliant I ddysgu’r iaith</a:t>
          </a:r>
          <a:endParaRPr lang="cy-GB" noProof="0" dirty="0"/>
        </a:p>
      </dgm:t>
    </dgm:pt>
    <dgm:pt modelId="{98D74AD2-6FC1-4A06-84BF-70CA0C26B03C}" type="parTrans" cxnId="{2BFCD1DA-893C-4AD8-8C50-F4A61DDAD2FF}">
      <dgm:prSet/>
      <dgm:spPr/>
      <dgm:t>
        <a:bodyPr/>
        <a:lstStyle/>
        <a:p>
          <a:endParaRPr lang="en-US"/>
        </a:p>
      </dgm:t>
    </dgm:pt>
    <dgm:pt modelId="{5E7F5C4B-7839-4AA0-8497-41A5505C9307}" type="sibTrans" cxnId="{2BFCD1DA-893C-4AD8-8C50-F4A61DDAD2FF}">
      <dgm:prSet/>
      <dgm:spPr/>
      <dgm:t>
        <a:bodyPr/>
        <a:lstStyle/>
        <a:p>
          <a:endParaRPr lang="en-US"/>
        </a:p>
      </dgm:t>
    </dgm:pt>
    <dgm:pt modelId="{01BCEC9B-BC8A-42CA-A999-7E712D98249A}">
      <dgm:prSet/>
      <dgm:spPr/>
      <dgm:t>
        <a:bodyPr/>
        <a:lstStyle/>
        <a:p>
          <a:r>
            <a:rPr lang="cy-GB" noProof="0" dirty="0" smtClean="0"/>
            <a:t>Mwy o alw am wasanaethau a nwyddau yn yr iaith</a:t>
          </a:r>
          <a:endParaRPr lang="cy-GB" noProof="0" dirty="0"/>
        </a:p>
      </dgm:t>
    </dgm:pt>
    <dgm:pt modelId="{162AF827-6AEC-4C62-8AAE-4C1B75713B33}" type="parTrans" cxnId="{4499E16D-BD12-4367-88C1-9CCF4A090A09}">
      <dgm:prSet/>
      <dgm:spPr/>
      <dgm:t>
        <a:bodyPr/>
        <a:lstStyle/>
        <a:p>
          <a:endParaRPr lang="en-US"/>
        </a:p>
      </dgm:t>
    </dgm:pt>
    <dgm:pt modelId="{E59AC507-1DB4-4814-AA69-D4A4D5540F6C}" type="sibTrans" cxnId="{4499E16D-BD12-4367-88C1-9CCF4A090A09}">
      <dgm:prSet/>
      <dgm:spPr/>
      <dgm:t>
        <a:bodyPr/>
        <a:lstStyle/>
        <a:p>
          <a:endParaRPr lang="en-US"/>
        </a:p>
      </dgm:t>
    </dgm:pt>
    <dgm:pt modelId="{E9DA4EC4-8875-43F7-BE25-5C036752436F}" type="pres">
      <dgm:prSet presAssocID="{E6FB4669-DCB2-47CA-9BD9-EE04F055A4DB}" presName="cycle" presStyleCnt="0">
        <dgm:presLayoutVars>
          <dgm:dir/>
          <dgm:resizeHandles val="exact"/>
        </dgm:presLayoutVars>
      </dgm:prSet>
      <dgm:spPr/>
    </dgm:pt>
    <dgm:pt modelId="{6EBFE868-4609-4DF1-B073-1BEDC2B43FDC}" type="pres">
      <dgm:prSet presAssocID="{76094A38-1206-4DC0-8D24-73AE39ABB5AF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9566A5C-4776-4464-94BF-EA1FA7FD887C}" type="pres">
      <dgm:prSet presAssocID="{76094A38-1206-4DC0-8D24-73AE39ABB5AF}" presName="spNode" presStyleCnt="0"/>
      <dgm:spPr/>
    </dgm:pt>
    <dgm:pt modelId="{166CD9A4-30BB-4662-BC3A-44C8AD9D01BB}" type="pres">
      <dgm:prSet presAssocID="{171878D9-5BDC-437A-9B30-8753D16A1C32}" presName="sibTrans" presStyleLbl="sibTrans1D1" presStyleIdx="0" presStyleCnt="6"/>
      <dgm:spPr/>
    </dgm:pt>
    <dgm:pt modelId="{54341D08-77B4-4DCF-8925-C82B2A2B02AC}" type="pres">
      <dgm:prSet presAssocID="{01BCEC9B-BC8A-42CA-A999-7E712D98249A}" presName="node" presStyleLbl="node1" presStyleIdx="1" presStyleCnt="6">
        <dgm:presLayoutVars>
          <dgm:bulletEnabled val="1"/>
        </dgm:presLayoutVars>
      </dgm:prSet>
      <dgm:spPr/>
    </dgm:pt>
    <dgm:pt modelId="{A581CADF-78DE-4B1A-9E9E-4C95CC33C399}" type="pres">
      <dgm:prSet presAssocID="{01BCEC9B-BC8A-42CA-A999-7E712D98249A}" presName="spNode" presStyleCnt="0"/>
      <dgm:spPr/>
    </dgm:pt>
    <dgm:pt modelId="{1A73872D-864A-4991-939C-4341CA761823}" type="pres">
      <dgm:prSet presAssocID="{E59AC507-1DB4-4814-AA69-D4A4D5540F6C}" presName="sibTrans" presStyleLbl="sibTrans1D1" presStyleIdx="1" presStyleCnt="6"/>
      <dgm:spPr/>
    </dgm:pt>
    <dgm:pt modelId="{42A89030-97EE-44BA-947C-D173DECCA0E4}" type="pres">
      <dgm:prSet presAssocID="{D73418DC-463F-46B7-B0AC-C92B3F90F478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91AE1E7-8DB0-44BB-A50E-42CB6FB5F959}" type="pres">
      <dgm:prSet presAssocID="{D73418DC-463F-46B7-B0AC-C92B3F90F478}" presName="spNode" presStyleCnt="0"/>
      <dgm:spPr/>
    </dgm:pt>
    <dgm:pt modelId="{CAC601FE-4F08-4207-A555-90CE61A9E140}" type="pres">
      <dgm:prSet presAssocID="{BED67458-7397-42A8-AC11-D6D7E059BE43}" presName="sibTrans" presStyleLbl="sibTrans1D1" presStyleIdx="2" presStyleCnt="6"/>
      <dgm:spPr/>
    </dgm:pt>
    <dgm:pt modelId="{FBE60890-CAB6-4828-AE68-8191F4E3F447}" type="pres">
      <dgm:prSet presAssocID="{7F681BC6-90E9-42CC-88A6-709779F64983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017C62F-E0A7-43AB-8D2D-3EEAA785AFFA}" type="pres">
      <dgm:prSet presAssocID="{7F681BC6-90E9-42CC-88A6-709779F64983}" presName="spNode" presStyleCnt="0"/>
      <dgm:spPr/>
    </dgm:pt>
    <dgm:pt modelId="{98883069-2AD9-44AE-AC93-7612C4657F5D}" type="pres">
      <dgm:prSet presAssocID="{884344B5-0F2F-4680-B1BC-12B34FA5D9BF}" presName="sibTrans" presStyleLbl="sibTrans1D1" presStyleIdx="3" presStyleCnt="6"/>
      <dgm:spPr/>
    </dgm:pt>
    <dgm:pt modelId="{D6E007C6-13E8-450F-A1EC-1B9C2C2988B5}" type="pres">
      <dgm:prSet presAssocID="{B7238A33-B08B-4E97-A9E9-18F2102EA662}" presName="node" presStyleLbl="node1" presStyleIdx="4" presStyleCnt="6">
        <dgm:presLayoutVars>
          <dgm:bulletEnabled val="1"/>
        </dgm:presLayoutVars>
      </dgm:prSet>
      <dgm:spPr/>
    </dgm:pt>
    <dgm:pt modelId="{B859C245-E134-488E-82E4-5CC724C78238}" type="pres">
      <dgm:prSet presAssocID="{B7238A33-B08B-4E97-A9E9-18F2102EA662}" presName="spNode" presStyleCnt="0"/>
      <dgm:spPr/>
    </dgm:pt>
    <dgm:pt modelId="{8121FB19-AEB8-4A17-80AC-E1FB0C0E2241}" type="pres">
      <dgm:prSet presAssocID="{1BF99842-CDC7-4A74-A598-B88BEA0C2FA5}" presName="sibTrans" presStyleLbl="sibTrans1D1" presStyleIdx="4" presStyleCnt="6"/>
      <dgm:spPr/>
    </dgm:pt>
    <dgm:pt modelId="{25FA5808-A082-44F0-9F7F-4D69C729E79D}" type="pres">
      <dgm:prSet presAssocID="{CAAC8727-F8D8-4754-B938-11060B98E0DC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AEBB230-D626-42AC-88A1-E66714DB2A18}" type="pres">
      <dgm:prSet presAssocID="{CAAC8727-F8D8-4754-B938-11060B98E0DC}" presName="spNode" presStyleCnt="0"/>
      <dgm:spPr/>
    </dgm:pt>
    <dgm:pt modelId="{A8CD9F52-05FB-4F18-BC19-A8AAD26AC166}" type="pres">
      <dgm:prSet presAssocID="{5E7F5C4B-7839-4AA0-8497-41A5505C9307}" presName="sibTrans" presStyleLbl="sibTrans1D1" presStyleIdx="5" presStyleCnt="6"/>
      <dgm:spPr/>
    </dgm:pt>
  </dgm:ptLst>
  <dgm:cxnLst>
    <dgm:cxn modelId="{A36A920D-FDCF-49F6-BC76-A86CE0270B70}" type="presOf" srcId="{D73418DC-463F-46B7-B0AC-C92B3F90F478}" destId="{42A89030-97EE-44BA-947C-D173DECCA0E4}" srcOrd="0" destOrd="0" presId="urn:microsoft.com/office/officeart/2005/8/layout/cycle5"/>
    <dgm:cxn modelId="{8B9C72CA-4AC2-41EF-8221-25B3FC23054E}" type="presOf" srcId="{76094A38-1206-4DC0-8D24-73AE39ABB5AF}" destId="{6EBFE868-4609-4DF1-B073-1BEDC2B43FDC}" srcOrd="0" destOrd="0" presId="urn:microsoft.com/office/officeart/2005/8/layout/cycle5"/>
    <dgm:cxn modelId="{0E36790C-9074-4694-A694-BE6E517921BE}" type="presOf" srcId="{5E7F5C4B-7839-4AA0-8497-41A5505C9307}" destId="{A8CD9F52-05FB-4F18-BC19-A8AAD26AC166}" srcOrd="0" destOrd="0" presId="urn:microsoft.com/office/officeart/2005/8/layout/cycle5"/>
    <dgm:cxn modelId="{DEB5B078-C30F-464B-BD42-9685F0E5BBA9}" type="presOf" srcId="{7F681BC6-90E9-42CC-88A6-709779F64983}" destId="{FBE60890-CAB6-4828-AE68-8191F4E3F447}" srcOrd="0" destOrd="0" presId="urn:microsoft.com/office/officeart/2005/8/layout/cycle5"/>
    <dgm:cxn modelId="{97D65B6F-2CEC-4551-B9AC-8546940BFF28}" type="presOf" srcId="{BED67458-7397-42A8-AC11-D6D7E059BE43}" destId="{CAC601FE-4F08-4207-A555-90CE61A9E140}" srcOrd="0" destOrd="0" presId="urn:microsoft.com/office/officeart/2005/8/layout/cycle5"/>
    <dgm:cxn modelId="{55B4AC12-3810-4448-9FB2-95D78709BAAD}" type="presOf" srcId="{01BCEC9B-BC8A-42CA-A999-7E712D98249A}" destId="{54341D08-77B4-4DCF-8925-C82B2A2B02AC}" srcOrd="0" destOrd="0" presId="urn:microsoft.com/office/officeart/2005/8/layout/cycle5"/>
    <dgm:cxn modelId="{6B200EDB-DAE5-4BBC-9C8F-464E40E610B7}" srcId="{E6FB4669-DCB2-47CA-9BD9-EE04F055A4DB}" destId="{D73418DC-463F-46B7-B0AC-C92B3F90F478}" srcOrd="2" destOrd="0" parTransId="{63BB3490-8E6C-49CC-82C6-ED8A7D199DC5}" sibTransId="{BED67458-7397-42A8-AC11-D6D7E059BE43}"/>
    <dgm:cxn modelId="{4A283833-367F-47C6-BE91-C345B243E4AF}" srcId="{E6FB4669-DCB2-47CA-9BD9-EE04F055A4DB}" destId="{7F681BC6-90E9-42CC-88A6-709779F64983}" srcOrd="3" destOrd="0" parTransId="{7DFE6B05-D341-4125-9404-B75C4F4407DA}" sibTransId="{884344B5-0F2F-4680-B1BC-12B34FA5D9BF}"/>
    <dgm:cxn modelId="{401B1CE3-EDE1-43D5-A920-A8A6F128614A}" type="presOf" srcId="{E59AC507-1DB4-4814-AA69-D4A4D5540F6C}" destId="{1A73872D-864A-4991-939C-4341CA761823}" srcOrd="0" destOrd="0" presId="urn:microsoft.com/office/officeart/2005/8/layout/cycle5"/>
    <dgm:cxn modelId="{ED9C45BF-F4FC-43A2-A8C6-79B3CED9E809}" type="presOf" srcId="{171878D9-5BDC-437A-9B30-8753D16A1C32}" destId="{166CD9A4-30BB-4662-BC3A-44C8AD9D01BB}" srcOrd="0" destOrd="0" presId="urn:microsoft.com/office/officeart/2005/8/layout/cycle5"/>
    <dgm:cxn modelId="{4499E16D-BD12-4367-88C1-9CCF4A090A09}" srcId="{E6FB4669-DCB2-47CA-9BD9-EE04F055A4DB}" destId="{01BCEC9B-BC8A-42CA-A999-7E712D98249A}" srcOrd="1" destOrd="0" parTransId="{162AF827-6AEC-4C62-8AAE-4C1B75713B33}" sibTransId="{E59AC507-1DB4-4814-AA69-D4A4D5540F6C}"/>
    <dgm:cxn modelId="{46081802-166D-46E7-B446-B42635032098}" type="presOf" srcId="{CAAC8727-F8D8-4754-B938-11060B98E0DC}" destId="{25FA5808-A082-44F0-9F7F-4D69C729E79D}" srcOrd="0" destOrd="0" presId="urn:microsoft.com/office/officeart/2005/8/layout/cycle5"/>
    <dgm:cxn modelId="{24E91825-6AA4-4628-B299-FBC579D5DC13}" type="presOf" srcId="{B7238A33-B08B-4E97-A9E9-18F2102EA662}" destId="{D6E007C6-13E8-450F-A1EC-1B9C2C2988B5}" srcOrd="0" destOrd="0" presId="urn:microsoft.com/office/officeart/2005/8/layout/cycle5"/>
    <dgm:cxn modelId="{9FB0B6E9-DCCF-4CE4-BCDE-C0273DDC7B93}" srcId="{E6FB4669-DCB2-47CA-9BD9-EE04F055A4DB}" destId="{76094A38-1206-4DC0-8D24-73AE39ABB5AF}" srcOrd="0" destOrd="0" parTransId="{A88992E1-341F-42E3-A7A4-7E610372290A}" sibTransId="{171878D9-5BDC-437A-9B30-8753D16A1C32}"/>
    <dgm:cxn modelId="{2BFCD1DA-893C-4AD8-8C50-F4A61DDAD2FF}" srcId="{E6FB4669-DCB2-47CA-9BD9-EE04F055A4DB}" destId="{CAAC8727-F8D8-4754-B938-11060B98E0DC}" srcOrd="5" destOrd="0" parTransId="{98D74AD2-6FC1-4A06-84BF-70CA0C26B03C}" sibTransId="{5E7F5C4B-7839-4AA0-8497-41A5505C9307}"/>
    <dgm:cxn modelId="{80391C70-8616-49B5-8FB1-1BFA3D9FBDD1}" type="presOf" srcId="{E6FB4669-DCB2-47CA-9BD9-EE04F055A4DB}" destId="{E9DA4EC4-8875-43F7-BE25-5C036752436F}" srcOrd="0" destOrd="0" presId="urn:microsoft.com/office/officeart/2005/8/layout/cycle5"/>
    <dgm:cxn modelId="{C40161CB-67A4-4136-8C05-62D0199C0335}" srcId="{E6FB4669-DCB2-47CA-9BD9-EE04F055A4DB}" destId="{B7238A33-B08B-4E97-A9E9-18F2102EA662}" srcOrd="4" destOrd="0" parTransId="{3732A933-0A9F-46FF-8DAE-B773B830EE30}" sibTransId="{1BF99842-CDC7-4A74-A598-B88BEA0C2FA5}"/>
    <dgm:cxn modelId="{79287487-3FD8-48D7-9B08-CF4FC1AC1369}" type="presOf" srcId="{1BF99842-CDC7-4A74-A598-B88BEA0C2FA5}" destId="{8121FB19-AEB8-4A17-80AC-E1FB0C0E2241}" srcOrd="0" destOrd="0" presId="urn:microsoft.com/office/officeart/2005/8/layout/cycle5"/>
    <dgm:cxn modelId="{33635386-4D57-491A-B876-BDBF23DAF0E3}" type="presOf" srcId="{884344B5-0F2F-4680-B1BC-12B34FA5D9BF}" destId="{98883069-2AD9-44AE-AC93-7612C4657F5D}" srcOrd="0" destOrd="0" presId="urn:microsoft.com/office/officeart/2005/8/layout/cycle5"/>
    <dgm:cxn modelId="{A65F7412-0188-468C-9606-5D7997ED81E5}" type="presParOf" srcId="{E9DA4EC4-8875-43F7-BE25-5C036752436F}" destId="{6EBFE868-4609-4DF1-B073-1BEDC2B43FDC}" srcOrd="0" destOrd="0" presId="urn:microsoft.com/office/officeart/2005/8/layout/cycle5"/>
    <dgm:cxn modelId="{EBEE0A4C-497C-49BF-88C5-8D3078762953}" type="presParOf" srcId="{E9DA4EC4-8875-43F7-BE25-5C036752436F}" destId="{E9566A5C-4776-4464-94BF-EA1FA7FD887C}" srcOrd="1" destOrd="0" presId="urn:microsoft.com/office/officeart/2005/8/layout/cycle5"/>
    <dgm:cxn modelId="{723CE418-85C8-4015-A3F3-0A06BCDEDF97}" type="presParOf" srcId="{E9DA4EC4-8875-43F7-BE25-5C036752436F}" destId="{166CD9A4-30BB-4662-BC3A-44C8AD9D01BB}" srcOrd="2" destOrd="0" presId="urn:microsoft.com/office/officeart/2005/8/layout/cycle5"/>
    <dgm:cxn modelId="{7AEF6FCD-B73B-4A4E-9C33-C504938CB585}" type="presParOf" srcId="{E9DA4EC4-8875-43F7-BE25-5C036752436F}" destId="{54341D08-77B4-4DCF-8925-C82B2A2B02AC}" srcOrd="3" destOrd="0" presId="urn:microsoft.com/office/officeart/2005/8/layout/cycle5"/>
    <dgm:cxn modelId="{37ADFA6E-AEFA-401A-995D-9C8EBE37CB81}" type="presParOf" srcId="{E9DA4EC4-8875-43F7-BE25-5C036752436F}" destId="{A581CADF-78DE-4B1A-9E9E-4C95CC33C399}" srcOrd="4" destOrd="0" presId="urn:microsoft.com/office/officeart/2005/8/layout/cycle5"/>
    <dgm:cxn modelId="{7E3386A6-F482-4B71-BABC-7FF8119E6660}" type="presParOf" srcId="{E9DA4EC4-8875-43F7-BE25-5C036752436F}" destId="{1A73872D-864A-4991-939C-4341CA761823}" srcOrd="5" destOrd="0" presId="urn:microsoft.com/office/officeart/2005/8/layout/cycle5"/>
    <dgm:cxn modelId="{5E20825D-00A6-4464-8B3B-20CFE1B2ABAE}" type="presParOf" srcId="{E9DA4EC4-8875-43F7-BE25-5C036752436F}" destId="{42A89030-97EE-44BA-947C-D173DECCA0E4}" srcOrd="6" destOrd="0" presId="urn:microsoft.com/office/officeart/2005/8/layout/cycle5"/>
    <dgm:cxn modelId="{4D5AFE74-13BA-4256-AE2E-0B0121AEA517}" type="presParOf" srcId="{E9DA4EC4-8875-43F7-BE25-5C036752436F}" destId="{891AE1E7-8DB0-44BB-A50E-42CB6FB5F959}" srcOrd="7" destOrd="0" presId="urn:microsoft.com/office/officeart/2005/8/layout/cycle5"/>
    <dgm:cxn modelId="{1A7D4D0C-C3FA-4833-BAB9-B0BC7D3B5D89}" type="presParOf" srcId="{E9DA4EC4-8875-43F7-BE25-5C036752436F}" destId="{CAC601FE-4F08-4207-A555-90CE61A9E140}" srcOrd="8" destOrd="0" presId="urn:microsoft.com/office/officeart/2005/8/layout/cycle5"/>
    <dgm:cxn modelId="{67BD6053-6BDD-4A8D-9010-3350A9281F2C}" type="presParOf" srcId="{E9DA4EC4-8875-43F7-BE25-5C036752436F}" destId="{FBE60890-CAB6-4828-AE68-8191F4E3F447}" srcOrd="9" destOrd="0" presId="urn:microsoft.com/office/officeart/2005/8/layout/cycle5"/>
    <dgm:cxn modelId="{3F017F2D-C29C-4FA0-A663-FD8E47C6607A}" type="presParOf" srcId="{E9DA4EC4-8875-43F7-BE25-5C036752436F}" destId="{3017C62F-E0A7-43AB-8D2D-3EEAA785AFFA}" srcOrd="10" destOrd="0" presId="urn:microsoft.com/office/officeart/2005/8/layout/cycle5"/>
    <dgm:cxn modelId="{95134BA6-B0AC-47D8-A3DC-7435A4A5E6B9}" type="presParOf" srcId="{E9DA4EC4-8875-43F7-BE25-5C036752436F}" destId="{98883069-2AD9-44AE-AC93-7612C4657F5D}" srcOrd="11" destOrd="0" presId="urn:microsoft.com/office/officeart/2005/8/layout/cycle5"/>
    <dgm:cxn modelId="{D1266451-32FE-420B-A713-933326CE5BB9}" type="presParOf" srcId="{E9DA4EC4-8875-43F7-BE25-5C036752436F}" destId="{D6E007C6-13E8-450F-A1EC-1B9C2C2988B5}" srcOrd="12" destOrd="0" presId="urn:microsoft.com/office/officeart/2005/8/layout/cycle5"/>
    <dgm:cxn modelId="{830E1BC2-EA3B-44BE-97EA-BD39A1DD3406}" type="presParOf" srcId="{E9DA4EC4-8875-43F7-BE25-5C036752436F}" destId="{B859C245-E134-488E-82E4-5CC724C78238}" srcOrd="13" destOrd="0" presId="urn:microsoft.com/office/officeart/2005/8/layout/cycle5"/>
    <dgm:cxn modelId="{A0DA2896-CB76-48EC-B142-7CB9BC09FD16}" type="presParOf" srcId="{E9DA4EC4-8875-43F7-BE25-5C036752436F}" destId="{8121FB19-AEB8-4A17-80AC-E1FB0C0E2241}" srcOrd="14" destOrd="0" presId="urn:microsoft.com/office/officeart/2005/8/layout/cycle5"/>
    <dgm:cxn modelId="{3998D312-B67F-44C5-A2D9-F91D173B5D73}" type="presParOf" srcId="{E9DA4EC4-8875-43F7-BE25-5C036752436F}" destId="{25FA5808-A082-44F0-9F7F-4D69C729E79D}" srcOrd="15" destOrd="0" presId="urn:microsoft.com/office/officeart/2005/8/layout/cycle5"/>
    <dgm:cxn modelId="{B31035E3-9E7A-4CAD-99C8-90F43B90EE35}" type="presParOf" srcId="{E9DA4EC4-8875-43F7-BE25-5C036752436F}" destId="{DAEBB230-D626-42AC-88A1-E66714DB2A18}" srcOrd="16" destOrd="0" presId="urn:microsoft.com/office/officeart/2005/8/layout/cycle5"/>
    <dgm:cxn modelId="{257B3E64-506F-4627-9B1B-D9ED98C97FF7}" type="presParOf" srcId="{E9DA4EC4-8875-43F7-BE25-5C036752436F}" destId="{A8CD9F52-05FB-4F18-BC19-A8AAD26AC166}" srcOrd="17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259B86A-377A-4493-A460-41B4E49D6BEF}" type="doc">
      <dgm:prSet loTypeId="urn:microsoft.com/office/officeart/2005/8/layout/gear1" loCatId="cycle" qsTypeId="urn:microsoft.com/office/officeart/2005/8/quickstyle/simple1" qsCatId="simple" csTypeId="urn:microsoft.com/office/officeart/2005/8/colors/accent1_2" csCatId="accent1" phldr="1"/>
      <dgm:spPr/>
    </dgm:pt>
    <dgm:pt modelId="{6304F771-DCE9-4C09-9F63-E8F830EC3272}">
      <dgm:prSet phldrT="[Text]"/>
      <dgm:spPr/>
      <dgm:t>
        <a:bodyPr/>
        <a:lstStyle/>
        <a:p>
          <a:r>
            <a:rPr lang="cy-GB" noProof="0" dirty="0" smtClean="0"/>
            <a:t>Lefel uwch o fuddsoddiad (personol ac ariannol) yn yr iaith, yn arwain at fri, statws, a mwy yn dysgu’r iaith</a:t>
          </a:r>
          <a:endParaRPr lang="cy-GB" noProof="0" dirty="0"/>
        </a:p>
      </dgm:t>
    </dgm:pt>
    <dgm:pt modelId="{5633896B-14B6-4E29-8E77-1DB5E4E3C245}" type="parTrans" cxnId="{1684BCB2-AC35-45BE-B5B2-8FE61208B800}">
      <dgm:prSet/>
      <dgm:spPr/>
      <dgm:t>
        <a:bodyPr/>
        <a:lstStyle/>
        <a:p>
          <a:endParaRPr lang="cy-GB" noProof="0" dirty="0"/>
        </a:p>
      </dgm:t>
    </dgm:pt>
    <dgm:pt modelId="{929DFD2D-14BF-476F-ABB3-4F85FA780923}" type="sibTrans" cxnId="{1684BCB2-AC35-45BE-B5B2-8FE61208B800}">
      <dgm:prSet/>
      <dgm:spPr/>
      <dgm:t>
        <a:bodyPr/>
        <a:lstStyle/>
        <a:p>
          <a:endParaRPr lang="cy-GB" noProof="0" dirty="0"/>
        </a:p>
      </dgm:t>
    </dgm:pt>
    <dgm:pt modelId="{9F50AA03-EF15-4681-9F99-2A4D471E5D57}">
      <dgm:prSet phldrT="[Text]"/>
      <dgm:spPr/>
      <dgm:t>
        <a:bodyPr/>
        <a:lstStyle/>
        <a:p>
          <a:r>
            <a:rPr lang="cy-GB" noProof="0" dirty="0" smtClean="0"/>
            <a:t>Creu agweddau ac amodau mwy ffafriol</a:t>
          </a:r>
          <a:endParaRPr lang="cy-GB" noProof="0" dirty="0"/>
        </a:p>
      </dgm:t>
    </dgm:pt>
    <dgm:pt modelId="{341FCCD2-5AF1-4728-845B-FD558C500397}" type="parTrans" cxnId="{964090B6-88D4-4C50-AA57-5B187728845F}">
      <dgm:prSet/>
      <dgm:spPr/>
      <dgm:t>
        <a:bodyPr/>
        <a:lstStyle/>
        <a:p>
          <a:endParaRPr lang="cy-GB" noProof="0" dirty="0"/>
        </a:p>
      </dgm:t>
    </dgm:pt>
    <dgm:pt modelId="{8A0E8B7B-3D50-447C-8E6F-691A654FAEE6}" type="sibTrans" cxnId="{964090B6-88D4-4C50-AA57-5B187728845F}">
      <dgm:prSet/>
      <dgm:spPr/>
      <dgm:t>
        <a:bodyPr/>
        <a:lstStyle/>
        <a:p>
          <a:endParaRPr lang="cy-GB" noProof="0" dirty="0"/>
        </a:p>
      </dgm:t>
    </dgm:pt>
    <dgm:pt modelId="{1833E94F-66FE-4E6D-ADCD-D29AC3257CDD}">
      <dgm:prSet phldrT="[Text]"/>
      <dgm:spPr/>
      <dgm:t>
        <a:bodyPr/>
        <a:lstStyle/>
        <a:p>
          <a:r>
            <a:rPr lang="cy-GB" noProof="0" dirty="0" smtClean="0"/>
            <a:t>Gwyrdroi agweddau negyddol</a:t>
          </a:r>
          <a:endParaRPr lang="cy-GB" noProof="0" dirty="0"/>
        </a:p>
      </dgm:t>
    </dgm:pt>
    <dgm:pt modelId="{8AA34D58-B101-43AD-8F62-29B306A752AE}" type="parTrans" cxnId="{E7CE91C5-63C9-44E1-B467-B89C777692D8}">
      <dgm:prSet/>
      <dgm:spPr/>
      <dgm:t>
        <a:bodyPr/>
        <a:lstStyle/>
        <a:p>
          <a:endParaRPr lang="cy-GB" noProof="0" dirty="0"/>
        </a:p>
      </dgm:t>
    </dgm:pt>
    <dgm:pt modelId="{E0659B7B-9881-4B05-B4D1-8BB00D1B9B1E}" type="sibTrans" cxnId="{E7CE91C5-63C9-44E1-B467-B89C777692D8}">
      <dgm:prSet/>
      <dgm:spPr/>
      <dgm:t>
        <a:bodyPr/>
        <a:lstStyle/>
        <a:p>
          <a:endParaRPr lang="cy-GB" noProof="0" dirty="0"/>
        </a:p>
      </dgm:t>
    </dgm:pt>
    <dgm:pt modelId="{3391428C-E022-494F-B5A1-01637FEEE5F2}" type="pres">
      <dgm:prSet presAssocID="{D259B86A-377A-4493-A460-41B4E49D6BEF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F82E73BD-F9C1-4D39-BFE8-F8D4586A1046}" type="pres">
      <dgm:prSet presAssocID="{6304F771-DCE9-4C09-9F63-E8F830EC3272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E91F79-3D2D-4981-8843-81ED9E0DDC0F}" type="pres">
      <dgm:prSet presAssocID="{6304F771-DCE9-4C09-9F63-E8F830EC3272}" presName="gear1srcNode" presStyleLbl="node1" presStyleIdx="0" presStyleCnt="3"/>
      <dgm:spPr/>
    </dgm:pt>
    <dgm:pt modelId="{0616299B-6BB2-499D-A48C-BB6C63F74666}" type="pres">
      <dgm:prSet presAssocID="{6304F771-DCE9-4C09-9F63-E8F830EC3272}" presName="gear1dstNode" presStyleLbl="node1" presStyleIdx="0" presStyleCnt="3"/>
      <dgm:spPr/>
    </dgm:pt>
    <dgm:pt modelId="{DB29CDAD-DF20-4642-90EB-9F4295E5C42D}" type="pres">
      <dgm:prSet presAssocID="{9F50AA03-EF15-4681-9F99-2A4D471E5D57}" presName="gear2" presStyleLbl="node1" presStyleIdx="1" presStyleCnt="3">
        <dgm:presLayoutVars>
          <dgm:chMax val="1"/>
          <dgm:bulletEnabled val="1"/>
        </dgm:presLayoutVars>
      </dgm:prSet>
      <dgm:spPr/>
    </dgm:pt>
    <dgm:pt modelId="{7F21A42B-8D8F-4249-8D00-6A4A31F5C57D}" type="pres">
      <dgm:prSet presAssocID="{9F50AA03-EF15-4681-9F99-2A4D471E5D57}" presName="gear2srcNode" presStyleLbl="node1" presStyleIdx="1" presStyleCnt="3"/>
      <dgm:spPr/>
    </dgm:pt>
    <dgm:pt modelId="{5EA80B6F-9430-4860-AB7C-5C034F47C512}" type="pres">
      <dgm:prSet presAssocID="{9F50AA03-EF15-4681-9F99-2A4D471E5D57}" presName="gear2dstNode" presStyleLbl="node1" presStyleIdx="1" presStyleCnt="3"/>
      <dgm:spPr/>
    </dgm:pt>
    <dgm:pt modelId="{8AED952A-DDF7-4132-9A6B-D63717EF46E1}" type="pres">
      <dgm:prSet presAssocID="{1833E94F-66FE-4E6D-ADCD-D29AC3257CDD}" presName="gear3" presStyleLbl="node1" presStyleIdx="2" presStyleCnt="3"/>
      <dgm:spPr/>
    </dgm:pt>
    <dgm:pt modelId="{514A824D-1573-4DB3-9201-F0F181F4967F}" type="pres">
      <dgm:prSet presAssocID="{1833E94F-66FE-4E6D-ADCD-D29AC3257CDD}" presName="gear3tx" presStyleLbl="node1" presStyleIdx="2" presStyleCnt="3">
        <dgm:presLayoutVars>
          <dgm:chMax val="1"/>
          <dgm:bulletEnabled val="1"/>
        </dgm:presLayoutVars>
      </dgm:prSet>
      <dgm:spPr/>
    </dgm:pt>
    <dgm:pt modelId="{1E9FEFAD-9D97-4843-AE06-F2C76C73672F}" type="pres">
      <dgm:prSet presAssocID="{1833E94F-66FE-4E6D-ADCD-D29AC3257CDD}" presName="gear3srcNode" presStyleLbl="node1" presStyleIdx="2" presStyleCnt="3"/>
      <dgm:spPr/>
    </dgm:pt>
    <dgm:pt modelId="{6E157EDA-B229-4BD3-A12F-6A1A3CB8073A}" type="pres">
      <dgm:prSet presAssocID="{1833E94F-66FE-4E6D-ADCD-D29AC3257CDD}" presName="gear3dstNode" presStyleLbl="node1" presStyleIdx="2" presStyleCnt="3"/>
      <dgm:spPr/>
    </dgm:pt>
    <dgm:pt modelId="{DB880CE2-76D7-468D-897B-E9871000D350}" type="pres">
      <dgm:prSet presAssocID="{929DFD2D-14BF-476F-ABB3-4F85FA780923}" presName="connector1" presStyleLbl="sibTrans2D1" presStyleIdx="0" presStyleCnt="3"/>
      <dgm:spPr/>
    </dgm:pt>
    <dgm:pt modelId="{FFE35BD5-BA78-4B04-8F56-9DCFF3F42094}" type="pres">
      <dgm:prSet presAssocID="{8A0E8B7B-3D50-447C-8E6F-691A654FAEE6}" presName="connector2" presStyleLbl="sibTrans2D1" presStyleIdx="1" presStyleCnt="3"/>
      <dgm:spPr/>
    </dgm:pt>
    <dgm:pt modelId="{CE82D5B6-B3FC-48C0-A6A1-FAC4180D822C}" type="pres">
      <dgm:prSet presAssocID="{E0659B7B-9881-4B05-B4D1-8BB00D1B9B1E}" presName="connector3" presStyleLbl="sibTrans2D1" presStyleIdx="2" presStyleCnt="3"/>
      <dgm:spPr/>
    </dgm:pt>
  </dgm:ptLst>
  <dgm:cxnLst>
    <dgm:cxn modelId="{E7CE91C5-63C9-44E1-B467-B89C777692D8}" srcId="{D259B86A-377A-4493-A460-41B4E49D6BEF}" destId="{1833E94F-66FE-4E6D-ADCD-D29AC3257CDD}" srcOrd="2" destOrd="0" parTransId="{8AA34D58-B101-43AD-8F62-29B306A752AE}" sibTransId="{E0659B7B-9881-4B05-B4D1-8BB00D1B9B1E}"/>
    <dgm:cxn modelId="{B9B9A359-A7BE-415D-B265-CEDAAA68F225}" type="presOf" srcId="{1833E94F-66FE-4E6D-ADCD-D29AC3257CDD}" destId="{8AED952A-DDF7-4132-9A6B-D63717EF46E1}" srcOrd="0" destOrd="0" presId="urn:microsoft.com/office/officeart/2005/8/layout/gear1"/>
    <dgm:cxn modelId="{CB4606D2-66D3-4B2A-85AA-AFD0369261DF}" type="presOf" srcId="{1833E94F-66FE-4E6D-ADCD-D29AC3257CDD}" destId="{514A824D-1573-4DB3-9201-F0F181F4967F}" srcOrd="1" destOrd="0" presId="urn:microsoft.com/office/officeart/2005/8/layout/gear1"/>
    <dgm:cxn modelId="{2199593E-4A3A-4C3C-BABA-3E4B37FB8395}" type="presOf" srcId="{E0659B7B-9881-4B05-B4D1-8BB00D1B9B1E}" destId="{CE82D5B6-B3FC-48C0-A6A1-FAC4180D822C}" srcOrd="0" destOrd="0" presId="urn:microsoft.com/office/officeart/2005/8/layout/gear1"/>
    <dgm:cxn modelId="{DFF5C5BA-5460-450D-987C-90753501A981}" type="presOf" srcId="{1833E94F-66FE-4E6D-ADCD-D29AC3257CDD}" destId="{6E157EDA-B229-4BD3-A12F-6A1A3CB8073A}" srcOrd="3" destOrd="0" presId="urn:microsoft.com/office/officeart/2005/8/layout/gear1"/>
    <dgm:cxn modelId="{57924841-C768-47FC-9E4B-F44376F0FA09}" type="presOf" srcId="{9F50AA03-EF15-4681-9F99-2A4D471E5D57}" destId="{5EA80B6F-9430-4860-AB7C-5C034F47C512}" srcOrd="2" destOrd="0" presId="urn:microsoft.com/office/officeart/2005/8/layout/gear1"/>
    <dgm:cxn modelId="{88CE8323-37A0-4076-A1A4-E5355685403F}" type="presOf" srcId="{6304F771-DCE9-4C09-9F63-E8F830EC3272}" destId="{F82E73BD-F9C1-4D39-BFE8-F8D4586A1046}" srcOrd="0" destOrd="0" presId="urn:microsoft.com/office/officeart/2005/8/layout/gear1"/>
    <dgm:cxn modelId="{1684BCB2-AC35-45BE-B5B2-8FE61208B800}" srcId="{D259B86A-377A-4493-A460-41B4E49D6BEF}" destId="{6304F771-DCE9-4C09-9F63-E8F830EC3272}" srcOrd="0" destOrd="0" parTransId="{5633896B-14B6-4E29-8E77-1DB5E4E3C245}" sibTransId="{929DFD2D-14BF-476F-ABB3-4F85FA780923}"/>
    <dgm:cxn modelId="{964090B6-88D4-4C50-AA57-5B187728845F}" srcId="{D259B86A-377A-4493-A460-41B4E49D6BEF}" destId="{9F50AA03-EF15-4681-9F99-2A4D471E5D57}" srcOrd="1" destOrd="0" parTransId="{341FCCD2-5AF1-4728-845B-FD558C500397}" sibTransId="{8A0E8B7B-3D50-447C-8E6F-691A654FAEE6}"/>
    <dgm:cxn modelId="{416AB389-BCDC-481B-A4AD-17A4BD80CFEC}" type="presOf" srcId="{8A0E8B7B-3D50-447C-8E6F-691A654FAEE6}" destId="{FFE35BD5-BA78-4B04-8F56-9DCFF3F42094}" srcOrd="0" destOrd="0" presId="urn:microsoft.com/office/officeart/2005/8/layout/gear1"/>
    <dgm:cxn modelId="{319D601D-1383-4C2A-939B-85B9BBCC7CED}" type="presOf" srcId="{9F50AA03-EF15-4681-9F99-2A4D471E5D57}" destId="{7F21A42B-8D8F-4249-8D00-6A4A31F5C57D}" srcOrd="1" destOrd="0" presId="urn:microsoft.com/office/officeart/2005/8/layout/gear1"/>
    <dgm:cxn modelId="{73EFE8F5-F105-4C31-BEF2-48459E7A3E6E}" type="presOf" srcId="{929DFD2D-14BF-476F-ABB3-4F85FA780923}" destId="{DB880CE2-76D7-468D-897B-E9871000D350}" srcOrd="0" destOrd="0" presId="urn:microsoft.com/office/officeart/2005/8/layout/gear1"/>
    <dgm:cxn modelId="{85328FED-2039-4BEF-BEF6-3BDAB3442515}" type="presOf" srcId="{9F50AA03-EF15-4681-9F99-2A4D471E5D57}" destId="{DB29CDAD-DF20-4642-90EB-9F4295E5C42D}" srcOrd="0" destOrd="0" presId="urn:microsoft.com/office/officeart/2005/8/layout/gear1"/>
    <dgm:cxn modelId="{19E120DD-C6C9-41E8-A1D7-C33033A0C564}" type="presOf" srcId="{1833E94F-66FE-4E6D-ADCD-D29AC3257CDD}" destId="{1E9FEFAD-9D97-4843-AE06-F2C76C73672F}" srcOrd="2" destOrd="0" presId="urn:microsoft.com/office/officeart/2005/8/layout/gear1"/>
    <dgm:cxn modelId="{8EFD9E07-3A31-4968-A074-5D04D3F880B0}" type="presOf" srcId="{D259B86A-377A-4493-A460-41B4E49D6BEF}" destId="{3391428C-E022-494F-B5A1-01637FEEE5F2}" srcOrd="0" destOrd="0" presId="urn:microsoft.com/office/officeart/2005/8/layout/gear1"/>
    <dgm:cxn modelId="{4E5125C8-7B2E-42AF-8FF9-C501B7C1B123}" type="presOf" srcId="{6304F771-DCE9-4C09-9F63-E8F830EC3272}" destId="{C4E91F79-3D2D-4981-8843-81ED9E0DDC0F}" srcOrd="1" destOrd="0" presId="urn:microsoft.com/office/officeart/2005/8/layout/gear1"/>
    <dgm:cxn modelId="{6C3915A0-8632-4A4D-BFE4-9FD7B5B16FA5}" type="presOf" srcId="{6304F771-DCE9-4C09-9F63-E8F830EC3272}" destId="{0616299B-6BB2-499D-A48C-BB6C63F74666}" srcOrd="2" destOrd="0" presId="urn:microsoft.com/office/officeart/2005/8/layout/gear1"/>
    <dgm:cxn modelId="{8313F6FB-0B27-4EB8-9658-B12BB73829C5}" type="presParOf" srcId="{3391428C-E022-494F-B5A1-01637FEEE5F2}" destId="{F82E73BD-F9C1-4D39-BFE8-F8D4586A1046}" srcOrd="0" destOrd="0" presId="urn:microsoft.com/office/officeart/2005/8/layout/gear1"/>
    <dgm:cxn modelId="{E1C7E17D-19A8-46E5-8A2E-F4587B315FEF}" type="presParOf" srcId="{3391428C-E022-494F-B5A1-01637FEEE5F2}" destId="{C4E91F79-3D2D-4981-8843-81ED9E0DDC0F}" srcOrd="1" destOrd="0" presId="urn:microsoft.com/office/officeart/2005/8/layout/gear1"/>
    <dgm:cxn modelId="{026113F6-E2F7-4D40-9B0F-E6E410B44932}" type="presParOf" srcId="{3391428C-E022-494F-B5A1-01637FEEE5F2}" destId="{0616299B-6BB2-499D-A48C-BB6C63F74666}" srcOrd="2" destOrd="0" presId="urn:microsoft.com/office/officeart/2005/8/layout/gear1"/>
    <dgm:cxn modelId="{05D0DE67-9628-42BB-9BCA-30EE92EF1B0C}" type="presParOf" srcId="{3391428C-E022-494F-B5A1-01637FEEE5F2}" destId="{DB29CDAD-DF20-4642-90EB-9F4295E5C42D}" srcOrd="3" destOrd="0" presId="urn:microsoft.com/office/officeart/2005/8/layout/gear1"/>
    <dgm:cxn modelId="{B0C77713-5C42-4B2F-A676-8057701454A4}" type="presParOf" srcId="{3391428C-E022-494F-B5A1-01637FEEE5F2}" destId="{7F21A42B-8D8F-4249-8D00-6A4A31F5C57D}" srcOrd="4" destOrd="0" presId="urn:microsoft.com/office/officeart/2005/8/layout/gear1"/>
    <dgm:cxn modelId="{1ABFCB89-908D-4964-9C90-3BF7A0C3255F}" type="presParOf" srcId="{3391428C-E022-494F-B5A1-01637FEEE5F2}" destId="{5EA80B6F-9430-4860-AB7C-5C034F47C512}" srcOrd="5" destOrd="0" presId="urn:microsoft.com/office/officeart/2005/8/layout/gear1"/>
    <dgm:cxn modelId="{D0D8381B-435E-4816-B807-58D3ECACDEC4}" type="presParOf" srcId="{3391428C-E022-494F-B5A1-01637FEEE5F2}" destId="{8AED952A-DDF7-4132-9A6B-D63717EF46E1}" srcOrd="6" destOrd="0" presId="urn:microsoft.com/office/officeart/2005/8/layout/gear1"/>
    <dgm:cxn modelId="{EEA19A53-F072-426F-9D3F-8D0B9B5534BD}" type="presParOf" srcId="{3391428C-E022-494F-B5A1-01637FEEE5F2}" destId="{514A824D-1573-4DB3-9201-F0F181F4967F}" srcOrd="7" destOrd="0" presId="urn:microsoft.com/office/officeart/2005/8/layout/gear1"/>
    <dgm:cxn modelId="{CDF7E914-D74E-4BF0-BDA9-08C0F9CCADB9}" type="presParOf" srcId="{3391428C-E022-494F-B5A1-01637FEEE5F2}" destId="{1E9FEFAD-9D97-4843-AE06-F2C76C73672F}" srcOrd="8" destOrd="0" presId="urn:microsoft.com/office/officeart/2005/8/layout/gear1"/>
    <dgm:cxn modelId="{FE0036CF-3AAF-475C-A09B-538CED8F4DE4}" type="presParOf" srcId="{3391428C-E022-494F-B5A1-01637FEEE5F2}" destId="{6E157EDA-B229-4BD3-A12F-6A1A3CB8073A}" srcOrd="9" destOrd="0" presId="urn:microsoft.com/office/officeart/2005/8/layout/gear1"/>
    <dgm:cxn modelId="{21E5514F-AD44-4F10-8B7D-EAD138029CF4}" type="presParOf" srcId="{3391428C-E022-494F-B5A1-01637FEEE5F2}" destId="{DB880CE2-76D7-468D-897B-E9871000D350}" srcOrd="10" destOrd="0" presId="urn:microsoft.com/office/officeart/2005/8/layout/gear1"/>
    <dgm:cxn modelId="{A5C01D56-6B0F-4AFA-B1A9-8915E60A66EA}" type="presParOf" srcId="{3391428C-E022-494F-B5A1-01637FEEE5F2}" destId="{FFE35BD5-BA78-4B04-8F56-9DCFF3F42094}" srcOrd="11" destOrd="0" presId="urn:microsoft.com/office/officeart/2005/8/layout/gear1"/>
    <dgm:cxn modelId="{2E1DE857-4F13-4B59-934D-9E2537372E33}" type="presParOf" srcId="{3391428C-E022-494F-B5A1-01637FEEE5F2}" destId="{CE82D5B6-B3FC-48C0-A6A1-FAC4180D822C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632202-F1CD-4237-B967-F535A6521F3A}">
      <dsp:nvSpPr>
        <dsp:cNvPr id="0" name=""/>
        <dsp:cNvSpPr/>
      </dsp:nvSpPr>
      <dsp:spPr>
        <a:xfrm>
          <a:off x="2314575" y="0"/>
          <a:ext cx="3101975" cy="31019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Macro</a:t>
          </a:r>
          <a:endParaRPr lang="en-US" sz="1400" kern="1200" dirty="0"/>
        </a:p>
      </dsp:txBody>
      <dsp:txXfrm>
        <a:off x="3323492" y="155098"/>
        <a:ext cx="1084140" cy="465296"/>
      </dsp:txXfrm>
    </dsp:sp>
    <dsp:sp modelId="{891CD4B2-D293-47DD-9F0C-46B6EDF4AE1C}">
      <dsp:nvSpPr>
        <dsp:cNvPr id="0" name=""/>
        <dsp:cNvSpPr/>
      </dsp:nvSpPr>
      <dsp:spPr>
        <a:xfrm>
          <a:off x="2702321" y="775493"/>
          <a:ext cx="2326481" cy="2326481"/>
        </a:xfrm>
        <a:prstGeom prst="ellipse">
          <a:avLst/>
        </a:prstGeom>
        <a:solidFill>
          <a:schemeClr val="accent4">
            <a:hueOff val="-857133"/>
            <a:satOff val="7260"/>
            <a:lumOff val="-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 smtClean="0"/>
            <a:t>Meso</a:t>
          </a:r>
          <a:endParaRPr lang="en-US" sz="2000" kern="1200" dirty="0"/>
        </a:p>
      </dsp:txBody>
      <dsp:txXfrm>
        <a:off x="3323492" y="920898"/>
        <a:ext cx="1084140" cy="436215"/>
      </dsp:txXfrm>
    </dsp:sp>
    <dsp:sp modelId="{AFD2B764-F464-46DB-8587-F1EA0FAB47D7}">
      <dsp:nvSpPr>
        <dsp:cNvPr id="0" name=""/>
        <dsp:cNvSpPr/>
      </dsp:nvSpPr>
      <dsp:spPr>
        <a:xfrm>
          <a:off x="3090068" y="1550987"/>
          <a:ext cx="1550987" cy="1550987"/>
        </a:xfrm>
        <a:prstGeom prst="ellipse">
          <a:avLst/>
        </a:prstGeom>
        <a:solidFill>
          <a:schemeClr val="accent4">
            <a:hueOff val="-1714266"/>
            <a:satOff val="14520"/>
            <a:lumOff val="-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Micro</a:t>
          </a:r>
          <a:endParaRPr lang="en-US" sz="2400" kern="1200" dirty="0"/>
        </a:p>
      </dsp:txBody>
      <dsp:txXfrm>
        <a:off x="3317205" y="1938734"/>
        <a:ext cx="1096713" cy="7754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BFE868-4609-4DF1-B073-1BEDC2B43FDC}">
      <dsp:nvSpPr>
        <dsp:cNvPr id="0" name=""/>
        <dsp:cNvSpPr/>
      </dsp:nvSpPr>
      <dsp:spPr>
        <a:xfrm>
          <a:off x="4043633" y="1157"/>
          <a:ext cx="1249104" cy="8119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200" kern="1200" noProof="0" dirty="0" smtClean="0"/>
            <a:t>Mwy yn dysgu’r iaith</a:t>
          </a:r>
          <a:endParaRPr lang="cy-GB" sz="1200" kern="1200" noProof="0" dirty="0"/>
        </a:p>
      </dsp:txBody>
      <dsp:txXfrm>
        <a:off x="4083268" y="40792"/>
        <a:ext cx="1169834" cy="732647"/>
      </dsp:txXfrm>
    </dsp:sp>
    <dsp:sp modelId="{166CD9A4-30BB-4662-BC3A-44C8AD9D01BB}">
      <dsp:nvSpPr>
        <dsp:cNvPr id="0" name=""/>
        <dsp:cNvSpPr/>
      </dsp:nvSpPr>
      <dsp:spPr>
        <a:xfrm>
          <a:off x="2755183" y="407116"/>
          <a:ext cx="3826005" cy="3826005"/>
        </a:xfrm>
        <a:custGeom>
          <a:avLst/>
          <a:gdLst/>
          <a:ahLst/>
          <a:cxnLst/>
          <a:rect l="0" t="0" r="0" b="0"/>
          <a:pathLst>
            <a:path>
              <a:moveTo>
                <a:pt x="2694717" y="167006"/>
              </a:moveTo>
              <a:arcTo wR="1913002" hR="1913002" stAng="17647137" swAng="92413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341D08-77B4-4DCF-8925-C82B2A2B02AC}">
      <dsp:nvSpPr>
        <dsp:cNvPr id="0" name=""/>
        <dsp:cNvSpPr/>
      </dsp:nvSpPr>
      <dsp:spPr>
        <a:xfrm>
          <a:off x="5700342" y="957658"/>
          <a:ext cx="1249104" cy="8119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200" kern="1200" noProof="0" dirty="0" smtClean="0"/>
            <a:t>Mwy o alw am wasanaethau a nwyddau yn yr iaith</a:t>
          </a:r>
          <a:endParaRPr lang="cy-GB" sz="1200" kern="1200" noProof="0" dirty="0"/>
        </a:p>
      </dsp:txBody>
      <dsp:txXfrm>
        <a:off x="5739977" y="997293"/>
        <a:ext cx="1169834" cy="732647"/>
      </dsp:txXfrm>
    </dsp:sp>
    <dsp:sp modelId="{1A73872D-864A-4991-939C-4341CA761823}">
      <dsp:nvSpPr>
        <dsp:cNvPr id="0" name=""/>
        <dsp:cNvSpPr/>
      </dsp:nvSpPr>
      <dsp:spPr>
        <a:xfrm>
          <a:off x="2755183" y="407116"/>
          <a:ext cx="3826005" cy="3826005"/>
        </a:xfrm>
        <a:custGeom>
          <a:avLst/>
          <a:gdLst/>
          <a:ahLst/>
          <a:cxnLst/>
          <a:rect l="0" t="0" r="0" b="0"/>
          <a:pathLst>
            <a:path>
              <a:moveTo>
                <a:pt x="3796183" y="1576538"/>
              </a:moveTo>
              <a:arcTo wR="1913002" hR="1913002" stAng="20992199" swAng="1215602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A89030-97EE-44BA-947C-D173DECCA0E4}">
      <dsp:nvSpPr>
        <dsp:cNvPr id="0" name=""/>
        <dsp:cNvSpPr/>
      </dsp:nvSpPr>
      <dsp:spPr>
        <a:xfrm>
          <a:off x="5700342" y="2870661"/>
          <a:ext cx="1249104" cy="8119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200" kern="1200" noProof="0" dirty="0" smtClean="0"/>
            <a:t>Mwy o gyflenwad o wasanaethau a nwyddau yn yr iaith</a:t>
          </a:r>
          <a:endParaRPr lang="cy-GB" sz="1200" kern="1200" noProof="0" dirty="0"/>
        </a:p>
      </dsp:txBody>
      <dsp:txXfrm>
        <a:off x="5739977" y="2910296"/>
        <a:ext cx="1169834" cy="732647"/>
      </dsp:txXfrm>
    </dsp:sp>
    <dsp:sp modelId="{CAC601FE-4F08-4207-A555-90CE61A9E140}">
      <dsp:nvSpPr>
        <dsp:cNvPr id="0" name=""/>
        <dsp:cNvSpPr/>
      </dsp:nvSpPr>
      <dsp:spPr>
        <a:xfrm>
          <a:off x="2755183" y="407116"/>
          <a:ext cx="3826005" cy="3826005"/>
        </a:xfrm>
        <a:custGeom>
          <a:avLst/>
          <a:gdLst/>
          <a:ahLst/>
          <a:cxnLst/>
          <a:rect l="0" t="0" r="0" b="0"/>
          <a:pathLst>
            <a:path>
              <a:moveTo>
                <a:pt x="3130366" y="3388673"/>
              </a:moveTo>
              <a:arcTo wR="1913002" hR="1913002" stAng="3028733" swAng="92413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E60890-CAB6-4828-AE68-8191F4E3F447}">
      <dsp:nvSpPr>
        <dsp:cNvPr id="0" name=""/>
        <dsp:cNvSpPr/>
      </dsp:nvSpPr>
      <dsp:spPr>
        <a:xfrm>
          <a:off x="4043633" y="3827162"/>
          <a:ext cx="1249104" cy="8119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200" kern="1200" noProof="0" dirty="0" smtClean="0"/>
            <a:t>Mwy o ddefnydd o wasanaethau a nwyddau yn yr iaith</a:t>
          </a:r>
          <a:endParaRPr lang="cy-GB" sz="1200" kern="1200" noProof="0" dirty="0"/>
        </a:p>
      </dsp:txBody>
      <dsp:txXfrm>
        <a:off x="4083268" y="3866797"/>
        <a:ext cx="1169834" cy="732647"/>
      </dsp:txXfrm>
    </dsp:sp>
    <dsp:sp modelId="{98883069-2AD9-44AE-AC93-7612C4657F5D}">
      <dsp:nvSpPr>
        <dsp:cNvPr id="0" name=""/>
        <dsp:cNvSpPr/>
      </dsp:nvSpPr>
      <dsp:spPr>
        <a:xfrm>
          <a:off x="2755183" y="407116"/>
          <a:ext cx="3826005" cy="3826005"/>
        </a:xfrm>
        <a:custGeom>
          <a:avLst/>
          <a:gdLst/>
          <a:ahLst/>
          <a:cxnLst/>
          <a:rect l="0" t="0" r="0" b="0"/>
          <a:pathLst>
            <a:path>
              <a:moveTo>
                <a:pt x="1131288" y="3658998"/>
              </a:moveTo>
              <a:arcTo wR="1913002" hR="1913002" stAng="6847137" swAng="92413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E007C6-13E8-450F-A1EC-1B9C2C2988B5}">
      <dsp:nvSpPr>
        <dsp:cNvPr id="0" name=""/>
        <dsp:cNvSpPr/>
      </dsp:nvSpPr>
      <dsp:spPr>
        <a:xfrm>
          <a:off x="2386924" y="2870661"/>
          <a:ext cx="1249104" cy="8119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200" kern="1200" noProof="0" dirty="0" smtClean="0"/>
            <a:t>Canfyddiad uwch o ddefnyddioldeb yr iaith</a:t>
          </a:r>
          <a:endParaRPr lang="cy-GB" sz="1200" kern="1200" noProof="0" dirty="0"/>
        </a:p>
      </dsp:txBody>
      <dsp:txXfrm>
        <a:off x="2426559" y="2910296"/>
        <a:ext cx="1169834" cy="732647"/>
      </dsp:txXfrm>
    </dsp:sp>
    <dsp:sp modelId="{8121FB19-AEB8-4A17-80AC-E1FB0C0E2241}">
      <dsp:nvSpPr>
        <dsp:cNvPr id="0" name=""/>
        <dsp:cNvSpPr/>
      </dsp:nvSpPr>
      <dsp:spPr>
        <a:xfrm>
          <a:off x="2755183" y="407116"/>
          <a:ext cx="3826005" cy="3826005"/>
        </a:xfrm>
        <a:custGeom>
          <a:avLst/>
          <a:gdLst/>
          <a:ahLst/>
          <a:cxnLst/>
          <a:rect l="0" t="0" r="0" b="0"/>
          <a:pathLst>
            <a:path>
              <a:moveTo>
                <a:pt x="29821" y="2249466"/>
              </a:moveTo>
              <a:arcTo wR="1913002" hR="1913002" stAng="10192199" swAng="1215602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FA5808-A082-44F0-9F7F-4D69C729E79D}">
      <dsp:nvSpPr>
        <dsp:cNvPr id="0" name=""/>
        <dsp:cNvSpPr/>
      </dsp:nvSpPr>
      <dsp:spPr>
        <a:xfrm>
          <a:off x="2386924" y="957658"/>
          <a:ext cx="1249104" cy="8119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200" kern="1200" noProof="0" dirty="0" smtClean="0"/>
            <a:t>Mwy o gymhelliant I ddysgu’r iaith</a:t>
          </a:r>
          <a:endParaRPr lang="cy-GB" sz="1200" kern="1200" noProof="0" dirty="0"/>
        </a:p>
      </dsp:txBody>
      <dsp:txXfrm>
        <a:off x="2426559" y="997293"/>
        <a:ext cx="1169834" cy="732647"/>
      </dsp:txXfrm>
    </dsp:sp>
    <dsp:sp modelId="{A8CD9F52-05FB-4F18-BC19-A8AAD26AC166}">
      <dsp:nvSpPr>
        <dsp:cNvPr id="0" name=""/>
        <dsp:cNvSpPr/>
      </dsp:nvSpPr>
      <dsp:spPr>
        <a:xfrm>
          <a:off x="2755183" y="407116"/>
          <a:ext cx="3826005" cy="3826005"/>
        </a:xfrm>
        <a:custGeom>
          <a:avLst/>
          <a:gdLst/>
          <a:ahLst/>
          <a:cxnLst/>
          <a:rect l="0" t="0" r="0" b="0"/>
          <a:pathLst>
            <a:path>
              <a:moveTo>
                <a:pt x="695639" y="437331"/>
              </a:moveTo>
              <a:arcTo wR="1913002" hR="1913002" stAng="13828733" swAng="92413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2E73BD-F9C1-4D39-BFE8-F8D4586A1046}">
      <dsp:nvSpPr>
        <dsp:cNvPr id="0" name=""/>
        <dsp:cNvSpPr/>
      </dsp:nvSpPr>
      <dsp:spPr>
        <a:xfrm>
          <a:off x="2931772" y="1748903"/>
          <a:ext cx="2137548" cy="2137548"/>
        </a:xfrm>
        <a:prstGeom prst="gear9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100" kern="1200" noProof="0" dirty="0" smtClean="0"/>
            <a:t>Lefel uwch o fuddsoddiad (personol ac ariannol) yn yr iaith, yn arwain at fri, statws, a mwy yn dysgu’r iaith</a:t>
          </a:r>
          <a:endParaRPr lang="cy-GB" sz="1100" kern="1200" noProof="0" dirty="0"/>
        </a:p>
      </dsp:txBody>
      <dsp:txXfrm>
        <a:off x="3361514" y="2249613"/>
        <a:ext cx="1278064" cy="1098744"/>
      </dsp:txXfrm>
    </dsp:sp>
    <dsp:sp modelId="{DB29CDAD-DF20-4642-90EB-9F4295E5C42D}">
      <dsp:nvSpPr>
        <dsp:cNvPr id="0" name=""/>
        <dsp:cNvSpPr/>
      </dsp:nvSpPr>
      <dsp:spPr>
        <a:xfrm>
          <a:off x="1688108" y="1243664"/>
          <a:ext cx="1554580" cy="1554580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100" kern="1200" noProof="0" dirty="0" smtClean="0"/>
            <a:t>Creu agweddau ac amodau mwy ffafriol</a:t>
          </a:r>
          <a:endParaRPr lang="cy-GB" sz="1100" kern="1200" noProof="0" dirty="0"/>
        </a:p>
      </dsp:txBody>
      <dsp:txXfrm>
        <a:off x="2079478" y="1637400"/>
        <a:ext cx="771840" cy="767108"/>
      </dsp:txXfrm>
    </dsp:sp>
    <dsp:sp modelId="{8AED952A-DDF7-4132-9A6B-D63717EF46E1}">
      <dsp:nvSpPr>
        <dsp:cNvPr id="0" name=""/>
        <dsp:cNvSpPr/>
      </dsp:nvSpPr>
      <dsp:spPr>
        <a:xfrm rot="20700000">
          <a:off x="2558832" y="171162"/>
          <a:ext cx="1523171" cy="1523171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100" kern="1200" noProof="0" dirty="0" smtClean="0"/>
            <a:t>Gwyrdroi agweddau negyddol</a:t>
          </a:r>
          <a:endParaRPr lang="cy-GB" sz="1100" kern="1200" noProof="0" dirty="0"/>
        </a:p>
      </dsp:txBody>
      <dsp:txXfrm rot="-20700000">
        <a:off x="2892908" y="505238"/>
        <a:ext cx="855019" cy="855019"/>
      </dsp:txXfrm>
    </dsp:sp>
    <dsp:sp modelId="{DB880CE2-76D7-468D-897B-E9871000D350}">
      <dsp:nvSpPr>
        <dsp:cNvPr id="0" name=""/>
        <dsp:cNvSpPr/>
      </dsp:nvSpPr>
      <dsp:spPr>
        <a:xfrm>
          <a:off x="2764062" y="1428250"/>
          <a:ext cx="2736062" cy="2736062"/>
        </a:xfrm>
        <a:prstGeom prst="circularArrow">
          <a:avLst>
            <a:gd name="adj1" fmla="val 4687"/>
            <a:gd name="adj2" fmla="val 299029"/>
            <a:gd name="adj3" fmla="val 2508479"/>
            <a:gd name="adj4" fmla="val 15877934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E35BD5-BA78-4B04-8F56-9DCFF3F42094}">
      <dsp:nvSpPr>
        <dsp:cNvPr id="0" name=""/>
        <dsp:cNvSpPr/>
      </dsp:nvSpPr>
      <dsp:spPr>
        <a:xfrm>
          <a:off x="1412794" y="901015"/>
          <a:ext cx="1987920" cy="1987920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82D5B6-B3FC-48C0-A6A1-FAC4180D822C}">
      <dsp:nvSpPr>
        <dsp:cNvPr id="0" name=""/>
        <dsp:cNvSpPr/>
      </dsp:nvSpPr>
      <dsp:spPr>
        <a:xfrm>
          <a:off x="2206506" y="-161148"/>
          <a:ext cx="2143378" cy="2143378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5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178" indent="0" algn="ctr">
              <a:buNone/>
              <a:defRPr sz="2000"/>
            </a:lvl2pPr>
            <a:lvl3pPr marL="914354" indent="0" algn="ctr">
              <a:buNone/>
              <a:defRPr sz="1800"/>
            </a:lvl3pPr>
            <a:lvl4pPr marL="1371532" indent="0" algn="ctr">
              <a:buNone/>
              <a:defRPr sz="1600"/>
            </a:lvl4pPr>
            <a:lvl5pPr marL="1828709" indent="0" algn="ctr">
              <a:buNone/>
              <a:defRPr sz="1600"/>
            </a:lvl5pPr>
            <a:lvl6pPr marL="2285886" indent="0" algn="ctr">
              <a:buNone/>
              <a:defRPr sz="1600"/>
            </a:lvl6pPr>
            <a:lvl7pPr marL="2743062" indent="0" algn="ctr">
              <a:buNone/>
              <a:defRPr sz="1600"/>
            </a:lvl7pPr>
            <a:lvl8pPr marL="3200240" indent="0" algn="ctr">
              <a:buNone/>
              <a:defRPr sz="1600"/>
            </a:lvl8pPr>
            <a:lvl9pPr marL="3657418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5463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493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5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17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5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32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88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062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2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41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6096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9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468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9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178" indent="0">
              <a:buNone/>
              <a:defRPr sz="1900" b="1"/>
            </a:lvl2pPr>
            <a:lvl3pPr marL="914354" indent="0">
              <a:buNone/>
              <a:defRPr sz="1800" b="1"/>
            </a:lvl3pPr>
            <a:lvl4pPr marL="1371532" indent="0">
              <a:buNone/>
              <a:defRPr sz="1600" b="1"/>
            </a:lvl4pPr>
            <a:lvl5pPr marL="1828709" indent="0">
              <a:buNone/>
              <a:defRPr sz="1600" b="1"/>
            </a:lvl5pPr>
            <a:lvl6pPr marL="2285886" indent="0">
              <a:buNone/>
              <a:defRPr sz="1600" b="1"/>
            </a:lvl6pPr>
            <a:lvl7pPr marL="2743062" indent="0">
              <a:buNone/>
              <a:defRPr sz="1600" b="1"/>
            </a:lvl7pPr>
            <a:lvl8pPr marL="3200240" indent="0">
              <a:buNone/>
              <a:defRPr sz="1600" b="1"/>
            </a:lvl8pPr>
            <a:lvl9pPr marL="3657418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9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9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178" indent="0">
              <a:buNone/>
              <a:defRPr sz="1900" b="1"/>
            </a:lvl2pPr>
            <a:lvl3pPr marL="914354" indent="0">
              <a:buNone/>
              <a:defRPr sz="1800" b="1"/>
            </a:lvl3pPr>
            <a:lvl4pPr marL="1371532" indent="0">
              <a:buNone/>
              <a:defRPr sz="1600" b="1"/>
            </a:lvl4pPr>
            <a:lvl5pPr marL="1828709" indent="0">
              <a:buNone/>
              <a:defRPr sz="1600" b="1"/>
            </a:lvl5pPr>
            <a:lvl6pPr marL="2285886" indent="0">
              <a:buNone/>
              <a:defRPr sz="1600" b="1"/>
            </a:lvl6pPr>
            <a:lvl7pPr marL="2743062" indent="0">
              <a:buNone/>
              <a:defRPr sz="1600" b="1"/>
            </a:lvl7pPr>
            <a:lvl8pPr marL="3200240" indent="0">
              <a:buNone/>
              <a:defRPr sz="1600" b="1"/>
            </a:lvl8pPr>
            <a:lvl9pPr marL="3657418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107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708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656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34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178" indent="0">
              <a:buNone/>
              <a:defRPr sz="1400"/>
            </a:lvl2pPr>
            <a:lvl3pPr marL="914354" indent="0">
              <a:buNone/>
              <a:defRPr sz="1200"/>
            </a:lvl3pPr>
            <a:lvl4pPr marL="1371532" indent="0">
              <a:buNone/>
              <a:defRPr sz="1000"/>
            </a:lvl4pPr>
            <a:lvl5pPr marL="1828709" indent="0">
              <a:buNone/>
              <a:defRPr sz="1000"/>
            </a:lvl5pPr>
            <a:lvl6pPr marL="2285886" indent="0">
              <a:buNone/>
              <a:defRPr sz="1000"/>
            </a:lvl6pPr>
            <a:lvl7pPr marL="2743062" indent="0">
              <a:buNone/>
              <a:defRPr sz="1000"/>
            </a:lvl7pPr>
            <a:lvl8pPr marL="3200240" indent="0">
              <a:buNone/>
              <a:defRPr sz="1000"/>
            </a:lvl8pPr>
            <a:lvl9pPr marL="3657418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348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4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6" y="2243828"/>
            <a:ext cx="4494999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6004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178" indent="0">
              <a:buNone/>
              <a:defRPr sz="2800"/>
            </a:lvl2pPr>
            <a:lvl3pPr marL="914354" indent="0">
              <a:buNone/>
              <a:defRPr sz="2400"/>
            </a:lvl3pPr>
            <a:lvl4pPr marL="1371532" indent="0">
              <a:buNone/>
              <a:defRPr sz="2000"/>
            </a:lvl4pPr>
            <a:lvl5pPr marL="1828709" indent="0">
              <a:buNone/>
              <a:defRPr sz="2000"/>
            </a:lvl5pPr>
            <a:lvl6pPr marL="2285886" indent="0">
              <a:buNone/>
              <a:defRPr sz="2000"/>
            </a:lvl6pPr>
            <a:lvl7pPr marL="2743062" indent="0">
              <a:buNone/>
              <a:defRPr sz="2000"/>
            </a:lvl7pPr>
            <a:lvl8pPr marL="3200240" indent="0">
              <a:buNone/>
              <a:defRPr sz="2000"/>
            </a:lvl8pPr>
            <a:lvl9pPr marL="3657418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24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178" indent="0">
              <a:buNone/>
              <a:defRPr sz="1400"/>
            </a:lvl2pPr>
            <a:lvl3pPr marL="914354" indent="0">
              <a:buNone/>
              <a:defRPr sz="1200"/>
            </a:lvl3pPr>
            <a:lvl4pPr marL="1371532" indent="0">
              <a:buNone/>
              <a:defRPr sz="1000"/>
            </a:lvl4pPr>
            <a:lvl5pPr marL="1828709" indent="0">
              <a:buNone/>
              <a:defRPr sz="1000"/>
            </a:lvl5pPr>
            <a:lvl6pPr marL="2285886" indent="0">
              <a:buNone/>
              <a:defRPr sz="1000"/>
            </a:lvl6pPr>
            <a:lvl7pPr marL="2743062" indent="0">
              <a:buNone/>
              <a:defRPr sz="1000"/>
            </a:lvl7pPr>
            <a:lvl8pPr marL="3200240" indent="0">
              <a:buNone/>
              <a:defRPr sz="1000"/>
            </a:lvl8pPr>
            <a:lvl9pPr marL="3657418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182BDC4-2968-4248-BB53-1D6CF71E658F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209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776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40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942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8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7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1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182BDC4-2968-4248-BB53-1D6CF71E658F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1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3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310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ctr" defTabSz="914354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589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178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766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354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2942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798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239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268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681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8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54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32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09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86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62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40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18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cap="none" dirty="0" smtClean="0"/>
              <a:t>Hanfodion Cynllunio Iaith</a:t>
            </a:r>
            <a:br>
              <a:rPr lang="cy-GB" cap="none" dirty="0" smtClean="0"/>
            </a:br>
            <a:r>
              <a:rPr lang="cy-GB" cap="none" dirty="0" smtClean="0"/>
              <a:t>Cyflwyniad Seminar Unigol</a:t>
            </a:r>
            <a:endParaRPr lang="cy-GB" cap="none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Lisa Sheppard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2419455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5368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147" y="964692"/>
            <a:ext cx="10635916" cy="1188720"/>
          </a:xfrm>
        </p:spPr>
        <p:txBody>
          <a:bodyPr/>
          <a:lstStyle/>
          <a:p>
            <a:r>
              <a:rPr lang="en-GB" cap="none" dirty="0" err="1" smtClean="0"/>
              <a:t>Gwreiddiau</a:t>
            </a:r>
            <a:r>
              <a:rPr lang="en-GB" cap="none" dirty="0" smtClean="0"/>
              <a:t> </a:t>
            </a:r>
            <a:r>
              <a:rPr lang="en-GB" cap="none" dirty="0" err="1"/>
              <a:t>C</a:t>
            </a:r>
            <a:r>
              <a:rPr lang="en-GB" cap="none" dirty="0" err="1" smtClean="0"/>
              <a:t>ynllunio</a:t>
            </a:r>
            <a:r>
              <a:rPr lang="en-GB" cap="none" dirty="0" smtClean="0"/>
              <a:t> </a:t>
            </a:r>
            <a:r>
              <a:rPr lang="en-GB" cap="none" dirty="0" err="1"/>
              <a:t>I</a:t>
            </a:r>
            <a:r>
              <a:rPr lang="en-GB" cap="none" dirty="0" err="1" smtClean="0"/>
              <a:t>aith</a:t>
            </a:r>
            <a:endParaRPr lang="en-GB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147" y="2638048"/>
            <a:ext cx="5432231" cy="389923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 smtClean="0"/>
              <a:t>‘Language planning refers to the deliberate efforts to influence the behaviours of others with respect to the acquisition, structure, or functional allocation of their language codes</a:t>
            </a:r>
            <a:r>
              <a:rPr lang="cy-GB" sz="2000" dirty="0" smtClean="0"/>
              <a:t>’ (Cooper, 1989, </a:t>
            </a:r>
            <a:r>
              <a:rPr lang="cy-GB" sz="2000" dirty="0"/>
              <a:t>45). </a:t>
            </a:r>
            <a:endParaRPr lang="cy-GB" sz="2000" dirty="0" smtClean="0"/>
          </a:p>
          <a:p>
            <a:pPr marL="0" indent="0">
              <a:buNone/>
            </a:pPr>
            <a:r>
              <a:rPr lang="cy-GB" sz="2000" dirty="0" smtClean="0"/>
              <a:t>Yn ôl </a:t>
            </a:r>
            <a:r>
              <a:rPr lang="cy-GB" sz="2000" dirty="0" err="1" smtClean="0"/>
              <a:t>Kaplan</a:t>
            </a:r>
            <a:r>
              <a:rPr lang="cy-GB" sz="2000" dirty="0" smtClean="0"/>
              <a:t> a </a:t>
            </a:r>
            <a:r>
              <a:rPr lang="cy-GB" sz="2000" dirty="0" err="1" smtClean="0"/>
              <a:t>Baldauf</a:t>
            </a:r>
            <a:r>
              <a:rPr lang="cy-GB" sz="2000" dirty="0" smtClean="0"/>
              <a:t> </a:t>
            </a:r>
            <a:r>
              <a:rPr lang="cy-GB" sz="2000" dirty="0" err="1" smtClean="0"/>
              <a:t>Jr</a:t>
            </a:r>
            <a:r>
              <a:rPr lang="cy-GB" sz="2000" dirty="0" smtClean="0"/>
              <a:t> (1997, 7) – gwledydd annibynnol newydd yn y 1960au a’r 1970au:</a:t>
            </a:r>
          </a:p>
          <a:p>
            <a:r>
              <a:rPr lang="cy-GB" sz="2000" dirty="0" smtClean="0"/>
              <a:t>Dewis iaith a allai uno’r genedl</a:t>
            </a:r>
          </a:p>
          <a:p>
            <a:r>
              <a:rPr lang="cy-GB" sz="2000" dirty="0" smtClean="0"/>
              <a:t>Safoni’r iaith</a:t>
            </a:r>
          </a:p>
          <a:p>
            <a:r>
              <a:rPr lang="cy-GB" sz="2000" dirty="0" smtClean="0"/>
              <a:t>Ehangu’r iaith a’i pheuoedd</a:t>
            </a:r>
            <a:endParaRPr lang="cy-GB" sz="2000" dirty="0"/>
          </a:p>
        </p:txBody>
      </p:sp>
      <p:pic>
        <p:nvPicPr>
          <p:cNvPr id="1026" name="Picture 2" descr="https://awayfromthewesternfront.org/wp-content/uploads/2018/07/Colonial-Africa-in-1913-Source-Wikipedi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7153" y="2788926"/>
            <a:ext cx="2678948" cy="2683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s://as2.ftcdn.net/v2/jpg/04/20/67/19/1000_F_420671973_fe80GzEjSHSSkOUS4hvUS6elXC2LXZm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3" r="6644"/>
          <a:stretch/>
        </p:blipFill>
        <p:spPr bwMode="auto">
          <a:xfrm>
            <a:off x="9202876" y="2788925"/>
            <a:ext cx="2784408" cy="2683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3546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black">
          <a:xfrm>
            <a:off x="818147" y="964692"/>
            <a:ext cx="10635916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354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cap="none" dirty="0" err="1" smtClean="0"/>
              <a:t>Teipolegau</a:t>
            </a:r>
            <a:r>
              <a:rPr lang="cy-GB" cap="none" dirty="0" smtClean="0"/>
              <a:t> Cynllunio Iaith</a:t>
            </a:r>
            <a:endParaRPr lang="cy-GB" cap="none" dirty="0"/>
          </a:p>
        </p:txBody>
      </p:sp>
      <p:sp>
        <p:nvSpPr>
          <p:cNvPr id="14" name="Rectangle 13"/>
          <p:cNvSpPr/>
          <p:nvPr/>
        </p:nvSpPr>
        <p:spPr>
          <a:xfrm>
            <a:off x="818146" y="2347415"/>
            <a:ext cx="5104982" cy="1965278"/>
          </a:xfrm>
          <a:prstGeom prst="rect">
            <a:avLst/>
          </a:prstGeom>
          <a:solidFill>
            <a:srgbClr val="899C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 smtClean="0">
                <a:solidFill>
                  <a:schemeClr val="tx1"/>
                </a:solidFill>
              </a:rPr>
              <a:t>Cynllunio Corpws</a:t>
            </a:r>
          </a:p>
          <a:p>
            <a:pPr algn="ctr"/>
            <a:r>
              <a:rPr lang="cy-GB" dirty="0" smtClean="0">
                <a:solidFill>
                  <a:schemeClr val="tx1"/>
                </a:solidFill>
              </a:rPr>
              <a:t>Dechreuadau’r maes academaidd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‘By language planning, I understand the activity of preparing a normative orthography, grammar and dictionary for the guidance of writers and speakers in a non-homogenous speech community’ </a:t>
            </a:r>
            <a:r>
              <a:rPr lang="cy-GB" dirty="0" smtClean="0">
                <a:solidFill>
                  <a:schemeClr val="tx1"/>
                </a:solidFill>
              </a:rPr>
              <a:t>(</a:t>
            </a:r>
            <a:r>
              <a:rPr lang="cy-GB" dirty="0">
                <a:solidFill>
                  <a:schemeClr val="tx1"/>
                </a:solidFill>
              </a:rPr>
              <a:t>1959, 8).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6349081" y="2347415"/>
            <a:ext cx="5104982" cy="1965278"/>
          </a:xfrm>
          <a:prstGeom prst="rect">
            <a:avLst/>
          </a:prstGeom>
          <a:solidFill>
            <a:schemeClr val="accent4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 smtClean="0">
                <a:solidFill>
                  <a:schemeClr val="tx1"/>
                </a:solidFill>
              </a:rPr>
              <a:t>Cynllunio Statws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cy-GB" dirty="0" smtClean="0">
                <a:solidFill>
                  <a:schemeClr val="tx1"/>
                </a:solidFill>
              </a:rPr>
              <a:t>Pennu swyddogaeth newydd i iaith, fel arfer i’w defnyddio fel iaith swyddogol llywodraeth a gweinyddiaeth gyhoeddus (</a:t>
            </a:r>
            <a:r>
              <a:rPr lang="cy-GB" dirty="0" err="1" smtClean="0">
                <a:solidFill>
                  <a:schemeClr val="tx1"/>
                </a:solidFill>
              </a:rPr>
              <a:t>Kloss</a:t>
            </a:r>
            <a:r>
              <a:rPr lang="cy-GB" dirty="0" smtClean="0">
                <a:solidFill>
                  <a:schemeClr val="tx1"/>
                </a:solidFill>
              </a:rPr>
              <a:t>, 1969)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818146" y="4660710"/>
            <a:ext cx="5104982" cy="196527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 smtClean="0">
                <a:solidFill>
                  <a:schemeClr val="tx1"/>
                </a:solidFill>
              </a:rPr>
              <a:t>Cynllunio Caffael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cy-GB" dirty="0" smtClean="0">
                <a:solidFill>
                  <a:schemeClr val="tx1"/>
                </a:solidFill>
              </a:rPr>
              <a:t>Creu siaradwyr newydd drwy’r system addysg, neu trwy drosglwyddo iaith yn y cartref</a:t>
            </a:r>
          </a:p>
          <a:p>
            <a:pPr algn="ctr"/>
            <a:endParaRPr lang="cy-GB" dirty="0">
              <a:solidFill>
                <a:schemeClr val="tx1"/>
              </a:solidFill>
            </a:endParaRPr>
          </a:p>
          <a:p>
            <a:pPr algn="ctr"/>
            <a:r>
              <a:rPr lang="cy-GB" dirty="0" smtClean="0">
                <a:solidFill>
                  <a:schemeClr val="tx1"/>
                </a:solidFill>
              </a:rPr>
              <a:t>Dysgu fersiwn ‘safonol’ o iaith benodol i siaradwyr</a:t>
            </a:r>
          </a:p>
          <a:p>
            <a:pPr algn="ctr"/>
            <a:r>
              <a:rPr lang="cy-GB" dirty="0" smtClean="0">
                <a:solidFill>
                  <a:schemeClr val="tx1"/>
                </a:solidFill>
              </a:rPr>
              <a:t>(</a:t>
            </a:r>
            <a:r>
              <a:rPr lang="cy-GB" dirty="0" err="1" smtClean="0">
                <a:solidFill>
                  <a:schemeClr val="tx1"/>
                </a:solidFill>
              </a:rPr>
              <a:t>Kaplan</a:t>
            </a:r>
            <a:r>
              <a:rPr lang="cy-GB" dirty="0" smtClean="0">
                <a:solidFill>
                  <a:schemeClr val="tx1"/>
                </a:solidFill>
              </a:rPr>
              <a:t> a </a:t>
            </a:r>
            <a:r>
              <a:rPr lang="cy-GB" dirty="0" err="1" smtClean="0">
                <a:solidFill>
                  <a:schemeClr val="tx1"/>
                </a:solidFill>
              </a:rPr>
              <a:t>Baldauf</a:t>
            </a:r>
            <a:r>
              <a:rPr lang="cy-GB" dirty="0" smtClean="0">
                <a:solidFill>
                  <a:schemeClr val="tx1"/>
                </a:solidFill>
              </a:rPr>
              <a:t> </a:t>
            </a:r>
            <a:r>
              <a:rPr lang="cy-GB" dirty="0" err="1" smtClean="0">
                <a:solidFill>
                  <a:schemeClr val="tx1"/>
                </a:solidFill>
              </a:rPr>
              <a:t>Jr</a:t>
            </a:r>
            <a:r>
              <a:rPr lang="cy-GB" dirty="0" smtClean="0">
                <a:solidFill>
                  <a:schemeClr val="tx1"/>
                </a:solidFill>
              </a:rPr>
              <a:t>, 1997)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6349081" y="4685733"/>
            <a:ext cx="5104982" cy="196527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 smtClean="0">
                <a:solidFill>
                  <a:schemeClr val="tx1"/>
                </a:solidFill>
              </a:rPr>
              <a:t>Cynllunio Bri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cy-GB" dirty="0" smtClean="0">
                <a:solidFill>
                  <a:schemeClr val="tx1"/>
                </a:solidFill>
              </a:rPr>
              <a:t>Creu amodau seicolegol ffafriol er mwyn i fathau eraill o gynllunio iaith lwyddo </a:t>
            </a:r>
            <a:r>
              <a:rPr lang="en-GB" dirty="0" smtClean="0">
                <a:solidFill>
                  <a:schemeClr val="tx1"/>
                </a:solidFill>
              </a:rPr>
              <a:t>(</a:t>
            </a:r>
            <a:r>
              <a:rPr lang="en-GB" dirty="0" err="1" smtClean="0">
                <a:solidFill>
                  <a:schemeClr val="tx1"/>
                </a:solidFill>
              </a:rPr>
              <a:t>Mesthrie</a:t>
            </a:r>
            <a:r>
              <a:rPr lang="en-GB" dirty="0" smtClean="0">
                <a:solidFill>
                  <a:schemeClr val="tx1"/>
                </a:solidFill>
              </a:rPr>
              <a:t> et al, 2009, 374)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‘... prestige planning often becomes a prerequisite for status planning’ (</a:t>
            </a:r>
            <a:r>
              <a:rPr lang="en-GB" dirty="0" err="1" smtClean="0">
                <a:solidFill>
                  <a:schemeClr val="tx1"/>
                </a:solidFill>
              </a:rPr>
              <a:t>Mesthrie</a:t>
            </a:r>
            <a:r>
              <a:rPr lang="en-GB" dirty="0" smtClean="0">
                <a:solidFill>
                  <a:schemeClr val="tx1"/>
                </a:solidFill>
              </a:rPr>
              <a:t> et al, 2009, 374)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23" name="Straight Arrow Connector 22"/>
          <p:cNvCxnSpPr/>
          <p:nvPr/>
        </p:nvCxnSpPr>
        <p:spPr>
          <a:xfrm>
            <a:off x="6032310" y="3425588"/>
            <a:ext cx="20471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6032310" y="5215720"/>
            <a:ext cx="20471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>
            <a:off x="6032309" y="5490950"/>
            <a:ext cx="20471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H="1">
            <a:off x="6027758" y="3664425"/>
            <a:ext cx="20471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 rot="16200000" flipH="1">
            <a:off x="3518846" y="4486702"/>
            <a:ext cx="20471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rot="16200000" flipH="1">
            <a:off x="8352429" y="4499213"/>
            <a:ext cx="20471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 rot="5400000" flipH="1" flipV="1">
            <a:off x="8941558" y="4486701"/>
            <a:ext cx="20471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rot="5400000" flipH="1" flipV="1">
            <a:off x="2900148" y="4483858"/>
            <a:ext cx="20471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flipV="1">
            <a:off x="5981908" y="4367852"/>
            <a:ext cx="250567" cy="21836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6004832" y="4369557"/>
            <a:ext cx="250567" cy="21836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8057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black">
          <a:xfrm>
            <a:off x="818147" y="964692"/>
            <a:ext cx="10635916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354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cap="none" dirty="0" smtClean="0"/>
              <a:t>Cynllunio Bri</a:t>
            </a:r>
            <a:endParaRPr lang="cy-GB" cap="none" dirty="0"/>
          </a:p>
        </p:txBody>
      </p:sp>
      <p:pic>
        <p:nvPicPr>
          <p:cNvPr id="2050" name="Picture 2" descr="https://i.scdn.co/image/ab6765630000ba8a3d07559bbd133722c3d8647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147" y="2456597"/>
            <a:ext cx="2815396" cy="2815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026090" y="2456597"/>
            <a:ext cx="74279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Ehangu peuoedd yr iaith trwy gyflwyno hysbysiadau cydymffurfio</a:t>
            </a:r>
          </a:p>
          <a:p>
            <a:endParaRPr lang="cy-GB" dirty="0" smtClean="0"/>
          </a:p>
          <a:p>
            <a:r>
              <a:rPr lang="cy-GB" dirty="0" smtClean="0"/>
              <a:t>Rhoi hyder i siaradwyr Cymraeg fynnu gwasanaethau yn Gymraeg</a:t>
            </a:r>
          </a:p>
          <a:p>
            <a:endParaRPr lang="cy-GB" dirty="0" smtClean="0"/>
          </a:p>
          <a:p>
            <a:r>
              <a:rPr lang="cy-GB" dirty="0" smtClean="0"/>
              <a:t>OND… Y broses wedi’i hamgodio/dadgodio’n negyddol?</a:t>
            </a:r>
          </a:p>
          <a:p>
            <a:endParaRPr lang="en-GB" dirty="0"/>
          </a:p>
          <a:p>
            <a:r>
              <a:rPr lang="en-GB" dirty="0" smtClean="0"/>
              <a:t>‘...the lack of equivalence between the two sides in the communicative exchange’ (Hall, 1980, 132)</a:t>
            </a:r>
            <a:endParaRPr lang="en-GB" dirty="0"/>
          </a:p>
        </p:txBody>
      </p:sp>
      <p:pic>
        <p:nvPicPr>
          <p:cNvPr id="2052" name="Picture 4" descr="https://media-faw-cymru.s3.eu-west-2.amazonaws.com/faw/20230619111436/NAT-TEAM-RED-2-1536x5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6105" y="5068106"/>
            <a:ext cx="4749933" cy="1549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828925" y="5381088"/>
            <a:ext cx="38433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Prosesau mwy ‘meddal’</a:t>
            </a:r>
          </a:p>
          <a:p>
            <a:endParaRPr lang="cy-GB" dirty="0" smtClean="0"/>
          </a:p>
          <a:p>
            <a:r>
              <a:rPr lang="cy-GB" dirty="0" smtClean="0"/>
              <a:t>Lefel lai ffurfiol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506287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6044652"/>
              </p:ext>
            </p:extLst>
          </p:nvPr>
        </p:nvGraphicFramePr>
        <p:xfrm>
          <a:off x="-1169987" y="2638425"/>
          <a:ext cx="7731125" cy="3101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itle 1"/>
          <p:cNvSpPr txBox="1">
            <a:spLocks/>
          </p:cNvSpPr>
          <p:nvPr/>
        </p:nvSpPr>
        <p:spPr bwMode="black">
          <a:xfrm>
            <a:off x="818147" y="964692"/>
            <a:ext cx="10635916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354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cap="none" dirty="0" smtClean="0"/>
              <a:t>Cynllunio Iaith ar Wahanol Lefelau</a:t>
            </a:r>
            <a:endParaRPr lang="cy-GB" cap="none" dirty="0"/>
          </a:p>
        </p:txBody>
      </p:sp>
      <p:sp>
        <p:nvSpPr>
          <p:cNvPr id="7" name="Rectangle 6"/>
          <p:cNvSpPr/>
          <p:nvPr/>
        </p:nvSpPr>
        <p:spPr>
          <a:xfrm>
            <a:off x="4476750" y="2638425"/>
            <a:ext cx="6096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‘for [large-scale language planning] to succeed at all, it must have effect across all levels of language and society’ (Kaplan and </a:t>
            </a:r>
            <a:r>
              <a:rPr lang="en-GB" dirty="0" err="1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Baldauf</a:t>
            </a: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Jr, 1997, 52)</a:t>
            </a:r>
          </a:p>
          <a:p>
            <a:endParaRPr lang="cy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dirty="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Addas i Gymru</a:t>
            </a:r>
            <a:r>
              <a:rPr lang="en-GB" dirty="0" smtClean="0"/>
              <a:t> – </a:t>
            </a:r>
            <a:r>
              <a:rPr lang="cy-GB" dirty="0" smtClean="0"/>
              <a:t>ystyried sefyllfa wahanol yr iaith mewn gwahanol ardaloedd</a:t>
            </a:r>
          </a:p>
          <a:p>
            <a:endParaRPr lang="cy-GB" dirty="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Mynd i’r afael â gwrthrychedd cynllunio iaith sy’n cael eu anwybyddu ar lefelau uwch</a:t>
            </a:r>
          </a:p>
        </p:txBody>
      </p:sp>
    </p:spTree>
    <p:extLst>
      <p:ext uri="{BB962C8B-B14F-4D97-AF65-F5344CB8AC3E}">
        <p14:creationId xmlns:p14="http://schemas.microsoft.com/office/powerpoint/2010/main" val="3643588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 bwMode="black">
          <a:xfrm>
            <a:off x="818147" y="964692"/>
            <a:ext cx="10635916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354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i="1" cap="none" dirty="0" err="1" smtClean="0"/>
              <a:t>Agency</a:t>
            </a:r>
            <a:r>
              <a:rPr lang="cy-GB" cap="none" dirty="0" smtClean="0"/>
              <a:t> a Grym – Codi Llais? Codi Llaw?</a:t>
            </a:r>
            <a:endParaRPr lang="cy-GB" i="1" cap="none" dirty="0"/>
          </a:p>
        </p:txBody>
      </p:sp>
      <p:pic>
        <p:nvPicPr>
          <p:cNvPr id="4098" name="Picture 2" descr="https://eisteddfod.cymru/sites/default/files/styles/large/public/2024-02/eisteddfod-rhct.png?itok=Y7_BfM_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147" y="2285467"/>
            <a:ext cx="3133535" cy="1728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No photo description available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68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519" y="4146370"/>
            <a:ext cx="2642790" cy="2642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4476466" y="2388358"/>
            <a:ext cx="697759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‘the ability of individuals to influence their contexts rather than merely react to them’ (Liddicoat a Taylor-Leech, 2021, 1)</a:t>
            </a:r>
          </a:p>
          <a:p>
            <a:endParaRPr lang="cy-GB" dirty="0"/>
          </a:p>
          <a:p>
            <a:r>
              <a:rPr lang="cy-GB" dirty="0" smtClean="0"/>
              <a:t>O’r pen i lawr 			     O’r gwaelod i fyny</a:t>
            </a:r>
          </a:p>
          <a:p>
            <a:endParaRPr lang="cy-GB" dirty="0"/>
          </a:p>
          <a:p>
            <a:endParaRPr lang="en-GB" dirty="0" smtClean="0"/>
          </a:p>
          <a:p>
            <a:r>
              <a:rPr lang="cy-GB" dirty="0" smtClean="0"/>
              <a:t>Gwaith </a:t>
            </a:r>
            <a:r>
              <a:rPr lang="cy-GB" dirty="0" err="1" smtClean="0"/>
              <a:t>Pierre</a:t>
            </a:r>
            <a:r>
              <a:rPr lang="cy-GB" dirty="0" smtClean="0"/>
              <a:t> </a:t>
            </a:r>
            <a:r>
              <a:rPr lang="cy-GB" dirty="0" err="1" smtClean="0"/>
              <a:t>Bordieu</a:t>
            </a:r>
            <a:r>
              <a:rPr lang="cy-GB" dirty="0" smtClean="0"/>
              <a:t> (1991) – Dadansoddiad Marcsaidd</a:t>
            </a:r>
          </a:p>
          <a:p>
            <a:endParaRPr lang="cy-GB" dirty="0" smtClean="0"/>
          </a:p>
          <a:p>
            <a:r>
              <a:rPr lang="cy-GB" i="1" dirty="0" err="1" smtClean="0"/>
              <a:t>Habitus</a:t>
            </a:r>
            <a:r>
              <a:rPr lang="cy-GB" dirty="0" smtClean="0"/>
              <a:t> – cyflyru sy’n digwydd oddi mewn i ddosbarth/grŵp penodol o bobl</a:t>
            </a:r>
          </a:p>
          <a:p>
            <a:endParaRPr lang="cy-GB" i="1" dirty="0" smtClean="0"/>
          </a:p>
          <a:p>
            <a:r>
              <a:rPr lang="cy-GB" dirty="0" smtClean="0"/>
              <a:t>Trais Symbolaidd – gosod/gorfodi arferion a chredoau’r grŵp dominyddol ar grŵp llai pwerus</a:t>
            </a:r>
          </a:p>
        </p:txBody>
      </p:sp>
      <p:sp>
        <p:nvSpPr>
          <p:cNvPr id="7" name="Right Arrow 6"/>
          <p:cNvSpPr/>
          <p:nvPr/>
        </p:nvSpPr>
        <p:spPr>
          <a:xfrm>
            <a:off x="5909481" y="3343701"/>
            <a:ext cx="1132764" cy="12283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308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8683494"/>
              </p:ext>
            </p:extLst>
          </p:nvPr>
        </p:nvGraphicFramePr>
        <p:xfrm>
          <a:off x="-1570796" y="2217762"/>
          <a:ext cx="9336372" cy="4640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1"/>
          <p:cNvSpPr txBox="1">
            <a:spLocks/>
          </p:cNvSpPr>
          <p:nvPr/>
        </p:nvSpPr>
        <p:spPr bwMode="black">
          <a:xfrm>
            <a:off x="818147" y="964692"/>
            <a:ext cx="10635916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354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cap="none" dirty="0" smtClean="0"/>
              <a:t>Newid y </a:t>
            </a:r>
            <a:r>
              <a:rPr lang="cy-GB" i="1" cap="none" dirty="0" err="1" smtClean="0"/>
              <a:t>Status</a:t>
            </a:r>
            <a:r>
              <a:rPr lang="cy-GB" i="1" cap="none" dirty="0" smtClean="0"/>
              <a:t> </a:t>
            </a:r>
            <a:r>
              <a:rPr lang="cy-GB" i="1" cap="none" dirty="0" err="1" smtClean="0"/>
              <a:t>Quo</a:t>
            </a:r>
            <a:endParaRPr lang="cy-GB" cap="none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320533674"/>
              </p:ext>
            </p:extLst>
          </p:nvPr>
        </p:nvGraphicFramePr>
        <p:xfrm>
          <a:off x="5201872" y="2309631"/>
          <a:ext cx="6252191" cy="38864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2619718" y="3929691"/>
            <a:ext cx="9553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Strubell</a:t>
            </a:r>
            <a:r>
              <a:rPr lang="en-GB" dirty="0" smtClean="0"/>
              <a:t>, 2006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381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147" y="2153412"/>
            <a:ext cx="10635916" cy="456670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 smtClean="0"/>
              <a:t>Behavioural Insights Team, https://www.bi.team (</a:t>
            </a:r>
            <a:r>
              <a:rPr lang="en-GB" dirty="0" err="1" smtClean="0"/>
              <a:t>cyrchwyd</a:t>
            </a:r>
            <a:r>
              <a:rPr lang="en-GB" dirty="0" smtClean="0"/>
              <a:t> 30 </a:t>
            </a:r>
            <a:r>
              <a:rPr lang="en-GB" dirty="0" err="1" smtClean="0"/>
              <a:t>Tachwedd</a:t>
            </a:r>
            <a:r>
              <a:rPr lang="en-GB" dirty="0" smtClean="0"/>
              <a:t> 2024).</a:t>
            </a:r>
          </a:p>
          <a:p>
            <a:pPr marL="0" indent="0">
              <a:buNone/>
            </a:pPr>
            <a:r>
              <a:rPr lang="en-GB" dirty="0" err="1" smtClean="0"/>
              <a:t>Bordieu</a:t>
            </a:r>
            <a:r>
              <a:rPr lang="en-GB" dirty="0" smtClean="0"/>
              <a:t>, P. (1991) </a:t>
            </a:r>
            <a:r>
              <a:rPr lang="en-GB" i="1" dirty="0" smtClean="0"/>
              <a:t>Language and Symbolic Power</a:t>
            </a:r>
            <a:r>
              <a:rPr lang="en-GB" dirty="0" smtClean="0"/>
              <a:t>, Cambridge, Mass.: Harvard University Press.</a:t>
            </a:r>
          </a:p>
          <a:p>
            <a:pPr marL="0" indent="0">
              <a:buNone/>
            </a:pPr>
            <a:r>
              <a:rPr lang="en-GB" dirty="0" smtClean="0"/>
              <a:t>Cooper, R. (1989) </a:t>
            </a:r>
            <a:r>
              <a:rPr lang="en-GB" i="1" dirty="0" smtClean="0"/>
              <a:t>Language Planning and Social Change</a:t>
            </a:r>
            <a:r>
              <a:rPr lang="en-GB" dirty="0" smtClean="0"/>
              <a:t>. Cambridge: Cambridge University Press.</a:t>
            </a:r>
          </a:p>
          <a:p>
            <a:pPr marL="0" indent="0">
              <a:buNone/>
            </a:pPr>
            <a:r>
              <a:rPr lang="en-GB" dirty="0" smtClean="0"/>
              <a:t>Fishman</a:t>
            </a:r>
            <a:r>
              <a:rPr lang="en-GB" dirty="0"/>
              <a:t>, J. A. </a:t>
            </a:r>
            <a:r>
              <a:rPr lang="en-GB" dirty="0" smtClean="0"/>
              <a:t> (1991) </a:t>
            </a:r>
            <a:r>
              <a:rPr lang="en-GB" i="1" dirty="0" smtClean="0"/>
              <a:t>Reversing </a:t>
            </a:r>
            <a:r>
              <a:rPr lang="en-GB" i="1" dirty="0"/>
              <a:t>Language Shift: Theory and Practice of Assistance to Threatened Languages</a:t>
            </a:r>
            <a:r>
              <a:rPr lang="en-GB" dirty="0"/>
              <a:t>. Clevedon: Multilingual </a:t>
            </a:r>
            <a:r>
              <a:rPr lang="en-GB" dirty="0" smtClean="0"/>
              <a:t>Matters</a:t>
            </a:r>
            <a:r>
              <a:rPr lang="en-GB" dirty="0"/>
              <a:t>.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Hall, S. (1980</a:t>
            </a:r>
            <a:r>
              <a:rPr lang="en-GB" dirty="0"/>
              <a:t>) ‘</a:t>
            </a:r>
            <a:r>
              <a:rPr lang="en-GB" dirty="0" smtClean="0"/>
              <a:t>Encoding/Decoding’, </a:t>
            </a:r>
            <a:r>
              <a:rPr lang="en-GB" dirty="0" err="1" smtClean="0"/>
              <a:t>yn</a:t>
            </a:r>
            <a:r>
              <a:rPr lang="en-GB" dirty="0" smtClean="0"/>
              <a:t> S</a:t>
            </a:r>
            <a:r>
              <a:rPr lang="en-GB" dirty="0"/>
              <a:t>. </a:t>
            </a:r>
            <a:r>
              <a:rPr lang="en-GB" dirty="0" smtClean="0"/>
              <a:t>Hall</a:t>
            </a:r>
            <a:r>
              <a:rPr lang="en-GB" dirty="0"/>
              <a:t> </a:t>
            </a:r>
            <a:r>
              <a:rPr lang="en-GB" i="1" dirty="0" smtClean="0"/>
              <a:t>et al.</a:t>
            </a:r>
            <a:r>
              <a:rPr lang="en-GB" dirty="0" smtClean="0"/>
              <a:t>, </a:t>
            </a:r>
            <a:r>
              <a:rPr lang="en-GB" dirty="0" err="1" smtClean="0"/>
              <a:t>goln</a:t>
            </a:r>
            <a:r>
              <a:rPr lang="en-GB" i="1" dirty="0" smtClean="0"/>
              <a:t>. </a:t>
            </a:r>
            <a:r>
              <a:rPr lang="en-GB" i="1" dirty="0"/>
              <a:t>Culture, Media, Language: </a:t>
            </a:r>
            <a:r>
              <a:rPr lang="en-GB" i="1" dirty="0" smtClean="0"/>
              <a:t> Working </a:t>
            </a:r>
            <a:r>
              <a:rPr lang="en-GB" i="1" dirty="0"/>
              <a:t>Papers in Cultural Studies</a:t>
            </a:r>
            <a:r>
              <a:rPr lang="en-GB" dirty="0"/>
              <a:t>. London: Hutchinson, </a:t>
            </a:r>
            <a:r>
              <a:rPr lang="en-GB" dirty="0" err="1" smtClean="0"/>
              <a:t>tt</a:t>
            </a:r>
            <a:r>
              <a:rPr lang="en-GB" dirty="0" smtClean="0"/>
              <a:t>. 128-138. </a:t>
            </a:r>
          </a:p>
          <a:p>
            <a:pPr marL="0" indent="0">
              <a:buNone/>
            </a:pPr>
            <a:r>
              <a:rPr lang="en-GB" dirty="0" err="1"/>
              <a:t>Haarmann</a:t>
            </a:r>
            <a:r>
              <a:rPr lang="en-GB" dirty="0"/>
              <a:t>, </a:t>
            </a:r>
            <a:r>
              <a:rPr lang="en-GB" dirty="0" smtClean="0"/>
              <a:t>H. (1990.) ‘Language </a:t>
            </a:r>
            <a:r>
              <a:rPr lang="en-GB" dirty="0"/>
              <a:t>planning in the light of a general theory of </a:t>
            </a:r>
            <a:r>
              <a:rPr lang="en-GB" dirty="0" smtClean="0"/>
              <a:t>language: A </a:t>
            </a:r>
            <a:r>
              <a:rPr lang="en-GB" dirty="0"/>
              <a:t>methodological </a:t>
            </a:r>
            <a:r>
              <a:rPr lang="en-GB" dirty="0" smtClean="0"/>
              <a:t>framework’, </a:t>
            </a:r>
            <a:r>
              <a:rPr lang="en-GB" i="1" dirty="0"/>
              <a:t>International Journal of the Sociology of Language</a:t>
            </a:r>
            <a:r>
              <a:rPr lang="en-GB" dirty="0"/>
              <a:t>, 86, </a:t>
            </a:r>
            <a:r>
              <a:rPr lang="en-GB" dirty="0" smtClean="0"/>
              <a:t>tt.103–126.</a:t>
            </a:r>
          </a:p>
          <a:p>
            <a:pPr marL="0" indent="0">
              <a:buNone/>
            </a:pPr>
            <a:r>
              <a:rPr lang="en-GB" dirty="0" smtClean="0"/>
              <a:t>Hodges, R. a </a:t>
            </a:r>
            <a:r>
              <a:rPr lang="en-GB" dirty="0" err="1" smtClean="0"/>
              <a:t>Prys</a:t>
            </a:r>
            <a:r>
              <a:rPr lang="en-GB" dirty="0" smtClean="0"/>
              <a:t>, C. (2019) ‘The community as a language planning crossroads: macro and micro language planning in communities in Wales’, </a:t>
            </a:r>
            <a:r>
              <a:rPr lang="en-GB" i="1" dirty="0" smtClean="0"/>
              <a:t>Current Issues in Language Planning</a:t>
            </a:r>
            <a:r>
              <a:rPr lang="en-GB" dirty="0" smtClean="0"/>
              <a:t>, 20(3), 207-225.</a:t>
            </a:r>
          </a:p>
          <a:p>
            <a:pPr marL="0" indent="0">
              <a:buNone/>
            </a:pPr>
            <a:r>
              <a:rPr lang="en-GB" dirty="0" smtClean="0"/>
              <a:t>Haugen, E. (1959) ‘Planning for a standard language in modern Norway’, </a:t>
            </a:r>
            <a:r>
              <a:rPr lang="en-GB" i="1" dirty="0" smtClean="0"/>
              <a:t>Anthropological Linguistics</a:t>
            </a:r>
            <a:r>
              <a:rPr lang="en-GB" dirty="0" smtClean="0"/>
              <a:t>, 1(3), </a:t>
            </a:r>
            <a:r>
              <a:rPr lang="en-GB" dirty="0" err="1" smtClean="0"/>
              <a:t>tt</a:t>
            </a:r>
            <a:r>
              <a:rPr lang="en-GB" dirty="0" smtClean="0"/>
              <a:t>. 8-21.</a:t>
            </a:r>
          </a:p>
          <a:p>
            <a:pPr marL="0" indent="0">
              <a:buNone/>
            </a:pPr>
            <a:r>
              <a:rPr lang="en-GB" dirty="0" smtClean="0"/>
              <a:t>Kaplan R. a </a:t>
            </a:r>
            <a:r>
              <a:rPr lang="en-GB" dirty="0" err="1" smtClean="0"/>
              <a:t>Baldauf</a:t>
            </a:r>
            <a:r>
              <a:rPr lang="en-GB" dirty="0" smtClean="0"/>
              <a:t> Jr., R. B. (1997) </a:t>
            </a:r>
            <a:r>
              <a:rPr lang="en-GB" i="1" dirty="0" smtClean="0"/>
              <a:t>Language Planning: From Practice to Theory</a:t>
            </a:r>
            <a:r>
              <a:rPr lang="en-GB" dirty="0" smtClean="0"/>
              <a:t>. Clevedon: Multilingual Matters.</a:t>
            </a:r>
          </a:p>
          <a:p>
            <a:pPr marL="0" indent="0">
              <a:buNone/>
            </a:pPr>
            <a:r>
              <a:rPr lang="en-GB" dirty="0" smtClean="0"/>
              <a:t>Kloss, H. (1969) </a:t>
            </a:r>
            <a:r>
              <a:rPr lang="en-GB" i="1" dirty="0" smtClean="0"/>
              <a:t>Research Possibilities on Group Bilingualism: A Report</a:t>
            </a:r>
            <a:r>
              <a:rPr lang="en-GB" dirty="0" smtClean="0"/>
              <a:t>. Quebec: International </a:t>
            </a:r>
            <a:r>
              <a:rPr lang="en-GB" dirty="0" err="1" smtClean="0"/>
              <a:t>Center</a:t>
            </a:r>
            <a:r>
              <a:rPr lang="en-GB" dirty="0" smtClean="0"/>
              <a:t> for Research on Bilingualism.</a:t>
            </a:r>
          </a:p>
          <a:p>
            <a:pPr marL="0" indent="0">
              <a:buNone/>
            </a:pPr>
            <a:r>
              <a:rPr lang="en-GB" dirty="0" smtClean="0"/>
              <a:t>Lewis, M. a Simons. G. (2010) ‘Assessing Endangerment: Expanding Fishman’s GIDS’,  </a:t>
            </a:r>
            <a:r>
              <a:rPr lang="en-GB" i="1" dirty="0" smtClean="0"/>
              <a:t>Revue </a:t>
            </a:r>
            <a:r>
              <a:rPr lang="en-GB" i="1" dirty="0" err="1" smtClean="0"/>
              <a:t>roumaine</a:t>
            </a:r>
            <a:r>
              <a:rPr lang="en-GB" i="1" dirty="0" smtClean="0"/>
              <a:t> de </a:t>
            </a:r>
            <a:r>
              <a:rPr lang="en-GB" i="1" dirty="0" err="1" smtClean="0"/>
              <a:t>linguistique</a:t>
            </a:r>
            <a:r>
              <a:rPr lang="en-GB" dirty="0" smtClean="0"/>
              <a:t>, 55(2), </a:t>
            </a:r>
            <a:r>
              <a:rPr lang="en-GB" dirty="0" err="1" smtClean="0"/>
              <a:t>tt</a:t>
            </a:r>
            <a:r>
              <a:rPr lang="en-GB" dirty="0" smtClean="0"/>
              <a:t>. 103-120.</a:t>
            </a:r>
          </a:p>
          <a:p>
            <a:pPr marL="0" indent="0">
              <a:buNone/>
            </a:pPr>
            <a:r>
              <a:rPr lang="en-GB" dirty="0" smtClean="0"/>
              <a:t>Liddicoat, A. a Bryant, P. (</a:t>
            </a:r>
            <a:r>
              <a:rPr lang="en-GB" dirty="0"/>
              <a:t>2000) Language Planning </a:t>
            </a:r>
            <a:r>
              <a:rPr lang="en-GB" dirty="0" smtClean="0"/>
              <a:t>and Language </a:t>
            </a:r>
            <a:r>
              <a:rPr lang="en-GB" dirty="0"/>
              <a:t>Ecology: A Current Issue in Language Planning, </a:t>
            </a:r>
            <a:r>
              <a:rPr lang="en-GB" i="1" dirty="0"/>
              <a:t>Current Issues in Language </a:t>
            </a:r>
            <a:r>
              <a:rPr lang="en-GB" i="1" dirty="0" smtClean="0"/>
              <a:t>Planning</a:t>
            </a:r>
            <a:r>
              <a:rPr lang="en-GB" dirty="0" smtClean="0"/>
              <a:t>, 1(3), </a:t>
            </a:r>
            <a:r>
              <a:rPr lang="en-GB" dirty="0" err="1" smtClean="0"/>
              <a:t>tt</a:t>
            </a:r>
            <a:r>
              <a:rPr lang="en-GB" dirty="0" smtClean="0"/>
              <a:t>. 303-305.</a:t>
            </a:r>
            <a:endParaRPr lang="en-GB" i="1" dirty="0" smtClean="0"/>
          </a:p>
          <a:p>
            <a:pPr marL="0" indent="0">
              <a:buNone/>
            </a:pPr>
            <a:r>
              <a:rPr lang="en-GB" dirty="0" smtClean="0"/>
              <a:t>Liddicoat A. a Taylor-Leech K. (2021) ‘</a:t>
            </a:r>
            <a:r>
              <a:rPr lang="en-GB" dirty="0"/>
              <a:t>Agency </a:t>
            </a:r>
            <a:r>
              <a:rPr lang="en-GB" dirty="0" smtClean="0"/>
              <a:t>in language </a:t>
            </a:r>
            <a:r>
              <a:rPr lang="en-GB" dirty="0"/>
              <a:t>planning and </a:t>
            </a:r>
            <a:r>
              <a:rPr lang="en-GB" dirty="0" smtClean="0"/>
              <a:t>policy’, </a:t>
            </a:r>
            <a:r>
              <a:rPr lang="en-GB" i="1" dirty="0" smtClean="0"/>
              <a:t>Current Issues in Language Planning</a:t>
            </a:r>
            <a:r>
              <a:rPr lang="en-GB" dirty="0" smtClean="0"/>
              <a:t>, 22(1-2), </a:t>
            </a:r>
            <a:r>
              <a:rPr lang="en-GB" dirty="0" err="1" smtClean="0"/>
              <a:t>tt</a:t>
            </a:r>
            <a:r>
              <a:rPr lang="en-GB" dirty="0" smtClean="0"/>
              <a:t>. 1-18.</a:t>
            </a:r>
          </a:p>
          <a:p>
            <a:pPr marL="0" indent="0">
              <a:buNone/>
            </a:pPr>
            <a:r>
              <a:rPr lang="en-GB" dirty="0" err="1" smtClean="0"/>
              <a:t>Mesthrie</a:t>
            </a:r>
            <a:r>
              <a:rPr lang="en-GB" dirty="0" smtClean="0"/>
              <a:t>, R. </a:t>
            </a:r>
            <a:r>
              <a:rPr lang="en-GB" i="1" dirty="0" smtClean="0"/>
              <a:t>et al</a:t>
            </a:r>
            <a:r>
              <a:rPr lang="en-GB" dirty="0" smtClean="0"/>
              <a:t>. (2009) </a:t>
            </a:r>
            <a:r>
              <a:rPr lang="en-GB" i="1" dirty="0" smtClean="0"/>
              <a:t>Introducing Sociolinguistics</a:t>
            </a:r>
            <a:r>
              <a:rPr lang="en-GB" dirty="0" smtClean="0"/>
              <a:t>. 2ail arg. Edinburgh: Edinburgh University Press.</a:t>
            </a:r>
          </a:p>
          <a:p>
            <a:pPr marL="0" indent="0">
              <a:buNone/>
            </a:pPr>
            <a:r>
              <a:rPr lang="en-GB" dirty="0" err="1" smtClean="0"/>
              <a:t>Nesta</a:t>
            </a:r>
            <a:r>
              <a:rPr lang="en-GB" dirty="0" smtClean="0"/>
              <a:t>, https://www.nesta.org.uk (</a:t>
            </a:r>
            <a:r>
              <a:rPr lang="en-GB" dirty="0" err="1" smtClean="0"/>
              <a:t>cyrchwyd</a:t>
            </a:r>
            <a:r>
              <a:rPr lang="en-GB" dirty="0" smtClean="0"/>
              <a:t> 30 </a:t>
            </a:r>
            <a:r>
              <a:rPr lang="en-GB" dirty="0" err="1" smtClean="0"/>
              <a:t>Tachwedd</a:t>
            </a:r>
            <a:r>
              <a:rPr lang="en-GB" dirty="0" smtClean="0"/>
              <a:t> 2024).</a:t>
            </a:r>
          </a:p>
          <a:p>
            <a:pPr marL="0" indent="0">
              <a:buNone/>
            </a:pPr>
            <a:r>
              <a:rPr lang="en-GB" dirty="0" err="1" smtClean="0"/>
              <a:t>Strubell</a:t>
            </a:r>
            <a:r>
              <a:rPr lang="en-GB" dirty="0" smtClean="0"/>
              <a:t>, M. (2006) </a:t>
            </a:r>
            <a:r>
              <a:rPr lang="en-GB" i="1" dirty="0"/>
              <a:t>L</a:t>
            </a:r>
            <a:r>
              <a:rPr lang="en-GB" i="1" dirty="0" smtClean="0"/>
              <a:t>anguage Proficiency and Language Use: Interpersonal </a:t>
            </a:r>
            <a:r>
              <a:rPr lang="en-GB" i="1" dirty="0"/>
              <a:t>linguistic behaviour and language </a:t>
            </a:r>
            <a:r>
              <a:rPr lang="en-GB" i="1" dirty="0" smtClean="0"/>
              <a:t>shift</a:t>
            </a:r>
            <a:r>
              <a:rPr lang="en-GB" dirty="0" smtClean="0"/>
              <a:t>.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/>
              <a:t>: https://</a:t>
            </a:r>
            <a:r>
              <a:rPr lang="en-GB" dirty="0" smtClean="0"/>
              <a:t>www.euskadi.eus/web01-ejeduki/en/contenidos/informacion/artik3_1_strubell_05_10/en_10616/artik3_1_strubell_05_10.html (</a:t>
            </a:r>
            <a:r>
              <a:rPr lang="en-GB" dirty="0" err="1" smtClean="0"/>
              <a:t>cyrchwyd</a:t>
            </a:r>
            <a:r>
              <a:rPr lang="en-GB" dirty="0" smtClean="0"/>
              <a:t> 30 </a:t>
            </a:r>
            <a:r>
              <a:rPr lang="en-GB" dirty="0" err="1" smtClean="0"/>
              <a:t>Tachwedd</a:t>
            </a:r>
            <a:r>
              <a:rPr lang="en-GB" dirty="0" smtClean="0"/>
              <a:t> 2024).</a:t>
            </a:r>
          </a:p>
          <a:p>
            <a:pPr marL="0" indent="0">
              <a:buNone/>
            </a:pPr>
            <a:r>
              <a:rPr lang="en-GB" dirty="0"/>
              <a:t>Whitehead, </a:t>
            </a:r>
            <a:r>
              <a:rPr lang="en-GB" dirty="0" smtClean="0"/>
              <a:t>M. </a:t>
            </a:r>
            <a:r>
              <a:rPr lang="en-GB" i="1" dirty="0" smtClean="0"/>
              <a:t>et al</a:t>
            </a:r>
            <a:r>
              <a:rPr lang="en-GB" dirty="0" smtClean="0"/>
              <a:t>. (2017</a:t>
            </a:r>
            <a:r>
              <a:rPr lang="en-GB" dirty="0"/>
              <a:t>). </a:t>
            </a:r>
            <a:r>
              <a:rPr lang="en-GB" i="1" dirty="0" err="1"/>
              <a:t>Neuroliberalism</a:t>
            </a:r>
            <a:r>
              <a:rPr lang="en-GB" i="1" dirty="0"/>
              <a:t>: Behavioural Government in the Twenty-First </a:t>
            </a:r>
            <a:r>
              <a:rPr lang="en-GB" i="1" dirty="0" smtClean="0"/>
              <a:t>Century</a:t>
            </a:r>
            <a:r>
              <a:rPr lang="en-GB" dirty="0"/>
              <a:t>,</a:t>
            </a:r>
            <a:r>
              <a:rPr lang="en-GB" dirty="0" smtClean="0"/>
              <a:t> London: Routledge.</a:t>
            </a:r>
            <a:endParaRPr lang="en-GB" i="1" dirty="0"/>
          </a:p>
        </p:txBody>
      </p:sp>
      <p:sp>
        <p:nvSpPr>
          <p:cNvPr id="4" name="Title 1"/>
          <p:cNvSpPr txBox="1">
            <a:spLocks/>
          </p:cNvSpPr>
          <p:nvPr/>
        </p:nvSpPr>
        <p:spPr bwMode="black">
          <a:xfrm>
            <a:off x="818147" y="964692"/>
            <a:ext cx="10635916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354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cap="none" dirty="0" err="1" smtClean="0"/>
              <a:t>Llyfryddiaeth</a:t>
            </a:r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198035460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1956</TotalTime>
  <Words>983</Words>
  <Application>Microsoft Office PowerPoint</Application>
  <PresentationFormat>Widescreen</PresentationFormat>
  <Paragraphs>88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Gill Sans MT</vt:lpstr>
      <vt:lpstr>Times New Roman</vt:lpstr>
      <vt:lpstr>Parcel</vt:lpstr>
      <vt:lpstr>Hanfodion Cynllunio Iaith Cyflwyniad Seminar Unigol</vt:lpstr>
      <vt:lpstr>Gwreiddiau Cynllunio Iaith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Rhondda Cynon Taff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SheppardThomas, Lisa</dc:creator>
  <cp:lastModifiedBy>SheppardThomas, Lisa</cp:lastModifiedBy>
  <cp:revision>33</cp:revision>
  <dcterms:created xsi:type="dcterms:W3CDTF">2024-11-27T10:22:10Z</dcterms:created>
  <dcterms:modified xsi:type="dcterms:W3CDTF">2024-12-02T05:54:54Z</dcterms:modified>
</cp:coreProperties>
</file>