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ppt/tags/tag7.xml" ContentType="application/vnd.openxmlformats-officedocument.presentationml.tags+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1"/>
  </p:notesMasterIdLst>
  <p:sldIdLst>
    <p:sldId id="264" r:id="rId2"/>
    <p:sldId id="257" r:id="rId3"/>
    <p:sldId id="258" r:id="rId4"/>
    <p:sldId id="259" r:id="rId5"/>
    <p:sldId id="260" r:id="rId6"/>
    <p:sldId id="265"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932DFA-B610-4422-B4BF-C2826F186367}" v="91" dt="2023-05-29T21:40:05.3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45344" autoAdjust="0"/>
  </p:normalViewPr>
  <p:slideViewPr>
    <p:cSldViewPr snapToGrid="0">
      <p:cViewPr varScale="1">
        <p:scale>
          <a:sx n="30" d="100"/>
          <a:sy n="30" d="100"/>
        </p:scale>
        <p:origin x="2056"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69F257-ACD9-438E-A49D-51688B85AF48}" type="datetimeFigureOut">
              <a:rPr lang="en-GB" smtClean="0"/>
              <a:t>29/05/2023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5F46D3-C53B-4CFB-83F5-761798499FC0}" type="slidenum">
              <a:rPr lang="en-GB" smtClean="0"/>
              <a:t>‹#›</a:t>
            </a:fld>
            <a:endParaRPr lang="en-GB"/>
          </a:p>
        </p:txBody>
      </p:sp>
    </p:spTree>
    <p:extLst>
      <p:ext uri="{BB962C8B-B14F-4D97-AF65-F5344CB8AC3E}">
        <p14:creationId xmlns:p14="http://schemas.microsoft.com/office/powerpoint/2010/main" val="2826988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name is Laura Davies and this is a project appraisal relating to a distillery waste strategy at Penderyn.</a:t>
            </a:r>
          </a:p>
        </p:txBody>
      </p:sp>
      <p:sp>
        <p:nvSpPr>
          <p:cNvPr id="4" name="Slide Number Placeholder 3"/>
          <p:cNvSpPr>
            <a:spLocks noGrp="1"/>
          </p:cNvSpPr>
          <p:nvPr>
            <p:ph type="sldNum" sz="quarter" idx="5"/>
          </p:nvPr>
        </p:nvSpPr>
        <p:spPr/>
        <p:txBody>
          <a:bodyPr/>
          <a:lstStyle/>
          <a:p>
            <a:fld id="{6C5F46D3-C53B-4CFB-83F5-761798499FC0}" type="slidenum">
              <a:rPr lang="en-GB" smtClean="0"/>
              <a:t>1</a:t>
            </a:fld>
            <a:endParaRPr lang="en-GB"/>
          </a:p>
        </p:txBody>
      </p:sp>
    </p:spTree>
    <p:extLst>
      <p:ext uri="{BB962C8B-B14F-4D97-AF65-F5344CB8AC3E}">
        <p14:creationId xmlns:p14="http://schemas.microsoft.com/office/powerpoint/2010/main" val="10378713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Since 2012 Penderyn’s operating capacity has increased 10-fold with Penderyn expecting to produce c.1m LPA in the financial year 2023/2024, thanks to the recent expansion into 3 distilling sites. Whilst this increase in output has required many process modifications, one area that has remained stagnant is the management of pot ale (PA - the waste product remaining once distillation of the Penderyn wash has occurred). At present, this waste is stored within a holding tank at each site, before disposal to land-spreading under a National Resources Wales permit. The costs for these collections are significant, at c.£450 per collection (approximately £35,128 per site annually); the company foresees further increases in this in the near future due to ongoing domestic and global market challenges.</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t>Which brings us to the project outline -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Penderyn has been offered the opportunity to develop an in-house treatment of PA to convert this waste product into a concentrate/syrup which could then be sold on to an anaerobic digestion facility. The process, (referred to from here on in as the ‘MacOwen’ method) is summarised as below:</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mj-lt"/>
              <a:buAutoNum type="arabicPeriod"/>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Removal of solids from PA</a:t>
            </a:r>
          </a:p>
          <a:p>
            <a:pPr marL="342900" lvl="0" indent="-342900" algn="just">
              <a:lnSpc>
                <a:spcPct val="107000"/>
              </a:lnSpc>
              <a:buFont typeface="+mj-lt"/>
              <a:buAutoNum type="arabicPeriod"/>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Removal of copper from the remaining organic product via pH balancing</a:t>
            </a:r>
          </a:p>
          <a:p>
            <a:pPr marL="342900" lvl="0" indent="-342900" algn="just">
              <a:lnSpc>
                <a:spcPct val="107000"/>
              </a:lnSpc>
              <a:spcAft>
                <a:spcPts val="800"/>
              </a:spcAft>
              <a:buFont typeface="+mj-lt"/>
              <a:buAutoNum type="arabicPeriod"/>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Evaporation of liquid from the remaining substrate (via a proprietary process) leaving a PA ‘syrup’ – this syrup has a value and can be sold on (the syrup will comprise approximately 20% of the original volume of the PA)</a:t>
            </a:r>
          </a:p>
          <a:p>
            <a:pPr marL="0" lvl="0" indent="0" algn="just">
              <a:lnSpc>
                <a:spcPct val="107000"/>
              </a:lnSpc>
              <a:spcAft>
                <a:spcPts val="800"/>
              </a:spcAft>
              <a:buFont typeface="+mj-l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just">
              <a:lnSpc>
                <a:spcPct val="107000"/>
              </a:lnSpc>
              <a:spcAft>
                <a:spcPts val="800"/>
              </a:spcAft>
              <a:buFont typeface="+mj-l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is relevant to mention at this stage that this project is a pilot one, using innovative and emergent technology, and as a result Penderyn is receiving the treatment unit at a heavily subsided price from MacOwen. This is very much a ‘now or never’ project for the company, as without the subsidy the unit would be £700k and thus completely unreachable.</a:t>
            </a:r>
          </a:p>
          <a:p>
            <a:endParaRPr lang="en-GB" dirty="0"/>
          </a:p>
          <a:p>
            <a:r>
              <a:rPr lang="en-GB" dirty="0"/>
              <a:t>The total investment required for this product, therefore, is £155k</a:t>
            </a:r>
          </a:p>
        </p:txBody>
      </p:sp>
      <p:sp>
        <p:nvSpPr>
          <p:cNvPr id="4" name="Slide Number Placeholder 3"/>
          <p:cNvSpPr>
            <a:spLocks noGrp="1"/>
          </p:cNvSpPr>
          <p:nvPr>
            <p:ph type="sldNum" sz="quarter" idx="5"/>
          </p:nvPr>
        </p:nvSpPr>
        <p:spPr/>
        <p:txBody>
          <a:bodyPr/>
          <a:lstStyle/>
          <a:p>
            <a:fld id="{6C5F46D3-C53B-4CFB-83F5-761798499FC0}" type="slidenum">
              <a:rPr lang="en-GB" smtClean="0"/>
              <a:t>2</a:t>
            </a:fld>
            <a:endParaRPr lang="en-GB"/>
          </a:p>
        </p:txBody>
      </p:sp>
    </p:spTree>
    <p:extLst>
      <p:ext uri="{BB962C8B-B14F-4D97-AF65-F5344CB8AC3E}">
        <p14:creationId xmlns:p14="http://schemas.microsoft.com/office/powerpoint/2010/main" val="7986795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There are several main drivers for Penderyn seeking to pursue this project - a significant increase in Penderyn's production capacity over the past 10 years, with its main HQ production site alone now producing 4 times what it was in 2012, meaning Penderyn is facing annual bills for the pot ale disposal of around £35k. The company employed to collect and dispose of this waste has been providing an increasingly poor service, with missed or late collections becoming more frequent. When a collection is delayed, operations must stop until the tank is emptied due to insufficient waste storage space. This frustrates operations and leads to lost production outputs.</a:t>
            </a:r>
          </a:p>
          <a:p>
            <a:pPr marL="342900" indent="-342900" algn="just">
              <a:lnSpc>
                <a:spcPct val="107000"/>
              </a:lnSpc>
              <a:spcAft>
                <a:spcPts val="800"/>
              </a:spcAft>
              <a:buAutoNum type="arabicPeriod"/>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Additionally, the company is coming under increasing pressure from its customers and stakeholders to meet ‘green’ or sustainable targets, particularly via management of waste streams. </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a result, there are a number of benefits to Penderyn in maximising this opportunity:</a:t>
            </a:r>
          </a:p>
          <a:p>
            <a:pPr marL="342900" lvl="0" indent="-342900" algn="just">
              <a:lnSpc>
                <a:spcPct val="107000"/>
              </a:lnSpc>
              <a:buFont typeface="+mj-lt"/>
              <a:buAutoNum type="arabicPeriod"/>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Significant reduction in the cost of disposal of the PA via land-spreading, (c.£28,750 per year - collections cannot be eradicated completely as caustic washings still need to be disposed of)</a:t>
            </a:r>
          </a:p>
          <a:p>
            <a:pPr marL="342900" lvl="0" indent="-342900" algn="just">
              <a:lnSpc>
                <a:spcPct val="107000"/>
              </a:lnSpc>
              <a:buFont typeface="+mj-lt"/>
              <a:buAutoNum type="arabicPeriod"/>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Lifting the reliance upon land-spreading contractors</a:t>
            </a:r>
          </a:p>
          <a:p>
            <a:pPr marL="342900" lvl="0" indent="-342900" algn="just">
              <a:lnSpc>
                <a:spcPct val="107000"/>
              </a:lnSpc>
              <a:buFont typeface="+mj-lt"/>
              <a:buAutoNum type="arabicPeriod"/>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Creation of an additional income stream for the PA syrup, estimated to be worth c.£24,680 per annum</a:t>
            </a:r>
          </a:p>
          <a:p>
            <a:pPr marL="342900" lvl="0" indent="-342900" algn="just">
              <a:lnSpc>
                <a:spcPct val="107000"/>
              </a:lnSpc>
              <a:buFont typeface="+mj-lt"/>
              <a:buAutoNum type="arabicPeriod"/>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Heat energy harnessed from the water source heat pump utilised in this process can be passed back to a proportion of the distillery processes, resulting in an estimated offset of £5,570 against the sites energy costs</a:t>
            </a:r>
          </a:p>
          <a:p>
            <a:pPr marL="342900" lvl="0" indent="-342900" algn="just">
              <a:lnSpc>
                <a:spcPct val="107000"/>
              </a:lnSpc>
              <a:spcAft>
                <a:spcPts val="800"/>
              </a:spcAft>
              <a:buFont typeface="+mj-lt"/>
              <a:buAutoNum type="arabicPeriod"/>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Involvement of the distillery in such an innovative and sustainable project would contribute to positive brand awareness and assist with strengthening its green credentials</a:t>
            </a:r>
          </a:p>
          <a:p>
            <a:endParaRPr lang="en-GB" dirty="0"/>
          </a:p>
          <a:p>
            <a:r>
              <a:rPr lang="en-GB" dirty="0"/>
              <a:t>The total estimated annual return of this project for years 1 through to 4 is £59,000 per year.</a:t>
            </a:r>
          </a:p>
        </p:txBody>
      </p:sp>
      <p:sp>
        <p:nvSpPr>
          <p:cNvPr id="4" name="Slide Number Placeholder 3"/>
          <p:cNvSpPr>
            <a:spLocks noGrp="1"/>
          </p:cNvSpPr>
          <p:nvPr>
            <p:ph type="sldNum" sz="quarter" idx="5"/>
          </p:nvPr>
        </p:nvSpPr>
        <p:spPr/>
        <p:txBody>
          <a:bodyPr/>
          <a:lstStyle/>
          <a:p>
            <a:fld id="{6C5F46D3-C53B-4CFB-83F5-761798499FC0}" type="slidenum">
              <a:rPr lang="en-GB" smtClean="0"/>
              <a:t>3</a:t>
            </a:fld>
            <a:endParaRPr lang="en-GB"/>
          </a:p>
        </p:txBody>
      </p:sp>
    </p:spTree>
    <p:extLst>
      <p:ext uri="{BB962C8B-B14F-4D97-AF65-F5344CB8AC3E}">
        <p14:creationId xmlns:p14="http://schemas.microsoft.com/office/powerpoint/2010/main" val="3658300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So, onto project timescales.</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would take a period of 16 weeks to get this project fully operational;</a:t>
            </a:r>
          </a:p>
          <a:p>
            <a:pPr marL="342900" lvl="0" indent="-342900" algn="just">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 weeks design/planning strategy between Penderyn/MacOwen group to specify/HAZOP</a:t>
            </a:r>
          </a:p>
          <a:p>
            <a:pPr marL="342900" lvl="0" indent="-342900" algn="just">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9 weeks manufacturing and shipping lag</a:t>
            </a:r>
          </a:p>
          <a:p>
            <a:pPr marL="342900" lvl="0" indent="-342900" algn="just">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2.5 weeks installation</a:t>
            </a:r>
          </a:p>
          <a:p>
            <a:pPr marL="342900" lvl="0" indent="-342900" algn="just">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 weeks commissioning</a:t>
            </a: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Normal operations would run with no interference during this period, with the exception of the installation period.</a:t>
            </a:r>
          </a:p>
          <a:p>
            <a:endParaRPr lang="en-GB" dirty="0"/>
          </a:p>
        </p:txBody>
      </p:sp>
      <p:sp>
        <p:nvSpPr>
          <p:cNvPr id="4" name="Slide Number Placeholder 3"/>
          <p:cNvSpPr>
            <a:spLocks noGrp="1"/>
          </p:cNvSpPr>
          <p:nvPr>
            <p:ph type="sldNum" sz="quarter" idx="5"/>
          </p:nvPr>
        </p:nvSpPr>
        <p:spPr/>
        <p:txBody>
          <a:bodyPr/>
          <a:lstStyle/>
          <a:p>
            <a:fld id="{6C5F46D3-C53B-4CFB-83F5-761798499FC0}" type="slidenum">
              <a:rPr lang="en-GB" smtClean="0"/>
              <a:t>4</a:t>
            </a:fld>
            <a:endParaRPr lang="en-GB"/>
          </a:p>
        </p:txBody>
      </p:sp>
    </p:spTree>
    <p:extLst>
      <p:ext uri="{BB962C8B-B14F-4D97-AF65-F5344CB8AC3E}">
        <p14:creationId xmlns:p14="http://schemas.microsoft.com/office/powerpoint/2010/main" val="13620305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With regards to implications for Labour, then, 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here are no staffing level implications relating to the adoption of this project; the majority of the process is inline and does not require real time continuous monitoring by an operator. The aspects of the process that do require operator intervention directly replace those points in the existing process. As such, there are no redundancy requirements; likewise, there is no requirement for additional recruitment.</a:t>
            </a:r>
          </a:p>
          <a:p>
            <a:pPr algn="just">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In terms of implications for infrastructure - 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 present, the PA is held within a 56m</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3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tank prior to collection; the MacOwen process treats the PA on an immediate basis as the waste PA leaves the distillation vessels and so this tank would no longer be required. It could be sold on, although given its use to date its resale value is likely low. The tank could also be reutilised elsewhere within the business (requiring lifting/transport costs). As the future of the tank is as yet undetermined, any additional revenue income (though sale) or saving (through redeployment) has not been factored into the models.</a:t>
            </a:r>
          </a:p>
          <a:p>
            <a:endParaRPr lang="en-GB" dirty="0"/>
          </a:p>
          <a:p>
            <a:r>
              <a:rPr lang="en-GB" dirty="0"/>
              <a:t>As already mentioned on the previous slide, operations will be unaffected for all phases except the 2 week installation period, which would be scheduled to take place during the distillery’s preplanned maintenance shutdown in September in order to prevent unnecessary downtime. </a:t>
            </a:r>
          </a:p>
        </p:txBody>
      </p:sp>
      <p:sp>
        <p:nvSpPr>
          <p:cNvPr id="4" name="Slide Number Placeholder 3"/>
          <p:cNvSpPr>
            <a:spLocks noGrp="1"/>
          </p:cNvSpPr>
          <p:nvPr>
            <p:ph type="sldNum" sz="quarter" idx="5"/>
          </p:nvPr>
        </p:nvSpPr>
        <p:spPr/>
        <p:txBody>
          <a:bodyPr/>
          <a:lstStyle/>
          <a:p>
            <a:fld id="{6C5F46D3-C53B-4CFB-83F5-761798499FC0}" type="slidenum">
              <a:rPr lang="en-GB" smtClean="0"/>
              <a:t>5</a:t>
            </a:fld>
            <a:endParaRPr lang="en-GB"/>
          </a:p>
        </p:txBody>
      </p:sp>
    </p:spTree>
    <p:extLst>
      <p:ext uri="{BB962C8B-B14F-4D97-AF65-F5344CB8AC3E}">
        <p14:creationId xmlns:p14="http://schemas.microsoft.com/office/powerpoint/2010/main" val="1843321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appraising potential projects, the company’s rationale is two-fold – the project must payback within 3 years, and it’s internal rate of return must be 19% or above.</a:t>
            </a:r>
          </a:p>
          <a:p>
            <a:endParaRPr lang="en-GB" dirty="0"/>
          </a:p>
          <a:p>
            <a:r>
              <a:rPr lang="en-GB" dirty="0"/>
              <a:t>We’ll consider:</a:t>
            </a:r>
          </a:p>
          <a:p>
            <a:endParaRPr lang="en-GB" dirty="0"/>
          </a:p>
          <a:p>
            <a:pPr marL="285750" indent="-285750">
              <a:buFont typeface="Arial" panose="020B0604020202020204" pitchFamily="34" charset="0"/>
              <a:buChar char="•"/>
            </a:pPr>
            <a:r>
              <a:rPr lang="en-GB" sz="1600" dirty="0"/>
              <a:t>Payback Period - </a:t>
            </a:r>
            <a:r>
              <a:rPr lang="en-GB" sz="1400" dirty="0"/>
              <a:t>The length of time an investment takes to pay for itself/breakeven</a:t>
            </a:r>
          </a:p>
          <a:p>
            <a:pPr marL="285750" indent="-285750">
              <a:buFont typeface="Arial" panose="020B0604020202020204" pitchFamily="34" charset="0"/>
              <a:buChar char="•"/>
            </a:pPr>
            <a:r>
              <a:rPr lang="en-GB" sz="1600" dirty="0"/>
              <a:t>Accounting Rate of Return - </a:t>
            </a:r>
            <a:r>
              <a:rPr lang="en-GB" sz="1400" dirty="0"/>
              <a:t>The net profit (‘return’) of the project as a percentage of the initial investment (annually)</a:t>
            </a:r>
          </a:p>
          <a:p>
            <a:pPr marL="285750" indent="-285750">
              <a:buFont typeface="Arial" panose="020B0604020202020204" pitchFamily="34" charset="0"/>
              <a:buChar char="•"/>
            </a:pPr>
            <a:r>
              <a:rPr lang="en-GB" sz="1600" dirty="0"/>
              <a:t>Internal Rate of Return - </a:t>
            </a:r>
            <a:r>
              <a:rPr lang="en-GB" sz="1400" dirty="0"/>
              <a:t>The anticipated annual growth of an investment, as a percentage, corrected for the TVM</a:t>
            </a:r>
          </a:p>
          <a:p>
            <a:pPr marL="285750" indent="-285750">
              <a:buFont typeface="Arial" panose="020B0604020202020204" pitchFamily="34" charset="0"/>
              <a:buChar char="•"/>
            </a:pPr>
            <a:r>
              <a:rPr lang="en-GB" sz="1600" dirty="0"/>
              <a:t>Net Present Value - </a:t>
            </a:r>
            <a:r>
              <a:rPr lang="en-GB" sz="1400" dirty="0"/>
              <a:t>The difference in the value of cash flows (in and out) for a defined period of time, at a defined WACC (weighted average cost of capital) rate (‘discounted cash flow’)</a:t>
            </a:r>
          </a:p>
          <a:p>
            <a:pPr marL="285750" indent="-285750">
              <a:buFont typeface="Arial" panose="020B0604020202020204" pitchFamily="34" charset="0"/>
              <a:buChar char="•"/>
            </a:pPr>
            <a:r>
              <a:rPr lang="en-GB" sz="1600" dirty="0"/>
              <a:t>Profitability Index - </a:t>
            </a:r>
            <a:r>
              <a:rPr lang="en-GB" sz="1400" dirty="0"/>
              <a:t>A ratio indicating the level of inflows (profitability) against the project outflows</a:t>
            </a:r>
          </a:p>
          <a:p>
            <a:endParaRPr lang="en-GB" dirty="0"/>
          </a:p>
        </p:txBody>
      </p:sp>
      <p:sp>
        <p:nvSpPr>
          <p:cNvPr id="4" name="Slide Number Placeholder 3"/>
          <p:cNvSpPr>
            <a:spLocks noGrp="1"/>
          </p:cNvSpPr>
          <p:nvPr>
            <p:ph type="sldNum" sz="quarter" idx="5"/>
          </p:nvPr>
        </p:nvSpPr>
        <p:spPr/>
        <p:txBody>
          <a:bodyPr/>
          <a:lstStyle/>
          <a:p>
            <a:fld id="{6C5F46D3-C53B-4CFB-83F5-761798499FC0}" type="slidenum">
              <a:rPr lang="en-GB" smtClean="0"/>
              <a:t>6</a:t>
            </a:fld>
            <a:endParaRPr lang="en-GB"/>
          </a:p>
        </p:txBody>
      </p:sp>
    </p:spTree>
    <p:extLst>
      <p:ext uri="{BB962C8B-B14F-4D97-AF65-F5344CB8AC3E}">
        <p14:creationId xmlns:p14="http://schemas.microsoft.com/office/powerpoint/2010/main" val="22194789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payback period for this project is 2.6 years; so the risk period is quite short. It is important to consider the payback period in line with other appraisal models and a clear view of the company circumstances – the breakeven point may not be far away, but if the company can’t afford the initial outlay of £155,000 comfortably it would be a reckless course of action to commit to this.</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One of the benefits of Payback Period is that it highlights liquidity – a short PP indicates that within a fairly rapid period of time that cash will be available to the business for reinvestment once again. The flipside of this, however, is that in focussing on liquidity, the profitability of this project is ignored; while the investment in this project will be recovered after 2.6 years, either the profitability needs to also be strong (either by attracting revenue or mitigating against outlays) or there must be a stronger case for the project to be non/low profitability. In the case of this project, this would be in the form of significantly reducing reliance upon third-party contractors who currently disrupt operations by not operating to agreed service plans, and by allowing the company to meet its green credentials. However neither of these are sufficient reasons alone for adopting the project if it is not to become profitable</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However, in being a quick, real-time calculation, the Payback Period assumes all figures remain as they were at the time of the calculation. If, for example, the AD market for Pot ale declines, with less demand and so lower incoming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revene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 income return for years 2 and 3 may be very different to what was originally forecast.</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Likewise, it does not account for the TMV (time value of money) and so the effects of inflation are not mitigated against. The impact of this is variable; in the current economic climate where inflation is rising rapidly the PP figures for projects such as this could be out of kilter very quickly.</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Payback Period also doesn’t consider any contribution the investment makes after the breakeven point – in this situation, the project will continue to provide both savings and a return (albeit perhaps at varying levels) for potentially the next 8-11 years post breakeven point, if the MacOwen R&amp;D evidence is correct.</a:t>
            </a: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2.2	Accounting Rate of Return (ARR)</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ARR for this project has been calculated as 32%; this is a strong ARR and suggests that this project is a viable and therefore, worthwhile investment. Penderyn operates on a Required Rate of Return of </a:t>
            </a:r>
            <a:r>
              <a:rPr lang="en-GB" sz="1800" kern="100" dirty="0">
                <a:effectLst/>
                <a:latin typeface="Calibri" panose="020F0502020204030204" pitchFamily="34" charset="0"/>
                <a:ea typeface="Calibri" panose="020F0502020204030204" pitchFamily="34" charset="0"/>
                <a:cs typeface="Calibri" panose="020F0502020204030204" pitchFamily="34" charset="0"/>
              </a:rPr>
              <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19%; this project far exceeds this IRR and so is proceedable on this basis.</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However, as with the PP, ARR doesn’t take into account variations from the forecasted yearly returns. ARR also does not consider the cash flow relating to an investment income – it only calculates the total return. Whilst it may be important that this project returns a sufficient income, perhaps more important is how/when it does so. ARR makes no differentiation in whether the return is made equally through the 4 years, or all in year 4. Cashflow is critical; a steady ongoing return from year 1 onwards would be preferable.</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This project will run for a minimum of 4 years and will be fully depreciated by the end of this period; ARR can be relied upon fairly well in these circumstances due to the relatively short-term nature of the investment, buffering against high levels of uncertainty seen with longer-term investment models. However, there is evidence to suggest that this kit could actually see a useful lifespan of up to 12 years, albeit with a far lower residual value after this period of £15,000. When recalculated for this situation, ARR emerges as 56% - stronger than at the 4-year model due to the increased income attracted over its useful life. However ARR becomes less reliable over this timespan as there is no way to mitigate against variable economic conditions which are more likely in a project timespan of this length.</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ARR also doesn’t consider that the technology utilised is emergent; the year 4 residual value of £45,000 is not a certainty.</a:t>
            </a: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2.3	Internal Rate of Return (IRR)</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19.2%, the IRR for this project is fairly strong indicating that the project is viable and would be generating a worthwhile return for the duration of the 4-year period. However, the Penderyn RRR is 19%, and so IRR for this project falls only just within that, suggesting that consideration is paid to the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Profitablity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index and, affordability of initial investment and NPV, alongside other non-financial considerations, to determine whether this project is proceedable.</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IRR is a useful model as it recognises the TMV; it also considers liquidity which is critical for a small, independently-owned business such as Penderyn where every penny is accounted for tightly. If the company will be struggling for adequate cash flow for every month of the project’s duration, then the PI, PP and ARR are entirely irrelevant.</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However, IRR is most useful in comparing the potential of 2 or more projects of the same/similar size against each other as it provides perspective, something lost when only one figure is generated with no comparison. </a:t>
            </a: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2.4	Profitability Index (PI)</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PI for this project has been calculated at 1.21, indicating that it’ likely to result in viable returns. PI is of interest as it considers liquidity, which, as outlined above, is critical for Penderyn.</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PI acknowledges the TMV and thus can be more accurately relied upon than some of the other models. PI is particularly useful as, due to it factoring the future values of returns, it allows for assessment/ comparability for a) longer-term projects and b) several projects at once; however, it doesn’t account for the size/scale of projects, rendering comparisons between small/large projects with varying profit margins less functional. PI is most useful used as a prioritisation tool between several projects; where there is a limited investment fund, PI allows a company to determine which will be most lucrative.</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However PI doesn’t acknowledge any further investment injections required into a product after initial investment.</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2.5	Net Present Value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NPV for this project sits at c.£32,000 – implying this project should be profitable and is therefore proceedable</a:t>
            </a: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NPV is a simple calculation which gives a rapid ‘go/no go’ indication. It recognises TMV which contributes to its accuracy for a project of this length (4 years) but buffers increasingly year on year against cash flows in several years’ time so is more (cautiously) accurate for longer term investments.</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One limitation of NPV is that, because it gives a value in monetary units, it does not offer comparability of projects at vastly different sizes e.g. the NPV of a £5m project will be far, far above the NPV of a £1m project, regardless of if the latter is actually more profitable in percentage terms.</a:t>
            </a:r>
          </a:p>
          <a:p>
            <a:pPr algn="just">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further limitation is that NPV doesn’t acknowledge costs associated with the project prior to the investment e.g. development costs, research costs etc. rendering it less accurate in the wider picture. </a:t>
            </a:r>
          </a:p>
          <a:p>
            <a:endParaRPr lang="en-GB" dirty="0"/>
          </a:p>
        </p:txBody>
      </p:sp>
      <p:sp>
        <p:nvSpPr>
          <p:cNvPr id="4" name="Slide Number Placeholder 3"/>
          <p:cNvSpPr>
            <a:spLocks noGrp="1"/>
          </p:cNvSpPr>
          <p:nvPr>
            <p:ph type="sldNum" sz="quarter" idx="5"/>
          </p:nvPr>
        </p:nvSpPr>
        <p:spPr/>
        <p:txBody>
          <a:bodyPr/>
          <a:lstStyle/>
          <a:p>
            <a:fld id="{6C5F46D3-C53B-4CFB-83F5-761798499FC0}" type="slidenum">
              <a:rPr lang="en-GB" smtClean="0"/>
              <a:t>7</a:t>
            </a:fld>
            <a:endParaRPr lang="en-GB"/>
          </a:p>
        </p:txBody>
      </p:sp>
    </p:spTree>
    <p:extLst>
      <p:ext uri="{BB962C8B-B14F-4D97-AF65-F5344CB8AC3E}">
        <p14:creationId xmlns:p14="http://schemas.microsoft.com/office/powerpoint/2010/main" val="27579802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gn="just">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investment cost to Penderyn of £155,000 for this project is already heavily subsidised (by £545,000) by the MacOwen group owing to the emergent nature of this project and Penderyn’s position as a pilot for this process, arguably a SMART partnership. Penderyn has, over the past few years, successfully obtained a considerable level of Welsh Government grant funding for its other projects and so is currently not eligible to apply for further grant funding 	for this project. Therefore, the £95,000 capital spend for the treatment unit itself must attract long-term (&gt;1 year) financing by other means. This must be external as Penderyn doesn’t currently have the capacity/risk management structure to internally fund this project; this does attract greater scrutiny from external stakeholders than internal funding would, and there is likely to be a delay in approval whilst stakeholders’ reservations are met, which must be factored into the project timespan. The additional cost of this external financing must be considered carefully. However, by externally funding the treatment unit, Penderyn is able to preserve its cash flow status more readily by tying up less cash in this project. Long-term external funding via hire purchase/leasing are not appropriate for this project due to no hire facilities being available (pilot technology). Therefore, it’s recommended asset financing (securitisation of assets) be sought from the company’s bank to fund this unit; given the company’s reputation with its bank, its trading history and its low gearing the company does not foresee there being a problem with this.</a:t>
            </a:r>
          </a:p>
          <a:p>
            <a:pPr marL="457200"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With regards to the remaining ‘intangible’ costs, these cannot be ‘borrowed against’. Penderyn is a privately-owned SME and stable cash flow is critical. The shareholders and the executive team agree that it would be risky to fund the remaining £60,000 project costs internally (via retained profits), and that this may prevent the company being able to take on another project in the near future should a lucrative one present itself (‘opportunity cost’) or stabilise itself if a period of economic uncertainty were to occur within the 2.6 year PP, and so equity financing has been agreed for this. This manner of financing keeps finance costs low and lessens financial burden on the business. Penderyn is fortunate to have a supportive pool of shareholders who readily suggested equity financing, making this a quick financing option, but if the shareholders had reservations, this could have delayed the financing agreement. This was supported by Penderyn having a stable, well-respected senior management team.</a:t>
            </a: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Other distilleries have been known to utilise less traditional methods of external financing, namely crowdfunding – this keeps borrowing costs low and a large amount can be raised rapidly, but there is reputational risk to the brand if the project is not successful and returns do not materialise. Given its premium brand identity and the willingness of its shareholders to finance this project crowdfunding was discounted as a financing option. </a:t>
            </a: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Due to the size/timescale/scope of this project, short-term internal (e.g., reducing inventory stocks/delaying trade payables) and external (debt factoring/bank overdraft) aren’t recommended as appropriate financing options.</a:t>
            </a:r>
          </a:p>
          <a:p>
            <a:endParaRPr lang="en-GB" dirty="0"/>
          </a:p>
        </p:txBody>
      </p:sp>
      <p:sp>
        <p:nvSpPr>
          <p:cNvPr id="4" name="Slide Number Placeholder 3"/>
          <p:cNvSpPr>
            <a:spLocks noGrp="1"/>
          </p:cNvSpPr>
          <p:nvPr>
            <p:ph type="sldNum" sz="quarter" idx="5"/>
          </p:nvPr>
        </p:nvSpPr>
        <p:spPr/>
        <p:txBody>
          <a:bodyPr/>
          <a:lstStyle/>
          <a:p>
            <a:fld id="{6C5F46D3-C53B-4CFB-83F5-761798499FC0}" type="slidenum">
              <a:rPr lang="en-GB" smtClean="0"/>
              <a:t>8</a:t>
            </a:fld>
            <a:endParaRPr lang="en-GB"/>
          </a:p>
        </p:txBody>
      </p:sp>
    </p:spTree>
    <p:extLst>
      <p:ext uri="{BB962C8B-B14F-4D97-AF65-F5344CB8AC3E}">
        <p14:creationId xmlns:p14="http://schemas.microsoft.com/office/powerpoint/2010/main" val="23575304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a:t>The financial models indicate that this project is viable and proceedable</a:t>
            </a:r>
          </a:p>
          <a:p>
            <a:r>
              <a:rPr lang="en-GB" sz="1600" dirty="0"/>
              <a:t>However, it should only be approved if long-term external funding (via asset financing) is secured for the £95,000 capital outlay for the treatment unit</a:t>
            </a:r>
          </a:p>
          <a:p>
            <a:r>
              <a:rPr lang="en-GB" sz="1600" dirty="0"/>
              <a:t>If this funding is not secured, the project is not financially viable in its current form</a:t>
            </a:r>
          </a:p>
          <a:p>
            <a:pPr lvl="1"/>
            <a:r>
              <a:rPr lang="en-GB" dirty="0"/>
              <a:t>If this is not secured, the company would need to fund this internally or borrow via more traditional loans</a:t>
            </a:r>
          </a:p>
          <a:p>
            <a:pPr lvl="1"/>
            <a:r>
              <a:rPr lang="en-GB" dirty="0"/>
              <a:t>Loans are likely to attract a significant finance cost, lessening the profitability and overall viability of the project</a:t>
            </a:r>
          </a:p>
          <a:p>
            <a:pPr lvl="1"/>
            <a:r>
              <a:rPr lang="en-GB" dirty="0"/>
              <a:t>Internal financing (via retained profits) would leave the company in a vulnerable position</a:t>
            </a:r>
          </a:p>
          <a:p>
            <a:pPr lvl="2"/>
            <a:r>
              <a:rPr lang="en-GB" sz="1600" dirty="0"/>
              <a:t>Potentially inadequate cashflow</a:t>
            </a:r>
          </a:p>
          <a:p>
            <a:pPr lvl="2"/>
            <a:r>
              <a:rPr lang="en-GB" sz="1600" dirty="0"/>
              <a:t>Opportunity cost</a:t>
            </a:r>
          </a:p>
          <a:p>
            <a:pPr lvl="2"/>
            <a:r>
              <a:rPr lang="en-GB" sz="1600" dirty="0"/>
              <a:t>Less stability to weather future short-term economic turmoil</a:t>
            </a:r>
          </a:p>
          <a:p>
            <a:pPr lvl="1"/>
            <a:r>
              <a:rPr lang="en-GB" dirty="0"/>
              <a:t>Further scrutiny should be undertaken to verify the financial health and integrity (technically, financially and brand-wise) of the MacOwen group before proceeding</a:t>
            </a:r>
          </a:p>
          <a:p>
            <a:endParaRPr lang="en-GB" dirty="0"/>
          </a:p>
        </p:txBody>
      </p:sp>
      <p:sp>
        <p:nvSpPr>
          <p:cNvPr id="4" name="Slide Number Placeholder 3"/>
          <p:cNvSpPr>
            <a:spLocks noGrp="1"/>
          </p:cNvSpPr>
          <p:nvPr>
            <p:ph type="sldNum" sz="quarter" idx="5"/>
          </p:nvPr>
        </p:nvSpPr>
        <p:spPr/>
        <p:txBody>
          <a:bodyPr/>
          <a:lstStyle/>
          <a:p>
            <a:fld id="{6C5F46D3-C53B-4CFB-83F5-761798499FC0}" type="slidenum">
              <a:rPr lang="en-GB" smtClean="0"/>
              <a:t>9</a:t>
            </a:fld>
            <a:endParaRPr lang="en-GB"/>
          </a:p>
        </p:txBody>
      </p:sp>
    </p:spTree>
    <p:extLst>
      <p:ext uri="{BB962C8B-B14F-4D97-AF65-F5344CB8AC3E}">
        <p14:creationId xmlns:p14="http://schemas.microsoft.com/office/powerpoint/2010/main" val="5671339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AB0F58F-5165-4EDC-B2B6-AEB4193AAC62}" type="datetimeFigureOut">
              <a:rPr lang="en-GB" smtClean="0"/>
              <a:t>29/05/2023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036A14-D07B-4A65-BCDB-B521671D8F36}" type="slidenum">
              <a:rPr lang="en-GB" smtClean="0"/>
              <a:t>‹#›</a:t>
            </a:fld>
            <a:endParaRPr lang="en-GB"/>
          </a:p>
        </p:txBody>
      </p:sp>
    </p:spTree>
    <p:extLst>
      <p:ext uri="{BB962C8B-B14F-4D97-AF65-F5344CB8AC3E}">
        <p14:creationId xmlns:p14="http://schemas.microsoft.com/office/powerpoint/2010/main" val="2146246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B0F58F-5165-4EDC-B2B6-AEB4193AAC62}" type="datetimeFigureOut">
              <a:rPr lang="en-GB" smtClean="0"/>
              <a:t>29/05/2023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036A14-D07B-4A65-BCDB-B521671D8F36}" type="slidenum">
              <a:rPr lang="en-GB" smtClean="0"/>
              <a:t>‹#›</a:t>
            </a:fld>
            <a:endParaRPr lang="en-GB"/>
          </a:p>
        </p:txBody>
      </p:sp>
    </p:spTree>
    <p:extLst>
      <p:ext uri="{BB962C8B-B14F-4D97-AF65-F5344CB8AC3E}">
        <p14:creationId xmlns:p14="http://schemas.microsoft.com/office/powerpoint/2010/main" val="1037242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B0F58F-5165-4EDC-B2B6-AEB4193AAC62}" type="datetimeFigureOut">
              <a:rPr lang="en-GB" smtClean="0"/>
              <a:t>29/05/2023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036A14-D07B-4A65-BCDB-B521671D8F36}" type="slidenum">
              <a:rPr lang="en-GB" smtClean="0"/>
              <a:t>‹#›</a:t>
            </a:fld>
            <a:endParaRPr lang="en-GB"/>
          </a:p>
        </p:txBody>
      </p:sp>
    </p:spTree>
    <p:extLst>
      <p:ext uri="{BB962C8B-B14F-4D97-AF65-F5344CB8AC3E}">
        <p14:creationId xmlns:p14="http://schemas.microsoft.com/office/powerpoint/2010/main" val="1913338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B0F58F-5165-4EDC-B2B6-AEB4193AAC62}" type="datetimeFigureOut">
              <a:rPr lang="en-GB" smtClean="0"/>
              <a:t>29/05/2023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036A14-D07B-4A65-BCDB-B521671D8F36}" type="slidenum">
              <a:rPr lang="en-GB" smtClean="0"/>
              <a:t>‹#›</a:t>
            </a:fld>
            <a:endParaRPr lang="en-GB"/>
          </a:p>
        </p:txBody>
      </p:sp>
    </p:spTree>
    <p:extLst>
      <p:ext uri="{BB962C8B-B14F-4D97-AF65-F5344CB8AC3E}">
        <p14:creationId xmlns:p14="http://schemas.microsoft.com/office/powerpoint/2010/main" val="2178495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B0F58F-5165-4EDC-B2B6-AEB4193AAC62}" type="datetimeFigureOut">
              <a:rPr lang="en-GB" smtClean="0"/>
              <a:t>29/05/2023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036A14-D07B-4A65-BCDB-B521671D8F36}" type="slidenum">
              <a:rPr lang="en-GB" smtClean="0"/>
              <a:t>‹#›</a:t>
            </a:fld>
            <a:endParaRPr lang="en-GB"/>
          </a:p>
        </p:txBody>
      </p:sp>
    </p:spTree>
    <p:extLst>
      <p:ext uri="{BB962C8B-B14F-4D97-AF65-F5344CB8AC3E}">
        <p14:creationId xmlns:p14="http://schemas.microsoft.com/office/powerpoint/2010/main" val="3142255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B0F58F-5165-4EDC-B2B6-AEB4193AAC62}" type="datetimeFigureOut">
              <a:rPr lang="en-GB" smtClean="0"/>
              <a:t>29/05/2023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036A14-D07B-4A65-BCDB-B521671D8F36}" type="slidenum">
              <a:rPr lang="en-GB" smtClean="0"/>
              <a:t>‹#›</a:t>
            </a:fld>
            <a:endParaRPr lang="en-GB"/>
          </a:p>
        </p:txBody>
      </p:sp>
    </p:spTree>
    <p:extLst>
      <p:ext uri="{BB962C8B-B14F-4D97-AF65-F5344CB8AC3E}">
        <p14:creationId xmlns:p14="http://schemas.microsoft.com/office/powerpoint/2010/main" val="32873375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B0F58F-5165-4EDC-B2B6-AEB4193AAC62}" type="datetimeFigureOut">
              <a:rPr lang="en-GB" smtClean="0"/>
              <a:t>29/05/2023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036A14-D07B-4A65-BCDB-B521671D8F36}" type="slidenum">
              <a:rPr lang="en-GB" smtClean="0"/>
              <a:t>‹#›</a:t>
            </a:fld>
            <a:endParaRPr lang="en-GB"/>
          </a:p>
        </p:txBody>
      </p:sp>
    </p:spTree>
    <p:extLst>
      <p:ext uri="{BB962C8B-B14F-4D97-AF65-F5344CB8AC3E}">
        <p14:creationId xmlns:p14="http://schemas.microsoft.com/office/powerpoint/2010/main" val="2529325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B0F58F-5165-4EDC-B2B6-AEB4193AAC62}" type="datetimeFigureOut">
              <a:rPr lang="en-GB" smtClean="0"/>
              <a:t>29/05/2023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036A14-D07B-4A65-BCDB-B521671D8F36}" type="slidenum">
              <a:rPr lang="en-GB" smtClean="0"/>
              <a:t>‹#›</a:t>
            </a:fld>
            <a:endParaRPr lang="en-GB"/>
          </a:p>
        </p:txBody>
      </p:sp>
    </p:spTree>
    <p:extLst>
      <p:ext uri="{BB962C8B-B14F-4D97-AF65-F5344CB8AC3E}">
        <p14:creationId xmlns:p14="http://schemas.microsoft.com/office/powerpoint/2010/main" val="1355438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B0F58F-5165-4EDC-B2B6-AEB4193AAC62}" type="datetimeFigureOut">
              <a:rPr lang="en-GB" smtClean="0"/>
              <a:t>29/05/2023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036A14-D07B-4A65-BCDB-B521671D8F36}" type="slidenum">
              <a:rPr lang="en-GB" smtClean="0"/>
              <a:t>‹#›</a:t>
            </a:fld>
            <a:endParaRPr lang="en-GB"/>
          </a:p>
        </p:txBody>
      </p:sp>
    </p:spTree>
    <p:extLst>
      <p:ext uri="{BB962C8B-B14F-4D97-AF65-F5344CB8AC3E}">
        <p14:creationId xmlns:p14="http://schemas.microsoft.com/office/powerpoint/2010/main" val="41135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B0F58F-5165-4EDC-B2B6-AEB4193AAC62}" type="datetimeFigureOut">
              <a:rPr lang="en-GB" smtClean="0"/>
              <a:t>29/05/2023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036A14-D07B-4A65-BCDB-B521671D8F36}" type="slidenum">
              <a:rPr lang="en-GB" smtClean="0"/>
              <a:t>‹#›</a:t>
            </a:fld>
            <a:endParaRPr lang="en-GB"/>
          </a:p>
        </p:txBody>
      </p:sp>
    </p:spTree>
    <p:extLst>
      <p:ext uri="{BB962C8B-B14F-4D97-AF65-F5344CB8AC3E}">
        <p14:creationId xmlns:p14="http://schemas.microsoft.com/office/powerpoint/2010/main" val="790680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B0F58F-5165-4EDC-B2B6-AEB4193AAC62}" type="datetimeFigureOut">
              <a:rPr lang="en-GB" smtClean="0"/>
              <a:t>29/05/2023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036A14-D07B-4A65-BCDB-B521671D8F3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9986241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B0F58F-5165-4EDC-B2B6-AEB4193AAC62}" type="datetimeFigureOut">
              <a:rPr lang="en-GB" smtClean="0"/>
              <a:t>29/05/2023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036A14-D07B-4A65-BCDB-B521671D8F36}" type="slidenum">
              <a:rPr lang="en-GB" smtClean="0"/>
              <a:t>‹#›</a:t>
            </a:fld>
            <a:endParaRPr lang="en-GB"/>
          </a:p>
        </p:txBody>
      </p:sp>
    </p:spTree>
    <p:extLst>
      <p:ext uri="{BB962C8B-B14F-4D97-AF65-F5344CB8AC3E}">
        <p14:creationId xmlns:p14="http://schemas.microsoft.com/office/powerpoint/2010/main" val="2672993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B0F58F-5165-4EDC-B2B6-AEB4193AAC62}" type="datetimeFigureOut">
              <a:rPr lang="en-GB" smtClean="0"/>
              <a:t>29/05/2023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036A14-D07B-4A65-BCDB-B521671D8F3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289483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B0F58F-5165-4EDC-B2B6-AEB4193AAC62}" type="datetimeFigureOut">
              <a:rPr lang="en-GB" smtClean="0"/>
              <a:t>29/05/2023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036A14-D07B-4A65-BCDB-B521671D8F36}" type="slidenum">
              <a:rPr lang="en-GB" smtClean="0"/>
              <a:t>‹#›</a:t>
            </a:fld>
            <a:endParaRPr lang="en-GB"/>
          </a:p>
        </p:txBody>
      </p:sp>
    </p:spTree>
    <p:extLst>
      <p:ext uri="{BB962C8B-B14F-4D97-AF65-F5344CB8AC3E}">
        <p14:creationId xmlns:p14="http://schemas.microsoft.com/office/powerpoint/2010/main" val="8115050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B0F58F-5165-4EDC-B2B6-AEB4193AAC62}" type="datetimeFigureOut">
              <a:rPr lang="en-GB" smtClean="0"/>
              <a:t>29/05/2023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036A14-D07B-4A65-BCDB-B521671D8F36}" type="slidenum">
              <a:rPr lang="en-GB" smtClean="0"/>
              <a:t>‹#›</a:t>
            </a:fld>
            <a:endParaRPr lang="en-GB"/>
          </a:p>
        </p:txBody>
      </p:sp>
    </p:spTree>
    <p:extLst>
      <p:ext uri="{BB962C8B-B14F-4D97-AF65-F5344CB8AC3E}">
        <p14:creationId xmlns:p14="http://schemas.microsoft.com/office/powerpoint/2010/main" val="24793777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B0F58F-5165-4EDC-B2B6-AEB4193AAC62}" type="datetimeFigureOut">
              <a:rPr lang="en-GB" smtClean="0"/>
              <a:t>29/05/2023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036A14-D07B-4A65-BCDB-B521671D8F36}" type="slidenum">
              <a:rPr lang="en-GB" smtClean="0"/>
              <a:t>‹#›</a:t>
            </a:fld>
            <a:endParaRPr lang="en-GB"/>
          </a:p>
        </p:txBody>
      </p:sp>
    </p:spTree>
    <p:extLst>
      <p:ext uri="{BB962C8B-B14F-4D97-AF65-F5344CB8AC3E}">
        <p14:creationId xmlns:p14="http://schemas.microsoft.com/office/powerpoint/2010/main" val="3760225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AB0F58F-5165-4EDC-B2B6-AEB4193AAC62}" type="datetimeFigureOut">
              <a:rPr lang="en-GB" smtClean="0"/>
              <a:t>29/05/2023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4036A14-D07B-4A65-BCDB-B521671D8F36}" type="slidenum">
              <a:rPr lang="en-GB" smtClean="0"/>
              <a:t>‹#›</a:t>
            </a:fld>
            <a:endParaRPr lang="en-GB"/>
          </a:p>
        </p:txBody>
      </p:sp>
    </p:spTree>
    <p:extLst>
      <p:ext uri="{BB962C8B-B14F-4D97-AF65-F5344CB8AC3E}">
        <p14:creationId xmlns:p14="http://schemas.microsoft.com/office/powerpoint/2010/main" val="50390536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video" Target="../media/media3.mp4"/><Relationship Id="rId2" Type="http://schemas.microsoft.com/office/2007/relationships/media" Target="../media/media3.mp4"/><Relationship Id="rId1" Type="http://schemas.openxmlformats.org/officeDocument/2006/relationships/tags" Target="../tags/tag2.xml"/><Relationship Id="rId6" Type="http://schemas.openxmlformats.org/officeDocument/2006/relationships/image" Target="../media/image3.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video" Target="../media/media4.mp4"/><Relationship Id="rId2" Type="http://schemas.microsoft.com/office/2007/relationships/media" Target="../media/media4.mp4"/><Relationship Id="rId1" Type="http://schemas.openxmlformats.org/officeDocument/2006/relationships/tags" Target="../tags/tag3.xml"/><Relationship Id="rId6" Type="http://schemas.openxmlformats.org/officeDocument/2006/relationships/image" Target="../media/image4.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video" Target="../media/media5.mp4"/><Relationship Id="rId2" Type="http://schemas.microsoft.com/office/2007/relationships/media" Target="../media/media5.mp4"/><Relationship Id="rId1" Type="http://schemas.openxmlformats.org/officeDocument/2006/relationships/tags" Target="../tags/tag4.xml"/><Relationship Id="rId6" Type="http://schemas.openxmlformats.org/officeDocument/2006/relationships/image" Target="../media/image5.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video" Target="../media/media6.mp4"/><Relationship Id="rId2" Type="http://schemas.microsoft.com/office/2007/relationships/media" Target="../media/media6.mp4"/><Relationship Id="rId1" Type="http://schemas.openxmlformats.org/officeDocument/2006/relationships/tags" Target="../tags/tag5.xml"/><Relationship Id="rId6" Type="http://schemas.openxmlformats.org/officeDocument/2006/relationships/image" Target="../media/image6.pn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video" Target="../media/media8.mp4"/><Relationship Id="rId2" Type="http://schemas.microsoft.com/office/2007/relationships/media" Target="../media/media8.mp4"/><Relationship Id="rId1" Type="http://schemas.openxmlformats.org/officeDocument/2006/relationships/tags" Target="../tags/tag6.xml"/><Relationship Id="rId6" Type="http://schemas.openxmlformats.org/officeDocument/2006/relationships/image" Target="../media/image8.png"/><Relationship Id="rId5" Type="http://schemas.openxmlformats.org/officeDocument/2006/relationships/notesSlide" Target="../notesSlides/notesSlide8.xml"/><Relationship Id="rId4"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video" Target="../media/media9.mp4"/><Relationship Id="rId2" Type="http://schemas.microsoft.com/office/2007/relationships/media" Target="../media/media9.mp4"/><Relationship Id="rId1" Type="http://schemas.openxmlformats.org/officeDocument/2006/relationships/tags" Target="../tags/tag7.xml"/><Relationship Id="rId6" Type="http://schemas.openxmlformats.org/officeDocument/2006/relationships/image" Target="../media/image9.pn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6C647-9D30-388F-8989-6D41ADB8B8E8}"/>
              </a:ext>
            </a:extLst>
          </p:cNvPr>
          <p:cNvSpPr>
            <a:spLocks noGrp="1"/>
          </p:cNvSpPr>
          <p:nvPr>
            <p:ph type="ctrTitle"/>
          </p:nvPr>
        </p:nvSpPr>
        <p:spPr>
          <a:xfrm>
            <a:off x="1507067" y="887117"/>
            <a:ext cx="7766936" cy="1646302"/>
          </a:xfrm>
        </p:spPr>
        <p:txBody>
          <a:bodyPr/>
          <a:lstStyle/>
          <a:p>
            <a:pPr algn="l"/>
            <a:r>
              <a:rPr lang="en-GB" dirty="0"/>
              <a:t>Project Appraisal</a:t>
            </a:r>
          </a:p>
        </p:txBody>
      </p:sp>
      <p:sp>
        <p:nvSpPr>
          <p:cNvPr id="3" name="Subtitle 2">
            <a:extLst>
              <a:ext uri="{FF2B5EF4-FFF2-40B4-BE49-F238E27FC236}">
                <a16:creationId xmlns:a16="http://schemas.microsoft.com/office/drawing/2014/main" id="{AC4415D2-8ACD-5DFF-F99B-9584542A7069}"/>
              </a:ext>
            </a:extLst>
          </p:cNvPr>
          <p:cNvSpPr>
            <a:spLocks noGrp="1"/>
          </p:cNvSpPr>
          <p:nvPr>
            <p:ph type="subTitle" idx="1"/>
          </p:nvPr>
        </p:nvSpPr>
        <p:spPr>
          <a:xfrm>
            <a:off x="1507067" y="2332101"/>
            <a:ext cx="7766936" cy="1096899"/>
          </a:xfrm>
        </p:spPr>
        <p:txBody>
          <a:bodyPr/>
          <a:lstStyle/>
          <a:p>
            <a:pPr algn="l"/>
            <a:endParaRPr lang="en-GB" dirty="0"/>
          </a:p>
          <a:p>
            <a:pPr algn="l"/>
            <a:r>
              <a:rPr lang="en-GB" dirty="0">
                <a:solidFill>
                  <a:schemeClr val="tx1"/>
                </a:solidFill>
              </a:rPr>
              <a:t>The separation of distillery waste streams to produce a pot ale syrup for resale as cattle feed</a:t>
            </a:r>
          </a:p>
        </p:txBody>
      </p:sp>
      <p:sp>
        <p:nvSpPr>
          <p:cNvPr id="4" name="TextBox 3">
            <a:extLst>
              <a:ext uri="{FF2B5EF4-FFF2-40B4-BE49-F238E27FC236}">
                <a16:creationId xmlns:a16="http://schemas.microsoft.com/office/drawing/2014/main" id="{ED6F6223-977B-F3AC-7F8A-96E7FDF45679}"/>
              </a:ext>
            </a:extLst>
          </p:cNvPr>
          <p:cNvSpPr txBox="1"/>
          <p:nvPr/>
        </p:nvSpPr>
        <p:spPr>
          <a:xfrm>
            <a:off x="1507067" y="4199860"/>
            <a:ext cx="5680542" cy="646331"/>
          </a:xfrm>
          <a:prstGeom prst="rect">
            <a:avLst/>
          </a:prstGeom>
          <a:noFill/>
        </p:spPr>
        <p:txBody>
          <a:bodyPr wrap="square" rtlCol="0">
            <a:spAutoFit/>
          </a:bodyPr>
          <a:lstStyle/>
          <a:p>
            <a:r>
              <a:rPr lang="en-GB" dirty="0"/>
              <a:t>ACPA 7002 Financial Management &amp; Planning</a:t>
            </a:r>
          </a:p>
          <a:p>
            <a:r>
              <a:rPr lang="en-GB" dirty="0"/>
              <a:t>Student ID: 2127190</a:t>
            </a:r>
          </a:p>
        </p:txBody>
      </p:sp>
      <p:pic>
        <p:nvPicPr>
          <p:cNvPr id="6" name="Video 5">
            <a:hlinkClick r:id="" action="ppaction://media"/>
            <a:extLst>
              <a:ext uri="{FF2B5EF4-FFF2-40B4-BE49-F238E27FC236}">
                <a16:creationId xmlns:a16="http://schemas.microsoft.com/office/drawing/2014/main" id="{D34D8BDF-5B0D-8F18-25A5-D04615149AA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651739093"/>
      </p:ext>
    </p:extLst>
  </p:cSld>
  <p:clrMapOvr>
    <a:masterClrMapping/>
  </p:clrMapOvr>
  <mc:AlternateContent xmlns:mc="http://schemas.openxmlformats.org/markup-compatibility/2006" xmlns:p14="http://schemas.microsoft.com/office/powerpoint/2010/main">
    <mc:Choice Requires="p14">
      <p:transition spd="slow" p14:dur="2000" advTm="5445"/>
    </mc:Choice>
    <mc:Fallback xmlns="">
      <p:transition spd="slow" advTm="54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B9DCF-2B1F-938B-4788-927B38204FA9}"/>
              </a:ext>
            </a:extLst>
          </p:cNvPr>
          <p:cNvSpPr>
            <a:spLocks noGrp="1"/>
          </p:cNvSpPr>
          <p:nvPr>
            <p:ph type="title"/>
          </p:nvPr>
        </p:nvSpPr>
        <p:spPr/>
        <p:txBody>
          <a:bodyPr/>
          <a:lstStyle/>
          <a:p>
            <a:r>
              <a:rPr lang="en-GB" dirty="0"/>
              <a:t>Project Outline</a:t>
            </a:r>
          </a:p>
        </p:txBody>
      </p:sp>
      <p:sp>
        <p:nvSpPr>
          <p:cNvPr id="3" name="Content Placeholder 2">
            <a:extLst>
              <a:ext uri="{FF2B5EF4-FFF2-40B4-BE49-F238E27FC236}">
                <a16:creationId xmlns:a16="http://schemas.microsoft.com/office/drawing/2014/main" id="{2C410255-4F0D-71D2-A6E5-C8B4FFF1396C}"/>
              </a:ext>
            </a:extLst>
          </p:cNvPr>
          <p:cNvSpPr>
            <a:spLocks noGrp="1"/>
          </p:cNvSpPr>
          <p:nvPr>
            <p:ph idx="1"/>
          </p:nvPr>
        </p:nvSpPr>
        <p:spPr>
          <a:xfrm>
            <a:off x="677334" y="1386958"/>
            <a:ext cx="8596668" cy="3880773"/>
          </a:xfrm>
        </p:spPr>
        <p:txBody>
          <a:bodyPr>
            <a:noAutofit/>
          </a:bodyPr>
          <a:lstStyle/>
          <a:p>
            <a:r>
              <a:rPr lang="en-GB" sz="1200" kern="100" dirty="0">
                <a:solidFill>
                  <a:schemeClr val="tx1"/>
                </a:solidFill>
                <a:effectLst/>
                <a:ea typeface="Calibri" panose="020F0502020204030204" pitchFamily="34" charset="0"/>
                <a:cs typeface="Times New Roman" panose="02020603050405020304" pitchFamily="18" charset="0"/>
              </a:rPr>
              <a:t>The separation of distillery waste streams to produce a concentrated pot ale syrup for resale as cattle feed (the ‘MacOwen Method’)</a:t>
            </a:r>
          </a:p>
          <a:p>
            <a:r>
              <a:rPr lang="en-GB" sz="1200" b="1" kern="100" dirty="0">
                <a:solidFill>
                  <a:schemeClr val="tx1"/>
                </a:solidFill>
                <a:ea typeface="Calibri" panose="020F0502020204030204" pitchFamily="34" charset="0"/>
                <a:cs typeface="Times New Roman" panose="02020603050405020304" pitchFamily="18" charset="0"/>
              </a:rPr>
              <a:t>Process</a:t>
            </a:r>
            <a:endParaRPr lang="en-GB" sz="1200" b="1" kern="100" dirty="0">
              <a:solidFill>
                <a:schemeClr val="tx1"/>
              </a:solidFill>
              <a:effectLst/>
              <a:ea typeface="Calibri" panose="020F0502020204030204" pitchFamily="34" charset="0"/>
              <a:cs typeface="Times New Roman" panose="02020603050405020304" pitchFamily="18" charset="0"/>
            </a:endParaRPr>
          </a:p>
          <a:p>
            <a:pPr marL="342900" lvl="0" indent="-342900" algn="just">
              <a:lnSpc>
                <a:spcPct val="107000"/>
              </a:lnSpc>
              <a:buFont typeface="+mj-lt"/>
              <a:buAutoNum type="arabicPeriod"/>
            </a:pPr>
            <a:r>
              <a:rPr lang="en-GB" sz="1200" kern="100" dirty="0">
                <a:solidFill>
                  <a:schemeClr val="tx1"/>
                </a:solidFill>
                <a:effectLst/>
                <a:ea typeface="Calibri" panose="020F0502020204030204" pitchFamily="34" charset="0"/>
                <a:cs typeface="Times New Roman" panose="02020603050405020304" pitchFamily="18" charset="0"/>
              </a:rPr>
              <a:t>Solids are removed from the pot ale through physical separation</a:t>
            </a:r>
          </a:p>
          <a:p>
            <a:pPr marL="342900" lvl="0" indent="-342900" algn="just">
              <a:lnSpc>
                <a:spcPct val="107000"/>
              </a:lnSpc>
              <a:buFont typeface="+mj-lt"/>
              <a:buAutoNum type="arabicPeriod"/>
            </a:pPr>
            <a:r>
              <a:rPr lang="en-GB" sz="1200" kern="100" dirty="0">
                <a:solidFill>
                  <a:schemeClr val="tx1"/>
                </a:solidFill>
                <a:effectLst/>
                <a:ea typeface="Calibri" panose="020F0502020204030204" pitchFamily="34" charset="0"/>
                <a:cs typeface="Times New Roman" panose="02020603050405020304" pitchFamily="18" charset="0"/>
              </a:rPr>
              <a:t>Copper etc is removed from the remaining organic product via pH balancing</a:t>
            </a:r>
          </a:p>
          <a:p>
            <a:pPr marL="342900" lvl="0" indent="-342900" algn="just">
              <a:lnSpc>
                <a:spcPct val="107000"/>
              </a:lnSpc>
              <a:spcAft>
                <a:spcPts val="800"/>
              </a:spcAft>
              <a:buFont typeface="+mj-lt"/>
              <a:buAutoNum type="arabicPeriod"/>
            </a:pPr>
            <a:r>
              <a:rPr lang="en-GB" sz="1200" kern="100" dirty="0">
                <a:solidFill>
                  <a:schemeClr val="tx1"/>
                </a:solidFill>
                <a:effectLst/>
                <a:ea typeface="Calibri" panose="020F0502020204030204" pitchFamily="34" charset="0"/>
                <a:cs typeface="Times New Roman" panose="02020603050405020304" pitchFamily="18" charset="0"/>
              </a:rPr>
              <a:t>Liquid is evaporated from the remaining substrate (via a proprietary process) in order to leave a pot ale ‘syrup’ – it is this syrup that has a value and can be sold on (the syrup will comprise approximately 20% of the original volume of the pot ale)</a:t>
            </a:r>
            <a:endParaRPr lang="en-GB" sz="1200" dirty="0">
              <a:solidFill>
                <a:schemeClr val="tx1"/>
              </a:solidFill>
            </a:endParaRPr>
          </a:p>
          <a:p>
            <a:r>
              <a:rPr lang="en-GB" sz="1200" b="1" dirty="0">
                <a:solidFill>
                  <a:schemeClr val="tx1"/>
                </a:solidFill>
              </a:rPr>
              <a:t>Investment required</a:t>
            </a:r>
          </a:p>
          <a:p>
            <a:pPr lvl="1"/>
            <a:r>
              <a:rPr lang="en-GB" sz="1200" dirty="0">
                <a:solidFill>
                  <a:schemeClr val="tx1"/>
                </a:solidFill>
              </a:rPr>
              <a:t>£11,000 design engineering</a:t>
            </a:r>
          </a:p>
          <a:p>
            <a:pPr lvl="1"/>
            <a:r>
              <a:rPr lang="en-GB" sz="1200" dirty="0">
                <a:solidFill>
                  <a:schemeClr val="tx1"/>
                </a:solidFill>
              </a:rPr>
              <a:t>£95,000 treatment unit</a:t>
            </a:r>
          </a:p>
          <a:p>
            <a:pPr lvl="1"/>
            <a:r>
              <a:rPr lang="en-GB" sz="1200" dirty="0">
                <a:solidFill>
                  <a:schemeClr val="tx1"/>
                </a:solidFill>
              </a:rPr>
              <a:t>£22,000 groundworks/site modifications</a:t>
            </a:r>
          </a:p>
          <a:p>
            <a:pPr lvl="1"/>
            <a:r>
              <a:rPr lang="en-GB" sz="1200" dirty="0">
                <a:solidFill>
                  <a:schemeClr val="tx1"/>
                </a:solidFill>
              </a:rPr>
              <a:t>£27,000 install &amp; commissioning</a:t>
            </a:r>
          </a:p>
          <a:p>
            <a:pPr lvl="1"/>
            <a:r>
              <a:rPr lang="en-GB" sz="1200" dirty="0">
                <a:solidFill>
                  <a:schemeClr val="tx1"/>
                </a:solidFill>
              </a:rPr>
              <a:t>Total = £155,000</a:t>
            </a:r>
          </a:p>
        </p:txBody>
      </p:sp>
      <p:pic>
        <p:nvPicPr>
          <p:cNvPr id="6" name="Video 5">
            <a:hlinkClick r:id="" action="ppaction://media"/>
            <a:extLst>
              <a:ext uri="{FF2B5EF4-FFF2-40B4-BE49-F238E27FC236}">
                <a16:creationId xmlns:a16="http://schemas.microsoft.com/office/drawing/2014/main" id="{2109A1F3-0303-69B9-AFBB-68C2A483272D}"/>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1895232008"/>
      </p:ext>
    </p:extLst>
  </p:cSld>
  <p:clrMapOvr>
    <a:masterClrMapping/>
  </p:clrMapOvr>
  <mc:AlternateContent xmlns:mc="http://schemas.openxmlformats.org/markup-compatibility/2006" xmlns:p14="http://schemas.microsoft.com/office/powerpoint/2010/main">
    <mc:Choice Requires="p14">
      <p:transition spd="slow" p14:dur="2000" advTm="102140"/>
    </mc:Choice>
    <mc:Fallback xmlns="">
      <p:transition spd="slow" advTm="102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43" fill="hold" display="0">
                  <p:stCondLst>
                    <p:cond delay="indefinite"/>
                  </p:stCondLst>
                </p:cTn>
                <p:tgtEl>
                  <p:spTgt spid="6"/>
                </p:tgtEl>
              </p:cMediaNode>
            </p:video>
            <p:seq concurrent="1" nextAc="seek">
              <p:cTn id="44" restart="whenNotActive" fill="hold" evtFilter="cancelBubble" nodeType="interactiveSeq">
                <p:stCondLst>
                  <p:cond evt="onClick" delay="0">
                    <p:tgtEl>
                      <p:spTgt spid="6"/>
                    </p:tgtEl>
                  </p:cond>
                </p:stCondLst>
                <p:endSync evt="end" delay="0">
                  <p:rtn val="all"/>
                </p:endSync>
                <p:childTnLst>
                  <p:par>
                    <p:cTn id="45" fill="hold">
                      <p:stCondLst>
                        <p:cond delay="0"/>
                      </p:stCondLst>
                      <p:childTnLst>
                        <p:par>
                          <p:cTn id="46" fill="hold">
                            <p:stCondLst>
                              <p:cond delay="0"/>
                            </p:stCondLst>
                            <p:childTnLst>
                              <p:par>
                                <p:cTn id="47" presetID="2" presetClass="mediacall" presetSubtype="0" fill="hold" nodeType="clickEffect">
                                  <p:stCondLst>
                                    <p:cond delay="0"/>
                                  </p:stCondLst>
                                  <p:childTnLst>
                                    <p:cmd type="call" cmd="togglePause">
                                      <p:cBhvr>
                                        <p:cTn id="48"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570C8-A242-9D74-6EBE-32AA261547F9}"/>
              </a:ext>
            </a:extLst>
          </p:cNvPr>
          <p:cNvSpPr>
            <a:spLocks noGrp="1"/>
          </p:cNvSpPr>
          <p:nvPr>
            <p:ph type="title"/>
          </p:nvPr>
        </p:nvSpPr>
        <p:spPr/>
        <p:txBody>
          <a:bodyPr/>
          <a:lstStyle/>
          <a:p>
            <a:r>
              <a:rPr lang="en-GB" dirty="0"/>
              <a:t>Reasoning &amp; Benefits</a:t>
            </a:r>
          </a:p>
        </p:txBody>
      </p:sp>
      <p:sp>
        <p:nvSpPr>
          <p:cNvPr id="3" name="Content Placeholder 2">
            <a:extLst>
              <a:ext uri="{FF2B5EF4-FFF2-40B4-BE49-F238E27FC236}">
                <a16:creationId xmlns:a16="http://schemas.microsoft.com/office/drawing/2014/main" id="{8BF0C77B-189D-ABF4-6CA3-86F1336A1B01}"/>
              </a:ext>
            </a:extLst>
          </p:cNvPr>
          <p:cNvSpPr>
            <a:spLocks noGrp="1"/>
          </p:cNvSpPr>
          <p:nvPr>
            <p:ph idx="1"/>
          </p:nvPr>
        </p:nvSpPr>
        <p:spPr>
          <a:xfrm>
            <a:off x="677334" y="1488613"/>
            <a:ext cx="8596668" cy="3880773"/>
          </a:xfrm>
        </p:spPr>
        <p:txBody>
          <a:bodyPr>
            <a:normAutofit lnSpcReduction="10000"/>
          </a:bodyPr>
          <a:lstStyle/>
          <a:p>
            <a:r>
              <a:rPr lang="en-GB" sz="1400" dirty="0">
                <a:solidFill>
                  <a:schemeClr val="tx1"/>
                </a:solidFill>
              </a:rPr>
              <a:t>Significant increase in Penderyn’s production capacity over the past 10 years</a:t>
            </a:r>
          </a:p>
          <a:p>
            <a:r>
              <a:rPr lang="en-GB" sz="1400" dirty="0">
                <a:solidFill>
                  <a:schemeClr val="tx1"/>
                </a:solidFill>
              </a:rPr>
              <a:t>Current annual bill of c.£35k per site for pot ale disposal</a:t>
            </a:r>
          </a:p>
          <a:p>
            <a:r>
              <a:rPr lang="en-GB" sz="1400" dirty="0">
                <a:solidFill>
                  <a:schemeClr val="tx1"/>
                </a:solidFill>
              </a:rPr>
              <a:t>Poor service levels causing operational frustration</a:t>
            </a:r>
          </a:p>
          <a:p>
            <a:r>
              <a:rPr lang="en-GB" sz="1400" dirty="0">
                <a:solidFill>
                  <a:schemeClr val="tx1"/>
                </a:solidFill>
              </a:rPr>
              <a:t>Pressure from customers and stakeholders to meet ‘green’ targets</a:t>
            </a:r>
          </a:p>
          <a:p>
            <a:endParaRPr lang="en-GB" sz="1400" dirty="0">
              <a:solidFill>
                <a:schemeClr val="tx1"/>
              </a:solidFill>
            </a:endParaRPr>
          </a:p>
          <a:p>
            <a:endParaRPr lang="en-GB" sz="1400" dirty="0">
              <a:solidFill>
                <a:schemeClr val="tx1"/>
              </a:solidFill>
            </a:endParaRPr>
          </a:p>
          <a:p>
            <a:r>
              <a:rPr lang="en-GB" sz="1400" dirty="0">
                <a:solidFill>
                  <a:schemeClr val="tx1"/>
                </a:solidFill>
              </a:rPr>
              <a:t>Reduced reliance upon waste operators</a:t>
            </a:r>
          </a:p>
          <a:p>
            <a:r>
              <a:rPr lang="en-GB" sz="1400" dirty="0">
                <a:solidFill>
                  <a:schemeClr val="tx1"/>
                </a:solidFill>
              </a:rPr>
              <a:t>Significant reduction (c.£29k) in pot ale disposal costs each year</a:t>
            </a:r>
          </a:p>
          <a:p>
            <a:r>
              <a:rPr lang="en-GB" sz="1400" dirty="0">
                <a:solidFill>
                  <a:schemeClr val="tx1"/>
                </a:solidFill>
              </a:rPr>
              <a:t>Creation of an additional income stream via pot ale sales to AD (c.£25k per year)</a:t>
            </a:r>
          </a:p>
          <a:p>
            <a:r>
              <a:rPr lang="en-GB" sz="1400" dirty="0">
                <a:solidFill>
                  <a:schemeClr val="tx1"/>
                </a:solidFill>
              </a:rPr>
              <a:t>C.£5.5k offset against site heat energy costs per year</a:t>
            </a:r>
          </a:p>
          <a:p>
            <a:r>
              <a:rPr lang="en-GB" sz="1400" dirty="0">
                <a:solidFill>
                  <a:schemeClr val="tx1"/>
                </a:solidFill>
              </a:rPr>
              <a:t>Achievement of green credentials</a:t>
            </a:r>
          </a:p>
          <a:p>
            <a:r>
              <a:rPr lang="en-GB" sz="1400" dirty="0">
                <a:solidFill>
                  <a:schemeClr val="tx1"/>
                </a:solidFill>
              </a:rPr>
              <a:t>Positive for brand image</a:t>
            </a:r>
          </a:p>
          <a:p>
            <a:endParaRPr lang="en-GB" dirty="0"/>
          </a:p>
        </p:txBody>
      </p:sp>
      <p:pic>
        <p:nvPicPr>
          <p:cNvPr id="5" name="Video 4">
            <a:hlinkClick r:id="" action="ppaction://media"/>
            <a:extLst>
              <a:ext uri="{FF2B5EF4-FFF2-40B4-BE49-F238E27FC236}">
                <a16:creationId xmlns:a16="http://schemas.microsoft.com/office/drawing/2014/main" id="{BAD082BE-2C90-17C8-4FD4-64F1222E2233}"/>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3772927517"/>
      </p:ext>
    </p:extLst>
  </p:cSld>
  <p:clrMapOvr>
    <a:masterClrMapping/>
  </p:clrMapOvr>
  <mc:AlternateContent xmlns:mc="http://schemas.openxmlformats.org/markup-compatibility/2006" xmlns:p14="http://schemas.microsoft.com/office/powerpoint/2010/main">
    <mc:Choice Requires="p14">
      <p:transition spd="slow" p14:dur="2000" advTm="81316"/>
    </mc:Choice>
    <mc:Fallback xmlns="">
      <p:transition spd="slow" advTm="81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47" fill="hold" display="0">
                  <p:stCondLst>
                    <p:cond delay="indefinite"/>
                  </p:stCondLst>
                </p:cTn>
                <p:tgtEl>
                  <p:spTgt spid="5"/>
                </p:tgtEl>
              </p:cMediaNode>
            </p:video>
            <p:seq concurrent="1" nextAc="seek">
              <p:cTn id="48" restart="whenNotActive" fill="hold" evtFilter="cancelBubble" nodeType="interactiveSeq">
                <p:stCondLst>
                  <p:cond evt="onClick" delay="0">
                    <p:tgtEl>
                      <p:spTgt spid="5"/>
                    </p:tgtEl>
                  </p:cond>
                </p:stCondLst>
                <p:endSync evt="end" delay="0">
                  <p:rtn val="all"/>
                </p:endSync>
                <p:childTnLst>
                  <p:par>
                    <p:cTn id="49" fill="hold">
                      <p:stCondLst>
                        <p:cond delay="0"/>
                      </p:stCondLst>
                      <p:childTnLst>
                        <p:par>
                          <p:cTn id="50" fill="hold">
                            <p:stCondLst>
                              <p:cond delay="0"/>
                            </p:stCondLst>
                            <p:childTnLst>
                              <p:par>
                                <p:cTn id="51" presetID="2" presetClass="mediacall" presetSubtype="0" fill="hold" nodeType="clickEffect">
                                  <p:stCondLst>
                                    <p:cond delay="0"/>
                                  </p:stCondLst>
                                  <p:childTnLst>
                                    <p:cmd type="call" cmd="togglePause">
                                      <p:cBhvr>
                                        <p:cTn id="5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0BB9EDE-5FFA-040D-6D84-8B11BFFDE242}"/>
              </a:ext>
            </a:extLst>
          </p:cNvPr>
          <p:cNvSpPr>
            <a:spLocks noGrp="1"/>
          </p:cNvSpPr>
          <p:nvPr>
            <p:ph type="title"/>
          </p:nvPr>
        </p:nvSpPr>
        <p:spPr/>
        <p:txBody>
          <a:bodyPr/>
          <a:lstStyle/>
          <a:p>
            <a:r>
              <a:rPr lang="en-GB" dirty="0"/>
              <a:t>Timescales</a:t>
            </a:r>
          </a:p>
        </p:txBody>
      </p:sp>
      <p:sp>
        <p:nvSpPr>
          <p:cNvPr id="5" name="Content Placeholder 4">
            <a:extLst>
              <a:ext uri="{FF2B5EF4-FFF2-40B4-BE49-F238E27FC236}">
                <a16:creationId xmlns:a16="http://schemas.microsoft.com/office/drawing/2014/main" id="{8BCFD5C3-D481-F7B0-0476-3B633C92B769}"/>
              </a:ext>
            </a:extLst>
          </p:cNvPr>
          <p:cNvSpPr>
            <a:spLocks noGrp="1"/>
          </p:cNvSpPr>
          <p:nvPr>
            <p:ph idx="1"/>
          </p:nvPr>
        </p:nvSpPr>
        <p:spPr>
          <a:xfrm>
            <a:off x="677334" y="1488117"/>
            <a:ext cx="8596668" cy="4412953"/>
          </a:xfrm>
        </p:spPr>
        <p:txBody>
          <a:bodyPr>
            <a:normAutofit/>
          </a:bodyPr>
          <a:lstStyle/>
          <a:p>
            <a:pPr marL="0" indent="0">
              <a:buNone/>
            </a:pPr>
            <a:r>
              <a:rPr lang="en-GB" b="1" dirty="0"/>
              <a:t>Implementation Timeline</a:t>
            </a:r>
          </a:p>
          <a:p>
            <a:r>
              <a:rPr lang="en-GB" dirty="0"/>
              <a:t>Installation must be completed within the distillery’s maintenance shutdown in September to prevent any downtime impacts upon normal operations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b="1" dirty="0"/>
              <a:t>Project lifespan of 4 years</a:t>
            </a:r>
          </a:p>
          <a:p>
            <a:r>
              <a:rPr lang="en-GB" dirty="0"/>
              <a:t>	Evidence suggests that the treatment unit could last for up to 12 years</a:t>
            </a:r>
          </a:p>
        </p:txBody>
      </p:sp>
      <p:grpSp>
        <p:nvGrpSpPr>
          <p:cNvPr id="17" name="Group 16">
            <a:extLst>
              <a:ext uri="{FF2B5EF4-FFF2-40B4-BE49-F238E27FC236}">
                <a16:creationId xmlns:a16="http://schemas.microsoft.com/office/drawing/2014/main" id="{BC7C0A16-30A8-1B31-5951-2B0B8F7263DD}"/>
              </a:ext>
            </a:extLst>
          </p:cNvPr>
          <p:cNvGrpSpPr/>
          <p:nvPr/>
        </p:nvGrpSpPr>
        <p:grpSpPr>
          <a:xfrm>
            <a:off x="1175608" y="2854620"/>
            <a:ext cx="7600119" cy="1679945"/>
            <a:chOff x="1101606" y="2041450"/>
            <a:chExt cx="7600119" cy="1679945"/>
          </a:xfrm>
        </p:grpSpPr>
        <p:sp>
          <p:nvSpPr>
            <p:cNvPr id="13" name="Rectangle 12">
              <a:extLst>
                <a:ext uri="{FF2B5EF4-FFF2-40B4-BE49-F238E27FC236}">
                  <a16:creationId xmlns:a16="http://schemas.microsoft.com/office/drawing/2014/main" id="{D385F693-29AD-CEE2-03F9-AB95FF8499EC}"/>
                </a:ext>
              </a:extLst>
            </p:cNvPr>
            <p:cNvSpPr/>
            <p:nvPr/>
          </p:nvSpPr>
          <p:spPr>
            <a:xfrm>
              <a:off x="1134554" y="2041450"/>
              <a:ext cx="1276350" cy="1679945"/>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7D74F1E-563C-748F-E906-56DA075162B3}"/>
                </a:ext>
              </a:extLst>
            </p:cNvPr>
            <p:cNvSpPr/>
            <p:nvPr/>
          </p:nvSpPr>
          <p:spPr>
            <a:xfrm>
              <a:off x="2345007" y="2041450"/>
              <a:ext cx="3385941" cy="1679945"/>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62120087-8360-0D7E-E110-A3B84BB2DB91}"/>
                </a:ext>
              </a:extLst>
            </p:cNvPr>
            <p:cNvSpPr/>
            <p:nvPr/>
          </p:nvSpPr>
          <p:spPr>
            <a:xfrm>
              <a:off x="7008321" y="2041450"/>
              <a:ext cx="1693403" cy="1679945"/>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E72AD6EA-A082-2C07-7460-502A57CC582F}"/>
                </a:ext>
              </a:extLst>
            </p:cNvPr>
            <p:cNvSpPr/>
            <p:nvPr/>
          </p:nvSpPr>
          <p:spPr>
            <a:xfrm>
              <a:off x="5730948" y="2041450"/>
              <a:ext cx="1276350" cy="1679945"/>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BABC9A2D-44BC-1B8B-CA95-F7B3AF323A41}"/>
                </a:ext>
              </a:extLst>
            </p:cNvPr>
            <p:cNvSpPr txBox="1"/>
            <p:nvPr/>
          </p:nvSpPr>
          <p:spPr>
            <a:xfrm>
              <a:off x="1101606" y="2419757"/>
              <a:ext cx="1276350" cy="923330"/>
            </a:xfrm>
            <a:prstGeom prst="rect">
              <a:avLst/>
            </a:prstGeom>
            <a:noFill/>
            <a:ln>
              <a:noFill/>
            </a:ln>
          </p:spPr>
          <p:txBody>
            <a:bodyPr wrap="square" rtlCol="0">
              <a:spAutoFit/>
            </a:bodyPr>
            <a:lstStyle/>
            <a:p>
              <a:pPr algn="ctr"/>
              <a:r>
                <a:rPr lang="en-GB" dirty="0"/>
                <a:t>Design Strategy &amp; HAZOP</a:t>
              </a:r>
            </a:p>
          </p:txBody>
        </p:sp>
        <p:sp>
          <p:nvSpPr>
            <p:cNvPr id="9" name="TextBox 8">
              <a:extLst>
                <a:ext uri="{FF2B5EF4-FFF2-40B4-BE49-F238E27FC236}">
                  <a16:creationId xmlns:a16="http://schemas.microsoft.com/office/drawing/2014/main" id="{0D698C40-0FF9-4BC4-BED2-4647624EA0B8}"/>
                </a:ext>
              </a:extLst>
            </p:cNvPr>
            <p:cNvSpPr txBox="1"/>
            <p:nvPr/>
          </p:nvSpPr>
          <p:spPr>
            <a:xfrm>
              <a:off x="2552077" y="2696756"/>
              <a:ext cx="2971800" cy="369332"/>
            </a:xfrm>
            <a:prstGeom prst="rect">
              <a:avLst/>
            </a:prstGeom>
            <a:noFill/>
            <a:ln>
              <a:noFill/>
            </a:ln>
          </p:spPr>
          <p:txBody>
            <a:bodyPr wrap="square" rtlCol="0" anchor="ctr">
              <a:spAutoFit/>
            </a:bodyPr>
            <a:lstStyle/>
            <a:p>
              <a:pPr algn="ctr"/>
              <a:r>
                <a:rPr lang="en-GB" dirty="0"/>
                <a:t>Manufacture &amp; Shipping</a:t>
              </a:r>
            </a:p>
          </p:txBody>
        </p:sp>
        <p:sp>
          <p:nvSpPr>
            <p:cNvPr id="10" name="TextBox 9">
              <a:extLst>
                <a:ext uri="{FF2B5EF4-FFF2-40B4-BE49-F238E27FC236}">
                  <a16:creationId xmlns:a16="http://schemas.microsoft.com/office/drawing/2014/main" id="{D29A0CE8-1DF8-895E-3ADB-24109CA0D957}"/>
                </a:ext>
              </a:extLst>
            </p:cNvPr>
            <p:cNvSpPr txBox="1"/>
            <p:nvPr/>
          </p:nvSpPr>
          <p:spPr>
            <a:xfrm>
              <a:off x="5729924" y="2696756"/>
              <a:ext cx="1276350" cy="369332"/>
            </a:xfrm>
            <a:prstGeom prst="rect">
              <a:avLst/>
            </a:prstGeom>
            <a:noFill/>
            <a:ln>
              <a:noFill/>
            </a:ln>
          </p:spPr>
          <p:txBody>
            <a:bodyPr wrap="square" rtlCol="0" anchor="ctr">
              <a:spAutoFit/>
            </a:bodyPr>
            <a:lstStyle/>
            <a:p>
              <a:pPr algn="ctr"/>
              <a:r>
                <a:rPr lang="en-GB" dirty="0"/>
                <a:t>Install</a:t>
              </a:r>
            </a:p>
          </p:txBody>
        </p:sp>
        <p:sp>
          <p:nvSpPr>
            <p:cNvPr id="11" name="TextBox 10">
              <a:extLst>
                <a:ext uri="{FF2B5EF4-FFF2-40B4-BE49-F238E27FC236}">
                  <a16:creationId xmlns:a16="http://schemas.microsoft.com/office/drawing/2014/main" id="{ABE3631F-BA23-7DAD-9499-76D31FAAF775}"/>
                </a:ext>
              </a:extLst>
            </p:cNvPr>
            <p:cNvSpPr txBox="1"/>
            <p:nvPr/>
          </p:nvSpPr>
          <p:spPr>
            <a:xfrm>
              <a:off x="7006274" y="2696756"/>
              <a:ext cx="1695451" cy="900000"/>
            </a:xfrm>
            <a:prstGeom prst="rect">
              <a:avLst/>
            </a:prstGeom>
            <a:noFill/>
            <a:ln>
              <a:noFill/>
            </a:ln>
          </p:spPr>
          <p:txBody>
            <a:bodyPr wrap="square" rtlCol="0">
              <a:spAutoFit/>
            </a:bodyPr>
            <a:lstStyle/>
            <a:p>
              <a:r>
                <a:rPr lang="en-GB" dirty="0"/>
                <a:t>Commissioning</a:t>
              </a:r>
            </a:p>
          </p:txBody>
        </p:sp>
      </p:grpSp>
      <p:pic>
        <p:nvPicPr>
          <p:cNvPr id="2" name="Video 1">
            <a:hlinkClick r:id="" action="ppaction://media"/>
            <a:extLst>
              <a:ext uri="{FF2B5EF4-FFF2-40B4-BE49-F238E27FC236}">
                <a16:creationId xmlns:a16="http://schemas.microsoft.com/office/drawing/2014/main" id="{4892B28B-2476-DFDA-F94A-7055CBA641E7}"/>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2245288221"/>
      </p:ext>
    </p:extLst>
  </p:cSld>
  <p:clrMapOvr>
    <a:masterClrMapping/>
  </p:clrMapOvr>
  <mc:AlternateContent xmlns:mc="http://schemas.openxmlformats.org/markup-compatibility/2006" xmlns:p14="http://schemas.microsoft.com/office/powerpoint/2010/main">
    <mc:Choice Requires="p14">
      <p:transition spd="slow" p14:dur="2000" advTm="36568"/>
    </mc:Choice>
    <mc:Fallback xmlns="">
      <p:transition spd="slow" advTm="36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3" fill="hold" display="0">
                  <p:stCondLst>
                    <p:cond delay="indefinite"/>
                  </p:stCondLst>
                </p:cTn>
                <p:tgtEl>
                  <p:spTgt spid="2"/>
                </p:tgtEl>
              </p:cMediaNode>
            </p:video>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6DBB6-6511-A8D4-7C32-ABA18F8D6709}"/>
              </a:ext>
            </a:extLst>
          </p:cNvPr>
          <p:cNvSpPr>
            <a:spLocks noGrp="1"/>
          </p:cNvSpPr>
          <p:nvPr>
            <p:ph type="title"/>
          </p:nvPr>
        </p:nvSpPr>
        <p:spPr/>
        <p:txBody>
          <a:bodyPr/>
          <a:lstStyle/>
          <a:p>
            <a:r>
              <a:rPr lang="en-GB" dirty="0"/>
              <a:t>Project Implications</a:t>
            </a:r>
          </a:p>
        </p:txBody>
      </p:sp>
      <p:sp>
        <p:nvSpPr>
          <p:cNvPr id="3" name="Content Placeholder 2">
            <a:extLst>
              <a:ext uri="{FF2B5EF4-FFF2-40B4-BE49-F238E27FC236}">
                <a16:creationId xmlns:a16="http://schemas.microsoft.com/office/drawing/2014/main" id="{43F267CD-401A-B63C-1A52-749ED47B8E05}"/>
              </a:ext>
            </a:extLst>
          </p:cNvPr>
          <p:cNvSpPr>
            <a:spLocks noGrp="1"/>
          </p:cNvSpPr>
          <p:nvPr>
            <p:ph idx="1"/>
          </p:nvPr>
        </p:nvSpPr>
        <p:spPr>
          <a:xfrm>
            <a:off x="677334" y="1520457"/>
            <a:ext cx="8596668" cy="4520906"/>
          </a:xfrm>
        </p:spPr>
        <p:txBody>
          <a:bodyPr>
            <a:normAutofit fontScale="85000" lnSpcReduction="20000"/>
          </a:bodyPr>
          <a:lstStyle/>
          <a:p>
            <a:r>
              <a:rPr lang="en-GB" dirty="0"/>
              <a:t>Labour</a:t>
            </a:r>
          </a:p>
          <a:p>
            <a:pPr lvl="1"/>
            <a:r>
              <a:rPr lang="en-GB" dirty="0"/>
              <a:t>No redundancies anticipated</a:t>
            </a:r>
          </a:p>
          <a:p>
            <a:pPr lvl="1"/>
            <a:r>
              <a:rPr lang="en-GB" dirty="0"/>
              <a:t>No redeployments anticipated</a:t>
            </a:r>
          </a:p>
          <a:p>
            <a:pPr lvl="1"/>
            <a:r>
              <a:rPr lang="en-GB" dirty="0"/>
              <a:t>No additional hire anticipated</a:t>
            </a:r>
          </a:p>
          <a:p>
            <a:pPr marL="457200" lvl="1" indent="0">
              <a:buNone/>
            </a:pPr>
            <a:endParaRPr lang="en-GB" dirty="0"/>
          </a:p>
          <a:p>
            <a:r>
              <a:rPr lang="en-GB" dirty="0"/>
              <a:t>Infrastructure</a:t>
            </a:r>
          </a:p>
          <a:p>
            <a:pPr lvl="1"/>
            <a:r>
              <a:rPr lang="en-GB" dirty="0"/>
              <a:t>Existing 56m</a:t>
            </a:r>
            <a:r>
              <a:rPr lang="en-GB" baseline="30000" dirty="0"/>
              <a:t>3</a:t>
            </a:r>
            <a:r>
              <a:rPr lang="en-GB" dirty="0"/>
              <a:t> tank will no longer be required</a:t>
            </a:r>
          </a:p>
          <a:p>
            <a:pPr lvl="1"/>
            <a:r>
              <a:rPr lang="en-GB" dirty="0"/>
              <a:t>This could be sold (anticipated low residual value) or redeployed elsewhere within the company (lifting/transport fees applicable)</a:t>
            </a:r>
          </a:p>
          <a:p>
            <a:pPr lvl="1"/>
            <a:r>
              <a:rPr lang="en-GB" dirty="0"/>
              <a:t>Modifications required to ancillary pipework/groundworks to site treatment unit – accounted for in project costs</a:t>
            </a:r>
          </a:p>
          <a:p>
            <a:pPr marL="457200" lvl="1" indent="0">
              <a:buNone/>
            </a:pPr>
            <a:endParaRPr lang="en-GB" dirty="0"/>
          </a:p>
          <a:p>
            <a:r>
              <a:rPr lang="en-GB" dirty="0"/>
              <a:t>Operations</a:t>
            </a:r>
          </a:p>
          <a:p>
            <a:pPr lvl="1"/>
            <a:r>
              <a:rPr lang="en-GB" dirty="0"/>
              <a:t>Operations can/will run as normal during all phases except the install phase (must occur during shutdown in September)</a:t>
            </a:r>
          </a:p>
          <a:p>
            <a:pPr lvl="1"/>
            <a:r>
              <a:rPr lang="en-GB" dirty="0"/>
              <a:t>No impact upon operations timings, scheduling or availability once installed</a:t>
            </a:r>
          </a:p>
        </p:txBody>
      </p:sp>
      <p:pic>
        <p:nvPicPr>
          <p:cNvPr id="5" name="Video 4">
            <a:hlinkClick r:id="" action="ppaction://media"/>
            <a:extLst>
              <a:ext uri="{FF2B5EF4-FFF2-40B4-BE49-F238E27FC236}">
                <a16:creationId xmlns:a16="http://schemas.microsoft.com/office/drawing/2014/main" id="{CFE8EBC6-43F6-7562-FE1F-5C4023139EE0}"/>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2028476271"/>
      </p:ext>
    </p:extLst>
  </p:cSld>
  <p:clrMapOvr>
    <a:masterClrMapping/>
  </p:clrMapOvr>
  <mc:AlternateContent xmlns:mc="http://schemas.openxmlformats.org/markup-compatibility/2006" xmlns:p14="http://schemas.microsoft.com/office/powerpoint/2010/main">
    <mc:Choice Requires="p14">
      <p:transition spd="slow" p14:dur="2000" advTm="77306"/>
    </mc:Choice>
    <mc:Fallback xmlns="">
      <p:transition spd="slow" advTm="77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5" fill="hold" display="0">
                  <p:stCondLst>
                    <p:cond delay="indefinite"/>
                  </p:stCondLst>
                </p:cTn>
                <p:tgtEl>
                  <p:spTgt spid="5"/>
                </p:tgtEl>
              </p:cMediaNode>
            </p:video>
            <p:seq concurrent="1" nextAc="seek">
              <p:cTn id="36" restart="whenNotActive" fill="hold" evtFilter="cancelBubble" nodeType="interactiveSeq">
                <p:stCondLst>
                  <p:cond evt="onClick" delay="0">
                    <p:tgtEl>
                      <p:spTgt spid="5"/>
                    </p:tgtEl>
                  </p:cond>
                </p:stCondLst>
                <p:endSync evt="end" delay="0">
                  <p:rtn val="all"/>
                </p:endSync>
                <p:childTnLst>
                  <p:par>
                    <p:cTn id="37" fill="hold">
                      <p:stCondLst>
                        <p:cond delay="0"/>
                      </p:stCondLst>
                      <p:childTnLst>
                        <p:par>
                          <p:cTn id="38" fill="hold">
                            <p:stCondLst>
                              <p:cond delay="0"/>
                            </p:stCondLst>
                            <p:childTnLst>
                              <p:par>
                                <p:cTn id="39" presetID="2" presetClass="mediacall" presetSubtype="0" fill="hold" nodeType="clickEffect">
                                  <p:stCondLst>
                                    <p:cond delay="0"/>
                                  </p:stCondLst>
                                  <p:childTnLst>
                                    <p:cmd type="call" cmd="togglePause">
                                      <p:cBhvr>
                                        <p:cTn id="40"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774FF-104A-1452-BD73-1CED478663FA}"/>
              </a:ext>
            </a:extLst>
          </p:cNvPr>
          <p:cNvSpPr>
            <a:spLocks noGrp="1"/>
          </p:cNvSpPr>
          <p:nvPr>
            <p:ph type="title"/>
          </p:nvPr>
        </p:nvSpPr>
        <p:spPr>
          <a:xfrm>
            <a:off x="677334" y="525518"/>
            <a:ext cx="8596668" cy="1320800"/>
          </a:xfrm>
        </p:spPr>
        <p:txBody>
          <a:bodyPr/>
          <a:lstStyle/>
          <a:p>
            <a:r>
              <a:rPr lang="en-GB" dirty="0"/>
              <a:t>Financial Modelling</a:t>
            </a:r>
          </a:p>
        </p:txBody>
      </p:sp>
      <p:sp>
        <p:nvSpPr>
          <p:cNvPr id="3" name="Content Placeholder 2">
            <a:extLst>
              <a:ext uri="{FF2B5EF4-FFF2-40B4-BE49-F238E27FC236}">
                <a16:creationId xmlns:a16="http://schemas.microsoft.com/office/drawing/2014/main" id="{95A576FF-41DE-BBA9-6064-7F3988961D4A}"/>
              </a:ext>
            </a:extLst>
          </p:cNvPr>
          <p:cNvSpPr>
            <a:spLocks noGrp="1"/>
          </p:cNvSpPr>
          <p:nvPr>
            <p:ph idx="1"/>
          </p:nvPr>
        </p:nvSpPr>
        <p:spPr>
          <a:xfrm>
            <a:off x="677334" y="1229711"/>
            <a:ext cx="9675356" cy="5628290"/>
          </a:xfrm>
        </p:spPr>
        <p:txBody>
          <a:bodyPr/>
          <a:lstStyle/>
          <a:p>
            <a:r>
              <a:rPr lang="en-GB" sz="1600" dirty="0"/>
              <a:t>Business rationale</a:t>
            </a:r>
          </a:p>
          <a:p>
            <a:pPr lvl="1"/>
            <a:r>
              <a:rPr lang="en-GB" sz="1400" dirty="0"/>
              <a:t>Payback within 3 years</a:t>
            </a:r>
          </a:p>
          <a:p>
            <a:pPr lvl="1"/>
            <a:r>
              <a:rPr lang="en-GB" sz="1400" dirty="0"/>
              <a:t>IRR ≥19%</a:t>
            </a:r>
          </a:p>
          <a:p>
            <a:pPr lvl="1"/>
            <a:endParaRPr lang="en-GB" sz="1400" dirty="0"/>
          </a:p>
          <a:p>
            <a:r>
              <a:rPr lang="en-GB" sz="1600" dirty="0"/>
              <a:t>Payback Period</a:t>
            </a:r>
          </a:p>
          <a:p>
            <a:pPr lvl="1"/>
            <a:r>
              <a:rPr lang="en-GB" sz="1400" dirty="0"/>
              <a:t>The length of time an investment takes to pay for itself/breakeven</a:t>
            </a:r>
          </a:p>
          <a:p>
            <a:r>
              <a:rPr lang="en-GB" sz="1600" dirty="0"/>
              <a:t>Accounting Rate of Return</a:t>
            </a:r>
          </a:p>
          <a:p>
            <a:pPr lvl="1"/>
            <a:r>
              <a:rPr lang="en-GB" sz="1400" dirty="0"/>
              <a:t>The net profit (‘return’) of the project as a percentage of the initial investment (annually)</a:t>
            </a:r>
          </a:p>
          <a:p>
            <a:r>
              <a:rPr lang="en-GB" sz="1600" dirty="0"/>
              <a:t>Internal Rate of Return</a:t>
            </a:r>
          </a:p>
          <a:p>
            <a:pPr lvl="1"/>
            <a:r>
              <a:rPr lang="en-GB" sz="1400" dirty="0"/>
              <a:t>The anticipated annual growth of an investment, as a percentage, corrected for the TVM</a:t>
            </a:r>
          </a:p>
          <a:p>
            <a:r>
              <a:rPr lang="en-GB" sz="1600" dirty="0"/>
              <a:t>Net Present Value</a:t>
            </a:r>
          </a:p>
          <a:p>
            <a:pPr lvl="1"/>
            <a:r>
              <a:rPr lang="en-GB" sz="1400" dirty="0"/>
              <a:t>The difference in the value of cash flows (in and out) for a defined period of time, at a defined WACC (weighted average cost of capital) rate (‘discounted cash flow’)</a:t>
            </a:r>
          </a:p>
          <a:p>
            <a:r>
              <a:rPr lang="en-GB" sz="1600" dirty="0"/>
              <a:t>Profitability Index</a:t>
            </a:r>
          </a:p>
          <a:p>
            <a:pPr lvl="1"/>
            <a:r>
              <a:rPr lang="en-GB" sz="1400" dirty="0"/>
              <a:t>A ratio indicating the level of inflows (profitability) against the project outflows</a:t>
            </a:r>
          </a:p>
          <a:p>
            <a:pPr lvl="1"/>
            <a:endParaRPr lang="en-GB" dirty="0"/>
          </a:p>
          <a:p>
            <a:pPr lvl="1"/>
            <a:endParaRPr lang="en-GB" dirty="0"/>
          </a:p>
        </p:txBody>
      </p:sp>
      <p:pic>
        <p:nvPicPr>
          <p:cNvPr id="4" name="Video 3">
            <a:hlinkClick r:id="" action="ppaction://media"/>
            <a:extLst>
              <a:ext uri="{FF2B5EF4-FFF2-40B4-BE49-F238E27FC236}">
                <a16:creationId xmlns:a16="http://schemas.microsoft.com/office/drawing/2014/main" id="{E55F83CF-D1AB-2649-187E-BC23A325BF5C}"/>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3486069438"/>
      </p:ext>
    </p:extLst>
  </p:cSld>
  <p:clrMapOvr>
    <a:masterClrMapping/>
  </p:clrMapOvr>
  <mc:AlternateContent xmlns:mc="http://schemas.openxmlformats.org/markup-compatibility/2006">
    <mc:Choice xmlns:p14="http://schemas.microsoft.com/office/powerpoint/2010/main" Requires="p14">
      <p:transition spd="slow" p14:dur="2000" advTm="16507"/>
    </mc:Choice>
    <mc:Fallback>
      <p:transition spd="slow" advTm="16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45" fill="hold" display="0">
                  <p:stCondLst>
                    <p:cond delay="indefinite"/>
                  </p:stCondLst>
                </p:cTn>
                <p:tgtEl>
                  <p:spTgt spid="4"/>
                </p:tgtEl>
              </p:cMediaNode>
            </p:video>
            <p:seq concurrent="1" nextAc="seek">
              <p:cTn id="46" restart="whenNotActive" fill="hold" evtFilter="cancelBubble" nodeType="interactiveSeq">
                <p:stCondLst>
                  <p:cond evt="onClick" delay="0">
                    <p:tgtEl>
                      <p:spTgt spid="4"/>
                    </p:tgtEl>
                  </p:cond>
                </p:stCondLst>
                <p:endSync evt="end" delay="0">
                  <p:rtn val="all"/>
                </p:endSync>
                <p:childTnLst>
                  <p:par>
                    <p:cTn id="47" fill="hold">
                      <p:stCondLst>
                        <p:cond delay="0"/>
                      </p:stCondLst>
                      <p:childTnLst>
                        <p:par>
                          <p:cTn id="48" fill="hold">
                            <p:stCondLst>
                              <p:cond delay="0"/>
                            </p:stCondLst>
                            <p:childTnLst>
                              <p:par>
                                <p:cTn id="49" presetID="2" presetClass="mediacall" presetSubtype="0" fill="hold" nodeType="clickEffect">
                                  <p:stCondLst>
                                    <p:cond delay="0"/>
                                  </p:stCondLst>
                                  <p:childTnLst>
                                    <p:cmd type="call" cmd="togglePause">
                                      <p:cBhvr>
                                        <p:cTn id="50"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Table 15">
            <a:extLst>
              <a:ext uri="{FF2B5EF4-FFF2-40B4-BE49-F238E27FC236}">
                <a16:creationId xmlns:a16="http://schemas.microsoft.com/office/drawing/2014/main" id="{F3DB26BC-732B-4A85-BD5D-27F776884B7C}"/>
              </a:ext>
            </a:extLst>
          </p:cNvPr>
          <p:cNvGraphicFramePr>
            <a:graphicFrameLocks noGrp="1"/>
          </p:cNvGraphicFramePr>
          <p:nvPr>
            <p:extLst>
              <p:ext uri="{D42A27DB-BD31-4B8C-83A1-F6EECF244321}">
                <p14:modId xmlns:p14="http://schemas.microsoft.com/office/powerpoint/2010/main" val="2456344363"/>
              </p:ext>
            </p:extLst>
          </p:nvPr>
        </p:nvGraphicFramePr>
        <p:xfrm>
          <a:off x="5165215" y="456376"/>
          <a:ext cx="5157788" cy="6209636"/>
        </p:xfrm>
        <a:graphic>
          <a:graphicData uri="http://schemas.openxmlformats.org/drawingml/2006/table">
            <a:tbl>
              <a:tblPr/>
              <a:tblGrid>
                <a:gridCol w="530137">
                  <a:extLst>
                    <a:ext uri="{9D8B030D-6E8A-4147-A177-3AD203B41FA5}">
                      <a16:colId xmlns:a16="http://schemas.microsoft.com/office/drawing/2014/main" val="2214163271"/>
                    </a:ext>
                  </a:extLst>
                </a:gridCol>
                <a:gridCol w="1181762">
                  <a:extLst>
                    <a:ext uri="{9D8B030D-6E8A-4147-A177-3AD203B41FA5}">
                      <a16:colId xmlns:a16="http://schemas.microsoft.com/office/drawing/2014/main" val="2649999108"/>
                    </a:ext>
                  </a:extLst>
                </a:gridCol>
                <a:gridCol w="739982">
                  <a:extLst>
                    <a:ext uri="{9D8B030D-6E8A-4147-A177-3AD203B41FA5}">
                      <a16:colId xmlns:a16="http://schemas.microsoft.com/office/drawing/2014/main" val="3933104683"/>
                    </a:ext>
                  </a:extLst>
                </a:gridCol>
                <a:gridCol w="684759">
                  <a:extLst>
                    <a:ext uri="{9D8B030D-6E8A-4147-A177-3AD203B41FA5}">
                      <a16:colId xmlns:a16="http://schemas.microsoft.com/office/drawing/2014/main" val="505768740"/>
                    </a:ext>
                  </a:extLst>
                </a:gridCol>
                <a:gridCol w="673716">
                  <a:extLst>
                    <a:ext uri="{9D8B030D-6E8A-4147-A177-3AD203B41FA5}">
                      <a16:colId xmlns:a16="http://schemas.microsoft.com/office/drawing/2014/main" val="36492081"/>
                    </a:ext>
                  </a:extLst>
                </a:gridCol>
                <a:gridCol w="673716">
                  <a:extLst>
                    <a:ext uri="{9D8B030D-6E8A-4147-A177-3AD203B41FA5}">
                      <a16:colId xmlns:a16="http://schemas.microsoft.com/office/drawing/2014/main" val="1601324297"/>
                    </a:ext>
                  </a:extLst>
                </a:gridCol>
                <a:gridCol w="673716">
                  <a:extLst>
                    <a:ext uri="{9D8B030D-6E8A-4147-A177-3AD203B41FA5}">
                      <a16:colId xmlns:a16="http://schemas.microsoft.com/office/drawing/2014/main" val="3607626000"/>
                    </a:ext>
                  </a:extLst>
                </a:gridCol>
              </a:tblGrid>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r>
                        <a:rPr lang="en-GB" sz="700" b="0" i="0" u="none" strike="noStrike" dirty="0">
                          <a:solidFill>
                            <a:srgbClr val="000000"/>
                          </a:solidFill>
                          <a:effectLst/>
                          <a:latin typeface="Calibri" panose="020F0502020204030204" pitchFamily="34" charset="0"/>
                        </a:rPr>
                        <a:t>%</a:t>
                      </a:r>
                    </a:p>
                  </a:txBody>
                  <a:tcPr marL="4055" marR="4055" marT="405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dirty="0">
                          <a:solidFill>
                            <a:srgbClr val="000000"/>
                          </a:solidFill>
                          <a:effectLst/>
                          <a:latin typeface="Calibri" panose="020F0502020204030204" pitchFamily="34" charset="0"/>
                        </a:rPr>
                        <a:t>NPV</a:t>
                      </a:r>
                    </a:p>
                  </a:txBody>
                  <a:tcPr marL="4055" marR="4055" marT="405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dirty="0">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197241466"/>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Movement</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10%</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Calibri" panose="020F0502020204030204" pitchFamily="34" charset="0"/>
                        </a:rPr>
                        <a:t> £       34,869 </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dirty="0">
                        <a:solidFill>
                          <a:srgbClr val="000000"/>
                        </a:solidFill>
                        <a:effectLst/>
                        <a:latin typeface="Calibri" panose="020F0502020204030204" pitchFamily="34" charset="0"/>
                      </a:endParaRPr>
                    </a:p>
                  </a:txBody>
                  <a:tcPr marL="4055" marR="4055" marT="4055" marB="0" anchor="ctr">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3855839744"/>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700" b="0" i="0" u="none" strike="noStrike" dirty="0">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3413050834"/>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Movement per %</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 £           3,487 </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dirty="0">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4086548415"/>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dirty="0">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2676956425"/>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Positive NPV</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10%</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Calibri" panose="020F0502020204030204" pitchFamily="34" charset="0"/>
                        </a:rPr>
                        <a:t> £       31,971 </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dirty="0">
                        <a:solidFill>
                          <a:srgbClr val="000000"/>
                        </a:solidFill>
                        <a:effectLst/>
                        <a:latin typeface="Calibri" panose="020F0502020204030204" pitchFamily="34" charset="0"/>
                      </a:endParaRPr>
                    </a:p>
                  </a:txBody>
                  <a:tcPr marL="4055" marR="4055" marT="4055" marB="0" anchor="ctr">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3262029556"/>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837789878"/>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 to NPV Zero</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9.1%</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1982629910"/>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607843145"/>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dirty="0">
                          <a:solidFill>
                            <a:srgbClr val="000000"/>
                          </a:solidFill>
                          <a:effectLst/>
                          <a:latin typeface="Calibri" panose="020F0502020204030204" pitchFamily="34" charset="0"/>
                        </a:rPr>
                        <a:t>IRR (Rough)</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19.1%</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543129550"/>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1012100833"/>
                  </a:ext>
                </a:extLst>
              </a:tr>
              <a:tr h="167828">
                <a:tc>
                  <a:txBody>
                    <a:bodyPr/>
                    <a:lstStyle/>
                    <a:p>
                      <a:pPr algn="ctr" fontAlgn="b"/>
                      <a:endParaRPr lang="en-GB" sz="700" b="0" i="0" u="none" strike="noStrike" dirty="0">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dirty="0">
                          <a:solidFill>
                            <a:srgbClr val="000000"/>
                          </a:solidFill>
                          <a:effectLst/>
                          <a:latin typeface="Calibri" panose="020F0502020204030204" pitchFamily="34" charset="0"/>
                        </a:rPr>
                        <a:t>IRR (Excel)</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19.2%</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2648058357"/>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3808430316"/>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Proftability Index</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1.21</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3025037277"/>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2858129065"/>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BCR</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1.20</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2073956152"/>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1531613487"/>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Total Cashflows</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236000</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392755492"/>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921661344"/>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Depreciation</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 £       110,000 </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1903528495"/>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3534723808"/>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Net Income</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 £       126,000 </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2852638835"/>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3658841667"/>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Initial Investment</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 £       155,000 </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107178610"/>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3316076593"/>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Residual Value</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 £         45,000 </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862790982"/>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2975280060"/>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Average Investment</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 £       100,000 </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2071830071"/>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1393091971"/>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Total Net Income</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 £       126,000 </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484957740"/>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464877711"/>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Average Net Income</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 £         31,500 </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473787461"/>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352392758"/>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Average Investment</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 £       100,000 </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2000631777"/>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1494715330"/>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r>
                        <a:rPr lang="en-GB" sz="700" b="0" i="0" u="none" strike="noStrike">
                          <a:solidFill>
                            <a:srgbClr val="000000"/>
                          </a:solidFill>
                          <a:effectLst/>
                          <a:latin typeface="Calibri" panose="020F0502020204030204" pitchFamily="34" charset="0"/>
                        </a:rPr>
                        <a:t>ARR</a:t>
                      </a:r>
                    </a:p>
                  </a:txBody>
                  <a:tcPr marL="4055" marR="4055" marT="4055" marB="0" anchor="ctr">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700" b="0" i="0" u="none" strike="noStrike" dirty="0">
                          <a:solidFill>
                            <a:srgbClr val="000000"/>
                          </a:solidFill>
                          <a:effectLst/>
                          <a:latin typeface="Calibri" panose="020F0502020204030204" pitchFamily="34" charset="0"/>
                        </a:rPr>
                        <a:t>32%</a:t>
                      </a:r>
                    </a:p>
                  </a:txBody>
                  <a:tcPr marL="4055" marR="4055" marT="405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3542739034"/>
                  </a:ext>
                </a:extLst>
              </a:tr>
              <a:tr h="167828">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a:solidFill>
                          <a:srgbClr val="000000"/>
                        </a:solidFill>
                        <a:effectLst/>
                        <a:latin typeface="Calibri" panose="020F0502020204030204" pitchFamily="34" charset="0"/>
                      </a:endParaRPr>
                    </a:p>
                  </a:txBody>
                  <a:tcPr marL="4055" marR="4055" marT="4055" marB="0" anchor="b">
                    <a:lnL>
                      <a:noFill/>
                    </a:lnL>
                    <a:lnR>
                      <a:noFill/>
                    </a:lnR>
                    <a:lnT>
                      <a:noFill/>
                    </a:lnT>
                    <a:lnB>
                      <a:noFill/>
                    </a:lnB>
                  </a:tcPr>
                </a:tc>
                <a:tc>
                  <a:txBody>
                    <a:bodyPr/>
                    <a:lstStyle/>
                    <a:p>
                      <a:pPr algn="ctr" fontAlgn="b"/>
                      <a:endParaRPr lang="en-GB" sz="700" b="0" i="0" u="none" strike="noStrike" dirty="0">
                        <a:solidFill>
                          <a:srgbClr val="000000"/>
                        </a:solidFill>
                        <a:effectLst/>
                        <a:latin typeface="Calibri" panose="020F0502020204030204" pitchFamily="34" charset="0"/>
                      </a:endParaRPr>
                    </a:p>
                  </a:txBody>
                  <a:tcPr marL="4055" marR="4055" marT="4055" marB="0" anchor="b">
                    <a:lnL>
                      <a:noFill/>
                    </a:lnL>
                    <a:lnR>
                      <a:noFill/>
                    </a:lnR>
                    <a:lnT>
                      <a:noFill/>
                    </a:lnT>
                    <a:lnB>
                      <a:noFill/>
                    </a:lnB>
                  </a:tcPr>
                </a:tc>
                <a:extLst>
                  <a:ext uri="{0D108BD9-81ED-4DB2-BD59-A6C34878D82A}">
                    <a16:rowId xmlns:a16="http://schemas.microsoft.com/office/drawing/2014/main" val="3101790538"/>
                  </a:ext>
                </a:extLst>
              </a:tr>
            </a:tbl>
          </a:graphicData>
        </a:graphic>
      </p:graphicFrame>
      <p:graphicFrame>
        <p:nvGraphicFramePr>
          <p:cNvPr id="19" name="Table 18">
            <a:extLst>
              <a:ext uri="{FF2B5EF4-FFF2-40B4-BE49-F238E27FC236}">
                <a16:creationId xmlns:a16="http://schemas.microsoft.com/office/drawing/2014/main" id="{64D964C3-BA65-DAAA-2431-B372D21C8978}"/>
              </a:ext>
            </a:extLst>
          </p:cNvPr>
          <p:cNvGraphicFramePr>
            <a:graphicFrameLocks noGrp="1"/>
          </p:cNvGraphicFramePr>
          <p:nvPr>
            <p:extLst>
              <p:ext uri="{D42A27DB-BD31-4B8C-83A1-F6EECF244321}">
                <p14:modId xmlns:p14="http://schemas.microsoft.com/office/powerpoint/2010/main" val="1497828223"/>
              </p:ext>
            </p:extLst>
          </p:nvPr>
        </p:nvGraphicFramePr>
        <p:xfrm>
          <a:off x="581760" y="456376"/>
          <a:ext cx="4736475" cy="5945248"/>
        </p:xfrm>
        <a:graphic>
          <a:graphicData uri="http://schemas.openxmlformats.org/drawingml/2006/table">
            <a:tbl>
              <a:tblPr/>
              <a:tblGrid>
                <a:gridCol w="486833">
                  <a:extLst>
                    <a:ext uri="{9D8B030D-6E8A-4147-A177-3AD203B41FA5}">
                      <a16:colId xmlns:a16="http://schemas.microsoft.com/office/drawing/2014/main" val="3348544792"/>
                    </a:ext>
                  </a:extLst>
                </a:gridCol>
                <a:gridCol w="1085231">
                  <a:extLst>
                    <a:ext uri="{9D8B030D-6E8A-4147-A177-3AD203B41FA5}">
                      <a16:colId xmlns:a16="http://schemas.microsoft.com/office/drawing/2014/main" val="2569895385"/>
                    </a:ext>
                  </a:extLst>
                </a:gridCol>
                <a:gridCol w="679537">
                  <a:extLst>
                    <a:ext uri="{9D8B030D-6E8A-4147-A177-3AD203B41FA5}">
                      <a16:colId xmlns:a16="http://schemas.microsoft.com/office/drawing/2014/main" val="1238393020"/>
                    </a:ext>
                  </a:extLst>
                </a:gridCol>
                <a:gridCol w="628825">
                  <a:extLst>
                    <a:ext uri="{9D8B030D-6E8A-4147-A177-3AD203B41FA5}">
                      <a16:colId xmlns:a16="http://schemas.microsoft.com/office/drawing/2014/main" val="3784129855"/>
                    </a:ext>
                  </a:extLst>
                </a:gridCol>
                <a:gridCol w="618683">
                  <a:extLst>
                    <a:ext uri="{9D8B030D-6E8A-4147-A177-3AD203B41FA5}">
                      <a16:colId xmlns:a16="http://schemas.microsoft.com/office/drawing/2014/main" val="2787729683"/>
                    </a:ext>
                  </a:extLst>
                </a:gridCol>
                <a:gridCol w="618683">
                  <a:extLst>
                    <a:ext uri="{9D8B030D-6E8A-4147-A177-3AD203B41FA5}">
                      <a16:colId xmlns:a16="http://schemas.microsoft.com/office/drawing/2014/main" val="2580614137"/>
                    </a:ext>
                  </a:extLst>
                </a:gridCol>
                <a:gridCol w="618683">
                  <a:extLst>
                    <a:ext uri="{9D8B030D-6E8A-4147-A177-3AD203B41FA5}">
                      <a16:colId xmlns:a16="http://schemas.microsoft.com/office/drawing/2014/main" val="395238652"/>
                    </a:ext>
                  </a:extLst>
                </a:gridCol>
              </a:tblGrid>
              <a:tr h="212287">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r>
                        <a:rPr lang="en-GB" sz="900" b="0" i="0" u="none" strike="noStrike" dirty="0">
                          <a:solidFill>
                            <a:srgbClr val="000000"/>
                          </a:solidFill>
                          <a:effectLst/>
                          <a:latin typeface="Calibri" panose="020F0502020204030204" pitchFamily="34" charset="0"/>
                        </a:rPr>
                        <a:t>Investment</a:t>
                      </a:r>
                    </a:p>
                  </a:txBody>
                  <a:tcPr marL="5359" marR="5359" marT="5359"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Year 1</a:t>
                      </a:r>
                    </a:p>
                  </a:txBody>
                  <a:tcPr marL="5359" marR="5359" marT="5359"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Year 2</a:t>
                      </a:r>
                    </a:p>
                  </a:txBody>
                  <a:tcPr marL="5359" marR="5359" marT="5359"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Year 3</a:t>
                      </a:r>
                    </a:p>
                  </a:txBody>
                  <a:tcPr marL="5359" marR="5359" marT="5359"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Year 4</a:t>
                      </a:r>
                    </a:p>
                  </a:txBody>
                  <a:tcPr marL="5359" marR="5359" marT="5359" marB="0" anchor="ctr">
                    <a:lnL>
                      <a:noFill/>
                    </a:lnL>
                    <a:lnR>
                      <a:noFill/>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63332255"/>
                  </a:ext>
                </a:extLst>
              </a:tr>
              <a:tr h="213499">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Present Value</a:t>
                      </a:r>
                    </a:p>
                  </a:txBody>
                  <a:tcPr marL="5359" marR="5359" marT="535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900" b="0" i="0" u="none" strike="noStrike" dirty="0">
                          <a:solidFill>
                            <a:srgbClr val="000000"/>
                          </a:solidFill>
                          <a:effectLst/>
                          <a:latin typeface="Calibri" panose="020F0502020204030204" pitchFamily="34" charset="0"/>
                        </a:rPr>
                        <a:t>-£      155,000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 £       59,000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 £      59,000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 £      59,000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 £      59,000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92138883"/>
                  </a:ext>
                </a:extLst>
              </a:tr>
              <a:tr h="212287">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1509407920"/>
                  </a:ext>
                </a:extLst>
              </a:tr>
              <a:tr h="212287">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Payback</a:t>
                      </a:r>
                    </a:p>
                  </a:txBody>
                  <a:tcPr marL="5359" marR="5359" marT="535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900" b="0" i="0" u="none" strike="noStrike" dirty="0">
                          <a:solidFill>
                            <a:srgbClr val="000000"/>
                          </a:solidFill>
                          <a:effectLst/>
                          <a:latin typeface="Calibri" panose="020F0502020204030204" pitchFamily="34" charset="0"/>
                        </a:rPr>
                        <a:t>2.6</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extLst>
                  <a:ext uri="{0D108BD9-81ED-4DB2-BD59-A6C34878D82A}">
                    <a16:rowId xmlns:a16="http://schemas.microsoft.com/office/drawing/2014/main" val="1969544794"/>
                  </a:ext>
                </a:extLst>
              </a:tr>
              <a:tr h="212287">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extLst>
                  <a:ext uri="{0D108BD9-81ED-4DB2-BD59-A6C34878D82A}">
                    <a16:rowId xmlns:a16="http://schemas.microsoft.com/office/drawing/2014/main" val="3451617061"/>
                  </a:ext>
                </a:extLst>
              </a:tr>
              <a:tr h="212287">
                <a:tc rowSpan="5">
                  <a:txBody>
                    <a:bodyPr/>
                    <a:lstStyle/>
                    <a:p>
                      <a:pPr algn="ctr" fontAlgn="ctr"/>
                      <a:r>
                        <a:rPr lang="en-GB" sz="900" b="0" i="0" u="none" strike="noStrike">
                          <a:solidFill>
                            <a:srgbClr val="000000"/>
                          </a:solidFill>
                          <a:effectLst/>
                          <a:latin typeface="Calibri" panose="020F0502020204030204" pitchFamily="34" charset="0"/>
                        </a:rPr>
                        <a:t>10%</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Discount Rate (WACC)</a:t>
                      </a:r>
                    </a:p>
                  </a:txBody>
                  <a:tcPr marL="5359" marR="5359" marT="535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900" b="0" i="0" u="none" strike="noStrike" dirty="0">
                          <a:solidFill>
                            <a:srgbClr val="000000"/>
                          </a:solidFill>
                          <a:effectLst/>
                          <a:latin typeface="Calibri" panose="020F0502020204030204" pitchFamily="34" charset="0"/>
                        </a:rPr>
                        <a:t>10.00%</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extLst>
                  <a:ext uri="{0D108BD9-81ED-4DB2-BD59-A6C34878D82A}">
                    <a16:rowId xmlns:a16="http://schemas.microsoft.com/office/drawing/2014/main" val="3079411943"/>
                  </a:ext>
                </a:extLst>
              </a:tr>
              <a:tr h="212287">
                <a:tc vMerge="1">
                  <a:txBody>
                    <a:bodyPr/>
                    <a:lstStyle/>
                    <a:p>
                      <a:endParaRPr lang="en-GB"/>
                    </a:p>
                  </a:txBody>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50695386"/>
                  </a:ext>
                </a:extLst>
              </a:tr>
              <a:tr h="212287">
                <a:tc vMerge="1">
                  <a:txBody>
                    <a:bodyPr/>
                    <a:lstStyle/>
                    <a:p>
                      <a:endParaRPr lang="en-GB"/>
                    </a:p>
                  </a:txBody>
                  <a:tcPr/>
                </a:tc>
                <a:tc>
                  <a:txBody>
                    <a:bodyPr/>
                    <a:lstStyle/>
                    <a:p>
                      <a:pPr algn="ctr" fontAlgn="b"/>
                      <a:r>
                        <a:rPr lang="en-GB" sz="900" b="0" i="0" u="none" strike="noStrike">
                          <a:solidFill>
                            <a:srgbClr val="000000"/>
                          </a:solidFill>
                          <a:effectLst/>
                          <a:latin typeface="Calibri" panose="020F0502020204030204" pitchFamily="34" charset="0"/>
                        </a:rPr>
                        <a:t>Denominator</a:t>
                      </a:r>
                    </a:p>
                  </a:txBody>
                  <a:tcPr marL="5359" marR="5359" marT="535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1.000</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0.909</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0.826</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0.751</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dirty="0">
                          <a:solidFill>
                            <a:srgbClr val="000000"/>
                          </a:solidFill>
                          <a:effectLst/>
                          <a:latin typeface="Calibri" panose="020F0502020204030204" pitchFamily="34" charset="0"/>
                        </a:rPr>
                        <a:t>0.683</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08607899"/>
                  </a:ext>
                </a:extLst>
              </a:tr>
              <a:tr h="212287">
                <a:tc vMerge="1">
                  <a:txBody>
                    <a:bodyPr/>
                    <a:lstStyle/>
                    <a:p>
                      <a:endParaRPr lang="en-GB"/>
                    </a:p>
                  </a:txBody>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72033118"/>
                  </a:ext>
                </a:extLst>
              </a:tr>
              <a:tr h="212287">
                <a:tc vMerge="1">
                  <a:txBody>
                    <a:bodyPr/>
                    <a:lstStyle/>
                    <a:p>
                      <a:endParaRPr lang="en-GB"/>
                    </a:p>
                  </a:txBody>
                  <a:tcPr/>
                </a:tc>
                <a:tc>
                  <a:txBody>
                    <a:bodyPr/>
                    <a:lstStyle/>
                    <a:p>
                      <a:pPr algn="ctr" fontAlgn="b"/>
                      <a:r>
                        <a:rPr lang="en-GB" sz="900" b="0" i="0" u="none" strike="noStrike">
                          <a:solidFill>
                            <a:srgbClr val="000000"/>
                          </a:solidFill>
                          <a:effectLst/>
                          <a:latin typeface="Calibri" panose="020F0502020204030204" pitchFamily="34" charset="0"/>
                        </a:rPr>
                        <a:t>Future Value</a:t>
                      </a:r>
                    </a:p>
                  </a:txBody>
                  <a:tcPr marL="5359" marR="5359" marT="535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      155,000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 £       53,631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 £      48,734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 £      44,309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dirty="0">
                          <a:solidFill>
                            <a:srgbClr val="000000"/>
                          </a:solidFill>
                          <a:effectLst/>
                          <a:latin typeface="Calibri" panose="020F0502020204030204" pitchFamily="34" charset="0"/>
                        </a:rPr>
                        <a:t> £      40,297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27054223"/>
                  </a:ext>
                </a:extLst>
              </a:tr>
              <a:tr h="212287">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3353814067"/>
                  </a:ext>
                </a:extLst>
              </a:tr>
              <a:tr h="212287">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NPV (Rough)</a:t>
                      </a:r>
                    </a:p>
                  </a:txBody>
                  <a:tcPr marL="5359" marR="5359" marT="535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 £         31,971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extLst>
                  <a:ext uri="{0D108BD9-81ED-4DB2-BD59-A6C34878D82A}">
                    <a16:rowId xmlns:a16="http://schemas.microsoft.com/office/drawing/2014/main" val="1250418590"/>
                  </a:ext>
                </a:extLst>
              </a:tr>
              <a:tr h="212287">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extLst>
                  <a:ext uri="{0D108BD9-81ED-4DB2-BD59-A6C34878D82A}">
                    <a16:rowId xmlns:a16="http://schemas.microsoft.com/office/drawing/2014/main" val="1737574859"/>
                  </a:ext>
                </a:extLst>
              </a:tr>
              <a:tr h="212287">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NPV (Excel)</a:t>
                      </a:r>
                    </a:p>
                  </a:txBody>
                  <a:tcPr marL="5359" marR="5359" marT="535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 £         32,022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extLst>
                  <a:ext uri="{0D108BD9-81ED-4DB2-BD59-A6C34878D82A}">
                    <a16:rowId xmlns:a16="http://schemas.microsoft.com/office/drawing/2014/main" val="3333879373"/>
                  </a:ext>
                </a:extLst>
              </a:tr>
              <a:tr h="212287">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extLst>
                  <a:ext uri="{0D108BD9-81ED-4DB2-BD59-A6C34878D82A}">
                    <a16:rowId xmlns:a16="http://schemas.microsoft.com/office/drawing/2014/main" val="1826033459"/>
                  </a:ext>
                </a:extLst>
              </a:tr>
              <a:tr h="212287">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GPV</a:t>
                      </a:r>
                    </a:p>
                  </a:txBody>
                  <a:tcPr marL="5359" marR="5359" marT="535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 £       186,971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extLst>
                  <a:ext uri="{0D108BD9-81ED-4DB2-BD59-A6C34878D82A}">
                    <a16:rowId xmlns:a16="http://schemas.microsoft.com/office/drawing/2014/main" val="3306453930"/>
                  </a:ext>
                </a:extLst>
              </a:tr>
              <a:tr h="212287">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extLst>
                  <a:ext uri="{0D108BD9-81ED-4DB2-BD59-A6C34878D82A}">
                    <a16:rowId xmlns:a16="http://schemas.microsoft.com/office/drawing/2014/main" val="3107370274"/>
                  </a:ext>
                </a:extLst>
              </a:tr>
              <a:tr h="212287">
                <a:tc rowSpan="5">
                  <a:txBody>
                    <a:bodyPr/>
                    <a:lstStyle/>
                    <a:p>
                      <a:pPr algn="ctr" fontAlgn="ctr"/>
                      <a:r>
                        <a:rPr lang="en-GB" sz="900" b="0" i="0" u="none" strike="noStrike">
                          <a:solidFill>
                            <a:srgbClr val="000000"/>
                          </a:solidFill>
                          <a:effectLst/>
                          <a:latin typeface="Calibri" panose="020F0502020204030204" pitchFamily="34" charset="0"/>
                        </a:rPr>
                        <a:t>20%</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Discount Rate (WACC)</a:t>
                      </a:r>
                    </a:p>
                  </a:txBody>
                  <a:tcPr marL="5359" marR="5359" marT="535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20%</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extLst>
                  <a:ext uri="{0D108BD9-81ED-4DB2-BD59-A6C34878D82A}">
                    <a16:rowId xmlns:a16="http://schemas.microsoft.com/office/drawing/2014/main" val="1601865918"/>
                  </a:ext>
                </a:extLst>
              </a:tr>
              <a:tr h="212287">
                <a:tc vMerge="1">
                  <a:txBody>
                    <a:bodyPr/>
                    <a:lstStyle/>
                    <a:p>
                      <a:endParaRPr lang="en-GB"/>
                    </a:p>
                  </a:txBody>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2962089"/>
                  </a:ext>
                </a:extLst>
              </a:tr>
              <a:tr h="212287">
                <a:tc vMerge="1">
                  <a:txBody>
                    <a:bodyPr/>
                    <a:lstStyle/>
                    <a:p>
                      <a:endParaRPr lang="en-GB"/>
                    </a:p>
                  </a:txBody>
                  <a:tcPr/>
                </a:tc>
                <a:tc>
                  <a:txBody>
                    <a:bodyPr/>
                    <a:lstStyle/>
                    <a:p>
                      <a:pPr algn="ctr" fontAlgn="b"/>
                      <a:r>
                        <a:rPr lang="en-GB" sz="900" b="0" i="0" u="none" strike="noStrike">
                          <a:solidFill>
                            <a:srgbClr val="000000"/>
                          </a:solidFill>
                          <a:effectLst/>
                          <a:latin typeface="Calibri" panose="020F0502020204030204" pitchFamily="34" charset="0"/>
                        </a:rPr>
                        <a:t>Denominator</a:t>
                      </a:r>
                    </a:p>
                  </a:txBody>
                  <a:tcPr marL="5359" marR="5359" marT="535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1.000</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0.833</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0.684</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0.579</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dirty="0">
                          <a:solidFill>
                            <a:srgbClr val="000000"/>
                          </a:solidFill>
                          <a:effectLst/>
                          <a:latin typeface="Calibri" panose="020F0502020204030204" pitchFamily="34" charset="0"/>
                        </a:rPr>
                        <a:t>0.482</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08162922"/>
                  </a:ext>
                </a:extLst>
              </a:tr>
              <a:tr h="212287">
                <a:tc vMerge="1">
                  <a:txBody>
                    <a:bodyPr/>
                    <a:lstStyle/>
                    <a:p>
                      <a:endParaRPr lang="en-GB"/>
                    </a:p>
                  </a:txBody>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20084629"/>
                  </a:ext>
                </a:extLst>
              </a:tr>
              <a:tr h="212287">
                <a:tc vMerge="1">
                  <a:txBody>
                    <a:bodyPr/>
                    <a:lstStyle/>
                    <a:p>
                      <a:endParaRPr lang="en-GB"/>
                    </a:p>
                  </a:txBody>
                  <a:tcPr/>
                </a:tc>
                <a:tc>
                  <a:txBody>
                    <a:bodyPr/>
                    <a:lstStyle/>
                    <a:p>
                      <a:pPr algn="ctr" fontAlgn="b"/>
                      <a:r>
                        <a:rPr lang="en-GB" sz="900" b="0" i="0" u="none" strike="noStrike">
                          <a:solidFill>
                            <a:srgbClr val="000000"/>
                          </a:solidFill>
                          <a:effectLst/>
                          <a:latin typeface="Calibri" panose="020F0502020204030204" pitchFamily="34" charset="0"/>
                        </a:rPr>
                        <a:t>Future Value</a:t>
                      </a:r>
                    </a:p>
                  </a:txBody>
                  <a:tcPr marL="5359" marR="5359" marT="535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      155,000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 £       49,147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 £      40,356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 £      34,161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dirty="0">
                          <a:solidFill>
                            <a:srgbClr val="000000"/>
                          </a:solidFill>
                          <a:effectLst/>
                          <a:latin typeface="Calibri" panose="020F0502020204030204" pitchFamily="34" charset="0"/>
                        </a:rPr>
                        <a:t> £      28,438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35699729"/>
                  </a:ext>
                </a:extLst>
              </a:tr>
              <a:tr h="212287">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4058725693"/>
                  </a:ext>
                </a:extLst>
              </a:tr>
              <a:tr h="212287">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NPV</a:t>
                      </a:r>
                    </a:p>
                  </a:txBody>
                  <a:tcPr marL="5359" marR="5359" marT="535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           2,898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extLst>
                  <a:ext uri="{0D108BD9-81ED-4DB2-BD59-A6C34878D82A}">
                    <a16:rowId xmlns:a16="http://schemas.microsoft.com/office/drawing/2014/main" val="3387673186"/>
                  </a:ext>
                </a:extLst>
              </a:tr>
              <a:tr h="212287">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extLst>
                  <a:ext uri="{0D108BD9-81ED-4DB2-BD59-A6C34878D82A}">
                    <a16:rowId xmlns:a16="http://schemas.microsoft.com/office/drawing/2014/main" val="1945586151"/>
                  </a:ext>
                </a:extLst>
              </a:tr>
              <a:tr h="212287">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WACC</a:t>
                      </a:r>
                    </a:p>
                  </a:txBody>
                  <a:tcPr marL="5359" marR="5359" marT="535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10%</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15%</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extLst>
                  <a:ext uri="{0D108BD9-81ED-4DB2-BD59-A6C34878D82A}">
                    <a16:rowId xmlns:a16="http://schemas.microsoft.com/office/drawing/2014/main" val="3401024266"/>
                  </a:ext>
                </a:extLst>
              </a:tr>
              <a:tr h="212287">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NPV</a:t>
                      </a:r>
                    </a:p>
                  </a:txBody>
                  <a:tcPr marL="5359" marR="5359" marT="535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900" b="0" i="0" u="none" strike="noStrike">
                          <a:solidFill>
                            <a:srgbClr val="000000"/>
                          </a:solidFill>
                          <a:effectLst/>
                          <a:latin typeface="Calibri" panose="020F0502020204030204" pitchFamily="34" charset="0"/>
                        </a:rPr>
                        <a:t> £         31,971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effectLst/>
                          <a:latin typeface="Calibri" panose="020F0502020204030204" pitchFamily="34" charset="0"/>
                        </a:rPr>
                        <a:t>-£        2,898 </a:t>
                      </a:r>
                    </a:p>
                  </a:txBody>
                  <a:tcPr marL="5359" marR="5359" marT="535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w="6350" cap="flat" cmpd="sng" algn="ctr">
                      <a:solidFill>
                        <a:srgbClr val="000000"/>
                      </a:solidFill>
                      <a:prstDash val="solid"/>
                      <a:round/>
                      <a:headEnd type="none" w="med" len="med"/>
                      <a:tailEnd type="none" w="med" len="med"/>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ctr">
                    <a:lnL>
                      <a:noFill/>
                    </a:lnL>
                    <a:lnR>
                      <a:noFill/>
                    </a:lnR>
                    <a:lnT>
                      <a:noFill/>
                    </a:lnT>
                    <a:lnB>
                      <a:noFill/>
                    </a:lnB>
                  </a:tcPr>
                </a:tc>
                <a:extLst>
                  <a:ext uri="{0D108BD9-81ED-4DB2-BD59-A6C34878D82A}">
                    <a16:rowId xmlns:a16="http://schemas.microsoft.com/office/drawing/2014/main" val="2831896803"/>
                  </a:ext>
                </a:extLst>
              </a:tr>
              <a:tr h="212287">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endParaRPr lang="en-GB" sz="900" b="0" i="0" u="none" strike="noStrike">
                        <a:solidFill>
                          <a:srgbClr val="000000"/>
                        </a:solidFill>
                        <a:effectLst/>
                        <a:latin typeface="Calibri" panose="020F0502020204030204" pitchFamily="34" charset="0"/>
                      </a:endParaRPr>
                    </a:p>
                  </a:txBody>
                  <a:tcPr marL="5359" marR="5359" marT="5359" marB="0" anchor="b">
                    <a:lnL>
                      <a:noFill/>
                    </a:lnL>
                    <a:lnR>
                      <a:noFill/>
                    </a:lnR>
                    <a:lnT>
                      <a:noFill/>
                    </a:lnT>
                    <a:lnB>
                      <a:noFill/>
                    </a:lnB>
                  </a:tcPr>
                </a:tc>
                <a:tc>
                  <a:txBody>
                    <a:bodyPr/>
                    <a:lstStyle/>
                    <a:p>
                      <a:pPr algn="ctr" fontAlgn="b"/>
                      <a:endParaRPr lang="en-GB" sz="900" b="0" i="0" u="none" strike="noStrike" dirty="0">
                        <a:solidFill>
                          <a:srgbClr val="000000"/>
                        </a:solidFill>
                        <a:effectLst/>
                        <a:latin typeface="Calibri" panose="020F0502020204030204" pitchFamily="34" charset="0"/>
                      </a:endParaRPr>
                    </a:p>
                  </a:txBody>
                  <a:tcPr marL="5359" marR="5359" marT="5359" marB="0" anchor="b">
                    <a:lnL>
                      <a:noFill/>
                    </a:lnL>
                    <a:lnR>
                      <a:noFill/>
                    </a:lnR>
                    <a:lnT>
                      <a:noFill/>
                    </a:lnT>
                    <a:lnB>
                      <a:noFill/>
                    </a:lnB>
                  </a:tcPr>
                </a:tc>
                <a:extLst>
                  <a:ext uri="{0D108BD9-81ED-4DB2-BD59-A6C34878D82A}">
                    <a16:rowId xmlns:a16="http://schemas.microsoft.com/office/drawing/2014/main" val="1132165339"/>
                  </a:ext>
                </a:extLst>
              </a:tr>
            </a:tbl>
          </a:graphicData>
        </a:graphic>
      </p:graphicFrame>
      <p:pic>
        <p:nvPicPr>
          <p:cNvPr id="3" name="Video 2">
            <a:hlinkClick r:id="" action="ppaction://media"/>
            <a:extLst>
              <a:ext uri="{FF2B5EF4-FFF2-40B4-BE49-F238E27FC236}">
                <a16:creationId xmlns:a16="http://schemas.microsoft.com/office/drawing/2014/main" id="{2CEDCC9F-6F8E-0118-0AAD-948BC4608BA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464084142"/>
      </p:ext>
    </p:extLst>
  </p:cSld>
  <p:clrMapOvr>
    <a:masterClrMapping/>
  </p:clrMapOvr>
  <mc:AlternateContent xmlns:mc="http://schemas.openxmlformats.org/markup-compatibility/2006" xmlns:p14="http://schemas.microsoft.com/office/powerpoint/2010/main">
    <mc:Choice Requires="p14">
      <p:transition spd="slow" p14:dur="2000" advTm="363790"/>
    </mc:Choice>
    <mc:Fallback xmlns="">
      <p:transition spd="slow" advTm="363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444D4-631D-2427-E01C-272D4A1A0313}"/>
              </a:ext>
            </a:extLst>
          </p:cNvPr>
          <p:cNvSpPr>
            <a:spLocks noGrp="1"/>
          </p:cNvSpPr>
          <p:nvPr>
            <p:ph type="title"/>
          </p:nvPr>
        </p:nvSpPr>
        <p:spPr>
          <a:xfrm>
            <a:off x="677334" y="555171"/>
            <a:ext cx="8596668" cy="1320800"/>
          </a:xfrm>
        </p:spPr>
        <p:txBody>
          <a:bodyPr/>
          <a:lstStyle/>
          <a:p>
            <a:r>
              <a:rPr lang="en-GB" dirty="0"/>
              <a:t>Funding Options</a:t>
            </a:r>
          </a:p>
        </p:txBody>
      </p:sp>
      <p:sp>
        <p:nvSpPr>
          <p:cNvPr id="4" name="Text Placeholder 3">
            <a:extLst>
              <a:ext uri="{FF2B5EF4-FFF2-40B4-BE49-F238E27FC236}">
                <a16:creationId xmlns:a16="http://schemas.microsoft.com/office/drawing/2014/main" id="{766AE90A-980D-B935-4C02-5F7F7BF534D8}"/>
              </a:ext>
            </a:extLst>
          </p:cNvPr>
          <p:cNvSpPr>
            <a:spLocks noGrp="1"/>
          </p:cNvSpPr>
          <p:nvPr>
            <p:ph type="body" idx="1"/>
          </p:nvPr>
        </p:nvSpPr>
        <p:spPr>
          <a:xfrm>
            <a:off x="677334" y="1564345"/>
            <a:ext cx="4185623" cy="576262"/>
          </a:xfrm>
        </p:spPr>
        <p:txBody>
          <a:bodyPr/>
          <a:lstStyle/>
          <a:p>
            <a:r>
              <a:rPr lang="en-GB" dirty="0"/>
              <a:t>£95,000 – Asset Financing</a:t>
            </a:r>
          </a:p>
        </p:txBody>
      </p:sp>
      <p:sp>
        <p:nvSpPr>
          <p:cNvPr id="5" name="Content Placeholder 4">
            <a:extLst>
              <a:ext uri="{FF2B5EF4-FFF2-40B4-BE49-F238E27FC236}">
                <a16:creationId xmlns:a16="http://schemas.microsoft.com/office/drawing/2014/main" id="{3D17C52D-5F92-B419-69B8-34F09C58056F}"/>
              </a:ext>
            </a:extLst>
          </p:cNvPr>
          <p:cNvSpPr>
            <a:spLocks noGrp="1"/>
          </p:cNvSpPr>
          <p:nvPr>
            <p:ph sz="half" idx="2"/>
          </p:nvPr>
        </p:nvSpPr>
        <p:spPr>
          <a:xfrm>
            <a:off x="677334" y="2140607"/>
            <a:ext cx="4185623" cy="3304117"/>
          </a:xfrm>
        </p:spPr>
        <p:txBody>
          <a:bodyPr>
            <a:normAutofit fontScale="92500" lnSpcReduction="10000"/>
          </a:bodyPr>
          <a:lstStyle/>
          <a:p>
            <a:r>
              <a:rPr lang="en-GB" dirty="0"/>
              <a:t>Securitisation of assets</a:t>
            </a:r>
          </a:p>
          <a:p>
            <a:r>
              <a:rPr lang="en-GB" dirty="0"/>
              <a:t>Government grants/subsidies not available</a:t>
            </a:r>
          </a:p>
          <a:p>
            <a:r>
              <a:rPr lang="en-GB" dirty="0"/>
              <a:t>Lease/hire purchase not available</a:t>
            </a:r>
          </a:p>
          <a:p>
            <a:r>
              <a:rPr lang="en-GB" dirty="0"/>
              <a:t>Long-term (&gt; 1 year) financing</a:t>
            </a:r>
          </a:p>
          <a:p>
            <a:r>
              <a:rPr lang="en-GB" dirty="0"/>
              <a:t>External financing</a:t>
            </a:r>
          </a:p>
          <a:p>
            <a:pPr lvl="1"/>
            <a:r>
              <a:rPr lang="en-GB" dirty="0"/>
              <a:t>Cashflow implications</a:t>
            </a:r>
          </a:p>
          <a:p>
            <a:pPr lvl="1"/>
            <a:r>
              <a:rPr lang="en-GB" dirty="0"/>
              <a:t>Finance cost implications</a:t>
            </a:r>
          </a:p>
          <a:p>
            <a:pPr lvl="1"/>
            <a:r>
              <a:rPr lang="en-GB" dirty="0"/>
              <a:t>Time implications</a:t>
            </a:r>
          </a:p>
          <a:p>
            <a:pPr marL="0" indent="0">
              <a:buNone/>
            </a:pPr>
            <a:endParaRPr lang="en-GB" dirty="0"/>
          </a:p>
        </p:txBody>
      </p:sp>
      <p:sp>
        <p:nvSpPr>
          <p:cNvPr id="6" name="Text Placeholder 5">
            <a:extLst>
              <a:ext uri="{FF2B5EF4-FFF2-40B4-BE49-F238E27FC236}">
                <a16:creationId xmlns:a16="http://schemas.microsoft.com/office/drawing/2014/main" id="{1EE1B228-9E50-F9D5-B03E-DE5B03DCC8A2}"/>
              </a:ext>
            </a:extLst>
          </p:cNvPr>
          <p:cNvSpPr>
            <a:spLocks noGrp="1"/>
          </p:cNvSpPr>
          <p:nvPr>
            <p:ph type="body" sz="quarter" idx="3"/>
          </p:nvPr>
        </p:nvSpPr>
        <p:spPr>
          <a:xfrm>
            <a:off x="5089972" y="1564345"/>
            <a:ext cx="4185618" cy="576262"/>
          </a:xfrm>
        </p:spPr>
        <p:txBody>
          <a:bodyPr/>
          <a:lstStyle/>
          <a:p>
            <a:r>
              <a:rPr lang="en-GB" dirty="0"/>
              <a:t>£60,000 – Equity Financing</a:t>
            </a:r>
          </a:p>
        </p:txBody>
      </p:sp>
      <p:sp>
        <p:nvSpPr>
          <p:cNvPr id="7" name="Content Placeholder 6">
            <a:extLst>
              <a:ext uri="{FF2B5EF4-FFF2-40B4-BE49-F238E27FC236}">
                <a16:creationId xmlns:a16="http://schemas.microsoft.com/office/drawing/2014/main" id="{6F99A6BF-D902-A28D-98F4-6446FD44E049}"/>
              </a:ext>
            </a:extLst>
          </p:cNvPr>
          <p:cNvSpPr>
            <a:spLocks noGrp="1"/>
          </p:cNvSpPr>
          <p:nvPr>
            <p:ph sz="quarter" idx="4"/>
          </p:nvPr>
        </p:nvSpPr>
        <p:spPr>
          <a:xfrm>
            <a:off x="5089973" y="2140607"/>
            <a:ext cx="4185617" cy="3304117"/>
          </a:xfrm>
        </p:spPr>
        <p:txBody>
          <a:bodyPr>
            <a:normAutofit fontScale="92500" lnSpcReduction="10000"/>
          </a:bodyPr>
          <a:lstStyle/>
          <a:p>
            <a:r>
              <a:rPr lang="en-GB" dirty="0"/>
              <a:t>Asset financing not available (intangible costs)</a:t>
            </a:r>
          </a:p>
          <a:p>
            <a:r>
              <a:rPr lang="en-GB" dirty="0"/>
              <a:t>Risky to fund internally (via retained profits)</a:t>
            </a:r>
          </a:p>
          <a:p>
            <a:pPr lvl="1"/>
            <a:r>
              <a:rPr lang="en-GB" dirty="0"/>
              <a:t>Impact on cashflow</a:t>
            </a:r>
          </a:p>
          <a:p>
            <a:pPr lvl="1"/>
            <a:r>
              <a:rPr lang="en-GB" dirty="0"/>
              <a:t>Impact on opportunity cost</a:t>
            </a:r>
          </a:p>
          <a:p>
            <a:r>
              <a:rPr lang="en-GB" dirty="0"/>
              <a:t>External financing</a:t>
            </a:r>
          </a:p>
          <a:p>
            <a:pPr lvl="1"/>
            <a:r>
              <a:rPr lang="en-GB" dirty="0"/>
              <a:t>Equity injection via shareholders</a:t>
            </a:r>
          </a:p>
          <a:p>
            <a:pPr lvl="1"/>
            <a:r>
              <a:rPr lang="en-GB" dirty="0"/>
              <a:t>Reduces finance costs</a:t>
            </a:r>
          </a:p>
          <a:p>
            <a:pPr lvl="1"/>
            <a:r>
              <a:rPr lang="en-GB" dirty="0"/>
              <a:t>Lower financial burden on business</a:t>
            </a:r>
          </a:p>
        </p:txBody>
      </p:sp>
      <p:pic>
        <p:nvPicPr>
          <p:cNvPr id="8" name="Video 7">
            <a:hlinkClick r:id="" action="ppaction://media"/>
            <a:extLst>
              <a:ext uri="{FF2B5EF4-FFF2-40B4-BE49-F238E27FC236}">
                <a16:creationId xmlns:a16="http://schemas.microsoft.com/office/drawing/2014/main" id="{A23224B9-C71C-B377-E778-40985B4D94FF}"/>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611742010"/>
      </p:ext>
    </p:extLst>
  </p:cSld>
  <p:clrMapOvr>
    <a:masterClrMapping/>
  </p:clrMapOvr>
  <mc:AlternateContent xmlns:mc="http://schemas.openxmlformats.org/markup-compatibility/2006" xmlns:p14="http://schemas.microsoft.com/office/powerpoint/2010/main">
    <mc:Choice Requires="p14">
      <p:transition spd="slow" p14:dur="2000" advTm="163040"/>
    </mc:Choice>
    <mc:Fallback xmlns="">
      <p:transition spd="slow" advTm="1630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7">
                                            <p:txEl>
                                              <p:pRg st="0" end="0"/>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
                                            <p:txEl>
                                              <p:pRg st="1" end="1"/>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7">
                                            <p:txEl>
                                              <p:pRg st="2" end="2"/>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7">
                                            <p:txEl>
                                              <p:pRg st="3" end="3"/>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
                                            <p:txEl>
                                              <p:pRg st="4" end="4"/>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7">
                                            <p:txEl>
                                              <p:pRg st="5" end="5"/>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7">
                                            <p:txEl>
                                              <p:pRg st="6" end="6"/>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51" fill="hold" display="0">
                  <p:stCondLst>
                    <p:cond delay="indefinite"/>
                  </p:stCondLst>
                </p:cTn>
                <p:tgtEl>
                  <p:spTgt spid="8"/>
                </p:tgtEl>
              </p:cMediaNode>
            </p:video>
            <p:seq concurrent="1" nextAc="seek">
              <p:cTn id="52" restart="whenNotActive" fill="hold" evtFilter="cancelBubble" nodeType="interactiveSeq">
                <p:stCondLst>
                  <p:cond evt="onClick" delay="0">
                    <p:tgtEl>
                      <p:spTgt spid="8"/>
                    </p:tgtEl>
                  </p:cond>
                </p:stCondLst>
                <p:endSync evt="end" delay="0">
                  <p:rtn val="all"/>
                </p:endSync>
                <p:childTnLst>
                  <p:par>
                    <p:cTn id="53" fill="hold">
                      <p:stCondLst>
                        <p:cond delay="0"/>
                      </p:stCondLst>
                      <p:childTnLst>
                        <p:par>
                          <p:cTn id="54" fill="hold">
                            <p:stCondLst>
                              <p:cond delay="0"/>
                            </p:stCondLst>
                            <p:childTnLst>
                              <p:par>
                                <p:cTn id="55" presetID="2" presetClass="mediacall" presetSubtype="0" fill="hold" nodeType="clickEffect">
                                  <p:stCondLst>
                                    <p:cond delay="0"/>
                                  </p:stCondLst>
                                  <p:childTnLst>
                                    <p:cmd type="call" cmd="togglePause">
                                      <p:cBhvr>
                                        <p:cTn id="56" dur="1" fill="hold"/>
                                        <p:tgtEl>
                                          <p:spTgt spid="8"/>
                                        </p:tgtEl>
                                      </p:cBhvr>
                                    </p:cmd>
                                  </p:childTnLst>
                                </p:cTn>
                              </p:par>
                            </p:childTnLst>
                          </p:cTn>
                        </p:par>
                      </p:childTnLst>
                    </p:cTn>
                  </p:par>
                </p:childTnLst>
              </p:cTn>
              <p:nextCondLst>
                <p:cond evt="onClick" delay="0">
                  <p:tgtEl>
                    <p:spTgt spid="8"/>
                  </p:tgtEl>
                </p:cond>
              </p:nextCondLst>
            </p:seq>
          </p:childTnLst>
        </p:cTn>
      </p:par>
    </p:tnLst>
    <p:bldLst>
      <p:bldP spid="4" grpId="0" build="p"/>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A3CA1-780D-6F8E-8269-74DE980A4FBF}"/>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D5816CB5-953E-35AD-3544-CF81B96BF576}"/>
              </a:ext>
            </a:extLst>
          </p:cNvPr>
          <p:cNvSpPr>
            <a:spLocks noGrp="1"/>
          </p:cNvSpPr>
          <p:nvPr>
            <p:ph idx="1"/>
          </p:nvPr>
        </p:nvSpPr>
        <p:spPr>
          <a:xfrm>
            <a:off x="677334" y="1376855"/>
            <a:ext cx="8596668" cy="5360276"/>
          </a:xfrm>
        </p:spPr>
        <p:txBody>
          <a:bodyPr>
            <a:normAutofit/>
          </a:bodyPr>
          <a:lstStyle/>
          <a:p>
            <a:r>
              <a:rPr lang="en-GB" sz="1600" dirty="0"/>
              <a:t>The financial models indicate that this project is viable and proceedable</a:t>
            </a:r>
          </a:p>
          <a:p>
            <a:r>
              <a:rPr lang="en-GB" sz="1600" dirty="0"/>
              <a:t>However, it should only be approved if long-term external funding (via asset financing) is secured for the £95,000 capital outlay for the treatment unit</a:t>
            </a:r>
          </a:p>
          <a:p>
            <a:r>
              <a:rPr lang="en-GB" sz="1600" dirty="0"/>
              <a:t>If this funding is not secured, the project is not financially viable in its current form</a:t>
            </a:r>
          </a:p>
          <a:p>
            <a:pPr lvl="1"/>
            <a:r>
              <a:rPr lang="en-GB" dirty="0"/>
              <a:t>If this is not secured, the company would need to fund this internally or borrow via more traditional loans</a:t>
            </a:r>
          </a:p>
          <a:p>
            <a:pPr lvl="1"/>
            <a:r>
              <a:rPr lang="en-GB" dirty="0"/>
              <a:t>Loans are likely to attract a significant finance cost, lessening the profitability and overall viability of the project</a:t>
            </a:r>
          </a:p>
          <a:p>
            <a:pPr lvl="1"/>
            <a:r>
              <a:rPr lang="en-GB" dirty="0"/>
              <a:t>Internal financing (via retained profits) would leave the company in a vulnerable position</a:t>
            </a:r>
          </a:p>
          <a:p>
            <a:pPr lvl="2"/>
            <a:r>
              <a:rPr lang="en-GB" sz="1600" dirty="0"/>
              <a:t>Potentially inadequate cashflow</a:t>
            </a:r>
          </a:p>
          <a:p>
            <a:pPr lvl="2"/>
            <a:r>
              <a:rPr lang="en-GB" sz="1600" dirty="0"/>
              <a:t>Opportunity cost</a:t>
            </a:r>
          </a:p>
          <a:p>
            <a:pPr lvl="2"/>
            <a:r>
              <a:rPr lang="en-GB" sz="1600" dirty="0"/>
              <a:t>Less stability to weather future short-term economic turmoil</a:t>
            </a:r>
          </a:p>
          <a:p>
            <a:pPr lvl="1"/>
            <a:r>
              <a:rPr lang="en-GB" dirty="0"/>
              <a:t>Further scrutiny should be undertaken to verify the financial health and integrity (technically, financially and brand-wise) of the MacOwen group before proceeding</a:t>
            </a:r>
          </a:p>
          <a:p>
            <a:endParaRPr lang="en-GB" dirty="0"/>
          </a:p>
        </p:txBody>
      </p:sp>
      <p:pic>
        <p:nvPicPr>
          <p:cNvPr id="4" name="Video 3">
            <a:hlinkClick r:id="" action="ppaction://media"/>
            <a:extLst>
              <a:ext uri="{FF2B5EF4-FFF2-40B4-BE49-F238E27FC236}">
                <a16:creationId xmlns:a16="http://schemas.microsoft.com/office/drawing/2014/main" id="{2E8EC660-5455-9637-BC02-58CF11EDA19A}"/>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585864585"/>
      </p:ext>
    </p:extLst>
  </p:cSld>
  <p:clrMapOvr>
    <a:masterClrMapping/>
  </p:clrMapOvr>
  <mc:AlternateContent xmlns:mc="http://schemas.openxmlformats.org/markup-compatibility/2006" xmlns:p14="http://schemas.microsoft.com/office/powerpoint/2010/main">
    <mc:Choice Requires="p14">
      <p:transition spd="slow" p14:dur="2000" advTm="59471"/>
    </mc:Choice>
    <mc:Fallback xmlns="">
      <p:transition spd="slow" advTm="59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47" fill="hold" display="0">
                  <p:stCondLst>
                    <p:cond delay="indefinite"/>
                  </p:stCondLst>
                </p:cTn>
                <p:tgtEl>
                  <p:spTgt spid="4"/>
                </p:tgtEl>
              </p:cMediaNode>
            </p:video>
            <p:seq concurrent="1" nextAc="seek">
              <p:cTn id="48" restart="whenNotActive" fill="hold" evtFilter="cancelBubble" nodeType="interactiveSeq">
                <p:stCondLst>
                  <p:cond evt="onClick" delay="0">
                    <p:tgtEl>
                      <p:spTgt spid="4"/>
                    </p:tgtEl>
                  </p:cond>
                </p:stCondLst>
                <p:endSync evt="end" delay="0">
                  <p:rtn val="all"/>
                </p:endSync>
                <p:childTnLst>
                  <p:par>
                    <p:cTn id="49" fill="hold">
                      <p:stCondLst>
                        <p:cond delay="0"/>
                      </p:stCondLst>
                      <p:childTnLst>
                        <p:par>
                          <p:cTn id="50" fill="hold">
                            <p:stCondLst>
                              <p:cond delay="0"/>
                            </p:stCondLst>
                            <p:childTnLst>
                              <p:par>
                                <p:cTn id="51" presetID="2" presetClass="mediacall" presetSubtype="0" fill="hold" nodeType="clickEffect">
                                  <p:stCondLst>
                                    <p:cond delay="0"/>
                                  </p:stCondLst>
                                  <p:childTnLst>
                                    <p:cmd type="call" cmd="togglePause">
                                      <p:cBhvr>
                                        <p:cTn id="5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45.3|14.6|0.5|3.2|5.3|8.3|21.6"/>
</p:tagLst>
</file>

<file path=ppt/tags/tag2.xml><?xml version="1.0" encoding="utf-8"?>
<p:tagLst xmlns:a="http://schemas.openxmlformats.org/drawingml/2006/main" xmlns:r="http://schemas.openxmlformats.org/officeDocument/2006/relationships" xmlns:p="http://schemas.openxmlformats.org/presentationml/2006/main">
  <p:tag name="TIMING" val="|5|3.9|4.8|16.3|7.8|8|5.3|6.1|5.1|11.9"/>
</p:tagLst>
</file>

<file path=ppt/tags/tag3.xml><?xml version="1.0" encoding="utf-8"?>
<p:tagLst xmlns:a="http://schemas.openxmlformats.org/drawingml/2006/main" xmlns:r="http://schemas.openxmlformats.org/officeDocument/2006/relationships" xmlns:p="http://schemas.openxmlformats.org/presentationml/2006/main">
  <p:tag name="TIMING" val="|2.2|5.2|17.4"/>
</p:tagLst>
</file>

<file path=ppt/tags/tag4.xml><?xml version="1.0" encoding="utf-8"?>
<p:tagLst xmlns:a="http://schemas.openxmlformats.org/drawingml/2006/main" xmlns:r="http://schemas.openxmlformats.org/officeDocument/2006/relationships" xmlns:p="http://schemas.openxmlformats.org/presentationml/2006/main">
  <p:tag name="TIMING" val="|0.9|27.2|36.7"/>
</p:tagLst>
</file>

<file path=ppt/tags/tag5.xml><?xml version="1.0" encoding="utf-8"?>
<p:tagLst xmlns:a="http://schemas.openxmlformats.org/drawingml/2006/main" xmlns:r="http://schemas.openxmlformats.org/officeDocument/2006/relationships" xmlns:p="http://schemas.openxmlformats.org/presentationml/2006/main">
  <p:tag name="TIMING" val="|5.9|3.3|0.5|0.5|0.4|0.5"/>
</p:tagLst>
</file>

<file path=ppt/tags/tag6.xml><?xml version="1.0" encoding="utf-8"?>
<p:tagLst xmlns:a="http://schemas.openxmlformats.org/drawingml/2006/main" xmlns:r="http://schemas.openxmlformats.org/officeDocument/2006/relationships" xmlns:p="http://schemas.openxmlformats.org/presentationml/2006/main">
  <p:tag name="TIMING" val="|73.6|2.1|6.1|50.2"/>
</p:tagLst>
</file>

<file path=ppt/tags/tag7.xml><?xml version="1.0" encoding="utf-8"?>
<p:tagLst xmlns:a="http://schemas.openxmlformats.org/drawingml/2006/main" xmlns:r="http://schemas.openxmlformats.org/officeDocument/2006/relationships" xmlns:p="http://schemas.openxmlformats.org/presentationml/2006/main">
  <p:tag name="TIMING" val="|0.6|5.8|10.2|4.1|6.2|6.8|5.8|2.3|2.8|4.4"/>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1625</TotalTime>
  <Words>4190</Words>
  <Application>Microsoft Office PowerPoint</Application>
  <PresentationFormat>Widescreen</PresentationFormat>
  <Paragraphs>312</Paragraphs>
  <Slides>9</Slides>
  <Notes>9</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Symbol</vt:lpstr>
      <vt:lpstr>Trebuchet MS</vt:lpstr>
      <vt:lpstr>Wingdings 3</vt:lpstr>
      <vt:lpstr>Facet</vt:lpstr>
      <vt:lpstr>Project Appraisal</vt:lpstr>
      <vt:lpstr>Project Outline</vt:lpstr>
      <vt:lpstr>Reasoning &amp; Benefits</vt:lpstr>
      <vt:lpstr>Timescales</vt:lpstr>
      <vt:lpstr>Project Implications</vt:lpstr>
      <vt:lpstr>Financial Modelling</vt:lpstr>
      <vt:lpstr>PowerPoint Presentation</vt:lpstr>
      <vt:lpstr>Funding Options</vt:lpstr>
      <vt:lpstr>Recommendations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Appraisal</dc:title>
  <dc:creator>Laura Davies</dc:creator>
  <cp:lastModifiedBy>Laura Davies</cp:lastModifiedBy>
  <cp:revision>3</cp:revision>
  <dcterms:created xsi:type="dcterms:W3CDTF">2023-05-27T16:53:18Z</dcterms:created>
  <dcterms:modified xsi:type="dcterms:W3CDTF">2023-05-29T21:40:52Z</dcterms:modified>
</cp:coreProperties>
</file>