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8437681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6/19/26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79908207"/>
      </p:ext>
    </p:extLst>
  </p:cSld>
  <p:clrMap bg1="lt1" tx1="dk1" bg2="lt2" tx2="dk2" accent1="accent1" accent2="accent2" accent3="accent3" accent4="accent4" accent5="accent5" accent6="accent6" hlink="hlink" folHlink="folHlink"/>
  <p:sldLayoutIdLst>
    <p:sldLayoutId id="2147483662" r:id="rId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simplypsychology.org"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16C9CCD-66E5-9D61-324C-DA0F4517BDF7}"/>
              </a:ext>
            </a:extLst>
          </p:cNvPr>
          <p:cNvPicPr>
            <a:picLocks noChangeAspect="1"/>
          </p:cNvPicPr>
          <p:nvPr/>
        </p:nvPicPr>
        <p:blipFill>
          <a:blip r:embed="rId2">
            <a:alphaModFix amt="60000"/>
          </a:blip>
          <a:srcRect b="1747"/>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73DB4413-7D6A-6F8E-610B-02CDA6DF8373}"/>
              </a:ext>
            </a:extLst>
          </p:cNvPr>
          <p:cNvSpPr>
            <a:spLocks noGrp="1"/>
          </p:cNvSpPr>
          <p:nvPr>
            <p:ph type="ctrTitle"/>
          </p:nvPr>
        </p:nvSpPr>
        <p:spPr>
          <a:xfrm>
            <a:off x="2654003" y="-1"/>
            <a:ext cx="7588155" cy="2236264"/>
          </a:xfrm>
        </p:spPr>
        <p:txBody>
          <a:bodyPr>
            <a:normAutofit/>
          </a:bodyPr>
          <a:lstStyle/>
          <a:p>
            <a:r>
              <a:rPr lang="en-GB" sz="4200">
                <a:solidFill>
                  <a:srgbClr val="FFFFFF"/>
                </a:solidFill>
                <a:latin typeface="Arial" panose="020B0604020202020204" pitchFamily="34" charset="0"/>
                <a:cs typeface="Arial" panose="020B0604020202020204" pitchFamily="34" charset="0"/>
              </a:rPr>
              <a:t>Psychological analysis of Isaac’s development using Bowlby’s attachment theory </a:t>
            </a:r>
            <a:endParaRPr lang="en-US" sz="420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769A9F4-9A24-1E15-563E-138F677354A7}"/>
              </a:ext>
            </a:extLst>
          </p:cNvPr>
          <p:cNvSpPr>
            <a:spLocks noGrp="1"/>
          </p:cNvSpPr>
          <p:nvPr>
            <p:ph type="subTitle" idx="1"/>
          </p:nvPr>
        </p:nvSpPr>
        <p:spPr>
          <a:xfrm>
            <a:off x="2301923" y="3793937"/>
            <a:ext cx="7588155" cy="1414091"/>
          </a:xfrm>
        </p:spPr>
        <p:txBody>
          <a:bodyPr>
            <a:normAutofit fontScale="70000" lnSpcReduction="20000"/>
          </a:bodyPr>
          <a:lstStyle/>
          <a:p>
            <a:pPr algn="l"/>
            <a:r>
              <a:rPr lang="en-GB" sz="2200" b="1" dirty="0" err="1">
                <a:solidFill>
                  <a:srgbClr val="FFFFFF"/>
                </a:solidFill>
              </a:rPr>
              <a:t>Fatou</a:t>
            </a:r>
            <a:r>
              <a:rPr lang="en-GB" sz="2200" b="1" dirty="0">
                <a:solidFill>
                  <a:srgbClr val="FFFFFF"/>
                </a:solidFill>
              </a:rPr>
              <a:t> Mbaye </a:t>
            </a:r>
          </a:p>
          <a:p>
            <a:pPr algn="l"/>
            <a:r>
              <a:rPr lang="en-GB" sz="2200" b="1" dirty="0">
                <a:solidFill>
                  <a:srgbClr val="FFFFFF"/>
                </a:solidFill>
              </a:rPr>
              <a:t>Student ID:2432001</a:t>
            </a:r>
          </a:p>
          <a:p>
            <a:pPr algn="l"/>
            <a:r>
              <a:rPr lang="en-GB" sz="2200" b="1" dirty="0">
                <a:solidFill>
                  <a:srgbClr val="FFFFFF"/>
                </a:solidFill>
              </a:rPr>
              <a:t>Module:Psychology in health and social care </a:t>
            </a:r>
          </a:p>
          <a:p>
            <a:pPr algn="l"/>
            <a:r>
              <a:rPr lang="en-GB" sz="2200" b="1" dirty="0">
                <a:solidFill>
                  <a:srgbClr val="FFFFFF"/>
                </a:solidFill>
              </a:rPr>
              <a:t>Module code:LCHS4010</a:t>
            </a:r>
          </a:p>
          <a:p>
            <a:pPr algn="l"/>
            <a:endParaRPr lang="en-US" sz="2200" b="1" dirty="0">
              <a:solidFill>
                <a:srgbClr val="FFFFFF"/>
              </a:solidFill>
            </a:endParaRPr>
          </a:p>
        </p:txBody>
      </p:sp>
    </p:spTree>
    <p:extLst>
      <p:ext uri="{BB962C8B-B14F-4D97-AF65-F5344CB8AC3E}">
        <p14:creationId xmlns:p14="http://schemas.microsoft.com/office/powerpoint/2010/main" val="19582740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B7E8C2A-A1A3-ED9B-1C65-AAD7D5D0E8F0}"/>
              </a:ext>
            </a:extLst>
          </p:cNvPr>
          <p:cNvSpPr>
            <a:spLocks noGrp="1"/>
          </p:cNvSpPr>
          <p:nvPr>
            <p:ph type="ctrTitle"/>
          </p:nvPr>
        </p:nvSpPr>
        <p:spPr>
          <a:xfrm>
            <a:off x="612648" y="603504"/>
            <a:ext cx="3553412" cy="1527048"/>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Introduction </a:t>
            </a:r>
          </a:p>
        </p:txBody>
      </p:sp>
      <p:sp>
        <p:nvSpPr>
          <p:cNvPr id="3" name="Subtitle 2">
            <a:extLst>
              <a:ext uri="{FF2B5EF4-FFF2-40B4-BE49-F238E27FC236}">
                <a16:creationId xmlns:a16="http://schemas.microsoft.com/office/drawing/2014/main" id="{E1A226A5-5A9F-B727-1226-7799CFC1502C}"/>
              </a:ext>
            </a:extLst>
          </p:cNvPr>
          <p:cNvSpPr>
            <a:spLocks noGrp="1"/>
          </p:cNvSpPr>
          <p:nvPr>
            <p:ph type="subTitle" idx="1"/>
          </p:nvPr>
        </p:nvSpPr>
        <p:spPr>
          <a:xfrm>
            <a:off x="612648" y="2212848"/>
            <a:ext cx="3553412" cy="4122420"/>
          </a:xfrm>
        </p:spPr>
        <p:txBody>
          <a:bodyPr vert="horz" lIns="91440" tIns="45720" rIns="91440" bIns="45720" rtlCol="0">
            <a:normAutofit fontScale="77500" lnSpcReduction="20000"/>
          </a:bodyPr>
          <a:lstStyle/>
          <a:p>
            <a:pPr algn="l">
              <a:lnSpc>
                <a:spcPct val="110000"/>
              </a:lnSpc>
            </a:pPr>
            <a:r>
              <a:rPr lang="en-US" sz="1400" b="1" dirty="0">
                <a:latin typeface="Arial" panose="020B0604020202020204" pitchFamily="34" charset="0"/>
                <a:cs typeface="Arial" panose="020B0604020202020204" pitchFamily="34" charset="0"/>
              </a:rPr>
              <a:t>Hello, my name is </a:t>
            </a:r>
            <a:r>
              <a:rPr lang="en-US" sz="1400" b="1" dirty="0" err="1">
                <a:latin typeface="Arial" panose="020B0604020202020204" pitchFamily="34" charset="0"/>
                <a:cs typeface="Arial" panose="020B0604020202020204" pitchFamily="34" charset="0"/>
              </a:rPr>
              <a:t>Fatou</a:t>
            </a:r>
            <a:r>
              <a:rPr lang="en-US" sz="1400" b="1" dirty="0">
                <a:latin typeface="Arial" panose="020B0604020202020204" pitchFamily="34" charset="0"/>
                <a:cs typeface="Arial" panose="020B0604020202020204" pitchFamily="34" charset="0"/>
              </a:rPr>
              <a:t> </a:t>
            </a:r>
            <a:r>
              <a:rPr lang="en-US" sz="1400" b="1" dirty="0" err="1">
                <a:latin typeface="Arial" panose="020B0604020202020204" pitchFamily="34" charset="0"/>
                <a:cs typeface="Arial" panose="020B0604020202020204" pitchFamily="34" charset="0"/>
              </a:rPr>
              <a:t>Mbay</a:t>
            </a:r>
            <a:r>
              <a:rPr lang="en-GB" sz="1400" b="1" dirty="0">
                <a:latin typeface="Arial" panose="020B0604020202020204" pitchFamily="34" charset="0"/>
                <a:cs typeface="Arial" panose="020B0604020202020204" pitchFamily="34" charset="0"/>
              </a:rPr>
              <a:t>e , in </a:t>
            </a:r>
            <a:r>
              <a:rPr lang="en-US" sz="1400" b="1" dirty="0">
                <a:latin typeface="Arial" panose="020B0604020202020204" pitchFamily="34" charset="0"/>
                <a:cs typeface="Arial" panose="020B0604020202020204" pitchFamily="34" charset="0"/>
              </a:rPr>
              <a:t>this presentation, I will explore the development and wellbeing of Isaac, a four-year-old child attending a Children’s Centre in London, through the lens of </a:t>
            </a:r>
            <a:r>
              <a:rPr lang="en-US" sz="1400" b="1" dirty="0" err="1">
                <a:latin typeface="Arial" panose="020B0604020202020204" pitchFamily="34" charset="0"/>
                <a:cs typeface="Arial" panose="020B0604020202020204" pitchFamily="34" charset="0"/>
              </a:rPr>
              <a:t>Erikson’s</a:t>
            </a:r>
            <a:r>
              <a:rPr lang="en-US" sz="1400" b="1" dirty="0">
                <a:latin typeface="Arial" panose="020B0604020202020204" pitchFamily="34" charset="0"/>
                <a:cs typeface="Arial" panose="020B0604020202020204" pitchFamily="34" charset="0"/>
              </a:rPr>
              <a:t> Psychosocial Theory.</a:t>
            </a:r>
          </a:p>
          <a:p>
            <a:pPr algn="l">
              <a:lnSpc>
                <a:spcPct val="110000"/>
              </a:lnSpc>
            </a:pPr>
            <a:r>
              <a:rPr lang="en-US" sz="1400" b="1" dirty="0">
                <a:latin typeface="Arial" panose="020B0604020202020204" pitchFamily="34" charset="0"/>
                <a:cs typeface="Arial" panose="020B0604020202020204" pitchFamily="34" charset="0"/>
              </a:rPr>
              <a:t>Isaac lives with his mother, who is experiencing postnatal depression and has limited support from family and friends. The family recently relocated to London, and Isaac has faced changes in his childcare arrangements. Staff at the centre have noticed that he tends to be quiet and withdrawn, becomes upset when separated from his mother, has delays in language development, and finds it challenging to participate in group activities.</a:t>
            </a:r>
          </a:p>
          <a:p>
            <a:pPr algn="l">
              <a:lnSpc>
                <a:spcPct val="110000"/>
              </a:lnSpc>
            </a:pPr>
            <a:r>
              <a:rPr lang="en-US" sz="1400" b="1" dirty="0">
                <a:latin typeface="Arial" panose="020B0604020202020204" pitchFamily="34" charset="0"/>
                <a:cs typeface="Arial" panose="020B0604020202020204" pitchFamily="34" charset="0"/>
              </a:rPr>
              <a:t>This presentation will outline </a:t>
            </a:r>
            <a:r>
              <a:rPr lang="en-US" sz="1400" b="1" dirty="0" err="1">
                <a:latin typeface="Arial" panose="020B0604020202020204" pitchFamily="34" charset="0"/>
                <a:cs typeface="Arial" panose="020B0604020202020204" pitchFamily="34" charset="0"/>
              </a:rPr>
              <a:t>Erikson’s</a:t>
            </a:r>
            <a:r>
              <a:rPr lang="en-US" sz="1400" b="1" dirty="0">
                <a:latin typeface="Arial" panose="020B0604020202020204" pitchFamily="34" charset="0"/>
                <a:cs typeface="Arial" panose="020B0604020202020204" pitchFamily="34" charset="0"/>
              </a:rPr>
              <a:t> theory, examine how it relates to Isaac’s situation, consider the influence of both nature and nurture on his development, suggest appropriate support strategies, and assess the strengths and limitations of the theory.</a:t>
            </a:r>
          </a:p>
          <a:p>
            <a:pPr indent="-228600" algn="l">
              <a:lnSpc>
                <a:spcPct val="110000"/>
              </a:lnSpc>
              <a:buFont typeface="Arial" panose="020B0604020202020204" pitchFamily="34" charset="0"/>
              <a:buChar char="•"/>
            </a:pPr>
            <a:endParaRPr lang="en-US" sz="900" b="1" dirty="0"/>
          </a:p>
        </p:txBody>
      </p:sp>
      <p:pic>
        <p:nvPicPr>
          <p:cNvPr id="8" name="Picture 7">
            <a:extLst>
              <a:ext uri="{FF2B5EF4-FFF2-40B4-BE49-F238E27FC236}">
                <a16:creationId xmlns:a16="http://schemas.microsoft.com/office/drawing/2014/main" id="{B9734B98-8454-3737-9DE8-EBBEDD16DFF5}"/>
              </a:ext>
            </a:extLst>
          </p:cNvPr>
          <p:cNvPicPr>
            <a:picLocks noChangeAspect="1"/>
          </p:cNvPicPr>
          <p:nvPr/>
        </p:nvPicPr>
        <p:blipFill>
          <a:blip r:embed="rId2">
            <a:extLst>
              <a:ext uri="{28A0092B-C50C-407E-A947-70E740481C1C}">
                <a14:useLocalDpi xmlns:a14="http://schemas.microsoft.com/office/drawing/2010/main" val="0"/>
              </a:ext>
            </a:extLst>
          </a:blip>
          <a:srcRect t="4216" r="3" b="3114"/>
          <a:stretch>
            <a:fillRect/>
          </a:stretch>
        </p:blipFill>
        <p:spPr>
          <a:xfrm>
            <a:off x="4752550" y="10"/>
            <a:ext cx="7439450" cy="6857990"/>
          </a:xfrm>
          <a:prstGeom prst="rect">
            <a:avLst/>
          </a:prstGeom>
        </p:spPr>
      </p:pic>
    </p:spTree>
    <p:extLst>
      <p:ext uri="{BB962C8B-B14F-4D97-AF65-F5344CB8AC3E}">
        <p14:creationId xmlns:p14="http://schemas.microsoft.com/office/powerpoint/2010/main" val="3454178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27E31-046C-2675-860B-FC2D1BE80DE2}"/>
              </a:ext>
            </a:extLst>
          </p:cNvPr>
          <p:cNvSpPr>
            <a:spLocks noGrp="1"/>
          </p:cNvSpPr>
          <p:nvPr>
            <p:ph type="ctrTitle"/>
          </p:nvPr>
        </p:nvSpPr>
        <p:spPr>
          <a:xfrm>
            <a:off x="2079548" y="-1448690"/>
            <a:ext cx="7588155" cy="2621154"/>
          </a:xfrm>
        </p:spPr>
        <p:txBody>
          <a:bodyPr/>
          <a:lstStyle/>
          <a:p>
            <a:r>
              <a:rPr lang="en-GB" sz="3100" dirty="0">
                <a:latin typeface="Arial" panose="020B0604020202020204" pitchFamily="34" charset="0"/>
                <a:cs typeface="Arial" panose="020B0604020202020204" pitchFamily="34" charset="0"/>
              </a:rPr>
              <a:t>Overview of </a:t>
            </a:r>
            <a:r>
              <a:rPr lang="en-GB" sz="3100" dirty="0" err="1">
                <a:latin typeface="Arial" panose="020B0604020202020204" pitchFamily="34" charset="0"/>
                <a:cs typeface="Arial" panose="020B0604020202020204" pitchFamily="34" charset="0"/>
              </a:rPr>
              <a:t>Erikson’s</a:t>
            </a:r>
            <a:r>
              <a:rPr lang="en-GB" sz="3100" dirty="0">
                <a:latin typeface="Arial" panose="020B0604020202020204" pitchFamily="34" charset="0"/>
                <a:cs typeface="Arial" panose="020B0604020202020204" pitchFamily="34" charset="0"/>
              </a:rPr>
              <a:t> theory</a:t>
            </a:r>
            <a:r>
              <a:rPr lang="en-GB" dirty="0"/>
              <a:t> </a:t>
            </a:r>
            <a:endParaRPr lang="en-US" dirty="0"/>
          </a:p>
        </p:txBody>
      </p:sp>
      <p:sp>
        <p:nvSpPr>
          <p:cNvPr id="3" name="Subtitle 2">
            <a:extLst>
              <a:ext uri="{FF2B5EF4-FFF2-40B4-BE49-F238E27FC236}">
                <a16:creationId xmlns:a16="http://schemas.microsoft.com/office/drawing/2014/main" id="{766DCE2A-7144-EC25-9DC9-6D5F6AA7A964}"/>
              </a:ext>
            </a:extLst>
          </p:cNvPr>
          <p:cNvSpPr>
            <a:spLocks noGrp="1"/>
          </p:cNvSpPr>
          <p:nvPr>
            <p:ph type="subTitle" idx="1"/>
          </p:nvPr>
        </p:nvSpPr>
        <p:spPr>
          <a:xfrm>
            <a:off x="2079549" y="1348395"/>
            <a:ext cx="8127488" cy="1784501"/>
          </a:xfrm>
        </p:spPr>
        <p:txBody>
          <a:bodyPr>
            <a:noAutofit/>
          </a:bodyPr>
          <a:lstStyle/>
          <a:p>
            <a:r>
              <a:rPr lang="en-GB" sz="1200" b="1" dirty="0">
                <a:latin typeface="Arial" panose="020B0604020202020204" pitchFamily="34" charset="0"/>
                <a:cs typeface="Arial" panose="020B0604020202020204" pitchFamily="34" charset="0"/>
              </a:rPr>
              <a:t>Erik </a:t>
            </a:r>
            <a:r>
              <a:rPr lang="en-GB" sz="1200" b="1" dirty="0" err="1">
                <a:latin typeface="Arial" panose="020B0604020202020204" pitchFamily="34" charset="0"/>
                <a:cs typeface="Arial" panose="020B0604020202020204" pitchFamily="34" charset="0"/>
              </a:rPr>
              <a:t>Erikson</a:t>
            </a:r>
            <a:r>
              <a:rPr lang="en-GB" sz="1200" b="1" dirty="0">
                <a:latin typeface="Arial" panose="020B0604020202020204" pitchFamily="34" charset="0"/>
                <a:cs typeface="Arial" panose="020B0604020202020204" pitchFamily="34" charset="0"/>
              </a:rPr>
              <a:t> proposed that human development takes place through eight psychosocial stages across the lifespan. At each stage, individuals encounter a conflict that needs to be resolved in order for healthy psychological development to occur.</a:t>
            </a:r>
          </a:p>
          <a:p>
            <a:r>
              <a:rPr lang="en-GB" sz="1200" b="1" dirty="0">
                <a:latin typeface="Arial" panose="020B0604020202020204" pitchFamily="34" charset="0"/>
                <a:cs typeface="Arial" panose="020B0604020202020204" pitchFamily="34" charset="0"/>
              </a:rPr>
              <a:t>Isaac is four years old and is therefore in </a:t>
            </a:r>
            <a:r>
              <a:rPr lang="en-GB" sz="1200" b="1" dirty="0" err="1">
                <a:latin typeface="Arial" panose="020B0604020202020204" pitchFamily="34" charset="0"/>
                <a:cs typeface="Arial" panose="020B0604020202020204" pitchFamily="34" charset="0"/>
              </a:rPr>
              <a:t>Erikson’s</a:t>
            </a:r>
            <a:r>
              <a:rPr lang="en-GB" sz="1200" b="1" dirty="0">
                <a:latin typeface="Arial" panose="020B0604020202020204" pitchFamily="34" charset="0"/>
                <a:cs typeface="Arial" panose="020B0604020202020204" pitchFamily="34" charset="0"/>
              </a:rPr>
              <a:t> stage of </a:t>
            </a:r>
            <a:r>
              <a:rPr lang="en-GB" sz="1200" b="1" i="1" dirty="0">
                <a:latin typeface="Arial" panose="020B0604020202020204" pitchFamily="34" charset="0"/>
                <a:cs typeface="Arial" panose="020B0604020202020204" pitchFamily="34" charset="0"/>
              </a:rPr>
              <a:t>Initiative versus Guilt</a:t>
            </a:r>
            <a:r>
              <a:rPr lang="en-GB" sz="1200" b="1" dirty="0">
                <a:latin typeface="Arial" panose="020B0604020202020204" pitchFamily="34" charset="0"/>
                <a:cs typeface="Arial" panose="020B0604020202020204" pitchFamily="34" charset="0"/>
              </a:rPr>
              <a:t>, which typically occurs between the ages of three and six. </a:t>
            </a:r>
          </a:p>
          <a:p>
            <a:r>
              <a:rPr lang="en-GB" sz="1200" b="1" dirty="0">
                <a:latin typeface="Arial" panose="020B0604020202020204" pitchFamily="34" charset="0"/>
                <a:cs typeface="Arial" panose="020B0604020202020204" pitchFamily="34" charset="0"/>
              </a:rPr>
              <a:t>During this stage, children start to explore their environment more actively, interact with others, ask questions, and take initiative in play and learning activities. If this stage is successfully navigated, children develop confidence, independence, and a sense of purpose. However, if they experience excessive criticism, lack of encouragement, or feelings of insecurity, they may begin to develop guilt, self-doubt, and reduced confidence.</a:t>
            </a:r>
          </a:p>
          <a:p>
            <a:r>
              <a:rPr lang="en-GB" sz="1200" b="1" dirty="0">
                <a:latin typeface="Arial" panose="020B0604020202020204" pitchFamily="34" charset="0"/>
                <a:cs typeface="Arial" panose="020B0604020202020204" pitchFamily="34" charset="0"/>
              </a:rPr>
              <a:t>Key concepts include:</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Psychosocial development</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Initiative versus Guilt</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Social interaction</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Confidence and independence</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The role of environmental experiences in development</a:t>
            </a:r>
          </a:p>
          <a:p>
            <a:r>
              <a:rPr lang="en-GB" sz="1200" b="1" dirty="0">
                <a:latin typeface="Arial" panose="020B0604020202020204" pitchFamily="34" charset="0"/>
                <a:cs typeface="Arial" panose="020B0604020202020204" pitchFamily="34" charset="0"/>
              </a:rPr>
              <a:t>(</a:t>
            </a:r>
            <a:r>
              <a:rPr lang="en-GB" sz="1200" b="1" dirty="0" err="1">
                <a:latin typeface="Arial" panose="020B0604020202020204" pitchFamily="34" charset="0"/>
                <a:cs typeface="Arial" panose="020B0604020202020204" pitchFamily="34" charset="0"/>
              </a:rPr>
              <a:t>Erikson</a:t>
            </a:r>
            <a:r>
              <a:rPr lang="en-GB" sz="1200" b="1" dirty="0">
                <a:latin typeface="Arial" panose="020B0604020202020204" pitchFamily="34" charset="0"/>
                <a:cs typeface="Arial" panose="020B0604020202020204" pitchFamily="34" charset="0"/>
              </a:rPr>
              <a:t>, 1963)</a:t>
            </a:r>
          </a:p>
          <a:p>
            <a:endParaRPr lang="en-US"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3859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3E15-DD2A-1F3D-CDF0-8B08BEC07C0C}"/>
              </a:ext>
            </a:extLst>
          </p:cNvPr>
          <p:cNvSpPr>
            <a:spLocks noGrp="1"/>
          </p:cNvSpPr>
          <p:nvPr>
            <p:ph type="ctrTitle"/>
          </p:nvPr>
        </p:nvSpPr>
        <p:spPr>
          <a:xfrm>
            <a:off x="2301923" y="-248431"/>
            <a:ext cx="7588155" cy="2621154"/>
          </a:xfrm>
        </p:spPr>
        <p:txBody>
          <a:bodyPr>
            <a:normAutofit/>
          </a:bodyPr>
          <a:lstStyle/>
          <a:p>
            <a:r>
              <a:rPr lang="en-GB" sz="1900" dirty="0">
                <a:latin typeface="Arial" panose="020B0604020202020204" pitchFamily="34" charset="0"/>
                <a:cs typeface="Arial" panose="020B0604020202020204" pitchFamily="34" charset="0"/>
              </a:rPr>
              <a:t>APPLYING </a:t>
            </a:r>
            <a:r>
              <a:rPr lang="en-GB" sz="1900" dirty="0" err="1">
                <a:latin typeface="Arial" panose="020B0604020202020204" pitchFamily="34" charset="0"/>
                <a:cs typeface="Arial" panose="020B0604020202020204" pitchFamily="34" charset="0"/>
              </a:rPr>
              <a:t>ERIKSON’S</a:t>
            </a:r>
            <a:r>
              <a:rPr lang="en-GB" sz="1900" dirty="0">
                <a:latin typeface="Arial" panose="020B0604020202020204" pitchFamily="34" charset="0"/>
                <a:cs typeface="Arial" panose="020B0604020202020204" pitchFamily="34" charset="0"/>
              </a:rPr>
              <a:t> THEORY TO ISAAC</a:t>
            </a:r>
            <a:br>
              <a:rPr lang="en-GB" sz="1900" dirty="0">
                <a:latin typeface="Arial" panose="020B0604020202020204" pitchFamily="34" charset="0"/>
                <a:cs typeface="Arial" panose="020B0604020202020204" pitchFamily="34" charset="0"/>
              </a:rPr>
            </a:br>
            <a:endParaRPr lang="en-US" sz="19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7885B12-C2FB-E39E-F999-94075BEEFD5C}"/>
              </a:ext>
            </a:extLst>
          </p:cNvPr>
          <p:cNvSpPr>
            <a:spLocks noGrp="1"/>
          </p:cNvSpPr>
          <p:nvPr>
            <p:ph type="subTitle" idx="1"/>
          </p:nvPr>
        </p:nvSpPr>
        <p:spPr>
          <a:xfrm>
            <a:off x="2443034" y="2298863"/>
            <a:ext cx="7588155" cy="147720"/>
          </a:xfrm>
        </p:spPr>
        <p:txBody>
          <a:bodyPr>
            <a:normAutofit fontScale="25000" lnSpcReduction="20000"/>
          </a:bodyPr>
          <a:lstStyle/>
          <a:p>
            <a:r>
              <a:rPr lang="en-GB" sz="4800" b="1" dirty="0">
                <a:latin typeface="Arial" panose="020B0604020202020204" pitchFamily="34" charset="0"/>
                <a:cs typeface="Arial" panose="020B0604020202020204" pitchFamily="34" charset="0"/>
              </a:rPr>
              <a:t>Isaac’s experiences may be impacting his ability to successfully navigate the </a:t>
            </a:r>
            <a:r>
              <a:rPr lang="en-GB" sz="4800" b="1" i="1" dirty="0">
                <a:latin typeface="Arial" panose="020B0604020202020204" pitchFamily="34" charset="0"/>
                <a:cs typeface="Arial" panose="020B0604020202020204" pitchFamily="34" charset="0"/>
              </a:rPr>
              <a:t>Initiative versus Guilt</a:t>
            </a:r>
            <a:r>
              <a:rPr lang="en-GB" sz="4800" b="1" dirty="0">
                <a:latin typeface="Arial" panose="020B0604020202020204" pitchFamily="34" charset="0"/>
                <a:cs typeface="Arial" panose="020B0604020202020204" pitchFamily="34" charset="0"/>
              </a:rPr>
              <a:t> stage. </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His mother’s postnatal depression may have limited the amount of consistent emotional support and encouragement he receives, which could in turn affect his confidence when exploring new situations.</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In addition, his disrupted childcare arrangements may have reduced his opportunities to form stable relationships and build trust with both adults and peers.</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Isaac’s withdrawn behaviour during play and his difficulty engaging in group activities suggest that he may lack confidence and feel hesitant to take initiative in social settings.</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a:p>
            <a:r>
              <a:rPr lang="en-GB" sz="4800" b="1" dirty="0" err="1">
                <a:latin typeface="Arial" panose="020B0604020202020204" pitchFamily="34" charset="0"/>
                <a:cs typeface="Arial" panose="020B0604020202020204" pitchFamily="34" charset="0"/>
              </a:rPr>
              <a:t>Erikson</a:t>
            </a:r>
            <a:r>
              <a:rPr lang="en-GB" sz="4800" b="1" dirty="0">
                <a:latin typeface="Arial" panose="020B0604020202020204" pitchFamily="34" charset="0"/>
                <a:cs typeface="Arial" panose="020B0604020202020204" pitchFamily="34" charset="0"/>
              </a:rPr>
              <a:t> suggests that when children do not receive adequate encouragement during this stage, they may develop feelings of anxiety, become overly dependent on adults, and show reduced willingness to participate independently.</a:t>
            </a:r>
          </a:p>
          <a:p>
            <a:endParaRPr lang="en-US" b="1" dirty="0"/>
          </a:p>
        </p:txBody>
      </p:sp>
    </p:spTree>
    <p:extLst>
      <p:ext uri="{BB962C8B-B14F-4D97-AF65-F5344CB8AC3E}">
        <p14:creationId xmlns:p14="http://schemas.microsoft.com/office/powerpoint/2010/main" val="2192633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9617-71D6-C135-C4C9-DC2851F61636}"/>
              </a:ext>
            </a:extLst>
          </p:cNvPr>
          <p:cNvSpPr>
            <a:spLocks noGrp="1"/>
          </p:cNvSpPr>
          <p:nvPr>
            <p:ph type="ctrTitle"/>
          </p:nvPr>
        </p:nvSpPr>
        <p:spPr>
          <a:xfrm>
            <a:off x="2463193" y="-208113"/>
            <a:ext cx="7195079" cy="2399408"/>
          </a:xfrm>
        </p:spPr>
        <p:txBody>
          <a:bodyPr>
            <a:normAutofit/>
          </a:bodyPr>
          <a:lstStyle/>
          <a:p>
            <a:r>
              <a:rPr lang="en-GB" sz="2600" dirty="0"/>
              <a:t>PRACTICAL STRATEGIES AND INTERVENTIONS</a:t>
            </a:r>
            <a:br>
              <a:rPr lang="en-GB" sz="2600" dirty="0"/>
            </a:br>
            <a:endParaRPr lang="en-US" sz="2600" dirty="0"/>
          </a:p>
        </p:txBody>
      </p:sp>
      <p:sp>
        <p:nvSpPr>
          <p:cNvPr id="3" name="Subtitle 2">
            <a:extLst>
              <a:ext uri="{FF2B5EF4-FFF2-40B4-BE49-F238E27FC236}">
                <a16:creationId xmlns:a16="http://schemas.microsoft.com/office/drawing/2014/main" id="{940D0485-0471-B16E-1301-229630D3637A}"/>
              </a:ext>
            </a:extLst>
          </p:cNvPr>
          <p:cNvSpPr>
            <a:spLocks noGrp="1"/>
          </p:cNvSpPr>
          <p:nvPr>
            <p:ph type="subTitle" idx="1"/>
          </p:nvPr>
        </p:nvSpPr>
        <p:spPr>
          <a:xfrm>
            <a:off x="2301922" y="2191295"/>
            <a:ext cx="7588155" cy="1414091"/>
          </a:xfrm>
        </p:spPr>
        <p:txBody>
          <a:bodyPr>
            <a:normAutofit fontScale="25000" lnSpcReduction="20000"/>
          </a:bodyPr>
          <a:lstStyle/>
          <a:p>
            <a:r>
              <a:rPr lang="en-GB" sz="4800" b="1" dirty="0">
                <a:latin typeface="Arial" panose="020B0604020202020204" pitchFamily="34" charset="0"/>
                <a:cs typeface="Arial" panose="020B0604020202020204" pitchFamily="34" charset="0"/>
              </a:rPr>
              <a:t>1. Play-based learning</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Structured play activities could be introduced to encourage social interaction, allowing Isaac to gradually build confidence when engaging with his peers. </a:t>
            </a:r>
          </a:p>
          <a:p>
            <a:r>
              <a:rPr lang="en-GB" sz="4800" b="1" dirty="0">
                <a:latin typeface="Arial" panose="020B0604020202020204" pitchFamily="34" charset="0"/>
                <a:cs typeface="Arial" panose="020B0604020202020204" pitchFamily="34" charset="0"/>
              </a:rPr>
              <a:t>2. Positive reinforcement</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Praising Isaac when he attempts new activities or participates in group sessions can help to strengthen his sense of initiative and boost self-confidence. </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3. Language-rich environment</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Activities such as storytelling, singing, conversation, and role-play can be used to support his communication skills and encourage greater participation. </a:t>
            </a:r>
          </a:p>
          <a:p>
            <a:r>
              <a:rPr lang="en-GB" sz="4800" b="1" dirty="0">
                <a:latin typeface="Arial" panose="020B0604020202020204" pitchFamily="34" charset="0"/>
                <a:cs typeface="Arial" panose="020B0604020202020204" pitchFamily="34" charset="0"/>
              </a:rPr>
              <a:t>4. Emotional regulation support</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Isaac can be supported in identifying and expressing his emotions through age-appropriate activities, visual aids, and consistent emotional support from adults. </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These strategies align with </a:t>
            </a:r>
            <a:r>
              <a:rPr lang="en-GB" sz="4800" b="1" dirty="0" err="1">
                <a:latin typeface="Arial" panose="020B0604020202020204" pitchFamily="34" charset="0"/>
                <a:cs typeface="Arial" panose="020B0604020202020204" pitchFamily="34" charset="0"/>
              </a:rPr>
              <a:t>Erikson’s</a:t>
            </a:r>
            <a:r>
              <a:rPr lang="en-GB" sz="4800" b="1" dirty="0">
                <a:latin typeface="Arial" panose="020B0604020202020204" pitchFamily="34" charset="0"/>
                <a:cs typeface="Arial" panose="020B0604020202020204" pitchFamily="34" charset="0"/>
              </a:rPr>
              <a:t> theory, which suggests that children develop confidence and a sense of initiative when they are encouraged to explore, participate, and engage positively with their environment.</a:t>
            </a:r>
          </a:p>
          <a:p>
            <a:endParaRPr lang="en-US" b="1" dirty="0"/>
          </a:p>
        </p:txBody>
      </p:sp>
    </p:spTree>
    <p:extLst>
      <p:ext uri="{BB962C8B-B14F-4D97-AF65-F5344CB8AC3E}">
        <p14:creationId xmlns:p14="http://schemas.microsoft.com/office/powerpoint/2010/main" val="2626867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D488394-1B58-2A1F-C11D-99FDD28120A9}"/>
              </a:ext>
            </a:extLst>
          </p:cNvPr>
          <p:cNvSpPr txBox="1"/>
          <p:nvPr/>
        </p:nvSpPr>
        <p:spPr>
          <a:xfrm>
            <a:off x="330316" y="2082821"/>
            <a:ext cx="11225115" cy="3231654"/>
          </a:xfrm>
          <a:prstGeom prst="rect">
            <a:avLst/>
          </a:prstGeom>
          <a:noFill/>
        </p:spPr>
        <p:txBody>
          <a:bodyPr wrap="square">
            <a:spAutoFit/>
          </a:bodyPr>
          <a:lstStyle/>
          <a:p>
            <a:pPr algn="ctr">
              <a:buNone/>
            </a:pPr>
            <a:r>
              <a:rPr lang="en-GB" sz="1200" b="1" dirty="0">
                <a:latin typeface="Arial" panose="020B0604020202020204" pitchFamily="34" charset="0"/>
                <a:cs typeface="Arial" panose="020B0604020202020204" pitchFamily="34" charset="0"/>
              </a:rPr>
              <a:t>Nature factors: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Isaac’s individual temperament and personality traits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Biological factors that may influence emotional regulation and behaviour</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Early brain development and maturation during childhood </a:t>
            </a:r>
          </a:p>
          <a:p>
            <a:pPr algn="ctr">
              <a:buNone/>
            </a:pPr>
            <a:r>
              <a:rPr lang="en-GB" sz="1200" b="1" dirty="0">
                <a:latin typeface="Arial" panose="020B0604020202020204" pitchFamily="34" charset="0"/>
                <a:cs typeface="Arial" panose="020B0604020202020204" pitchFamily="34" charset="0"/>
              </a:rPr>
              <a:t>Nurture factors: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The impact of maternal postnatal depression</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Changes and disruptions to childcare arrangements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The family’s recent relocation and adjustment to a new environment</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Reduced opportunities for regular social interaction with peers </a:t>
            </a:r>
          </a:p>
          <a:p>
            <a:pPr algn="ctr">
              <a:buNone/>
            </a:pPr>
            <a:r>
              <a:rPr lang="en-GB" sz="1200" b="1" dirty="0">
                <a:latin typeface="Arial" panose="020B0604020202020204" pitchFamily="34" charset="0"/>
                <a:cs typeface="Arial" panose="020B0604020202020204" pitchFamily="34" charset="0"/>
              </a:rPr>
              <a:t>Multi-agency professionals: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Early Years Practitioners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Health Visitor</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GP</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Speech and Language Therapist</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Family Support Worker </a:t>
            </a:r>
          </a:p>
          <a:p>
            <a:pPr algn="ctr">
              <a:buNone/>
            </a:pPr>
            <a:r>
              <a:rPr lang="en-GB" sz="1200" b="1" dirty="0">
                <a:latin typeface="Arial" panose="020B0604020202020204" pitchFamily="34" charset="0"/>
                <a:cs typeface="Arial" panose="020B0604020202020204" pitchFamily="34" charset="0"/>
              </a:rPr>
              <a:t>By working collaboratively, these professionals can provide support for Isaac’s emotional, social, and language development, while also ensuring that his mother receives appropriate guidance and assistance to promote positive outcomes for the family.</a:t>
            </a:r>
          </a:p>
        </p:txBody>
      </p:sp>
      <p:sp>
        <p:nvSpPr>
          <p:cNvPr id="5" name="Title 4">
            <a:extLst>
              <a:ext uri="{FF2B5EF4-FFF2-40B4-BE49-F238E27FC236}">
                <a16:creationId xmlns:a16="http://schemas.microsoft.com/office/drawing/2014/main" id="{79DBA5D0-0D3A-297F-BAA5-B180D636BC2F}"/>
              </a:ext>
            </a:extLst>
          </p:cNvPr>
          <p:cNvSpPr>
            <a:spLocks noGrp="1"/>
          </p:cNvSpPr>
          <p:nvPr>
            <p:ph type="ctrTitle"/>
          </p:nvPr>
        </p:nvSpPr>
        <p:spPr>
          <a:xfrm>
            <a:off x="2355108" y="922574"/>
            <a:ext cx="7481781" cy="909383"/>
          </a:xfrm>
        </p:spPr>
        <p:txBody>
          <a:bodyPr>
            <a:noAutofit/>
          </a:bodyPr>
          <a:lstStyle/>
          <a:p>
            <a:r>
              <a:rPr lang="en-GB" sz="2600" dirty="0"/>
              <a:t>MULTI-AGENCY SUPPORT AND NATURE VERSUS NURTURE</a:t>
            </a:r>
            <a:br>
              <a:rPr lang="en-GB" sz="2600" dirty="0"/>
            </a:br>
            <a:endParaRPr lang="en-US" sz="2600" dirty="0"/>
          </a:p>
        </p:txBody>
      </p:sp>
    </p:spTree>
    <p:extLst>
      <p:ext uri="{BB962C8B-B14F-4D97-AF65-F5344CB8AC3E}">
        <p14:creationId xmlns:p14="http://schemas.microsoft.com/office/powerpoint/2010/main" val="233949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35326-701D-14D1-370C-F81C6E3AAB95}"/>
              </a:ext>
            </a:extLst>
          </p:cNvPr>
          <p:cNvSpPr>
            <a:spLocks noGrp="1"/>
          </p:cNvSpPr>
          <p:nvPr>
            <p:ph type="ctrTitle"/>
          </p:nvPr>
        </p:nvSpPr>
        <p:spPr>
          <a:xfrm>
            <a:off x="2427355" y="-1310577"/>
            <a:ext cx="7588155" cy="2621154"/>
          </a:xfrm>
        </p:spPr>
        <p:txBody>
          <a:bodyPr>
            <a:normAutofit/>
          </a:bodyPr>
          <a:lstStyle/>
          <a:p>
            <a:r>
              <a:rPr lang="en-GB" sz="2600" dirty="0">
                <a:cs typeface="Arial" panose="020B0604020202020204" pitchFamily="34" charset="0"/>
              </a:rPr>
              <a:t>Evaluation of </a:t>
            </a:r>
            <a:r>
              <a:rPr lang="en-GB" sz="2600" dirty="0" err="1">
                <a:cs typeface="Arial" panose="020B0604020202020204" pitchFamily="34" charset="0"/>
              </a:rPr>
              <a:t>Erikson’s</a:t>
            </a:r>
            <a:r>
              <a:rPr lang="en-GB" sz="2600" dirty="0">
                <a:cs typeface="Arial" panose="020B0604020202020204" pitchFamily="34" charset="0"/>
              </a:rPr>
              <a:t> theory </a:t>
            </a:r>
            <a:endParaRPr lang="en-US" sz="2600" dirty="0">
              <a:cs typeface="Arial" panose="020B0604020202020204" pitchFamily="34" charset="0"/>
            </a:endParaRPr>
          </a:p>
        </p:txBody>
      </p:sp>
      <p:sp>
        <p:nvSpPr>
          <p:cNvPr id="3" name="Subtitle 2">
            <a:extLst>
              <a:ext uri="{FF2B5EF4-FFF2-40B4-BE49-F238E27FC236}">
                <a16:creationId xmlns:a16="http://schemas.microsoft.com/office/drawing/2014/main" id="{B727C92F-A6ED-E643-FDD2-B9E9B815F29A}"/>
              </a:ext>
            </a:extLst>
          </p:cNvPr>
          <p:cNvSpPr>
            <a:spLocks noGrp="1"/>
          </p:cNvSpPr>
          <p:nvPr>
            <p:ph type="subTitle" idx="1"/>
          </p:nvPr>
        </p:nvSpPr>
        <p:spPr>
          <a:xfrm>
            <a:off x="2072887" y="1632968"/>
            <a:ext cx="8046225" cy="1414091"/>
          </a:xfrm>
        </p:spPr>
        <p:txBody>
          <a:bodyPr>
            <a:normAutofit fontScale="25000" lnSpcReduction="20000"/>
          </a:bodyPr>
          <a:lstStyle/>
          <a:p>
            <a:r>
              <a:rPr lang="en-GB" sz="4800" b="1" dirty="0">
                <a:latin typeface="Arial" panose="020B0604020202020204" pitchFamily="34" charset="0"/>
                <a:cs typeface="Arial" panose="020B0604020202020204" pitchFamily="34" charset="0"/>
              </a:rPr>
              <a:t>Strengths: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 Emphasises the significance of social and emotional development throughout childhood.</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 Helps to explain Isaac’s lack of confidence and hesitancy when interacting with others.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 Offers practical approaches for promoting children’s self-esteem, independence, and sense of purpose.</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 Is widely recognised and applied within education, health, and social care settings. </a:t>
            </a:r>
          </a:p>
          <a:p>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Limitations: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 The stages may be considered too fixed, as children develop at different rates and may not follow the same pattern.</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 Compared with some contemporary developmental theories, </a:t>
            </a:r>
            <a:r>
              <a:rPr lang="en-GB" sz="4800" b="1" dirty="0" err="1">
                <a:latin typeface="Arial" panose="020B0604020202020204" pitchFamily="34" charset="0"/>
                <a:cs typeface="Arial" panose="020B0604020202020204" pitchFamily="34" charset="0"/>
              </a:rPr>
              <a:t>Erikson’s</a:t>
            </a:r>
            <a:r>
              <a:rPr lang="en-GB" sz="4800" b="1" dirty="0">
                <a:latin typeface="Arial" panose="020B0604020202020204" pitchFamily="34" charset="0"/>
                <a:cs typeface="Arial" panose="020B0604020202020204" pitchFamily="34" charset="0"/>
              </a:rPr>
              <a:t> theory has limited scientific evidence to support all of its stages.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 It may place less emphasis on biological and genetic factors that can influence development and behaviour. </a:t>
            </a:r>
          </a:p>
          <a:p>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Alternative theory:</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Lev </a:t>
            </a:r>
            <a:r>
              <a:rPr lang="en-GB" sz="4800" b="1" dirty="0" err="1">
                <a:latin typeface="Arial" panose="020B0604020202020204" pitchFamily="34" charset="0"/>
                <a:cs typeface="Arial" panose="020B0604020202020204" pitchFamily="34" charset="0"/>
              </a:rPr>
              <a:t>Vygotsky’s</a:t>
            </a:r>
            <a:r>
              <a:rPr lang="en-GB" sz="4800" b="1" dirty="0">
                <a:latin typeface="Arial" panose="020B0604020202020204" pitchFamily="34" charset="0"/>
                <a:cs typeface="Arial" panose="020B0604020202020204" pitchFamily="34" charset="0"/>
              </a:rPr>
              <a:t> Sociocultural Theory may also be relevant to Isaac’s situation. </a:t>
            </a:r>
            <a:r>
              <a:rPr lang="en-GB" sz="4800" b="1" dirty="0" err="1">
                <a:latin typeface="Arial" panose="020B0604020202020204" pitchFamily="34" charset="0"/>
                <a:cs typeface="Arial" panose="020B0604020202020204" pitchFamily="34" charset="0"/>
              </a:rPr>
              <a:t>Vygotsky</a:t>
            </a:r>
            <a:r>
              <a:rPr lang="en-GB" sz="4800" b="1" dirty="0">
                <a:latin typeface="Arial" panose="020B0604020202020204" pitchFamily="34" charset="0"/>
                <a:cs typeface="Arial" panose="020B0604020202020204" pitchFamily="34" charset="0"/>
              </a:rPr>
              <a:t> argued that social interaction, communication, and guidance from others play a crucial role in children’s learning and development. This perspective may provide a stronger explanation for Isaac’s language delays and his difficulties engaging in group activities and social situations. </a:t>
            </a:r>
          </a:p>
          <a:p>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6837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F9B79-38F4-C17B-7CD9-2241CCAB480E}"/>
              </a:ext>
            </a:extLst>
          </p:cNvPr>
          <p:cNvSpPr>
            <a:spLocks noGrp="1"/>
          </p:cNvSpPr>
          <p:nvPr>
            <p:ph type="ctrTitle"/>
          </p:nvPr>
        </p:nvSpPr>
        <p:spPr>
          <a:xfrm>
            <a:off x="2301924" y="1122364"/>
            <a:ext cx="7168200" cy="759118"/>
          </a:xfrm>
        </p:spPr>
        <p:txBody>
          <a:bodyPr>
            <a:normAutofit/>
          </a:bodyPr>
          <a:lstStyle/>
          <a:p>
            <a:r>
              <a:rPr lang="en-GB" sz="2600" dirty="0"/>
              <a:t>Conclusion </a:t>
            </a:r>
            <a:endParaRPr lang="en-US" sz="2600" dirty="0"/>
          </a:p>
        </p:txBody>
      </p:sp>
      <p:sp>
        <p:nvSpPr>
          <p:cNvPr id="3" name="Subtitle 2">
            <a:extLst>
              <a:ext uri="{FF2B5EF4-FFF2-40B4-BE49-F238E27FC236}">
                <a16:creationId xmlns:a16="http://schemas.microsoft.com/office/drawing/2014/main" id="{7BE7CF54-E11D-4F97-4FAC-DD3405C5F239}"/>
              </a:ext>
            </a:extLst>
          </p:cNvPr>
          <p:cNvSpPr>
            <a:spLocks noGrp="1"/>
          </p:cNvSpPr>
          <p:nvPr>
            <p:ph type="subTitle" idx="1"/>
          </p:nvPr>
        </p:nvSpPr>
        <p:spPr>
          <a:xfrm>
            <a:off x="1287142" y="2199379"/>
            <a:ext cx="9617716" cy="3825301"/>
          </a:xfrm>
        </p:spPr>
        <p:txBody>
          <a:bodyPr>
            <a:normAutofit/>
          </a:bodyPr>
          <a:lstStyle/>
          <a:p>
            <a:r>
              <a:rPr lang="en-US" sz="1200" b="1" dirty="0">
                <a:latin typeface="Arial" panose="020B0604020202020204" pitchFamily="34" charset="0"/>
                <a:cs typeface="Arial" panose="020B0604020202020204" pitchFamily="34" charset="0"/>
              </a:rPr>
              <a:t>In conclusion, </a:t>
            </a:r>
            <a:r>
              <a:rPr lang="en-US" sz="1200" b="1" dirty="0" err="1">
                <a:latin typeface="Arial" panose="020B0604020202020204" pitchFamily="34" charset="0"/>
                <a:cs typeface="Arial" panose="020B0604020202020204" pitchFamily="34" charset="0"/>
              </a:rPr>
              <a:t>Erikson’s</a:t>
            </a:r>
            <a:r>
              <a:rPr lang="en-US" sz="1200" b="1" dirty="0">
                <a:latin typeface="Arial" panose="020B0604020202020204" pitchFamily="34" charset="0"/>
                <a:cs typeface="Arial" panose="020B0604020202020204" pitchFamily="34" charset="0"/>
              </a:rPr>
              <a:t> Psychosocial Theory provides a useful framework for understanding Isaac’s development, as it highlights how his life experiences may have influenced his confidence, independence, and ability to engage socially with others.The theory suggests that with consistent support, encouragement, and opportunities to participate in positive social experiences, Isaac can develop a stronger sense of initiative and build confidence in his abilities.Overall, psychological theories are valuable tools for health and social care professionals because they help explain children’s </a:t>
            </a:r>
            <a:r>
              <a:rPr lang="en-US" sz="1200" b="1" dirty="0" err="1">
                <a:latin typeface="Arial" panose="020B0604020202020204" pitchFamily="34" charset="0"/>
                <a:cs typeface="Arial" panose="020B0604020202020204" pitchFamily="34" charset="0"/>
              </a:rPr>
              <a:t>behaviour</a:t>
            </a:r>
            <a:r>
              <a:rPr lang="en-US" sz="1200" b="1" dirty="0">
                <a:latin typeface="Arial" panose="020B0604020202020204" pitchFamily="34" charset="0"/>
                <a:cs typeface="Arial" panose="020B0604020202020204" pitchFamily="34" charset="0"/>
              </a:rPr>
              <a:t> and development. They also support practitioners in identifying needs, planning appropriate interventions, and improving outcomes for children and their families.</a:t>
            </a:r>
          </a:p>
        </p:txBody>
      </p:sp>
    </p:spTree>
    <p:extLst>
      <p:ext uri="{BB962C8B-B14F-4D97-AF65-F5344CB8AC3E}">
        <p14:creationId xmlns:p14="http://schemas.microsoft.com/office/powerpoint/2010/main" val="731051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6263E-00AE-D1E1-0A08-5275719F75BD}"/>
              </a:ext>
            </a:extLst>
          </p:cNvPr>
          <p:cNvSpPr>
            <a:spLocks noGrp="1"/>
          </p:cNvSpPr>
          <p:nvPr>
            <p:ph type="ctrTitle"/>
          </p:nvPr>
        </p:nvSpPr>
        <p:spPr>
          <a:xfrm>
            <a:off x="2301923" y="1122363"/>
            <a:ext cx="7588155" cy="759118"/>
          </a:xfrm>
        </p:spPr>
        <p:txBody>
          <a:bodyPr/>
          <a:lstStyle/>
          <a:p>
            <a:r>
              <a:rPr lang="en-GB" dirty="0"/>
              <a:t>References</a:t>
            </a:r>
            <a:endParaRPr lang="en-US" dirty="0"/>
          </a:p>
        </p:txBody>
      </p:sp>
      <p:sp>
        <p:nvSpPr>
          <p:cNvPr id="3" name="Subtitle 2">
            <a:extLst>
              <a:ext uri="{FF2B5EF4-FFF2-40B4-BE49-F238E27FC236}">
                <a16:creationId xmlns:a16="http://schemas.microsoft.com/office/drawing/2014/main" id="{D2FE15FE-B354-9284-AFF9-E5BDC96BA8E4}"/>
              </a:ext>
            </a:extLst>
          </p:cNvPr>
          <p:cNvSpPr>
            <a:spLocks noGrp="1"/>
          </p:cNvSpPr>
          <p:nvPr>
            <p:ph type="subTitle" idx="1"/>
          </p:nvPr>
        </p:nvSpPr>
        <p:spPr>
          <a:xfrm>
            <a:off x="2301923" y="2148026"/>
            <a:ext cx="7588155" cy="3109774"/>
          </a:xfrm>
        </p:spPr>
        <p:txBody>
          <a:bodyPr>
            <a:normAutofit fontScale="25000" lnSpcReduction="20000"/>
          </a:bodyPr>
          <a:lstStyle/>
          <a:p>
            <a:r>
              <a:rPr lang="en-GB" sz="4400" b="1" dirty="0">
                <a:latin typeface="Arial" panose="020B0604020202020204" pitchFamily="34" charset="0"/>
                <a:cs typeface="Arial" panose="020B0604020202020204" pitchFamily="34" charset="0"/>
              </a:rPr>
              <a:t>Ainsworth, M.D.S., </a:t>
            </a:r>
            <a:r>
              <a:rPr lang="en-GB" sz="4400" b="1" dirty="0" err="1">
                <a:latin typeface="Arial" panose="020B0604020202020204" pitchFamily="34" charset="0"/>
                <a:cs typeface="Arial" panose="020B0604020202020204" pitchFamily="34" charset="0"/>
              </a:rPr>
              <a:t>Blehar</a:t>
            </a:r>
            <a:r>
              <a:rPr lang="en-GB" sz="4400" b="1" dirty="0">
                <a:latin typeface="Arial" panose="020B0604020202020204" pitchFamily="34" charset="0"/>
                <a:cs typeface="Arial" panose="020B0604020202020204" pitchFamily="34" charset="0"/>
              </a:rPr>
              <a:t>, M.C., Waters, E. and Wall, S. (1978) Patterns of Attachment: A Psychological Study of the Strange Situation. Hillsdale, NJ: Lawrence </a:t>
            </a:r>
            <a:r>
              <a:rPr lang="en-GB" sz="4400" b="1" dirty="0" err="1">
                <a:latin typeface="Arial" panose="020B0604020202020204" pitchFamily="34" charset="0"/>
                <a:cs typeface="Arial" panose="020B0604020202020204" pitchFamily="34" charset="0"/>
              </a:rPr>
              <a:t>Erlbaum</a:t>
            </a:r>
            <a:r>
              <a:rPr lang="en-GB" sz="4400" b="1" dirty="0">
                <a:latin typeface="Arial" panose="020B0604020202020204" pitchFamily="34" charset="0"/>
                <a:cs typeface="Arial" panose="020B0604020202020204" pitchFamily="34" charset="0"/>
              </a:rPr>
              <a:t> Associates.</a:t>
            </a:r>
          </a:p>
          <a:p>
            <a:r>
              <a:rPr lang="en-GB" sz="4400" b="1" dirty="0">
                <a:latin typeface="Arial" panose="020B0604020202020204" pitchFamily="34" charset="0"/>
                <a:cs typeface="Arial" panose="020B0604020202020204" pitchFamily="34" charset="0"/>
              </a:rPr>
              <a:t>Berk, L.E. (2022) Development Through the Lifespan. 8th </a:t>
            </a:r>
            <a:r>
              <a:rPr lang="en-GB" sz="4400" b="1" dirty="0" err="1">
                <a:latin typeface="Arial" panose="020B0604020202020204" pitchFamily="34" charset="0"/>
                <a:cs typeface="Arial" panose="020B0604020202020204" pitchFamily="34" charset="0"/>
              </a:rPr>
              <a:t>edn</a:t>
            </a:r>
            <a:r>
              <a:rPr lang="en-GB" sz="4400" b="1" dirty="0">
                <a:latin typeface="Arial" panose="020B0604020202020204" pitchFamily="34" charset="0"/>
                <a:cs typeface="Arial" panose="020B0604020202020204" pitchFamily="34" charset="0"/>
              </a:rPr>
              <a:t>. Harlow: Pearson.</a:t>
            </a:r>
            <a:br>
              <a:rPr lang="en-GB" sz="4400"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a:p>
            <a:r>
              <a:rPr lang="en-GB" sz="4400" b="1" dirty="0" err="1">
                <a:latin typeface="Arial" panose="020B0604020202020204" pitchFamily="34" charset="0"/>
                <a:cs typeface="Arial" panose="020B0604020202020204" pitchFamily="34" charset="0"/>
              </a:rPr>
              <a:t>Erikson</a:t>
            </a:r>
            <a:r>
              <a:rPr lang="en-GB" sz="4400" b="1" dirty="0">
                <a:latin typeface="Arial" panose="020B0604020202020204" pitchFamily="34" charset="0"/>
                <a:cs typeface="Arial" panose="020B0604020202020204" pitchFamily="34" charset="0"/>
              </a:rPr>
              <a:t>, E.H. (1963) Childhood and Society. 2nd </a:t>
            </a:r>
            <a:r>
              <a:rPr lang="en-GB" sz="4400" b="1" dirty="0" err="1">
                <a:latin typeface="Arial" panose="020B0604020202020204" pitchFamily="34" charset="0"/>
                <a:cs typeface="Arial" panose="020B0604020202020204" pitchFamily="34" charset="0"/>
              </a:rPr>
              <a:t>edn</a:t>
            </a:r>
            <a:r>
              <a:rPr lang="en-GB" sz="4400" b="1" dirty="0">
                <a:latin typeface="Arial" panose="020B0604020202020204" pitchFamily="34" charset="0"/>
                <a:cs typeface="Arial" panose="020B0604020202020204" pitchFamily="34" charset="0"/>
              </a:rPr>
              <a:t>. New York: W.W. Norton &amp; Company.</a:t>
            </a:r>
            <a:br>
              <a:rPr lang="en-GB" sz="4400"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a:p>
            <a:r>
              <a:rPr lang="en-GB" sz="4400" b="1" dirty="0">
                <a:latin typeface="Arial" panose="020B0604020202020204" pitchFamily="34" charset="0"/>
                <a:cs typeface="Arial" panose="020B0604020202020204" pitchFamily="34" charset="0"/>
              </a:rPr>
              <a:t>McLeod, S. (2024) Erik </a:t>
            </a:r>
            <a:r>
              <a:rPr lang="en-GB" sz="4400" b="1" dirty="0" err="1">
                <a:latin typeface="Arial" panose="020B0604020202020204" pitchFamily="34" charset="0"/>
                <a:cs typeface="Arial" panose="020B0604020202020204" pitchFamily="34" charset="0"/>
              </a:rPr>
              <a:t>Erikson’s</a:t>
            </a:r>
            <a:r>
              <a:rPr lang="en-GB" sz="4400" b="1" dirty="0">
                <a:latin typeface="Arial" panose="020B0604020202020204" pitchFamily="34" charset="0"/>
                <a:cs typeface="Arial" panose="020B0604020202020204" pitchFamily="34" charset="0"/>
              </a:rPr>
              <a:t> Stages of Psychosocial Development. Available at: </a:t>
            </a:r>
            <a:r>
              <a:rPr lang="en-GB" sz="4400" b="1" dirty="0">
                <a:latin typeface="Arial" panose="020B0604020202020204" pitchFamily="34" charset="0"/>
                <a:cs typeface="Arial" panose="020B0604020202020204" pitchFamily="34" charset="0"/>
                <a:hlinkClick r:id="rId2"/>
              </a:rPr>
              <a:t>https://</a:t>
            </a:r>
            <a:r>
              <a:rPr lang="en-GB" sz="4400" b="1" dirty="0" err="1">
                <a:latin typeface="Arial" panose="020B0604020202020204" pitchFamily="34" charset="0"/>
                <a:cs typeface="Arial" panose="020B0604020202020204" pitchFamily="34" charset="0"/>
                <a:hlinkClick r:id="rId2"/>
              </a:rPr>
              <a:t>www.simplypsychology.org</a:t>
            </a:r>
            <a:r>
              <a:rPr lang="en-GB" sz="4400" b="1" dirty="0">
                <a:latin typeface="Arial" panose="020B0604020202020204" pitchFamily="34" charset="0"/>
                <a:cs typeface="Arial" panose="020B0604020202020204" pitchFamily="34" charset="0"/>
              </a:rPr>
              <a:t> (Accessed: 17 June 2026).</a:t>
            </a:r>
            <a:br>
              <a:rPr lang="en-GB" sz="4400"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a:p>
            <a:r>
              <a:rPr lang="en-GB" sz="4400" b="1" dirty="0">
                <a:latin typeface="Arial" panose="020B0604020202020204" pitchFamily="34" charset="0"/>
                <a:cs typeface="Arial" panose="020B0604020202020204" pitchFamily="34" charset="0"/>
              </a:rPr>
              <a:t>NHS (2024) Child Development and Early Years Guidance. Available at: </a:t>
            </a:r>
            <a:r>
              <a:rPr lang="en-GB" sz="4400" b="1" dirty="0">
                <a:latin typeface="Arial" panose="020B0604020202020204" pitchFamily="34" charset="0"/>
                <a:cs typeface="Arial" panose="020B0604020202020204" pitchFamily="34" charset="0"/>
                <a:hlinkClick r:id="rId3"/>
              </a:rPr>
              <a:t>https://</a:t>
            </a:r>
            <a:r>
              <a:rPr lang="en-GB" sz="4400" b="1" dirty="0" err="1">
                <a:latin typeface="Arial" panose="020B0604020202020204" pitchFamily="34" charset="0"/>
                <a:cs typeface="Arial" panose="020B0604020202020204" pitchFamily="34" charset="0"/>
                <a:hlinkClick r:id="rId3"/>
              </a:rPr>
              <a:t>www.nhs.uk</a:t>
            </a:r>
            <a:r>
              <a:rPr lang="en-GB" sz="4400" b="1" dirty="0">
                <a:latin typeface="Arial" panose="020B0604020202020204" pitchFamily="34" charset="0"/>
                <a:cs typeface="Arial" panose="020B0604020202020204" pitchFamily="34" charset="0"/>
              </a:rPr>
              <a:t> (Accessed: 17 June 2026).</a:t>
            </a:r>
            <a:br>
              <a:rPr lang="en-GB" sz="4400"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a:p>
            <a:r>
              <a:rPr lang="en-GB" sz="4400" b="1" dirty="0" err="1">
                <a:latin typeface="Arial" panose="020B0604020202020204" pitchFamily="34" charset="0"/>
                <a:cs typeface="Arial" panose="020B0604020202020204" pitchFamily="34" charset="0"/>
              </a:rPr>
              <a:t>Santrock</a:t>
            </a:r>
            <a:r>
              <a:rPr lang="en-GB" sz="4400" b="1" dirty="0">
                <a:latin typeface="Arial" panose="020B0604020202020204" pitchFamily="34" charset="0"/>
                <a:cs typeface="Arial" panose="020B0604020202020204" pitchFamily="34" charset="0"/>
              </a:rPr>
              <a:t>, J.W. (2021) Life-Span Development. 18th </a:t>
            </a:r>
            <a:r>
              <a:rPr lang="en-GB" sz="4400" b="1" dirty="0" err="1">
                <a:latin typeface="Arial" panose="020B0604020202020204" pitchFamily="34" charset="0"/>
                <a:cs typeface="Arial" panose="020B0604020202020204" pitchFamily="34" charset="0"/>
              </a:rPr>
              <a:t>edn</a:t>
            </a:r>
            <a:r>
              <a:rPr lang="en-GB" sz="4400" b="1" dirty="0">
                <a:latin typeface="Arial" panose="020B0604020202020204" pitchFamily="34" charset="0"/>
                <a:cs typeface="Arial" panose="020B0604020202020204" pitchFamily="34" charset="0"/>
              </a:rPr>
              <a:t>. New York: McGraw-Hill Education.</a:t>
            </a:r>
          </a:p>
          <a:p>
            <a:br>
              <a:rPr lang="en-GB" sz="4400"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a:p>
            <a:r>
              <a:rPr lang="en-GB" sz="4400" b="1" dirty="0" err="1">
                <a:latin typeface="Arial" panose="020B0604020202020204" pitchFamily="34" charset="0"/>
                <a:cs typeface="Arial" panose="020B0604020202020204" pitchFamily="34" charset="0"/>
              </a:rPr>
              <a:t>Vygotsky</a:t>
            </a:r>
            <a:r>
              <a:rPr lang="en-GB" sz="4400" b="1" dirty="0">
                <a:latin typeface="Arial" panose="020B0604020202020204" pitchFamily="34" charset="0"/>
                <a:cs typeface="Arial" panose="020B0604020202020204" pitchFamily="34" charset="0"/>
              </a:rPr>
              <a:t>, L.S. (1978) Mind in Society: The Development of Higher Psychological Processes. Cambridge, MA: Harvard University Press.</a:t>
            </a:r>
          </a:p>
          <a:p>
            <a:endParaRPr lang="en-US" b="1" dirty="0"/>
          </a:p>
        </p:txBody>
      </p:sp>
    </p:spTree>
    <p:extLst>
      <p:ext uri="{BB962C8B-B14F-4D97-AF65-F5344CB8AC3E}">
        <p14:creationId xmlns:p14="http://schemas.microsoft.com/office/powerpoint/2010/main" val="37393933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VanillaVTI</vt:lpstr>
      <vt:lpstr>Psychological analysis of Isaac’s development using Bowlby’s attachment theory </vt:lpstr>
      <vt:lpstr>Introduction </vt:lpstr>
      <vt:lpstr>Overview of Erikson’s theory </vt:lpstr>
      <vt:lpstr>APPLYING ERIKSON’S THEORY TO ISAAC </vt:lpstr>
      <vt:lpstr>PRACTICAL STRATEGIES AND INTERVENTIONS </vt:lpstr>
      <vt:lpstr>MULTI-AGENCY SUPPORT AND NATURE VERSUS NURTURE </vt:lpstr>
      <vt:lpstr>Evaluation of Erikson’s theory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analysis of Isaac’s development using Bowlby’s attachment theory </dc:title>
  <dc:creator>Fatou Gueye Mbaye (2432001)</dc:creator>
  <cp:lastModifiedBy>Fatou Gueye Mbaye (2432001)</cp:lastModifiedBy>
  <cp:revision>3</cp:revision>
  <dcterms:created xsi:type="dcterms:W3CDTF">2026-06-15T09:40:29Z</dcterms:created>
  <dcterms:modified xsi:type="dcterms:W3CDTF">2026-06-19T13:03:32Z</dcterms:modified>
</cp:coreProperties>
</file>