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1" r:id="rId2"/>
    <p:sldId id="272" r:id="rId3"/>
    <p:sldId id="256" r:id="rId4"/>
    <p:sldId id="257" r:id="rId5"/>
    <p:sldId id="267" r:id="rId6"/>
    <p:sldId id="270" r:id="rId7"/>
    <p:sldId id="259" r:id="rId8"/>
    <p:sldId id="264" r:id="rId9"/>
    <p:sldId id="263" r:id="rId10"/>
    <p:sldId id="258" r:id="rId11"/>
    <p:sldId id="265" r:id="rId12"/>
    <p:sldId id="266" r:id="rId13"/>
    <p:sldId id="260" r:id="rId14"/>
    <p:sldId id="273" r:id="rId15"/>
    <p:sldId id="282" r:id="rId16"/>
    <p:sldId id="283" r:id="rId17"/>
    <p:sldId id="269" r:id="rId18"/>
    <p:sldId id="289" r:id="rId19"/>
    <p:sldId id="276" r:id="rId20"/>
    <p:sldId id="277" r:id="rId21"/>
    <p:sldId id="278" r:id="rId22"/>
    <p:sldId id="290" r:id="rId23"/>
    <p:sldId id="291" r:id="rId24"/>
    <p:sldId id="292" r:id="rId25"/>
    <p:sldId id="285" r:id="rId26"/>
    <p:sldId id="286" r:id="rId27"/>
    <p:sldId id="287" r:id="rId28"/>
    <p:sldId id="268" r:id="rId29"/>
    <p:sldId id="293" r:id="rId30"/>
    <p:sldId id="261"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4" d="100"/>
          <a:sy n="84" d="100"/>
        </p:scale>
        <p:origin x="182"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9B344B1-D9A0-4B4F-A2F0-A1CA765B8115}" type="datetimeFigureOut">
              <a:rPr lang="en-GB" smtClean="0"/>
              <a:t>14/04/2021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1563849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B344B1-D9A0-4B4F-A2F0-A1CA765B8115}" type="datetimeFigureOut">
              <a:rPr lang="en-GB" smtClean="0"/>
              <a:t>14/04/2021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1987390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B344B1-D9A0-4B4F-A2F0-A1CA765B8115}" type="datetimeFigureOut">
              <a:rPr lang="en-GB" smtClean="0"/>
              <a:t>14/04/2021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2749710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9B344B1-D9A0-4B4F-A2F0-A1CA765B8115}" type="datetimeFigureOut">
              <a:rPr lang="en-GB" smtClean="0"/>
              <a:t>14/04/2021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4135255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9B344B1-D9A0-4B4F-A2F0-A1CA765B8115}" type="datetimeFigureOut">
              <a:rPr lang="en-GB" smtClean="0"/>
              <a:t>14/04/2021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2167207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9B344B1-D9A0-4B4F-A2F0-A1CA765B8115}" type="datetimeFigureOut">
              <a:rPr lang="en-GB" smtClean="0"/>
              <a:t>14/04/2021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3095941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B344B1-D9A0-4B4F-A2F0-A1CA765B8115}" type="datetimeFigureOut">
              <a:rPr lang="en-GB" smtClean="0"/>
              <a:t>14/04/2021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2961015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9B344B1-D9A0-4B4F-A2F0-A1CA765B8115}" type="datetimeFigureOut">
              <a:rPr lang="en-GB" smtClean="0"/>
              <a:t>14/04/2021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1141762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9B344B1-D9A0-4B4F-A2F0-A1CA765B8115}" type="datetimeFigureOut">
              <a:rPr lang="en-GB" smtClean="0"/>
              <a:t>14/04/2021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1585772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B344B1-D9A0-4B4F-A2F0-A1CA765B8115}" type="datetimeFigureOut">
              <a:rPr lang="en-GB" smtClean="0"/>
              <a:t>14/04/2021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533349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B344B1-D9A0-4B4F-A2F0-A1CA765B8115}" type="datetimeFigureOut">
              <a:rPr lang="en-GB" smtClean="0"/>
              <a:t>14/04/2021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DCCA03-0331-44B3-8C8B-727759A50BB1}" type="slidenum">
              <a:rPr lang="en-GB" smtClean="0"/>
              <a:t>‹#›</a:t>
            </a:fld>
            <a:endParaRPr lang="en-GB"/>
          </a:p>
        </p:txBody>
      </p:sp>
    </p:spTree>
    <p:extLst>
      <p:ext uri="{BB962C8B-B14F-4D97-AF65-F5344CB8AC3E}">
        <p14:creationId xmlns:p14="http://schemas.microsoft.com/office/powerpoint/2010/main" val="634307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B344B1-D9A0-4B4F-A2F0-A1CA765B8115}" type="datetimeFigureOut">
              <a:rPr lang="en-GB" smtClean="0"/>
              <a:t>14/04/2021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DCCA03-0331-44B3-8C8B-727759A50BB1}" type="slidenum">
              <a:rPr lang="en-GB" smtClean="0"/>
              <a:t>‹#›</a:t>
            </a:fld>
            <a:endParaRPr lang="en-GB"/>
          </a:p>
        </p:txBody>
      </p:sp>
    </p:spTree>
    <p:extLst>
      <p:ext uri="{BB962C8B-B14F-4D97-AF65-F5344CB8AC3E}">
        <p14:creationId xmlns:p14="http://schemas.microsoft.com/office/powerpoint/2010/main" val="39706266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sa-41DBGHfw" TargetMode="External"/><Relationship Id="rId2" Type="http://schemas.openxmlformats.org/officeDocument/2006/relationships/hyperlink" Target="https://www.youtube.com/watch?v=RJfQ8-M2-j0" TargetMode="External"/><Relationship Id="rId1" Type="http://schemas.openxmlformats.org/officeDocument/2006/relationships/slideLayout" Target="../slideLayouts/slideLayout2.xml"/><Relationship Id="rId5" Type="http://schemas.openxmlformats.org/officeDocument/2006/relationships/hyperlink" Target="https://www.youtube.com/watch?v=xTQP2vKuycc" TargetMode="External"/><Relationship Id="rId4" Type="http://schemas.openxmlformats.org/officeDocument/2006/relationships/hyperlink" Target="https://www.youtube.com/watch?v=TAx5LlPDcbM"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gov.uk/foreign-travel-advice/somalia" TargetMode="External"/><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www.youtube.com/watch?v=DptQdIhMGZk"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br>
              <a:rPr lang="en-GB" sz="1800" b="1" dirty="0">
                <a:latin typeface="+mn-lt"/>
              </a:rPr>
            </a:br>
            <a:r>
              <a:rPr lang="en-GB" sz="1800" b="1" dirty="0">
                <a:solidFill>
                  <a:schemeClr val="accent1">
                    <a:lumMod val="50000"/>
                  </a:schemeClr>
                </a:solidFill>
                <a:latin typeface="+mn-lt"/>
              </a:rPr>
              <a:t>HPID5022/6022 Part 2: </a:t>
            </a:r>
            <a:br>
              <a:rPr lang="en-GB" sz="1800" b="1" dirty="0">
                <a:solidFill>
                  <a:schemeClr val="accent1">
                    <a:lumMod val="50000"/>
                  </a:schemeClr>
                </a:solidFill>
                <a:latin typeface="+mn-lt"/>
              </a:rPr>
            </a:br>
            <a:r>
              <a:rPr lang="en-GB" sz="3200" b="1" dirty="0">
                <a:solidFill>
                  <a:schemeClr val="accent1">
                    <a:lumMod val="50000"/>
                  </a:schemeClr>
                </a:solidFill>
                <a:latin typeface="+mn-lt"/>
              </a:rPr>
              <a:t>New States, Rogue States and Failed States: </a:t>
            </a:r>
            <a:br>
              <a:rPr lang="en-GB" sz="3200" b="1" dirty="0">
                <a:solidFill>
                  <a:schemeClr val="accent1">
                    <a:lumMod val="50000"/>
                  </a:schemeClr>
                </a:solidFill>
                <a:latin typeface="+mn-lt"/>
              </a:rPr>
            </a:br>
            <a:r>
              <a:rPr lang="en-GB" sz="3200" b="1" dirty="0">
                <a:solidFill>
                  <a:schemeClr val="accent1">
                    <a:lumMod val="50000"/>
                  </a:schemeClr>
                </a:solidFill>
                <a:latin typeface="+mn-lt"/>
              </a:rPr>
              <a:t>Governance and Globalisation</a:t>
            </a:r>
            <a:br>
              <a:rPr lang="en-GB" sz="3200" b="1" dirty="0">
                <a:solidFill>
                  <a:schemeClr val="accent1">
                    <a:lumMod val="50000"/>
                  </a:schemeClr>
                </a:solidFill>
                <a:latin typeface="+mn-lt"/>
              </a:rPr>
            </a:br>
            <a:endParaRPr lang="en-GB" sz="3200" b="1" dirty="0">
              <a:solidFill>
                <a:schemeClr val="accent1">
                  <a:lumMod val="50000"/>
                </a:schemeClr>
              </a:solidFill>
              <a:latin typeface="+mn-lt"/>
            </a:endParaRPr>
          </a:p>
        </p:txBody>
      </p:sp>
      <p:sp>
        <p:nvSpPr>
          <p:cNvPr id="5" name="Content Placeholder 4"/>
          <p:cNvSpPr>
            <a:spLocks noGrp="1"/>
          </p:cNvSpPr>
          <p:nvPr>
            <p:ph idx="1"/>
          </p:nvPr>
        </p:nvSpPr>
        <p:spPr/>
        <p:txBody>
          <a:bodyPr>
            <a:normAutofit fontScale="92500" lnSpcReduction="10000"/>
          </a:bodyPr>
          <a:lstStyle/>
          <a:p>
            <a:r>
              <a:rPr lang="en-GB" dirty="0">
                <a:solidFill>
                  <a:schemeClr val="accent1">
                    <a:lumMod val="50000"/>
                  </a:schemeClr>
                </a:solidFill>
              </a:rPr>
              <a:t>The changeover from colonial administration to political independence, looking particularly at processes of state-building and the problems which faced newly independent countries in finding a viable place in the world economy. </a:t>
            </a:r>
          </a:p>
          <a:p>
            <a:r>
              <a:rPr lang="en-GB" dirty="0">
                <a:solidFill>
                  <a:schemeClr val="accent1">
                    <a:lumMod val="50000"/>
                  </a:schemeClr>
                </a:solidFill>
              </a:rPr>
              <a:t>We'll explore the question </a:t>
            </a:r>
            <a:r>
              <a:rPr lang="en-GB" i="1" dirty="0">
                <a:solidFill>
                  <a:schemeClr val="accent1">
                    <a:lumMod val="50000"/>
                  </a:schemeClr>
                </a:solidFill>
              </a:rPr>
              <a:t>"What is the State?"</a:t>
            </a:r>
            <a:r>
              <a:rPr lang="en-GB" dirty="0">
                <a:solidFill>
                  <a:schemeClr val="accent1">
                    <a:lumMod val="50000"/>
                  </a:schemeClr>
                </a:solidFill>
              </a:rPr>
              <a:t> and will review cases and relevant literature dealing with what have been described as </a:t>
            </a:r>
            <a:r>
              <a:rPr lang="en-GB" i="1" dirty="0">
                <a:solidFill>
                  <a:schemeClr val="accent1">
                    <a:lumMod val="50000"/>
                  </a:schemeClr>
                </a:solidFill>
              </a:rPr>
              <a:t>weak states, rogue states</a:t>
            </a:r>
            <a:r>
              <a:rPr lang="en-GB" dirty="0">
                <a:solidFill>
                  <a:schemeClr val="accent1">
                    <a:lumMod val="50000"/>
                  </a:schemeClr>
                </a:solidFill>
              </a:rPr>
              <a:t> and </a:t>
            </a:r>
            <a:r>
              <a:rPr lang="en-GB" i="1" dirty="0">
                <a:solidFill>
                  <a:schemeClr val="accent1">
                    <a:lumMod val="50000"/>
                  </a:schemeClr>
                </a:solidFill>
              </a:rPr>
              <a:t>failed states</a:t>
            </a:r>
            <a:r>
              <a:rPr lang="en-GB" dirty="0">
                <a:solidFill>
                  <a:schemeClr val="accent1">
                    <a:lumMod val="50000"/>
                  </a:schemeClr>
                </a:solidFill>
              </a:rPr>
              <a:t>. We'll examine issues of democracy, coups and military rule - and the relevance of human rights and civil society as a component in sustainable, democratic rule.</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6302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1800" b="1" dirty="0">
                <a:solidFill>
                  <a:schemeClr val="accent1">
                    <a:lumMod val="50000"/>
                  </a:schemeClr>
                </a:solidFill>
                <a:latin typeface="+mn-lt"/>
              </a:rPr>
              <a:t>HPAN5022/6022</a:t>
            </a:r>
            <a:br>
              <a:rPr lang="en-GB" dirty="0">
                <a:solidFill>
                  <a:schemeClr val="accent1">
                    <a:lumMod val="50000"/>
                  </a:schemeClr>
                </a:solidFill>
                <a:latin typeface="+mn-lt"/>
              </a:rPr>
            </a:br>
            <a:r>
              <a:rPr lang="en-GB" b="1" dirty="0">
                <a:solidFill>
                  <a:schemeClr val="accent1">
                    <a:lumMod val="50000"/>
                  </a:schemeClr>
                </a:solidFill>
                <a:latin typeface="+mn-lt"/>
              </a:rPr>
              <a:t>The State (and Civil Society)</a:t>
            </a:r>
            <a:endParaRPr lang="en-GB" dirty="0">
              <a:latin typeface="+mn-lt"/>
            </a:endParaRPr>
          </a:p>
        </p:txBody>
      </p:sp>
      <p:sp>
        <p:nvSpPr>
          <p:cNvPr id="3" name="Content Placeholder 2"/>
          <p:cNvSpPr>
            <a:spLocks noGrp="1"/>
          </p:cNvSpPr>
          <p:nvPr>
            <p:ph idx="1"/>
          </p:nvPr>
        </p:nvSpPr>
        <p:spPr/>
        <p:txBody>
          <a:bodyPr>
            <a:normAutofit fontScale="92500" lnSpcReduction="20000"/>
          </a:bodyPr>
          <a:lstStyle/>
          <a:p>
            <a:pPr marL="0" indent="0">
              <a:buNone/>
            </a:pPr>
            <a:r>
              <a:rPr lang="en-GB" b="1" dirty="0">
                <a:solidFill>
                  <a:schemeClr val="accent1">
                    <a:lumMod val="50000"/>
                  </a:schemeClr>
                </a:solidFill>
              </a:rPr>
              <a:t>What is “the State”?</a:t>
            </a:r>
          </a:p>
          <a:p>
            <a:pPr marL="0" indent="0">
              <a:buNone/>
            </a:pPr>
            <a:r>
              <a:rPr lang="en-GB" b="1" dirty="0">
                <a:solidFill>
                  <a:schemeClr val="accent1">
                    <a:lumMod val="50000"/>
                  </a:schemeClr>
                </a:solidFill>
              </a:rPr>
              <a:t>Different views</a:t>
            </a:r>
          </a:p>
          <a:p>
            <a:pPr marL="0" indent="0">
              <a:buNone/>
            </a:pPr>
            <a:endParaRPr lang="en-GB" b="1" dirty="0">
              <a:solidFill>
                <a:schemeClr val="accent1">
                  <a:lumMod val="50000"/>
                </a:schemeClr>
              </a:solidFill>
            </a:endParaRPr>
          </a:p>
          <a:p>
            <a:pPr marL="0" indent="0">
              <a:buNone/>
            </a:pPr>
            <a:r>
              <a:rPr lang="en-GB" b="1" dirty="0">
                <a:solidFill>
                  <a:schemeClr val="accent1">
                    <a:lumMod val="50000"/>
                  </a:schemeClr>
                </a:solidFill>
              </a:rPr>
              <a:t>The State:</a:t>
            </a:r>
          </a:p>
          <a:p>
            <a:r>
              <a:rPr lang="en-GB" b="1" dirty="0">
                <a:solidFill>
                  <a:schemeClr val="accent1">
                    <a:lumMod val="50000"/>
                  </a:schemeClr>
                </a:solidFill>
              </a:rPr>
              <a:t>Things a state must do </a:t>
            </a:r>
            <a:r>
              <a:rPr lang="en-GB" b="1" i="1" u="sng" dirty="0">
                <a:solidFill>
                  <a:schemeClr val="accent1">
                    <a:lumMod val="50000"/>
                  </a:schemeClr>
                </a:solidFill>
              </a:rPr>
              <a:t>to be </a:t>
            </a:r>
            <a:r>
              <a:rPr lang="en-GB" b="1" dirty="0">
                <a:solidFill>
                  <a:schemeClr val="accent1">
                    <a:lumMod val="50000"/>
                  </a:schemeClr>
                </a:solidFill>
              </a:rPr>
              <a:t>a state</a:t>
            </a:r>
          </a:p>
          <a:p>
            <a:r>
              <a:rPr lang="en-GB" b="1" dirty="0">
                <a:solidFill>
                  <a:schemeClr val="accent1">
                    <a:lumMod val="50000"/>
                  </a:schemeClr>
                </a:solidFill>
              </a:rPr>
              <a:t>Things a state can do </a:t>
            </a:r>
            <a:r>
              <a:rPr lang="en-GB" b="1" i="1" u="sng" dirty="0">
                <a:solidFill>
                  <a:schemeClr val="accent1">
                    <a:lumMod val="50000"/>
                  </a:schemeClr>
                </a:solidFill>
              </a:rPr>
              <a:t>because it is </a:t>
            </a:r>
            <a:r>
              <a:rPr lang="en-GB" b="1" dirty="0">
                <a:solidFill>
                  <a:schemeClr val="accent1">
                    <a:lumMod val="50000"/>
                  </a:schemeClr>
                </a:solidFill>
              </a:rPr>
              <a:t>a state</a:t>
            </a:r>
          </a:p>
          <a:p>
            <a:pPr marL="0" indent="0">
              <a:buNone/>
            </a:pPr>
            <a:endParaRPr lang="en-GB" b="1" dirty="0">
              <a:solidFill>
                <a:schemeClr val="accent1">
                  <a:lumMod val="50000"/>
                </a:schemeClr>
              </a:solidFill>
            </a:endParaRPr>
          </a:p>
          <a:p>
            <a:pPr marL="0" indent="0">
              <a:buNone/>
            </a:pPr>
            <a:r>
              <a:rPr lang="en-GB" b="1" dirty="0">
                <a:solidFill>
                  <a:schemeClr val="accent1">
                    <a:lumMod val="50000"/>
                  </a:schemeClr>
                </a:solidFill>
              </a:rPr>
              <a:t>Concepts:</a:t>
            </a:r>
          </a:p>
          <a:p>
            <a:pPr marL="0" indent="0">
              <a:buNone/>
            </a:pPr>
            <a:r>
              <a:rPr lang="en-GB" b="1" i="1" dirty="0">
                <a:solidFill>
                  <a:schemeClr val="accent1">
                    <a:lumMod val="50000"/>
                  </a:schemeClr>
                </a:solidFill>
              </a:rPr>
              <a:t>State</a:t>
            </a:r>
            <a:r>
              <a:rPr lang="en-GB" b="1" dirty="0">
                <a:solidFill>
                  <a:schemeClr val="accent1">
                    <a:lumMod val="50000"/>
                  </a:schemeClr>
                </a:solidFill>
              </a:rPr>
              <a:t> and </a:t>
            </a:r>
            <a:r>
              <a:rPr lang="en-GB" b="1" i="1" dirty="0">
                <a:solidFill>
                  <a:schemeClr val="accent1">
                    <a:lumMod val="50000"/>
                  </a:schemeClr>
                </a:solidFill>
              </a:rPr>
              <a:t>Nation</a:t>
            </a:r>
            <a:r>
              <a:rPr lang="en-GB" b="1" dirty="0">
                <a:solidFill>
                  <a:schemeClr val="accent1">
                    <a:lumMod val="50000"/>
                  </a:schemeClr>
                </a:solidFill>
              </a:rPr>
              <a:t>/</a:t>
            </a:r>
            <a:r>
              <a:rPr lang="en-GB" b="1" i="1" dirty="0">
                <a:solidFill>
                  <a:schemeClr val="accent1">
                    <a:lumMod val="50000"/>
                  </a:schemeClr>
                </a:solidFill>
              </a:rPr>
              <a:t>Nation State</a:t>
            </a:r>
          </a:p>
          <a:p>
            <a:pPr marL="0" indent="0">
              <a:buNone/>
            </a:pPr>
            <a:r>
              <a:rPr lang="en-GB" b="1" dirty="0">
                <a:solidFill>
                  <a:schemeClr val="accent1">
                    <a:lumMod val="50000"/>
                  </a:schemeClr>
                </a:solidFill>
              </a:rPr>
              <a:t>The State and </a:t>
            </a:r>
            <a:r>
              <a:rPr lang="en-GB" b="1" i="1" dirty="0">
                <a:solidFill>
                  <a:schemeClr val="accent1">
                    <a:lumMod val="50000"/>
                  </a:schemeClr>
                </a:solidFill>
              </a:rPr>
              <a:t>Civil Society</a:t>
            </a:r>
          </a:p>
          <a:p>
            <a:pPr marL="0" indent="0">
              <a:buNone/>
            </a:pPr>
            <a:endParaRPr lang="en-GB" dirty="0"/>
          </a:p>
        </p:txBody>
      </p:sp>
    </p:spTree>
    <p:extLst>
      <p:ext uri="{BB962C8B-B14F-4D97-AF65-F5344CB8AC3E}">
        <p14:creationId xmlns:p14="http://schemas.microsoft.com/office/powerpoint/2010/main" val="3702695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sz="1800" dirty="0">
                <a:solidFill>
                  <a:schemeClr val="accent1">
                    <a:lumMod val="50000"/>
                  </a:schemeClr>
                </a:solidFill>
                <a:latin typeface="+mn-lt"/>
              </a:rPr>
              <a:t>HPAN5022/6022</a:t>
            </a:r>
            <a:br>
              <a:rPr lang="en-GB" dirty="0">
                <a:solidFill>
                  <a:schemeClr val="accent1">
                    <a:lumMod val="50000"/>
                  </a:schemeClr>
                </a:solidFill>
              </a:rPr>
            </a:br>
            <a:r>
              <a:rPr lang="en-GB" b="1" dirty="0">
                <a:solidFill>
                  <a:schemeClr val="accent1">
                    <a:lumMod val="50000"/>
                  </a:schemeClr>
                </a:solidFill>
                <a:latin typeface="+mn-lt"/>
              </a:rPr>
              <a:t>The State (and Civil Society)</a:t>
            </a:r>
          </a:p>
        </p:txBody>
      </p:sp>
      <p:sp>
        <p:nvSpPr>
          <p:cNvPr id="5" name="Content Placeholder 4"/>
          <p:cNvSpPr>
            <a:spLocks noGrp="1"/>
          </p:cNvSpPr>
          <p:nvPr>
            <p:ph idx="1"/>
          </p:nvPr>
        </p:nvSpPr>
        <p:spPr/>
        <p:txBody>
          <a:bodyPr>
            <a:normAutofit fontScale="92500" lnSpcReduction="20000"/>
          </a:bodyPr>
          <a:lstStyle/>
          <a:p>
            <a:pPr marL="0" indent="0">
              <a:buNone/>
            </a:pPr>
            <a:r>
              <a:rPr lang="en-GB" sz="3900" b="1" dirty="0">
                <a:solidFill>
                  <a:schemeClr val="accent1">
                    <a:lumMod val="50000"/>
                  </a:schemeClr>
                </a:solidFill>
              </a:rPr>
              <a:t>What is “the State”?</a:t>
            </a:r>
          </a:p>
          <a:p>
            <a:pPr marL="0" indent="0">
              <a:buNone/>
            </a:pPr>
            <a:r>
              <a:rPr lang="en-GB" sz="3900" b="1" dirty="0">
                <a:solidFill>
                  <a:schemeClr val="accent1">
                    <a:lumMod val="50000"/>
                  </a:schemeClr>
                </a:solidFill>
              </a:rPr>
              <a:t>Different views</a:t>
            </a:r>
          </a:p>
          <a:p>
            <a:pPr marL="0" indent="0">
              <a:buNone/>
            </a:pPr>
            <a:endParaRPr lang="en-GB" dirty="0">
              <a:solidFill>
                <a:schemeClr val="accent1">
                  <a:lumMod val="50000"/>
                </a:schemeClr>
              </a:solidFill>
            </a:endParaRPr>
          </a:p>
          <a:p>
            <a:pPr marL="0" indent="0">
              <a:buNone/>
            </a:pPr>
            <a:r>
              <a:rPr lang="en-GB" sz="2000" b="1" dirty="0">
                <a:solidFill>
                  <a:schemeClr val="accent1">
                    <a:lumMod val="50000"/>
                  </a:schemeClr>
                </a:solidFill>
              </a:rPr>
              <a:t>European borders</a:t>
            </a:r>
          </a:p>
          <a:p>
            <a:pPr marL="0" indent="0">
              <a:buNone/>
            </a:pPr>
            <a:r>
              <a:rPr lang="en-GB" sz="2000" u="sng" dirty="0">
                <a:solidFill>
                  <a:schemeClr val="accent1">
                    <a:lumMod val="50000"/>
                  </a:schemeClr>
                </a:solidFill>
                <a:hlinkClick r:id="rId2"/>
              </a:rPr>
              <a:t>https://www.youtube.com/watch?v=RJfQ8-M2-j0</a:t>
            </a:r>
            <a:endParaRPr lang="en-GB" sz="2000" dirty="0">
              <a:solidFill>
                <a:schemeClr val="accent1">
                  <a:lumMod val="50000"/>
                </a:schemeClr>
              </a:solidFill>
            </a:endParaRPr>
          </a:p>
          <a:p>
            <a:pPr marL="0" indent="0">
              <a:buNone/>
            </a:pPr>
            <a:r>
              <a:rPr lang="en-GB" sz="2000" b="1" dirty="0">
                <a:solidFill>
                  <a:schemeClr val="accent1">
                    <a:lumMod val="50000"/>
                  </a:schemeClr>
                </a:solidFill>
              </a:rPr>
              <a:t>Nations, States and Nation States</a:t>
            </a:r>
            <a:r>
              <a:rPr lang="en-GB" sz="2000" dirty="0">
                <a:solidFill>
                  <a:schemeClr val="accent1">
                    <a:lumMod val="50000"/>
                  </a:schemeClr>
                </a:solidFill>
              </a:rPr>
              <a:t>: 7:03</a:t>
            </a:r>
          </a:p>
          <a:p>
            <a:pPr marL="0" indent="0">
              <a:buNone/>
            </a:pPr>
            <a:r>
              <a:rPr lang="en-GB" sz="2000" u="sng" dirty="0">
                <a:solidFill>
                  <a:schemeClr val="accent1">
                    <a:lumMod val="50000"/>
                  </a:schemeClr>
                </a:solidFill>
                <a:hlinkClick r:id="rId3"/>
              </a:rPr>
              <a:t>https://www.youtube.com/watch?v=sa-41DBGHfw</a:t>
            </a:r>
            <a:endParaRPr lang="en-GB" sz="2000" dirty="0">
              <a:solidFill>
                <a:schemeClr val="accent1">
                  <a:lumMod val="50000"/>
                </a:schemeClr>
              </a:solidFill>
            </a:endParaRPr>
          </a:p>
          <a:p>
            <a:pPr marL="0" indent="0">
              <a:buNone/>
            </a:pPr>
            <a:r>
              <a:rPr lang="en-GB" sz="2000" dirty="0">
                <a:solidFill>
                  <a:schemeClr val="accent1">
                    <a:lumMod val="50000"/>
                  </a:schemeClr>
                </a:solidFill>
              </a:rPr>
              <a:t>Wagah Border (India)</a:t>
            </a:r>
          </a:p>
          <a:p>
            <a:pPr marL="0" indent="0">
              <a:buNone/>
            </a:pPr>
            <a:r>
              <a:rPr lang="en-GB" sz="2000" dirty="0">
                <a:solidFill>
                  <a:schemeClr val="accent1">
                    <a:lumMod val="50000"/>
                  </a:schemeClr>
                </a:solidFill>
                <a:hlinkClick r:id="rId4"/>
              </a:rPr>
              <a:t>https://www.youtube.com/watch?v=TAx5LlPDcbM</a:t>
            </a:r>
            <a:endParaRPr lang="en-GB" sz="2000" dirty="0">
              <a:solidFill>
                <a:schemeClr val="accent1">
                  <a:lumMod val="50000"/>
                </a:schemeClr>
              </a:solidFill>
            </a:endParaRPr>
          </a:p>
          <a:p>
            <a:pPr marL="0" indent="0">
              <a:buNone/>
            </a:pPr>
            <a:r>
              <a:rPr lang="en-GB" sz="2000" dirty="0">
                <a:solidFill>
                  <a:schemeClr val="accent1">
                    <a:lumMod val="50000"/>
                  </a:schemeClr>
                </a:solidFill>
              </a:rPr>
              <a:t>Wagah Border (Pakistan)</a:t>
            </a:r>
          </a:p>
          <a:p>
            <a:pPr marL="0" indent="0">
              <a:buNone/>
            </a:pPr>
            <a:r>
              <a:rPr lang="en-GB" sz="2000" dirty="0">
                <a:solidFill>
                  <a:schemeClr val="accent1">
                    <a:lumMod val="50000"/>
                  </a:schemeClr>
                </a:solidFill>
                <a:hlinkClick r:id="rId5"/>
              </a:rPr>
              <a:t>https://www.youtube.com/watch?v=xTQP2vKuycc</a:t>
            </a:r>
            <a:endParaRPr lang="en-GB" sz="2000" dirty="0">
              <a:solidFill>
                <a:schemeClr val="accent1">
                  <a:lumMod val="50000"/>
                </a:schemeClr>
              </a:solidFill>
            </a:endParaRPr>
          </a:p>
          <a:p>
            <a:pPr marL="0" indent="0">
              <a:buNone/>
            </a:pPr>
            <a:endParaRPr lang="en-GB" sz="2000" dirty="0"/>
          </a:p>
          <a:p>
            <a:pPr marL="0" indent="0">
              <a:buNone/>
            </a:pPr>
            <a:endParaRPr lang="en-GB" dirty="0"/>
          </a:p>
        </p:txBody>
      </p:sp>
    </p:spTree>
    <p:extLst>
      <p:ext uri="{BB962C8B-B14F-4D97-AF65-F5344CB8AC3E}">
        <p14:creationId xmlns:p14="http://schemas.microsoft.com/office/powerpoint/2010/main" val="2694409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C799903-48D5-4A31-A1A2-541072D97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8EFFF109-FC58-4FD3-BE05-9775A1310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14166"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6E6E6"/>
            </a:solidFill>
          </a:ln>
          <a:effectLst>
            <a:outerShdw blurRad="508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E1B96AD6-92A9-4273-A62B-96A1C3E0B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08608"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89009BD-D63F-4F40-81BB-970BA9593EEE}"/>
              </a:ext>
            </a:extLst>
          </p:cNvPr>
          <p:cNvSpPr>
            <a:spLocks noGrp="1"/>
          </p:cNvSpPr>
          <p:nvPr>
            <p:ph type="title"/>
          </p:nvPr>
        </p:nvSpPr>
        <p:spPr>
          <a:xfrm>
            <a:off x="466344" y="1161288"/>
            <a:ext cx="2702052" cy="4526280"/>
          </a:xfrm>
        </p:spPr>
        <p:txBody>
          <a:bodyPr>
            <a:normAutofit/>
          </a:bodyPr>
          <a:lstStyle/>
          <a:p>
            <a:r>
              <a:rPr lang="en-GB" sz="3500" b="1">
                <a:latin typeface="+mn-lt"/>
              </a:rPr>
              <a:t>Nations, states and nation states</a:t>
            </a:r>
          </a:p>
        </p:txBody>
      </p:sp>
      <p:sp>
        <p:nvSpPr>
          <p:cNvPr id="14" name="Rectangle 13">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02049"/>
            <a:ext cx="96012"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970EA982-D4D5-4304-B28C-00E656124427}"/>
              </a:ext>
            </a:extLst>
          </p:cNvPr>
          <p:cNvSpPr>
            <a:spLocks noGrp="1"/>
          </p:cNvSpPr>
          <p:nvPr>
            <p:ph idx="1"/>
          </p:nvPr>
        </p:nvSpPr>
        <p:spPr>
          <a:xfrm>
            <a:off x="4075611" y="932688"/>
            <a:ext cx="4437453" cy="4992624"/>
          </a:xfrm>
        </p:spPr>
        <p:txBody>
          <a:bodyPr anchor="ctr">
            <a:normAutofit/>
          </a:bodyPr>
          <a:lstStyle/>
          <a:p>
            <a:pPr marL="0" indent="0">
              <a:buNone/>
            </a:pPr>
            <a:r>
              <a:rPr lang="en-GB" sz="1700" b="1"/>
              <a:t>Nations: </a:t>
            </a:r>
          </a:p>
          <a:p>
            <a:r>
              <a:rPr lang="en-GB" sz="1700"/>
              <a:t>“nations and regions of the UK”</a:t>
            </a:r>
          </a:p>
          <a:p>
            <a:r>
              <a:rPr lang="en-GB" sz="1700"/>
              <a:t>nationalities of the Austro-Hungarian Empire</a:t>
            </a:r>
          </a:p>
          <a:p>
            <a:r>
              <a:rPr lang="en-GB" sz="1700"/>
              <a:t>The national question in the Russian Empire/USSR</a:t>
            </a:r>
          </a:p>
          <a:p>
            <a:pPr marL="0" indent="0">
              <a:buNone/>
            </a:pPr>
            <a:endParaRPr lang="en-GB" sz="1700"/>
          </a:p>
          <a:p>
            <a:pPr marL="0" indent="0">
              <a:buNone/>
            </a:pPr>
            <a:r>
              <a:rPr lang="en-GB" sz="1700" b="1"/>
              <a:t>States: </a:t>
            </a:r>
          </a:p>
          <a:p>
            <a:r>
              <a:rPr lang="en-GB" sz="1700"/>
              <a:t>What is the state?</a:t>
            </a:r>
          </a:p>
          <a:p>
            <a:r>
              <a:rPr lang="en-GB" sz="1700"/>
              <a:t>City states (antiquity, Italian city states)</a:t>
            </a:r>
          </a:p>
          <a:p>
            <a:pPr marL="0" indent="0">
              <a:buNone/>
            </a:pPr>
            <a:endParaRPr lang="en-GB" sz="1700"/>
          </a:p>
          <a:p>
            <a:pPr marL="0" indent="0">
              <a:buNone/>
            </a:pPr>
            <a:r>
              <a:rPr lang="en-GB" sz="1700" b="1"/>
              <a:t>Nation states </a:t>
            </a:r>
            <a:r>
              <a:rPr lang="en-GB" sz="1700"/>
              <a:t>– a phenomenon of modern history</a:t>
            </a:r>
          </a:p>
        </p:txBody>
      </p:sp>
    </p:spTree>
    <p:extLst>
      <p:ext uri="{BB962C8B-B14F-4D97-AF65-F5344CB8AC3E}">
        <p14:creationId xmlns:p14="http://schemas.microsoft.com/office/powerpoint/2010/main" val="1396510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6978E-B7EB-442E-843F-E4E14EF2071B}"/>
              </a:ext>
            </a:extLst>
          </p:cNvPr>
          <p:cNvSpPr>
            <a:spLocks noGrp="1"/>
          </p:cNvSpPr>
          <p:nvPr>
            <p:ph type="title"/>
          </p:nvPr>
        </p:nvSpPr>
        <p:spPr/>
        <p:txBody>
          <a:bodyPr/>
          <a:lstStyle/>
          <a:p>
            <a:r>
              <a:rPr lang="en-GB" b="1" dirty="0">
                <a:latin typeface="+mn-lt"/>
              </a:rPr>
              <a:t>What is the state?</a:t>
            </a:r>
          </a:p>
        </p:txBody>
      </p:sp>
      <p:sp>
        <p:nvSpPr>
          <p:cNvPr id="3" name="Content Placeholder 2">
            <a:extLst>
              <a:ext uri="{FF2B5EF4-FFF2-40B4-BE49-F238E27FC236}">
                <a16:creationId xmlns:a16="http://schemas.microsoft.com/office/drawing/2014/main" id="{8E1AC538-52FD-4C65-BD31-4378D356CFE1}"/>
              </a:ext>
            </a:extLst>
          </p:cNvPr>
          <p:cNvSpPr>
            <a:spLocks noGrp="1"/>
          </p:cNvSpPr>
          <p:nvPr>
            <p:ph idx="1"/>
          </p:nvPr>
        </p:nvSpPr>
        <p:spPr>
          <a:xfrm>
            <a:off x="628650" y="1825625"/>
            <a:ext cx="7503968" cy="4351338"/>
          </a:xfrm>
        </p:spPr>
        <p:txBody>
          <a:bodyPr/>
          <a:lstStyle/>
          <a:p>
            <a:endParaRPr lang="en-GB" dirty="0"/>
          </a:p>
        </p:txBody>
      </p:sp>
      <p:pic>
        <p:nvPicPr>
          <p:cNvPr id="1026" name="Picture 2" descr="See the source image">
            <a:extLst>
              <a:ext uri="{FF2B5EF4-FFF2-40B4-BE49-F238E27FC236}">
                <a16:creationId xmlns:a16="http://schemas.microsoft.com/office/drawing/2014/main" id="{E0654A5F-F6BC-466F-824D-0699F2E5D1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649" y="1316182"/>
            <a:ext cx="7781059" cy="5541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8053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18699-0923-4621-8AEA-FEB41E898E00}"/>
              </a:ext>
            </a:extLst>
          </p:cNvPr>
          <p:cNvSpPr>
            <a:spLocks noGrp="1"/>
          </p:cNvSpPr>
          <p:nvPr>
            <p:ph type="title"/>
          </p:nvPr>
        </p:nvSpPr>
        <p:spPr/>
        <p:txBody>
          <a:bodyPr/>
          <a:lstStyle/>
          <a:p>
            <a:r>
              <a:rPr lang="en-GB" b="1" dirty="0">
                <a:latin typeface="+mn-lt"/>
              </a:rPr>
              <a:t>The State             </a:t>
            </a:r>
          </a:p>
        </p:txBody>
      </p:sp>
      <p:sp>
        <p:nvSpPr>
          <p:cNvPr id="3" name="Content Placeholder 2">
            <a:extLst>
              <a:ext uri="{FF2B5EF4-FFF2-40B4-BE49-F238E27FC236}">
                <a16:creationId xmlns:a16="http://schemas.microsoft.com/office/drawing/2014/main" id="{E06A7F2D-B775-40AC-B09D-3A19F798678B}"/>
              </a:ext>
            </a:extLst>
          </p:cNvPr>
          <p:cNvSpPr>
            <a:spLocks noGrp="1"/>
          </p:cNvSpPr>
          <p:nvPr>
            <p:ph idx="1"/>
          </p:nvPr>
        </p:nvSpPr>
        <p:spPr/>
        <p:txBody>
          <a:bodyPr>
            <a:normAutofit fontScale="92500" lnSpcReduction="10000"/>
          </a:bodyPr>
          <a:lstStyle/>
          <a:p>
            <a:endParaRPr lang="en-GB" dirty="0"/>
          </a:p>
          <a:p>
            <a:endParaRPr lang="en-GB" dirty="0"/>
          </a:p>
          <a:p>
            <a:endParaRPr lang="en-GB" dirty="0"/>
          </a:p>
          <a:p>
            <a:endParaRPr lang="en-GB" dirty="0"/>
          </a:p>
          <a:p>
            <a:r>
              <a:rPr lang="en-GB" dirty="0"/>
              <a:t>Marxist view of the state: “armed bodies of men”; “a machine for the oppression of one class by another”; the state arises with the emergence of class society</a:t>
            </a:r>
          </a:p>
          <a:p>
            <a:endParaRPr lang="en-GB" dirty="0"/>
          </a:p>
          <a:p>
            <a:r>
              <a:rPr lang="en-GB" dirty="0"/>
              <a:t>We need to look at processes of </a:t>
            </a:r>
            <a:r>
              <a:rPr lang="en-GB" i="1" dirty="0"/>
              <a:t>state decay </a:t>
            </a:r>
            <a:r>
              <a:rPr lang="en-GB" dirty="0"/>
              <a:t>(e.g. pre-1914 multi-ethnic Empires) and </a:t>
            </a:r>
            <a:r>
              <a:rPr lang="en-GB" i="1" dirty="0"/>
              <a:t>state formation </a:t>
            </a:r>
            <a:r>
              <a:rPr lang="en-GB" dirty="0"/>
              <a:t>(modern nation states)</a:t>
            </a:r>
          </a:p>
        </p:txBody>
      </p:sp>
      <p:pic>
        <p:nvPicPr>
          <p:cNvPr id="2050" name="Picture 2" descr="Image result for the civil war in france">
            <a:extLst>
              <a:ext uri="{FF2B5EF4-FFF2-40B4-BE49-F238E27FC236}">
                <a16:creationId xmlns:a16="http://schemas.microsoft.com/office/drawing/2014/main" id="{3F6E942F-8479-47B1-9DBE-E99D832FC3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6505" y="1392089"/>
            <a:ext cx="1634838" cy="209290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ee the source image">
            <a:extLst>
              <a:ext uri="{FF2B5EF4-FFF2-40B4-BE49-F238E27FC236}">
                <a16:creationId xmlns:a16="http://schemas.microsoft.com/office/drawing/2014/main" id="{1F436D84-91E4-4211-89CD-D9AB4A4A0A9A}"/>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60329" y="781123"/>
            <a:ext cx="4506035" cy="2703874"/>
          </a:xfrm>
          <a:prstGeom prst="rect">
            <a:avLst/>
          </a:prstGeom>
          <a:noFill/>
          <a:ln>
            <a:noFill/>
          </a:ln>
        </p:spPr>
      </p:pic>
    </p:spTree>
    <p:extLst>
      <p:ext uri="{BB962C8B-B14F-4D97-AF65-F5344CB8AC3E}">
        <p14:creationId xmlns:p14="http://schemas.microsoft.com/office/powerpoint/2010/main" val="447457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53632-18D6-4F8B-9886-C143D5937E5A}"/>
              </a:ext>
            </a:extLst>
          </p:cNvPr>
          <p:cNvSpPr>
            <a:spLocks noGrp="1"/>
          </p:cNvSpPr>
          <p:nvPr>
            <p:ph type="title"/>
          </p:nvPr>
        </p:nvSpPr>
        <p:spPr/>
        <p:txBody>
          <a:bodyPr>
            <a:normAutofit/>
          </a:bodyPr>
          <a:lstStyle/>
          <a:p>
            <a:r>
              <a:rPr lang="en-GB" b="1" dirty="0">
                <a:latin typeface="+mn-lt"/>
              </a:rPr>
              <a:t>Modern nationalism</a:t>
            </a:r>
            <a:br>
              <a:rPr lang="en-GB" b="1" dirty="0">
                <a:latin typeface="+mn-lt"/>
              </a:rPr>
            </a:br>
            <a:r>
              <a:rPr lang="en-GB" b="1" dirty="0">
                <a:latin typeface="+mn-lt"/>
              </a:rPr>
              <a:t>One Euro-centric size fits all?</a:t>
            </a:r>
          </a:p>
        </p:txBody>
      </p:sp>
      <p:sp>
        <p:nvSpPr>
          <p:cNvPr id="3" name="Content Placeholder 2">
            <a:extLst>
              <a:ext uri="{FF2B5EF4-FFF2-40B4-BE49-F238E27FC236}">
                <a16:creationId xmlns:a16="http://schemas.microsoft.com/office/drawing/2014/main" id="{1F961D18-CAE8-4696-8873-DBB6F8C28E19}"/>
              </a:ext>
            </a:extLst>
          </p:cNvPr>
          <p:cNvSpPr>
            <a:spLocks noGrp="1"/>
          </p:cNvSpPr>
          <p:nvPr>
            <p:ph idx="1"/>
          </p:nvPr>
        </p:nvSpPr>
        <p:spPr/>
        <p:txBody>
          <a:bodyPr>
            <a:normAutofit/>
          </a:bodyPr>
          <a:lstStyle/>
          <a:p>
            <a:r>
              <a:rPr lang="en-GB" i="1" dirty="0"/>
              <a:t>European narratives</a:t>
            </a:r>
            <a:r>
              <a:rPr lang="en-GB" dirty="0"/>
              <a:t>: the rise of the nation state</a:t>
            </a:r>
          </a:p>
          <a:p>
            <a:r>
              <a:rPr lang="en-GB" dirty="0"/>
              <a:t>Case studies: England, France, Germany, Italy</a:t>
            </a:r>
          </a:p>
          <a:p>
            <a:r>
              <a:rPr lang="en-GB" i="1" dirty="0"/>
              <a:t>European hegemony</a:t>
            </a:r>
            <a:r>
              <a:rPr lang="en-GB" dirty="0"/>
              <a:t>: colonialism – and Postcolonial States worldwide</a:t>
            </a:r>
          </a:p>
          <a:p>
            <a:r>
              <a:rPr lang="en-GB" dirty="0"/>
              <a:t>The nation state in the Americas: 4 Spanish vice-royalties and the Empire of Brazil become at least 20 nation states</a:t>
            </a:r>
          </a:p>
          <a:p>
            <a:r>
              <a:rPr lang="en-GB" dirty="0"/>
              <a:t>Liberation, independence and artificial borders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243498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7D6FC-283A-4054-AB26-F0DD3F5FFE21}"/>
              </a:ext>
            </a:extLst>
          </p:cNvPr>
          <p:cNvSpPr>
            <a:spLocks noGrp="1"/>
          </p:cNvSpPr>
          <p:nvPr>
            <p:ph type="title"/>
          </p:nvPr>
        </p:nvSpPr>
        <p:spPr/>
        <p:txBody>
          <a:bodyPr/>
          <a:lstStyle/>
          <a:p>
            <a:r>
              <a:rPr lang="en-GB" b="1" dirty="0">
                <a:latin typeface="+mn-lt"/>
              </a:rPr>
              <a:t>Nation states in the Americas</a:t>
            </a:r>
          </a:p>
        </p:txBody>
      </p:sp>
      <p:pic>
        <p:nvPicPr>
          <p:cNvPr id="2050" name="Picture 2">
            <a:extLst>
              <a:ext uri="{FF2B5EF4-FFF2-40B4-BE49-F238E27FC236}">
                <a16:creationId xmlns:a16="http://schemas.microsoft.com/office/drawing/2014/main" id="{1C8EF2CC-3247-497F-95BD-0A354FA543A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550" y="1690689"/>
            <a:ext cx="3406486" cy="471230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age result for latin american flags">
            <a:extLst>
              <a:ext uri="{FF2B5EF4-FFF2-40B4-BE49-F238E27FC236}">
                <a16:creationId xmlns:a16="http://schemas.microsoft.com/office/drawing/2014/main" id="{49D5D625-16C5-4392-B0F5-9A178BF919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8874" y="1690689"/>
            <a:ext cx="4071504" cy="3859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464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A6D8B-1ABC-4494-90E7-84EEE60672C0}"/>
              </a:ext>
            </a:extLst>
          </p:cNvPr>
          <p:cNvSpPr>
            <a:spLocks noGrp="1"/>
          </p:cNvSpPr>
          <p:nvPr>
            <p:ph type="title"/>
          </p:nvPr>
        </p:nvSpPr>
        <p:spPr/>
        <p:txBody>
          <a:bodyPr/>
          <a:lstStyle/>
          <a:p>
            <a:r>
              <a:rPr lang="en-GB" b="1" dirty="0">
                <a:latin typeface="+mn-lt"/>
              </a:rPr>
              <a:t>Nation states </a:t>
            </a:r>
            <a:br>
              <a:rPr lang="en-GB" b="1" dirty="0">
                <a:latin typeface="+mn-lt"/>
              </a:rPr>
            </a:br>
            <a:r>
              <a:rPr lang="en-GB" b="1" dirty="0">
                <a:latin typeface="+mn-lt"/>
              </a:rPr>
              <a:t>in constant flux</a:t>
            </a:r>
          </a:p>
        </p:txBody>
      </p:sp>
      <p:sp>
        <p:nvSpPr>
          <p:cNvPr id="3" name="Content Placeholder 2">
            <a:extLst>
              <a:ext uri="{FF2B5EF4-FFF2-40B4-BE49-F238E27FC236}">
                <a16:creationId xmlns:a16="http://schemas.microsoft.com/office/drawing/2014/main" id="{97506E3C-3CBD-4F5B-8025-1C25E68092CA}"/>
              </a:ext>
            </a:extLst>
          </p:cNvPr>
          <p:cNvSpPr>
            <a:spLocks noGrp="1"/>
          </p:cNvSpPr>
          <p:nvPr>
            <p:ph idx="1"/>
          </p:nvPr>
        </p:nvSpPr>
        <p:spPr/>
        <p:txBody>
          <a:bodyPr>
            <a:normAutofit/>
          </a:bodyPr>
          <a:lstStyle/>
          <a:p>
            <a:endParaRPr lang="en-GB" dirty="0"/>
          </a:p>
          <a:p>
            <a:endParaRPr lang="en-GB" dirty="0"/>
          </a:p>
          <a:p>
            <a:endParaRPr lang="en-GB" dirty="0"/>
          </a:p>
          <a:p>
            <a:r>
              <a:rPr lang="en-GB" dirty="0"/>
              <a:t>Nationalism in Europe since 1914: demise of the old Empires </a:t>
            </a:r>
            <a:r>
              <a:rPr lang="en-GB" sz="2000" dirty="0"/>
              <a:t>(</a:t>
            </a:r>
            <a:r>
              <a:rPr lang="en-GB" sz="2000" dirty="0" err="1"/>
              <a:t>Schönbrunn</a:t>
            </a:r>
            <a:r>
              <a:rPr lang="en-GB" sz="2000" dirty="0"/>
              <a:t> Palace/Austria Hungary above)</a:t>
            </a:r>
          </a:p>
          <a:p>
            <a:r>
              <a:rPr lang="en-GB" dirty="0"/>
              <a:t>Nationalism in Europe since 1945: post-war migrations</a:t>
            </a:r>
          </a:p>
          <a:p>
            <a:r>
              <a:rPr lang="en-GB" dirty="0"/>
              <a:t>Nationalism in Europe since 1991: Baltic states, Yugoslavia, Czechoslovakia</a:t>
            </a:r>
          </a:p>
          <a:p>
            <a:pPr marL="0" indent="0">
              <a:buNone/>
            </a:pPr>
            <a:endParaRPr lang="en-GB" dirty="0"/>
          </a:p>
        </p:txBody>
      </p:sp>
      <p:pic>
        <p:nvPicPr>
          <p:cNvPr id="1026" name="Picture 2" descr="Image result for Austro Hungarian Court">
            <a:extLst>
              <a:ext uri="{FF2B5EF4-FFF2-40B4-BE49-F238E27FC236}">
                <a16:creationId xmlns:a16="http://schemas.microsoft.com/office/drawing/2014/main" id="{073B466B-2B5D-4018-9B0D-558FB5EC9A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562951"/>
            <a:ext cx="3712458" cy="268511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Austro Hungarian Court">
            <a:extLst>
              <a:ext uri="{FF2B5EF4-FFF2-40B4-BE49-F238E27FC236}">
                <a16:creationId xmlns:a16="http://schemas.microsoft.com/office/drawing/2014/main" id="{887FC7EE-1466-414C-A77F-1C98D1ACD8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9418" y="1576266"/>
            <a:ext cx="2313709" cy="1671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77982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75F69-6EF7-4957-94AB-4551C117089F}"/>
              </a:ext>
            </a:extLst>
          </p:cNvPr>
          <p:cNvSpPr>
            <a:spLocks noGrp="1"/>
          </p:cNvSpPr>
          <p:nvPr>
            <p:ph type="title"/>
          </p:nvPr>
        </p:nvSpPr>
        <p:spPr/>
        <p:txBody>
          <a:bodyPr/>
          <a:lstStyle/>
          <a:p>
            <a:r>
              <a:rPr lang="en-GB" b="1" dirty="0">
                <a:latin typeface="+mn-lt"/>
              </a:rPr>
              <a:t>Ethnic nations in Europe (1)</a:t>
            </a:r>
            <a:br>
              <a:rPr lang="en-GB" b="1" dirty="0">
                <a:latin typeface="+mn-lt"/>
              </a:rPr>
            </a:br>
            <a:r>
              <a:rPr lang="en-GB" b="1" dirty="0">
                <a:latin typeface="+mn-lt"/>
              </a:rPr>
              <a:t>…</a:t>
            </a:r>
            <a:r>
              <a:rPr lang="en-GB" sz="3200" b="1" dirty="0">
                <a:latin typeface="+mn-lt"/>
              </a:rPr>
              <a:t>after World War 1</a:t>
            </a:r>
          </a:p>
        </p:txBody>
      </p:sp>
      <p:sp>
        <p:nvSpPr>
          <p:cNvPr id="3" name="Content Placeholder 2">
            <a:extLst>
              <a:ext uri="{FF2B5EF4-FFF2-40B4-BE49-F238E27FC236}">
                <a16:creationId xmlns:a16="http://schemas.microsoft.com/office/drawing/2014/main" id="{F4222B9B-E51A-4167-909E-7D5886CAADF2}"/>
              </a:ext>
            </a:extLst>
          </p:cNvPr>
          <p:cNvSpPr>
            <a:spLocks noGrp="1"/>
          </p:cNvSpPr>
          <p:nvPr>
            <p:ph idx="1"/>
          </p:nvPr>
        </p:nvSpPr>
        <p:spPr>
          <a:xfrm>
            <a:off x="503959" y="1811770"/>
            <a:ext cx="7886700" cy="4351338"/>
          </a:xfrm>
        </p:spPr>
        <p:txBody>
          <a:bodyPr>
            <a:normAutofit/>
          </a:bodyPr>
          <a:lstStyle/>
          <a:p>
            <a:pPr marL="0" indent="0">
              <a:buNone/>
            </a:pPr>
            <a:r>
              <a:rPr lang="en-GB" sz="2400" dirty="0"/>
              <a:t>Attempts at “rationalising” national boundaries and basic national boundaries on nationalities/ethnic/ language groupings after WW1 (Woodrow Wilson’s 14 points)</a:t>
            </a:r>
          </a:p>
          <a:p>
            <a:r>
              <a:rPr lang="en-GB" sz="2400" dirty="0"/>
              <a:t>Ottoman Empire:</a:t>
            </a:r>
          </a:p>
          <a:p>
            <a:r>
              <a:rPr lang="en-GB" sz="2400" dirty="0"/>
              <a:t>Austro-Hungarian Empire</a:t>
            </a:r>
          </a:p>
          <a:p>
            <a:r>
              <a:rPr lang="en-GB" sz="2400" dirty="0"/>
              <a:t>Exceptions to the rule </a:t>
            </a:r>
          </a:p>
          <a:p>
            <a:pPr marL="0" indent="0">
              <a:buNone/>
            </a:pPr>
            <a:r>
              <a:rPr lang="en-GB" sz="2400" dirty="0"/>
              <a:t>   e.g. South Tirol</a:t>
            </a:r>
          </a:p>
          <a:p>
            <a:pPr marL="0" indent="0">
              <a:buNone/>
            </a:pPr>
            <a:endParaRPr lang="en-GB" dirty="0"/>
          </a:p>
        </p:txBody>
      </p:sp>
      <p:pic>
        <p:nvPicPr>
          <p:cNvPr id="10" name="Picture 9" descr="See the source image">
            <a:extLst>
              <a:ext uri="{FF2B5EF4-FFF2-40B4-BE49-F238E27FC236}">
                <a16:creationId xmlns:a16="http://schemas.microsoft.com/office/drawing/2014/main" id="{4780C9D8-8178-4CBF-A30A-9D40163B9D7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275484" y="2976721"/>
            <a:ext cx="3685684" cy="2994588"/>
          </a:xfrm>
          <a:prstGeom prst="rect">
            <a:avLst/>
          </a:prstGeom>
          <a:noFill/>
          <a:ln>
            <a:noFill/>
          </a:ln>
        </p:spPr>
      </p:pic>
    </p:spTree>
    <p:extLst>
      <p:ext uri="{BB962C8B-B14F-4D97-AF65-F5344CB8AC3E}">
        <p14:creationId xmlns:p14="http://schemas.microsoft.com/office/powerpoint/2010/main" val="13802752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52CF3-3058-4590-A7D6-FF42C48C8F34}"/>
              </a:ext>
            </a:extLst>
          </p:cNvPr>
          <p:cNvSpPr>
            <a:spLocks noGrp="1"/>
          </p:cNvSpPr>
          <p:nvPr>
            <p:ph type="title"/>
          </p:nvPr>
        </p:nvSpPr>
        <p:spPr>
          <a:xfrm>
            <a:off x="628649" y="401782"/>
            <a:ext cx="7872845" cy="1440873"/>
          </a:xfrm>
        </p:spPr>
        <p:txBody>
          <a:bodyPr>
            <a:normAutofit fontScale="90000"/>
          </a:bodyPr>
          <a:lstStyle/>
          <a:p>
            <a:br>
              <a:rPr lang="en-GB" b="1" dirty="0">
                <a:latin typeface="+mn-lt"/>
              </a:rPr>
            </a:br>
            <a:r>
              <a:rPr lang="en-GB" b="1" dirty="0">
                <a:latin typeface="+mn-lt"/>
              </a:rPr>
              <a:t>Ethnic Nations in Europe (2)</a:t>
            </a:r>
            <a:br>
              <a:rPr lang="en-GB" b="1" dirty="0">
                <a:latin typeface="+mn-lt"/>
              </a:rPr>
            </a:br>
            <a:r>
              <a:rPr lang="en-GB" b="1" dirty="0">
                <a:latin typeface="+mn-lt"/>
              </a:rPr>
              <a:t>…</a:t>
            </a:r>
            <a:r>
              <a:rPr lang="en-GB" sz="3600" b="1" dirty="0">
                <a:latin typeface="+mn-lt"/>
              </a:rPr>
              <a:t>after World War 2</a:t>
            </a:r>
            <a:br>
              <a:rPr lang="en-GB" sz="3600" b="1" dirty="0">
                <a:latin typeface="+mn-lt"/>
              </a:rPr>
            </a:br>
            <a:r>
              <a:rPr lang="en-GB" sz="2200" b="1" dirty="0">
                <a:latin typeface="+mn-lt"/>
              </a:rPr>
              <a:t>Another iteration of the same </a:t>
            </a:r>
            <a:br>
              <a:rPr lang="en-GB" sz="2200" b="1" dirty="0">
                <a:latin typeface="+mn-lt"/>
              </a:rPr>
            </a:br>
            <a:r>
              <a:rPr lang="en-GB" sz="2200" b="1" dirty="0">
                <a:latin typeface="+mn-lt"/>
              </a:rPr>
              <a:t>process at the end of WW2:</a:t>
            </a:r>
            <a:br>
              <a:rPr lang="en-GB" sz="2200" b="1" dirty="0">
                <a:latin typeface="+mn-lt"/>
              </a:rPr>
            </a:br>
            <a:endParaRPr lang="en-GB" sz="2200" b="1" dirty="0">
              <a:latin typeface="+mn-lt"/>
            </a:endParaRPr>
          </a:p>
        </p:txBody>
      </p:sp>
      <p:sp>
        <p:nvSpPr>
          <p:cNvPr id="3" name="Content Placeholder 2">
            <a:extLst>
              <a:ext uri="{FF2B5EF4-FFF2-40B4-BE49-F238E27FC236}">
                <a16:creationId xmlns:a16="http://schemas.microsoft.com/office/drawing/2014/main" id="{6AE248EB-63DE-4998-974E-028866D8A091}"/>
              </a:ext>
            </a:extLst>
          </p:cNvPr>
          <p:cNvSpPr>
            <a:spLocks noGrp="1"/>
          </p:cNvSpPr>
          <p:nvPr>
            <p:ph idx="1"/>
          </p:nvPr>
        </p:nvSpPr>
        <p:spPr>
          <a:xfrm>
            <a:off x="628650" y="1593273"/>
            <a:ext cx="7886700" cy="4583690"/>
          </a:xfrm>
        </p:spPr>
        <p:txBody>
          <a:bodyPr>
            <a:normAutofit fontScale="92500" lnSpcReduction="10000"/>
          </a:bodyPr>
          <a:lstStyle/>
          <a:p>
            <a:pPr marL="0" indent="0">
              <a:buNone/>
            </a:pPr>
            <a:endParaRPr lang="en-GB" dirty="0"/>
          </a:p>
          <a:p>
            <a:endParaRPr lang="en-GB" dirty="0"/>
          </a:p>
          <a:p>
            <a:endParaRPr lang="en-GB" dirty="0"/>
          </a:p>
          <a:p>
            <a:endParaRPr lang="en-GB" dirty="0"/>
          </a:p>
          <a:p>
            <a:pPr marL="0" indent="0">
              <a:buNone/>
            </a:pPr>
            <a:endParaRPr lang="en-GB" dirty="0"/>
          </a:p>
          <a:p>
            <a:endParaRPr lang="en-GB" dirty="0"/>
          </a:p>
          <a:p>
            <a:r>
              <a:rPr lang="en-GB" dirty="0"/>
              <a:t>Massive change to the shape and location of Poland</a:t>
            </a:r>
          </a:p>
          <a:p>
            <a:r>
              <a:rPr lang="en-GB" dirty="0"/>
              <a:t>Mass migration of displaced persons and refugees</a:t>
            </a:r>
          </a:p>
          <a:p>
            <a:pPr marL="0" indent="0">
              <a:buNone/>
            </a:pPr>
            <a:r>
              <a:rPr lang="en-GB" dirty="0"/>
              <a:t>(including at least 250,000 east European Jews – holocaust survivors – and 12m ethnic Germans</a:t>
            </a:r>
          </a:p>
          <a:p>
            <a:pPr marL="0" indent="0">
              <a:buNone/>
            </a:pPr>
            <a:endParaRPr lang="en-GB" dirty="0"/>
          </a:p>
        </p:txBody>
      </p:sp>
      <p:pic>
        <p:nvPicPr>
          <p:cNvPr id="5" name="Content Placeholder 3">
            <a:extLst>
              <a:ext uri="{FF2B5EF4-FFF2-40B4-BE49-F238E27FC236}">
                <a16:creationId xmlns:a16="http://schemas.microsoft.com/office/drawing/2014/main" id="{21DCAB88-AB48-4CBF-AED6-E4D5CFE774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48182" y="877479"/>
            <a:ext cx="3992256" cy="3318458"/>
          </a:xfrm>
          <a:prstGeom prst="rect">
            <a:avLst/>
          </a:prstGeom>
        </p:spPr>
      </p:pic>
    </p:spTree>
    <p:extLst>
      <p:ext uri="{BB962C8B-B14F-4D97-AF65-F5344CB8AC3E}">
        <p14:creationId xmlns:p14="http://schemas.microsoft.com/office/powerpoint/2010/main" val="27655849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CE2E-C572-4010-8084-FD0FC9825240}"/>
              </a:ext>
            </a:extLst>
          </p:cNvPr>
          <p:cNvSpPr>
            <a:spLocks noGrp="1"/>
          </p:cNvSpPr>
          <p:nvPr>
            <p:ph type="title"/>
          </p:nvPr>
        </p:nvSpPr>
        <p:spPr/>
        <p:txBody>
          <a:bodyPr/>
          <a:lstStyle/>
          <a:p>
            <a:r>
              <a:rPr lang="en-GB" b="1" dirty="0">
                <a:latin typeface="+mn-lt"/>
              </a:rPr>
              <a:t>Ethnic Nations in Europe (3)</a:t>
            </a:r>
            <a:br>
              <a:rPr lang="en-GB" b="1">
                <a:latin typeface="+mn-lt"/>
              </a:rPr>
            </a:br>
            <a:r>
              <a:rPr lang="en-GB" sz="3200" b="1">
                <a:latin typeface="+mn-lt"/>
              </a:rPr>
              <a:t>…</a:t>
            </a:r>
            <a:r>
              <a:rPr lang="en-GB" sz="3200" b="1" dirty="0">
                <a:latin typeface="+mn-lt"/>
              </a:rPr>
              <a:t>a</a:t>
            </a:r>
            <a:r>
              <a:rPr lang="en-GB" sz="3200" b="1">
                <a:latin typeface="+mn-lt"/>
              </a:rPr>
              <a:t>fter </a:t>
            </a:r>
            <a:r>
              <a:rPr lang="en-GB" sz="3200" b="1" dirty="0">
                <a:latin typeface="+mn-lt"/>
              </a:rPr>
              <a:t>the Cold War</a:t>
            </a:r>
          </a:p>
        </p:txBody>
      </p:sp>
      <p:sp>
        <p:nvSpPr>
          <p:cNvPr id="3" name="Content Placeholder 2">
            <a:extLst>
              <a:ext uri="{FF2B5EF4-FFF2-40B4-BE49-F238E27FC236}">
                <a16:creationId xmlns:a16="http://schemas.microsoft.com/office/drawing/2014/main" id="{5B7880FB-2833-454C-90AA-975D4DE9E8F3}"/>
              </a:ext>
            </a:extLst>
          </p:cNvPr>
          <p:cNvSpPr>
            <a:spLocks noGrp="1"/>
          </p:cNvSpPr>
          <p:nvPr>
            <p:ph idx="1"/>
          </p:nvPr>
        </p:nvSpPr>
        <p:spPr>
          <a:xfrm>
            <a:off x="961159" y="1576242"/>
            <a:ext cx="7886700" cy="5073939"/>
          </a:xfrm>
        </p:spPr>
        <p:txBody>
          <a:bodyPr>
            <a:normAutofit fontScale="92500" lnSpcReduction="10000"/>
          </a:bodyPr>
          <a:lstStyle/>
          <a:p>
            <a:endParaRPr lang="en-GB" dirty="0"/>
          </a:p>
          <a:p>
            <a:endParaRPr lang="en-GB" dirty="0"/>
          </a:p>
          <a:p>
            <a:endParaRPr lang="en-GB" dirty="0"/>
          </a:p>
          <a:p>
            <a:endParaRPr lang="en-GB" dirty="0"/>
          </a:p>
          <a:p>
            <a:endParaRPr lang="en-GB" dirty="0"/>
          </a:p>
          <a:p>
            <a:endParaRPr lang="en-GB" dirty="0"/>
          </a:p>
          <a:p>
            <a:r>
              <a:rPr lang="en-GB" dirty="0"/>
              <a:t>Break-up of Yugoslavia: a new term in international politics: </a:t>
            </a:r>
            <a:r>
              <a:rPr lang="en-GB" b="1" dirty="0"/>
              <a:t>Ethnic Cleansing</a:t>
            </a:r>
          </a:p>
          <a:p>
            <a:r>
              <a:rPr lang="en-GB" dirty="0"/>
              <a:t>The Collapse of the USSR: independence for the Baltic States and the former satellite states of Eastern Europe – gravitation towards the EU</a:t>
            </a:r>
          </a:p>
          <a:p>
            <a:r>
              <a:rPr lang="en-GB" dirty="0"/>
              <a:t>Separation of Slovakia and Czechia</a:t>
            </a:r>
          </a:p>
        </p:txBody>
      </p:sp>
      <p:pic>
        <p:nvPicPr>
          <p:cNvPr id="5122" name="Picture 2" descr="Image result for Serbian guns over Srebrenica">
            <a:extLst>
              <a:ext uri="{FF2B5EF4-FFF2-40B4-BE49-F238E27FC236}">
                <a16:creationId xmlns:a16="http://schemas.microsoft.com/office/drawing/2014/main" id="{7900F061-7173-42E8-9105-17B76DD3FF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6276" y="1677854"/>
            <a:ext cx="2344450" cy="210818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See the source image">
            <a:extLst>
              <a:ext uri="{FF2B5EF4-FFF2-40B4-BE49-F238E27FC236}">
                <a16:creationId xmlns:a16="http://schemas.microsoft.com/office/drawing/2014/main" id="{370DB97E-8EA7-4DF6-B7C5-87611C69A5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0948" y="1036484"/>
            <a:ext cx="2457450" cy="3076727"/>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result for shelling of srebrenica mostar">
            <a:extLst>
              <a:ext uri="{FF2B5EF4-FFF2-40B4-BE49-F238E27FC236}">
                <a16:creationId xmlns:a16="http://schemas.microsoft.com/office/drawing/2014/main" id="{C1FC6782-BB2D-4D42-8822-048ED49465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2043" y="1888022"/>
            <a:ext cx="2654011" cy="18980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52397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1D637-EBF9-46F4-8E19-09436043CBC8}"/>
              </a:ext>
            </a:extLst>
          </p:cNvPr>
          <p:cNvSpPr>
            <a:spLocks noGrp="1"/>
          </p:cNvSpPr>
          <p:nvPr>
            <p:ph type="title"/>
          </p:nvPr>
        </p:nvSpPr>
        <p:spPr/>
        <p:txBody>
          <a:bodyPr/>
          <a:lstStyle/>
          <a:p>
            <a:r>
              <a:rPr lang="en-GB" b="1" dirty="0">
                <a:latin typeface="+mn-lt"/>
              </a:rPr>
              <a:t>Stateless Nations in Europe</a:t>
            </a:r>
          </a:p>
        </p:txBody>
      </p:sp>
      <p:sp>
        <p:nvSpPr>
          <p:cNvPr id="3" name="Content Placeholder 2">
            <a:extLst>
              <a:ext uri="{FF2B5EF4-FFF2-40B4-BE49-F238E27FC236}">
                <a16:creationId xmlns:a16="http://schemas.microsoft.com/office/drawing/2014/main" id="{7637C8DA-079B-476B-9079-C18166CFE551}"/>
              </a:ext>
            </a:extLst>
          </p:cNvPr>
          <p:cNvSpPr>
            <a:spLocks noGrp="1"/>
          </p:cNvSpPr>
          <p:nvPr>
            <p:ph idx="1"/>
          </p:nvPr>
        </p:nvSpPr>
        <p:spPr/>
        <p:txBody>
          <a:bodyPr/>
          <a:lstStyle/>
          <a:p>
            <a:r>
              <a:rPr lang="en-GB" dirty="0"/>
              <a:t>Celtic nationalisms</a:t>
            </a:r>
          </a:p>
          <a:p>
            <a:r>
              <a:rPr lang="en-GB" dirty="0"/>
              <a:t>Basque and Catalan nationalism</a:t>
            </a:r>
          </a:p>
        </p:txBody>
      </p:sp>
      <p:pic>
        <p:nvPicPr>
          <p:cNvPr id="3074" name="Picture 2" descr="Image result for Celtic Countries">
            <a:extLst>
              <a:ext uri="{FF2B5EF4-FFF2-40B4-BE49-F238E27FC236}">
                <a16:creationId xmlns:a16="http://schemas.microsoft.com/office/drawing/2014/main" id="{444BD7EE-508C-41C0-98FB-A64CF087AD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0364" y="1825625"/>
            <a:ext cx="3022023" cy="395187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ee the source image">
            <a:extLst>
              <a:ext uri="{FF2B5EF4-FFF2-40B4-BE49-F238E27FC236}">
                <a16:creationId xmlns:a16="http://schemas.microsoft.com/office/drawing/2014/main" id="{354AD3EB-790E-4BA3-AD43-F24978B4D3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49" y="2954857"/>
            <a:ext cx="3817429" cy="2822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61885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8F23C5A-8EBC-4379-8181-BB0D08DD5AD9}"/>
              </a:ext>
            </a:extLst>
          </p:cNvPr>
          <p:cNvSpPr>
            <a:spLocks noGrp="1"/>
          </p:cNvSpPr>
          <p:nvPr>
            <p:ph type="title"/>
          </p:nvPr>
        </p:nvSpPr>
        <p:spPr/>
        <p:txBody>
          <a:bodyPr>
            <a:normAutofit/>
          </a:bodyPr>
          <a:lstStyle/>
          <a:p>
            <a:r>
              <a:rPr lang="en-GB" sz="3200" b="1" dirty="0">
                <a:latin typeface="+mn-lt"/>
              </a:rPr>
              <a:t>The Nation State: Migration and Borders</a:t>
            </a:r>
          </a:p>
        </p:txBody>
      </p:sp>
      <p:sp>
        <p:nvSpPr>
          <p:cNvPr id="5" name="Content Placeholder 4">
            <a:extLst>
              <a:ext uri="{FF2B5EF4-FFF2-40B4-BE49-F238E27FC236}">
                <a16:creationId xmlns:a16="http://schemas.microsoft.com/office/drawing/2014/main" id="{8F853406-8205-409C-B6D2-A6EF4C616B90}"/>
              </a:ext>
            </a:extLst>
          </p:cNvPr>
          <p:cNvSpPr>
            <a:spLocks noGrp="1"/>
          </p:cNvSpPr>
          <p:nvPr>
            <p:ph idx="1"/>
          </p:nvPr>
        </p:nvSpPr>
        <p:spPr>
          <a:xfrm>
            <a:off x="609422" y="1679723"/>
            <a:ext cx="6918682" cy="4351338"/>
          </a:xfrm>
        </p:spPr>
        <p:txBody>
          <a:bodyPr>
            <a:normAutofit fontScale="70000" lnSpcReduction="20000"/>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endParaRPr lang="en-GB" sz="3100" dirty="0"/>
          </a:p>
          <a:p>
            <a:r>
              <a:rPr lang="en-GB" sz="3100" dirty="0"/>
              <a:t>We'll continue the theme of the nation state and competing nationalisms, examining real cases of </a:t>
            </a:r>
            <a:r>
              <a:rPr lang="en-GB" sz="3100" i="1" dirty="0"/>
              <a:t>failed</a:t>
            </a:r>
            <a:r>
              <a:rPr lang="en-GB" sz="3100" dirty="0"/>
              <a:t> and </a:t>
            </a:r>
            <a:r>
              <a:rPr lang="en-GB" sz="3100" i="1" dirty="0"/>
              <a:t>failing states</a:t>
            </a:r>
            <a:r>
              <a:rPr lang="en-GB" sz="3100" dirty="0"/>
              <a:t>, and states under pressure. </a:t>
            </a:r>
          </a:p>
          <a:p>
            <a:r>
              <a:rPr lang="en-GB" sz="3100" dirty="0"/>
              <a:t>We'll also consider the drivers behind human migration, the problems of </a:t>
            </a:r>
            <a:r>
              <a:rPr lang="en-GB" sz="3100" i="1" dirty="0"/>
              <a:t>borders and boundaries</a:t>
            </a:r>
            <a:r>
              <a:rPr lang="en-GB" sz="3100" dirty="0"/>
              <a:t> - and the prospects for transnational or </a:t>
            </a:r>
            <a:r>
              <a:rPr lang="en-GB" sz="3100" i="1" dirty="0"/>
              <a:t>cosmopolitan democracy</a:t>
            </a:r>
            <a:r>
              <a:rPr lang="en-GB" sz="3100" dirty="0"/>
              <a:t>.</a:t>
            </a:r>
          </a:p>
        </p:txBody>
      </p:sp>
      <p:pic>
        <p:nvPicPr>
          <p:cNvPr id="1028" name="Picture 4" descr="Image result for migrants">
            <a:extLst>
              <a:ext uri="{FF2B5EF4-FFF2-40B4-BE49-F238E27FC236}">
                <a16:creationId xmlns:a16="http://schemas.microsoft.com/office/drawing/2014/main" id="{7416F890-067E-48AD-9F3B-AB37AF29F9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865" y="1522702"/>
            <a:ext cx="3701955" cy="20669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igrants">
            <a:extLst>
              <a:ext uri="{FF2B5EF4-FFF2-40B4-BE49-F238E27FC236}">
                <a16:creationId xmlns:a16="http://schemas.microsoft.com/office/drawing/2014/main" id="{C59E7387-6B88-469B-B5E9-D104E2630C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8496" y="1522702"/>
            <a:ext cx="3169283" cy="2066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75218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mn-lt"/>
              </a:rPr>
              <a:t>Human migration – a 200,000 year overview</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8650" y="1891892"/>
            <a:ext cx="7886700" cy="4013607"/>
          </a:xfrm>
        </p:spPr>
      </p:pic>
    </p:spTree>
    <p:extLst>
      <p:ext uri="{BB962C8B-B14F-4D97-AF65-F5344CB8AC3E}">
        <p14:creationId xmlns:p14="http://schemas.microsoft.com/office/powerpoint/2010/main" val="26115794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0985A-BF23-480E-BE3F-177F030DC856}"/>
              </a:ext>
            </a:extLst>
          </p:cNvPr>
          <p:cNvSpPr>
            <a:spLocks noGrp="1"/>
          </p:cNvSpPr>
          <p:nvPr>
            <p:ph type="title"/>
          </p:nvPr>
        </p:nvSpPr>
        <p:spPr/>
        <p:txBody>
          <a:bodyPr/>
          <a:lstStyle/>
          <a:p>
            <a:r>
              <a:rPr lang="en-GB" b="1" dirty="0">
                <a:latin typeface="+mn-lt"/>
              </a:rPr>
              <a:t>Human migration in the 21</a:t>
            </a:r>
            <a:r>
              <a:rPr lang="en-GB" b="1" baseline="30000" dirty="0">
                <a:latin typeface="+mn-lt"/>
              </a:rPr>
              <a:t>st</a:t>
            </a:r>
            <a:r>
              <a:rPr lang="en-GB" b="1" dirty="0">
                <a:latin typeface="+mn-lt"/>
              </a:rPr>
              <a:t> century</a:t>
            </a:r>
          </a:p>
        </p:txBody>
      </p:sp>
      <p:sp>
        <p:nvSpPr>
          <p:cNvPr id="3" name="Content Placeholder 2">
            <a:extLst>
              <a:ext uri="{FF2B5EF4-FFF2-40B4-BE49-F238E27FC236}">
                <a16:creationId xmlns:a16="http://schemas.microsoft.com/office/drawing/2014/main" id="{66044607-AFF9-454A-8A1D-33B8964994A5}"/>
              </a:ext>
            </a:extLst>
          </p:cNvPr>
          <p:cNvSpPr>
            <a:spLocks noGrp="1"/>
          </p:cNvSpPr>
          <p:nvPr>
            <p:ph idx="1"/>
          </p:nvPr>
        </p:nvSpPr>
        <p:spPr/>
        <p:txBody>
          <a:bodyPr/>
          <a:lstStyle/>
          <a:p>
            <a:r>
              <a:rPr lang="en-GB" dirty="0"/>
              <a:t>Libya &gt; Italy (Boat people)</a:t>
            </a:r>
          </a:p>
          <a:p>
            <a:r>
              <a:rPr lang="en-GB" dirty="0"/>
              <a:t>Syrian diaspora</a:t>
            </a:r>
          </a:p>
          <a:p>
            <a:r>
              <a:rPr lang="en-GB" dirty="0"/>
              <a:t>Migration “crisis” for Europe</a:t>
            </a:r>
          </a:p>
          <a:p>
            <a:r>
              <a:rPr lang="en-GB" dirty="0"/>
              <a:t>Xenophobia and nationalism</a:t>
            </a:r>
          </a:p>
          <a:p>
            <a:r>
              <a:rPr lang="en-GB" dirty="0"/>
              <a:t>Myanmar &gt; Bangladesh</a:t>
            </a:r>
          </a:p>
          <a:p>
            <a:pPr marL="0" indent="0">
              <a:buNone/>
            </a:pPr>
            <a:endParaRPr lang="en-GB" dirty="0"/>
          </a:p>
        </p:txBody>
      </p:sp>
      <p:pic>
        <p:nvPicPr>
          <p:cNvPr id="1026" name="Picture 2" descr="Image result for syrian refugees">
            <a:extLst>
              <a:ext uri="{FF2B5EF4-FFF2-40B4-BE49-F238E27FC236}">
                <a16:creationId xmlns:a16="http://schemas.microsoft.com/office/drawing/2014/main" id="{C42D4082-31F0-468D-A177-6E3AF26D1C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3376" y="1048616"/>
            <a:ext cx="3341974" cy="210205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syrian refugees">
            <a:extLst>
              <a:ext uri="{FF2B5EF4-FFF2-40B4-BE49-F238E27FC236}">
                <a16:creationId xmlns:a16="http://schemas.microsoft.com/office/drawing/2014/main" id="{C327C38B-80E9-4500-B3C8-692BA0AE0F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3376" y="4001294"/>
            <a:ext cx="3444151" cy="2028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1487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mn-lt"/>
              </a:rPr>
              <a:t>In the aftermath of war…</a:t>
            </a:r>
            <a:br>
              <a:rPr lang="en-GB" b="1" dirty="0">
                <a:latin typeface="+mn-lt"/>
              </a:rPr>
            </a:br>
            <a:r>
              <a:rPr lang="en-GB" b="1" dirty="0">
                <a:latin typeface="+mn-lt"/>
              </a:rPr>
              <a:t>Forced migrations</a:t>
            </a:r>
          </a:p>
        </p:txBody>
      </p:sp>
      <p:sp>
        <p:nvSpPr>
          <p:cNvPr id="3" name="Content Placeholder 2"/>
          <p:cNvSpPr>
            <a:spLocks noGrp="1"/>
          </p:cNvSpPr>
          <p:nvPr>
            <p:ph idx="1"/>
          </p:nvPr>
        </p:nvSpPr>
        <p:spPr/>
        <p:txBody>
          <a:bodyPr>
            <a:normAutofit/>
          </a:bodyPr>
          <a:lstStyle/>
          <a:p>
            <a:pPr marL="0" indent="0">
              <a:buNone/>
            </a:pPr>
            <a:endParaRPr lang="en-GB" b="1" dirty="0"/>
          </a:p>
          <a:p>
            <a:pPr marL="0" indent="0">
              <a:buNone/>
            </a:pPr>
            <a:endParaRPr lang="en-GB" b="1" dirty="0"/>
          </a:p>
          <a:p>
            <a:pPr marL="0" indent="0">
              <a:buNone/>
            </a:pPr>
            <a:endParaRPr lang="en-GB" b="1" dirty="0"/>
          </a:p>
          <a:p>
            <a:pPr marL="0" indent="0">
              <a:buNone/>
            </a:pPr>
            <a:r>
              <a:rPr lang="en-GB" b="1" dirty="0"/>
              <a:t>After World War II (1945)</a:t>
            </a:r>
            <a:endParaRPr lang="en-GB" sz="2400" dirty="0"/>
          </a:p>
          <a:p>
            <a:r>
              <a:rPr lang="en-GB" sz="2400" dirty="0"/>
              <a:t>60 million displaced people </a:t>
            </a:r>
          </a:p>
          <a:p>
            <a:r>
              <a:rPr lang="en-GB" sz="2400" dirty="0"/>
              <a:t>That included roughly 12 million Germans, many of whom were forced to leave their homeland when large chunks of Germany's eastern borders were annexed to Poland. Many ethnic Germans were expelled or chose to leave their homes in Eastern Europe</a:t>
            </a:r>
            <a:r>
              <a:rPr lang="en-GB" sz="2400" dirty="0">
                <a:solidFill>
                  <a:schemeClr val="accent1">
                    <a:lumMod val="50000"/>
                  </a:schemeClr>
                </a:solidFill>
              </a:rPr>
              <a:t>. </a:t>
            </a:r>
          </a:p>
          <a:p>
            <a:endParaRPr lang="en-GB" sz="2400" dirty="0"/>
          </a:p>
          <a:p>
            <a:pPr marL="0" indent="0">
              <a:buNone/>
            </a:pPr>
            <a:endParaRPr lang="en-GB" dirty="0"/>
          </a:p>
        </p:txBody>
      </p:sp>
      <p:pic>
        <p:nvPicPr>
          <p:cNvPr id="6" name="Picture 5">
            <a:extLst>
              <a:ext uri="{FF2B5EF4-FFF2-40B4-BE49-F238E27FC236}">
                <a16:creationId xmlns:a16="http://schemas.microsoft.com/office/drawing/2014/main" id="{D672F9BC-4DA3-4274-A473-9C6A28F3EE2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68028" y="1690689"/>
            <a:ext cx="3400446" cy="2380312"/>
          </a:xfrm>
          <a:prstGeom prst="rect">
            <a:avLst/>
          </a:prstGeom>
        </p:spPr>
      </p:pic>
    </p:spTree>
    <p:extLst>
      <p:ext uri="{BB962C8B-B14F-4D97-AF65-F5344CB8AC3E}">
        <p14:creationId xmlns:p14="http://schemas.microsoft.com/office/powerpoint/2010/main" val="5089673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467A4-0AD5-4E6C-9446-7598A9EFE974}"/>
              </a:ext>
            </a:extLst>
          </p:cNvPr>
          <p:cNvSpPr>
            <a:spLocks noGrp="1"/>
          </p:cNvSpPr>
          <p:nvPr>
            <p:ph type="title"/>
          </p:nvPr>
        </p:nvSpPr>
        <p:spPr>
          <a:xfrm>
            <a:off x="3766365" y="5312664"/>
            <a:ext cx="4848966" cy="1033272"/>
          </a:xfrm>
        </p:spPr>
        <p:txBody>
          <a:bodyPr vert="horz" lIns="91440" tIns="45720" rIns="91440" bIns="45720" rtlCol="0" anchor="b">
            <a:normAutofit fontScale="90000"/>
          </a:bodyPr>
          <a:lstStyle/>
          <a:p>
            <a:br>
              <a:rPr lang="en-GB" dirty="0"/>
            </a:br>
            <a:br>
              <a:rPr lang="en-GB" dirty="0"/>
            </a:br>
            <a:br>
              <a:rPr lang="en-GB" dirty="0"/>
            </a:br>
            <a:r>
              <a:rPr lang="en-GB" dirty="0"/>
              <a:t>Palestine 1945-India/Pakistan 1947</a:t>
            </a:r>
            <a:br>
              <a:rPr lang="en-GB" dirty="0"/>
            </a:br>
            <a:br>
              <a:rPr lang="en-GB" dirty="0"/>
            </a:br>
            <a:r>
              <a:rPr lang="en-GB" dirty="0"/>
              <a:t>                                           </a:t>
            </a:r>
            <a:br>
              <a:rPr lang="en-GB" dirty="0"/>
            </a:br>
            <a:br>
              <a:rPr lang="en-US" sz="2300" kern="1200" dirty="0">
                <a:solidFill>
                  <a:srgbClr val="FFFFFF"/>
                </a:solidFill>
                <a:latin typeface="+mj-lt"/>
                <a:ea typeface="+mj-ea"/>
                <a:cs typeface="+mj-cs"/>
              </a:rPr>
            </a:br>
            <a:r>
              <a:rPr lang="en-US" sz="2300" b="1" kern="1200" dirty="0">
                <a:solidFill>
                  <a:srgbClr val="FFFFFF"/>
                </a:solidFill>
                <a:latin typeface="+mj-lt"/>
                <a:ea typeface="+mj-ea"/>
                <a:cs typeface="+mj-cs"/>
              </a:rPr>
              <a:t>P</a:t>
            </a:r>
            <a:r>
              <a:rPr lang="en-GB" b="1" dirty="0">
                <a:latin typeface="+mn-lt"/>
              </a:rPr>
              <a:t>Palestine 1945-48</a:t>
            </a:r>
            <a:br>
              <a:rPr lang="en-GB" b="1" dirty="0">
                <a:latin typeface="+mn-lt"/>
              </a:rPr>
            </a:br>
            <a:r>
              <a:rPr lang="en-GB" b="1" dirty="0">
                <a:latin typeface="+mn-lt"/>
              </a:rPr>
              <a:t> India/Pakistan 1947</a:t>
            </a:r>
            <a:br>
              <a:rPr lang="en-GB" dirty="0"/>
            </a:br>
            <a:r>
              <a:rPr lang="en-US" sz="2300" b="1" kern="1200" dirty="0" err="1">
                <a:solidFill>
                  <a:srgbClr val="FFFFFF"/>
                </a:solidFill>
                <a:latin typeface="+mj-lt"/>
                <a:ea typeface="+mj-ea"/>
                <a:cs typeface="+mj-cs"/>
              </a:rPr>
              <a:t>alestine</a:t>
            </a:r>
            <a:r>
              <a:rPr lang="en-US" sz="2300" b="1" kern="1200" dirty="0">
                <a:solidFill>
                  <a:srgbClr val="FFFFFF"/>
                </a:solidFill>
                <a:latin typeface="+mj-lt"/>
                <a:ea typeface="+mj-ea"/>
                <a:cs typeface="+mj-cs"/>
              </a:rPr>
              <a:t> 1945-48</a:t>
            </a:r>
            <a:br>
              <a:rPr lang="en-US" sz="2300" b="1" kern="1200" dirty="0">
                <a:solidFill>
                  <a:srgbClr val="FFFFFF"/>
                </a:solidFill>
                <a:latin typeface="+mj-lt"/>
                <a:ea typeface="+mj-ea"/>
                <a:cs typeface="+mj-cs"/>
              </a:rPr>
            </a:br>
            <a:r>
              <a:rPr lang="en-US" sz="2300" b="1" kern="1200" dirty="0">
                <a:solidFill>
                  <a:srgbClr val="FFFFFF"/>
                </a:solidFill>
                <a:latin typeface="+mj-lt"/>
                <a:ea typeface="+mj-ea"/>
                <a:cs typeface="+mj-cs"/>
              </a:rPr>
              <a:t>India-Pakistan 1947</a:t>
            </a:r>
            <a:br>
              <a:rPr lang="en-US" sz="2300" kern="1200" dirty="0">
                <a:solidFill>
                  <a:srgbClr val="FFFFFF"/>
                </a:solidFill>
                <a:latin typeface="+mj-lt"/>
                <a:ea typeface="+mj-ea"/>
                <a:cs typeface="+mj-cs"/>
              </a:rPr>
            </a:br>
            <a:endParaRPr lang="en-US" sz="2300" kern="1200" dirty="0">
              <a:solidFill>
                <a:srgbClr val="FFFFFF"/>
              </a:solidFill>
              <a:latin typeface="+mj-lt"/>
              <a:ea typeface="+mj-ea"/>
              <a:cs typeface="+mj-cs"/>
            </a:endParaRPr>
          </a:p>
        </p:txBody>
      </p:sp>
      <p:pic>
        <p:nvPicPr>
          <p:cNvPr id="4" name="Picture 2" descr="See the source image">
            <a:extLst>
              <a:ext uri="{FF2B5EF4-FFF2-40B4-BE49-F238E27FC236}">
                <a16:creationId xmlns:a16="http://schemas.microsoft.com/office/drawing/2014/main" id="{4009DD42-1B3D-4159-BC0D-1FF560D62178}"/>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9833" r="37029"/>
          <a:stretch/>
        </p:blipFill>
        <p:spPr bwMode="auto">
          <a:xfrm>
            <a:off x="238226" y="321733"/>
            <a:ext cx="3120339" cy="621453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crowd of people at a beach&#10;&#10;Description automatically generated">
            <a:extLst>
              <a:ext uri="{FF2B5EF4-FFF2-40B4-BE49-F238E27FC236}">
                <a16:creationId xmlns:a16="http://schemas.microsoft.com/office/drawing/2014/main" id="{FBB33D7F-57E5-4951-A4F8-245967925A3C}"/>
              </a:ext>
            </a:extLst>
          </p:cNvPr>
          <p:cNvPicPr>
            <a:picLocks noChangeAspect="1"/>
          </p:cNvPicPr>
          <p:nvPr/>
        </p:nvPicPr>
        <p:blipFill rotWithShape="1">
          <a:blip r:embed="rId3">
            <a:extLst>
              <a:ext uri="{28A0092B-C50C-407E-A947-70E740481C1C}">
                <a14:useLocalDpi xmlns:a14="http://schemas.microsoft.com/office/drawing/2010/main" val="0"/>
              </a:ext>
            </a:extLst>
          </a:blip>
          <a:srcRect t="29203"/>
          <a:stretch/>
        </p:blipFill>
        <p:spPr>
          <a:xfrm>
            <a:off x="3490722" y="299363"/>
            <a:ext cx="5412813" cy="3008188"/>
          </a:xfrm>
          <a:prstGeom prst="rect">
            <a:avLst/>
          </a:prstGeom>
        </p:spPr>
      </p:pic>
    </p:spTree>
    <p:extLst>
      <p:ext uri="{BB962C8B-B14F-4D97-AF65-F5344CB8AC3E}">
        <p14:creationId xmlns:p14="http://schemas.microsoft.com/office/powerpoint/2010/main" val="942114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mn-lt"/>
              </a:rPr>
              <a:t>Other crises of displacement </a:t>
            </a:r>
            <a:r>
              <a:rPr lang="en-GB" sz="3100" b="1" dirty="0">
                <a:latin typeface="+mn-lt"/>
              </a:rPr>
              <a:t>(cited in the </a:t>
            </a:r>
            <a:r>
              <a:rPr lang="en-GB" sz="3100" b="1" i="1" dirty="0">
                <a:latin typeface="+mn-lt"/>
              </a:rPr>
              <a:t>Wall Street Journal </a:t>
            </a:r>
            <a:r>
              <a:rPr lang="en-GB" sz="3100" b="1" dirty="0">
                <a:latin typeface="+mn-lt"/>
              </a:rPr>
              <a:t>report, 22 Sept. 2015)</a:t>
            </a:r>
          </a:p>
        </p:txBody>
      </p:sp>
      <p:sp>
        <p:nvSpPr>
          <p:cNvPr id="3" name="Content Placeholder 2"/>
          <p:cNvSpPr>
            <a:spLocks noGrp="1"/>
          </p:cNvSpPr>
          <p:nvPr>
            <p:ph idx="1"/>
          </p:nvPr>
        </p:nvSpPr>
        <p:spPr/>
        <p:txBody>
          <a:bodyPr>
            <a:normAutofit fontScale="77500" lnSpcReduction="20000"/>
          </a:bodyPr>
          <a:lstStyle/>
          <a:p>
            <a:r>
              <a:rPr lang="en-GB" b="1" dirty="0"/>
              <a:t>Korean War (1950-53) </a:t>
            </a:r>
            <a:r>
              <a:rPr lang="en-GB" dirty="0"/>
              <a:t>1 million to 5 million displaced people </a:t>
            </a:r>
          </a:p>
          <a:p>
            <a:r>
              <a:rPr lang="en-GB" b="1" dirty="0"/>
              <a:t>Iraq (2003-present) </a:t>
            </a:r>
            <a:r>
              <a:rPr lang="en-GB" dirty="0"/>
              <a:t>4 million displaced people </a:t>
            </a:r>
          </a:p>
          <a:p>
            <a:r>
              <a:rPr lang="en-GB" b="1" dirty="0"/>
              <a:t>Vietnam War (ended in 1975) </a:t>
            </a:r>
            <a:r>
              <a:rPr lang="en-GB" dirty="0"/>
              <a:t>3 million displaced people </a:t>
            </a:r>
          </a:p>
          <a:p>
            <a:r>
              <a:rPr lang="en-GB" b="1" dirty="0"/>
              <a:t>Former Yugoslavia conflict (1991-95) </a:t>
            </a:r>
            <a:r>
              <a:rPr lang="en-GB" dirty="0"/>
              <a:t>2.7 million displaced people </a:t>
            </a:r>
          </a:p>
          <a:p>
            <a:r>
              <a:rPr lang="en-GB" b="1" dirty="0"/>
              <a:t>Afghan conflict (since 1979) </a:t>
            </a:r>
            <a:r>
              <a:rPr lang="en-GB" dirty="0"/>
              <a:t>2.6 million displaced people </a:t>
            </a:r>
          </a:p>
          <a:p>
            <a:r>
              <a:rPr lang="en-GB" b="1" dirty="0"/>
              <a:t>Rwanda (1994) </a:t>
            </a:r>
            <a:r>
              <a:rPr lang="en-GB" dirty="0"/>
              <a:t>1.5 million displaced people </a:t>
            </a:r>
          </a:p>
          <a:p>
            <a:r>
              <a:rPr lang="en-GB" b="1" dirty="0"/>
              <a:t>Somalia (since 1991) </a:t>
            </a:r>
            <a:r>
              <a:rPr lang="en-GB" dirty="0"/>
              <a:t>1.1 million displaced people </a:t>
            </a:r>
          </a:p>
          <a:p>
            <a:r>
              <a:rPr lang="en-GB" b="1" dirty="0"/>
              <a:t>Central African Republic (2013) </a:t>
            </a:r>
            <a:r>
              <a:rPr lang="en-GB" dirty="0"/>
              <a:t>850,000 displaced people </a:t>
            </a:r>
          </a:p>
          <a:p>
            <a:r>
              <a:rPr lang="en-GB" b="1" dirty="0"/>
              <a:t>Sudan-South Sudan (1955-72; 2013) </a:t>
            </a:r>
            <a:r>
              <a:rPr lang="en-GB" dirty="0"/>
              <a:t>660,000 displaced people </a:t>
            </a:r>
          </a:p>
          <a:p>
            <a:r>
              <a:rPr lang="en-GB" b="1" dirty="0"/>
              <a:t>Democratic Republic of Congo (1996-1998) </a:t>
            </a:r>
            <a:r>
              <a:rPr lang="en-GB" dirty="0"/>
              <a:t>516,800 displaced people </a:t>
            </a:r>
          </a:p>
          <a:p>
            <a:r>
              <a:rPr lang="en-GB" dirty="0"/>
              <a:t>and </a:t>
            </a:r>
            <a:r>
              <a:rPr lang="en-GB" b="1" dirty="0"/>
              <a:t>Myanmar</a:t>
            </a:r>
            <a:r>
              <a:rPr lang="en-GB" dirty="0"/>
              <a:t>…</a:t>
            </a:r>
          </a:p>
          <a:p>
            <a:pPr marL="0" indent="0">
              <a:buNone/>
            </a:pPr>
            <a:endParaRPr lang="en-GB" dirty="0"/>
          </a:p>
        </p:txBody>
      </p:sp>
    </p:spTree>
    <p:extLst>
      <p:ext uri="{BB962C8B-B14F-4D97-AF65-F5344CB8AC3E}">
        <p14:creationId xmlns:p14="http://schemas.microsoft.com/office/powerpoint/2010/main" val="324102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latin typeface="+mn-lt"/>
              </a:rPr>
              <a:t>Case Study: Myanmar 2012-present</a:t>
            </a:r>
          </a:p>
        </p:txBody>
      </p:sp>
      <p:sp>
        <p:nvSpPr>
          <p:cNvPr id="3" name="Content Placeholder 2"/>
          <p:cNvSpPr>
            <a:spLocks noGrp="1"/>
          </p:cNvSpPr>
          <p:nvPr>
            <p:ph idx="1"/>
          </p:nvPr>
        </p:nvSpPr>
        <p:spPr/>
        <p:txBody>
          <a:bodyPr/>
          <a:lstStyle/>
          <a:p>
            <a:r>
              <a:rPr lang="en-GB" dirty="0"/>
              <a:t>479,000 already displaced people (</a:t>
            </a:r>
            <a:r>
              <a:rPr lang="en-GB" i="1" dirty="0"/>
              <a:t>at 22/9/2015</a:t>
            </a:r>
            <a:r>
              <a:rPr lang="en-GB" dirty="0"/>
              <a:t>)</a:t>
            </a:r>
          </a:p>
          <a:p>
            <a:r>
              <a:rPr lang="en-GB" dirty="0"/>
              <a:t>In 2012, violence erupted in Rakhine State, forcing around 140,000 people to flee their homes. At the end of 2014, the UNHCR estimated that refugees originating from Myanmar totalled 479,000, making it the seventh-largest source country. </a:t>
            </a:r>
          </a:p>
          <a:p>
            <a:pPr marL="0" indent="0">
              <a:buNone/>
            </a:pPr>
            <a:r>
              <a:rPr lang="en-GB" b="1" dirty="0">
                <a:solidFill>
                  <a:srgbClr val="FF0000"/>
                </a:solidFill>
              </a:rPr>
              <a:t>NB Since the end of 2017, we need to add </a:t>
            </a:r>
            <a:r>
              <a:rPr lang="en-GB" b="1" u="sng" dirty="0">
                <a:solidFill>
                  <a:srgbClr val="FF0000"/>
                </a:solidFill>
              </a:rPr>
              <a:t>at least 600,000 </a:t>
            </a:r>
            <a:r>
              <a:rPr lang="en-GB" b="1" dirty="0">
                <a:solidFill>
                  <a:srgbClr val="FF0000"/>
                </a:solidFill>
              </a:rPr>
              <a:t>more </a:t>
            </a:r>
            <a:r>
              <a:rPr lang="en-GB" b="1" dirty="0" err="1">
                <a:solidFill>
                  <a:srgbClr val="FF0000"/>
                </a:solidFill>
              </a:rPr>
              <a:t>Rohingya</a:t>
            </a:r>
            <a:r>
              <a:rPr lang="en-GB" b="1" dirty="0">
                <a:solidFill>
                  <a:srgbClr val="FF0000"/>
                </a:solidFill>
              </a:rPr>
              <a:t> refuges, forced to flee from Rakhine to Bangladesh</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5099429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p>
        </p:txBody>
      </p:sp>
      <p:sp>
        <p:nvSpPr>
          <p:cNvPr id="3" name="Content Placeholder 2"/>
          <p:cNvSpPr>
            <a:spLocks noGrp="1"/>
          </p:cNvSpPr>
          <p:nvPr>
            <p:ph idx="1"/>
          </p:nvPr>
        </p:nvSpPr>
        <p:spPr/>
        <p:txBody>
          <a:bodyPr>
            <a:normAutofit/>
          </a:bodyPr>
          <a:lstStyle/>
          <a:p>
            <a:endParaRPr lang="en-GB" dirty="0"/>
          </a:p>
          <a:p>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sz="2200" dirty="0"/>
              <a:t>A mother walking with her children in a refugee camp in </a:t>
            </a:r>
            <a:r>
              <a:rPr lang="en-GB" sz="2200" dirty="0" err="1"/>
              <a:t>Laiza</a:t>
            </a:r>
            <a:r>
              <a:rPr lang="en-GB" sz="2200" dirty="0"/>
              <a:t>, Myanmar, in 2012. </a:t>
            </a:r>
            <a:r>
              <a:rPr lang="en-GB" sz="1600" dirty="0"/>
              <a:t>PHOTO: VINCENT YU/ASSOCIATED PRESS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3564" y="854814"/>
            <a:ext cx="5984383" cy="3992439"/>
          </a:xfrm>
          <a:prstGeom prst="rect">
            <a:avLst/>
          </a:prstGeom>
        </p:spPr>
      </p:pic>
    </p:spTree>
    <p:extLst>
      <p:ext uri="{BB962C8B-B14F-4D97-AF65-F5344CB8AC3E}">
        <p14:creationId xmlns:p14="http://schemas.microsoft.com/office/powerpoint/2010/main" val="37686163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latin typeface="+mn-lt"/>
              </a:rPr>
              <a:t>Case Study: Syria</a:t>
            </a:r>
          </a:p>
        </p:txBody>
      </p:sp>
      <p:sp>
        <p:nvSpPr>
          <p:cNvPr id="3" name="Content Placeholder 2"/>
          <p:cNvSpPr>
            <a:spLocks noGrp="1"/>
          </p:cNvSpPr>
          <p:nvPr>
            <p:ph idx="1"/>
          </p:nvPr>
        </p:nvSpPr>
        <p:spPr/>
        <p:txBody>
          <a:bodyPr/>
          <a:lstStyle/>
          <a:p>
            <a:endParaRPr lang="en-GB" b="1" dirty="0">
              <a:solidFill>
                <a:schemeClr val="accent1">
                  <a:lumMod val="50000"/>
                </a:schemeClr>
              </a:solidFill>
            </a:endParaRPr>
          </a:p>
          <a:p>
            <a:pPr marL="0" indent="0">
              <a:buNone/>
            </a:pPr>
            <a:endParaRPr lang="en-GB" b="1" dirty="0">
              <a:solidFill>
                <a:schemeClr val="accent1">
                  <a:lumMod val="50000"/>
                </a:schemeClr>
              </a:solidFill>
            </a:endParaRPr>
          </a:p>
          <a:p>
            <a:pPr marL="0" indent="0">
              <a:buNone/>
            </a:pPr>
            <a:r>
              <a:rPr lang="en-GB" b="1" dirty="0"/>
              <a:t>Syria (2011-present)</a:t>
            </a:r>
          </a:p>
          <a:p>
            <a:r>
              <a:rPr lang="en-GB" dirty="0"/>
              <a:t>11.6 million displaced people </a:t>
            </a:r>
          </a:p>
          <a:p>
            <a:r>
              <a:rPr lang="en-GB" dirty="0"/>
              <a:t>The continuing conflict and Islamic State offensive forced 1.5 million people to flee abroad in 2014, mainly to neighbouring countries. The number of Syrian refugees now exceeds 4 million and another 7.6 million are internally displaced. </a:t>
            </a:r>
          </a:p>
          <a:p>
            <a:pPr marL="0" indent="0">
              <a:buNone/>
            </a:pPr>
            <a:endParaRPr lang="en-GB" dirty="0"/>
          </a:p>
        </p:txBody>
      </p:sp>
      <p:pic>
        <p:nvPicPr>
          <p:cNvPr id="4" name="Picture 6" descr="Image result for syrian refugees">
            <a:extLst>
              <a:ext uri="{FF2B5EF4-FFF2-40B4-BE49-F238E27FC236}">
                <a16:creationId xmlns:a16="http://schemas.microsoft.com/office/drawing/2014/main" id="{93172002-0573-4E7C-A03A-D1B21F1D47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2049" y="681037"/>
            <a:ext cx="3783302" cy="2269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12906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sz="2200" dirty="0">
                <a:solidFill>
                  <a:schemeClr val="accent1">
                    <a:lumMod val="50000"/>
                  </a:schemeClr>
                </a:solidFill>
              </a:rPr>
              <a:t>People waiting in the Turkish city of Istanbul for buses to the Greek border in 2015. </a:t>
            </a:r>
            <a:r>
              <a:rPr lang="en-GB" sz="1600" dirty="0">
                <a:solidFill>
                  <a:schemeClr val="accent1">
                    <a:lumMod val="50000"/>
                  </a:schemeClr>
                </a:solidFill>
              </a:rPr>
              <a:t>PHOTO: YASIN AKGULYASIN AKGUL/AGENCE-FRANCE PRESSE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650" y="365126"/>
            <a:ext cx="7128714" cy="4786423"/>
          </a:xfrm>
          <a:prstGeom prst="rect">
            <a:avLst/>
          </a:prstGeom>
        </p:spPr>
      </p:pic>
    </p:spTree>
    <p:extLst>
      <p:ext uri="{BB962C8B-B14F-4D97-AF65-F5344CB8AC3E}">
        <p14:creationId xmlns:p14="http://schemas.microsoft.com/office/powerpoint/2010/main" val="8409238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52428-3541-4CEE-92C8-D07A052D2F17}"/>
              </a:ext>
            </a:extLst>
          </p:cNvPr>
          <p:cNvSpPr>
            <a:spLocks noGrp="1"/>
          </p:cNvSpPr>
          <p:nvPr>
            <p:ph type="title"/>
          </p:nvPr>
        </p:nvSpPr>
        <p:spPr/>
        <p:txBody>
          <a:bodyPr/>
          <a:lstStyle/>
          <a:p>
            <a:r>
              <a:rPr lang="en-GB" b="1" dirty="0">
                <a:latin typeface="+mn-lt"/>
              </a:rPr>
              <a:t>Failing and </a:t>
            </a:r>
            <a:br>
              <a:rPr lang="en-GB" b="1" dirty="0">
                <a:latin typeface="+mn-lt"/>
              </a:rPr>
            </a:br>
            <a:r>
              <a:rPr lang="en-GB" b="1" dirty="0">
                <a:latin typeface="+mn-lt"/>
              </a:rPr>
              <a:t>Failed states</a:t>
            </a:r>
          </a:p>
        </p:txBody>
      </p:sp>
      <p:sp>
        <p:nvSpPr>
          <p:cNvPr id="3" name="Content Placeholder 2">
            <a:extLst>
              <a:ext uri="{FF2B5EF4-FFF2-40B4-BE49-F238E27FC236}">
                <a16:creationId xmlns:a16="http://schemas.microsoft.com/office/drawing/2014/main" id="{836D657B-1844-45CA-8266-E23EE98A1E6F}"/>
              </a:ext>
            </a:extLst>
          </p:cNvPr>
          <p:cNvSpPr>
            <a:spLocks noGrp="1"/>
          </p:cNvSpPr>
          <p:nvPr>
            <p:ph idx="1"/>
          </p:nvPr>
        </p:nvSpPr>
        <p:spPr/>
        <p:txBody>
          <a:bodyPr>
            <a:normAutofit fontScale="77500" lnSpcReduction="20000"/>
          </a:bodyPr>
          <a:lstStyle/>
          <a:p>
            <a:pPr marL="0" indent="0">
              <a:buNone/>
            </a:pPr>
            <a:endParaRPr lang="en-GB" dirty="0"/>
          </a:p>
          <a:p>
            <a:pPr marL="0" indent="0">
              <a:buNone/>
            </a:pPr>
            <a:endParaRPr lang="en-GB" dirty="0"/>
          </a:p>
          <a:p>
            <a:pPr marL="0" indent="0">
              <a:buNone/>
            </a:pPr>
            <a:endParaRPr lang="en-GB" dirty="0"/>
          </a:p>
          <a:p>
            <a:pPr marL="0" indent="0">
              <a:buNone/>
            </a:pPr>
            <a:r>
              <a:rPr lang="en-GB" dirty="0"/>
              <a:t>What gave rise these categories and </a:t>
            </a:r>
          </a:p>
          <a:p>
            <a:pPr marL="0" indent="0">
              <a:buNone/>
            </a:pPr>
            <a:r>
              <a:rPr lang="en-GB" dirty="0"/>
              <a:t>definitions?</a:t>
            </a:r>
          </a:p>
          <a:p>
            <a:r>
              <a:rPr lang="en-GB" dirty="0"/>
              <a:t>End of the Cold War (1989)</a:t>
            </a:r>
          </a:p>
          <a:p>
            <a:r>
              <a:rPr lang="en-GB" dirty="0"/>
              <a:t>Gulf War 1 (1991)</a:t>
            </a:r>
          </a:p>
          <a:p>
            <a:r>
              <a:rPr lang="en-GB" dirty="0"/>
              <a:t>Mogadishu and </a:t>
            </a:r>
            <a:r>
              <a:rPr lang="en-GB" i="1" dirty="0"/>
              <a:t>Black Hawk Down </a:t>
            </a:r>
            <a:r>
              <a:rPr lang="en-GB" dirty="0"/>
              <a:t>(1993)</a:t>
            </a:r>
          </a:p>
          <a:p>
            <a:r>
              <a:rPr lang="en-GB" dirty="0"/>
              <a:t>Bosnia and Rwanda (1992 and 1994)</a:t>
            </a:r>
          </a:p>
          <a:p>
            <a:r>
              <a:rPr lang="en-GB" dirty="0"/>
              <a:t>Bombings at US Embassies in Dar es Salaam and Nairobi 1998</a:t>
            </a:r>
          </a:p>
          <a:p>
            <a:r>
              <a:rPr lang="en-GB" dirty="0"/>
              <a:t>9/11 and Afghanistan: safe haven for </a:t>
            </a:r>
            <a:r>
              <a:rPr lang="en-GB" i="1" dirty="0"/>
              <a:t>Al Qaeda</a:t>
            </a:r>
          </a:p>
          <a:p>
            <a:r>
              <a:rPr lang="en-GB" dirty="0"/>
              <a:t>2001 Afghanistan and 2003 Gulf War 2</a:t>
            </a:r>
          </a:p>
        </p:txBody>
      </p:sp>
      <p:pic>
        <p:nvPicPr>
          <p:cNvPr id="2052" name="Picture 4" descr="Image result for Pakistan troops in Mogadishu">
            <a:extLst>
              <a:ext uri="{FF2B5EF4-FFF2-40B4-BE49-F238E27FC236}">
                <a16:creationId xmlns:a16="http://schemas.microsoft.com/office/drawing/2014/main" id="{88B60C9E-2AD4-4141-B208-04F542B2E4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24055" y="365126"/>
            <a:ext cx="3200400" cy="22955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 result for Pakistan troops in Mogadishu">
            <a:extLst>
              <a:ext uri="{FF2B5EF4-FFF2-40B4-BE49-F238E27FC236}">
                <a16:creationId xmlns:a16="http://schemas.microsoft.com/office/drawing/2014/main" id="{24C8817E-5D55-43F6-925C-84ECD277D0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1146" y="2234552"/>
            <a:ext cx="3200400" cy="2295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4375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5400" b="1" dirty="0">
                <a:latin typeface="+mn-lt"/>
              </a:rPr>
              <a:t>Somalia </a:t>
            </a:r>
            <a:br>
              <a:rPr lang="en-GB" sz="5400" b="1" dirty="0">
                <a:latin typeface="+mn-lt"/>
              </a:rPr>
            </a:br>
            <a:r>
              <a:rPr lang="en-GB" sz="2400" b="1" dirty="0">
                <a:latin typeface="+mn-lt"/>
              </a:rPr>
              <a:t>Borders and boundaries – Greater Somalia</a:t>
            </a:r>
            <a:br>
              <a:rPr lang="en-GB" sz="2400" b="1" dirty="0">
                <a:latin typeface="+mn-lt"/>
              </a:rPr>
            </a:br>
            <a:r>
              <a:rPr lang="en-GB" sz="2400" b="1" dirty="0">
                <a:latin typeface="+mn-lt"/>
              </a:rPr>
              <a:t>Colonial borders arbitrarily imposed on the Somali people</a:t>
            </a:r>
            <a:endParaRPr lang="en-GB" sz="5400" b="1" dirty="0">
              <a:latin typeface="+mn-lt"/>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77910" y="1690689"/>
            <a:ext cx="4388180" cy="4388180"/>
          </a:xfrm>
        </p:spPr>
      </p:pic>
    </p:spTree>
    <p:extLst>
      <p:ext uri="{BB962C8B-B14F-4D97-AF65-F5344CB8AC3E}">
        <p14:creationId xmlns:p14="http://schemas.microsoft.com/office/powerpoint/2010/main" val="30680616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dirty="0">
                <a:latin typeface="+mn-lt"/>
              </a:rPr>
              <a:t>Breakaway states/</a:t>
            </a:r>
            <a:r>
              <a:rPr lang="en-GB" sz="5400" b="1" dirty="0" err="1">
                <a:latin typeface="+mn-lt"/>
              </a:rPr>
              <a:t>statelets</a:t>
            </a:r>
            <a:br>
              <a:rPr lang="en-GB" sz="2200" dirty="0">
                <a:latin typeface="+mn-lt"/>
              </a:rPr>
            </a:br>
            <a:endParaRPr lang="en-GB" sz="2200" b="1" dirty="0">
              <a:solidFill>
                <a:schemeClr val="accent1">
                  <a:lumMod val="50000"/>
                </a:schemeClr>
              </a:solidFill>
              <a:latin typeface="+mn-lt"/>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1476" y="1492704"/>
            <a:ext cx="5701048" cy="3206840"/>
          </a:xfrm>
          <a:prstGeom prst="rect">
            <a:avLst/>
          </a:prstGeom>
        </p:spPr>
      </p:pic>
      <p:sp>
        <p:nvSpPr>
          <p:cNvPr id="3" name="Rectangle 2"/>
          <p:cNvSpPr/>
          <p:nvPr/>
        </p:nvSpPr>
        <p:spPr>
          <a:xfrm>
            <a:off x="978793" y="2967335"/>
            <a:ext cx="7173533" cy="3139321"/>
          </a:xfrm>
          <a:prstGeom prst="rect">
            <a:avLst/>
          </a:prstGeom>
        </p:spPr>
        <p:txBody>
          <a:bodyPr wrap="square">
            <a:spAutoFit/>
          </a:bodyPr>
          <a:lstStyle/>
          <a:p>
            <a:endParaRPr lang="en-GB" u="sng" dirty="0"/>
          </a:p>
          <a:p>
            <a:endParaRPr lang="en-GB" u="sng" dirty="0"/>
          </a:p>
          <a:p>
            <a:endParaRPr lang="en-GB" u="sng" dirty="0"/>
          </a:p>
          <a:p>
            <a:endParaRPr lang="en-GB" u="sng" dirty="0"/>
          </a:p>
          <a:p>
            <a:endParaRPr lang="en-GB" u="sng" dirty="0"/>
          </a:p>
          <a:p>
            <a:endParaRPr lang="en-GB" u="sng" dirty="0"/>
          </a:p>
          <a:p>
            <a:endParaRPr lang="en-GB" u="sng" dirty="0"/>
          </a:p>
          <a:p>
            <a:r>
              <a:rPr lang="en-GB" dirty="0"/>
              <a:t>British Foreign and Commonwealth Office (FCO) Travel Advice for Somalia, 10 May 2019:</a:t>
            </a:r>
          </a:p>
          <a:p>
            <a:r>
              <a:rPr lang="en-GB" u="sng" dirty="0">
                <a:hlinkClick r:id="rId3"/>
              </a:rPr>
              <a:t>https://www.gov.uk/foreign-travel-advice/somalia</a:t>
            </a:r>
            <a:br>
              <a:rPr lang="en-GB" dirty="0"/>
            </a:br>
            <a:endParaRPr lang="en-GB" dirty="0"/>
          </a:p>
        </p:txBody>
      </p:sp>
    </p:spTree>
    <p:extLst>
      <p:ext uri="{BB962C8B-B14F-4D97-AF65-F5344CB8AC3E}">
        <p14:creationId xmlns:p14="http://schemas.microsoft.com/office/powerpoint/2010/main" val="22802866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800" b="1" dirty="0">
                <a:solidFill>
                  <a:schemeClr val="accent1">
                    <a:lumMod val="50000"/>
                  </a:schemeClr>
                </a:solidFill>
              </a:rPr>
              <a:t>                                                        </a:t>
            </a:r>
            <a:br>
              <a:rPr lang="en-GB" sz="2800" b="1" dirty="0">
                <a:solidFill>
                  <a:schemeClr val="accent1">
                    <a:lumMod val="50000"/>
                  </a:schemeClr>
                </a:solidFill>
              </a:rPr>
            </a:br>
            <a:r>
              <a:rPr lang="en-GB" sz="2800" b="1" dirty="0">
                <a:solidFill>
                  <a:schemeClr val="accent1">
                    <a:lumMod val="50000"/>
                  </a:schemeClr>
                </a:solidFill>
              </a:rPr>
              <a:t>                                      </a:t>
            </a:r>
            <a:r>
              <a:rPr lang="en-GB" sz="4400" b="1" dirty="0">
                <a:solidFill>
                  <a:schemeClr val="accent1">
                    <a:lumMod val="50000"/>
                  </a:schemeClr>
                </a:solidFill>
                <a:latin typeface="+mn-lt"/>
              </a:rPr>
              <a:t>Somalia country profile</a:t>
            </a:r>
            <a:br>
              <a:rPr lang="en-GB" sz="4400" b="1" dirty="0">
                <a:solidFill>
                  <a:schemeClr val="accent1">
                    <a:lumMod val="50000"/>
                  </a:schemeClr>
                </a:solidFill>
                <a:latin typeface="+mn-lt"/>
              </a:rPr>
            </a:br>
            <a:r>
              <a:rPr lang="en-GB" b="1" dirty="0">
                <a:solidFill>
                  <a:schemeClr val="accent1">
                    <a:lumMod val="50000"/>
                  </a:schemeClr>
                </a:solidFill>
              </a:rPr>
              <a:t>                                </a:t>
            </a:r>
            <a:r>
              <a:rPr lang="en-GB" sz="2200" b="1" dirty="0">
                <a:solidFill>
                  <a:schemeClr val="accent1">
                    <a:lumMod val="50000"/>
                  </a:schemeClr>
                </a:solidFill>
              </a:rPr>
              <a:t>4 January 2018</a:t>
            </a:r>
            <a:br>
              <a:rPr lang="en-GB" sz="2200" b="1" u="sng" dirty="0">
                <a:solidFill>
                  <a:schemeClr val="accent1">
                    <a:lumMod val="50000"/>
                  </a:schemeClr>
                </a:solidFill>
              </a:rPr>
            </a:br>
            <a:endParaRPr lang="en-GB" sz="2200" b="1" u="sng" dirty="0"/>
          </a:p>
        </p:txBody>
      </p:sp>
      <p:sp>
        <p:nvSpPr>
          <p:cNvPr id="3" name="Content Placeholder 2"/>
          <p:cNvSpPr>
            <a:spLocks noGrp="1"/>
          </p:cNvSpPr>
          <p:nvPr>
            <p:ph idx="1"/>
          </p:nvPr>
        </p:nvSpPr>
        <p:spPr/>
        <p:txBody>
          <a:bodyPr>
            <a:normAutofit fontScale="77500" lnSpcReduction="20000"/>
          </a:bodyPr>
          <a:lstStyle/>
          <a:p>
            <a:r>
              <a:rPr lang="en-GB" dirty="0">
                <a:solidFill>
                  <a:schemeClr val="accent1">
                    <a:lumMod val="50000"/>
                  </a:schemeClr>
                </a:solidFill>
              </a:rPr>
              <a:t>Created in 1960 from a former British protectorate and an Italian colony, Somalia collapsed into anarchy following the overthrow of the military regime of President </a:t>
            </a:r>
            <a:r>
              <a:rPr lang="en-GB" dirty="0" err="1">
                <a:solidFill>
                  <a:schemeClr val="accent1">
                    <a:lumMod val="50000"/>
                  </a:schemeClr>
                </a:solidFill>
              </a:rPr>
              <a:t>Siad</a:t>
            </a:r>
            <a:r>
              <a:rPr lang="en-GB" dirty="0">
                <a:solidFill>
                  <a:schemeClr val="accent1">
                    <a:lumMod val="50000"/>
                  </a:schemeClr>
                </a:solidFill>
              </a:rPr>
              <a:t> Barre in 1991.</a:t>
            </a:r>
          </a:p>
          <a:p>
            <a:r>
              <a:rPr lang="en-GB" dirty="0">
                <a:solidFill>
                  <a:schemeClr val="accent1">
                    <a:lumMod val="50000"/>
                  </a:schemeClr>
                </a:solidFill>
              </a:rPr>
              <a:t>As rival warlords tore the country apart into clan-based fiefdoms, an internationally-backed unity government formed in 2000 struggled to establish control, and the two relatively peaceful northern regions of Somaliland and Puntland effectively broke away.</a:t>
            </a:r>
          </a:p>
          <a:p>
            <a:r>
              <a:rPr lang="en-GB" dirty="0">
                <a:solidFill>
                  <a:schemeClr val="accent1">
                    <a:lumMod val="50000"/>
                  </a:schemeClr>
                </a:solidFill>
              </a:rPr>
              <a:t>The seizure of the capital Mogadishu and much of the country's south by a coalition of Islamist </a:t>
            </a:r>
            <a:r>
              <a:rPr lang="en-GB" dirty="0" err="1">
                <a:solidFill>
                  <a:schemeClr val="accent1">
                    <a:lumMod val="50000"/>
                  </a:schemeClr>
                </a:solidFill>
              </a:rPr>
              <a:t>shariah</a:t>
            </a:r>
            <a:r>
              <a:rPr lang="en-GB" dirty="0">
                <a:solidFill>
                  <a:schemeClr val="accent1">
                    <a:lumMod val="50000"/>
                  </a:schemeClr>
                </a:solidFill>
              </a:rPr>
              <a:t> courts in 2006 prompted an intervention by Ethiopian, and later, African Union, forces.</a:t>
            </a:r>
          </a:p>
          <a:p>
            <a:r>
              <a:rPr lang="en-GB" dirty="0">
                <a:solidFill>
                  <a:schemeClr val="accent1">
                    <a:lumMod val="50000"/>
                  </a:schemeClr>
                </a:solidFill>
              </a:rPr>
              <a:t>Since 2012, when a new internationally-backed government was installed, Somalia has been inching towards stability, but the new authorities still face a challenge from Al-Qaeda-aligned Al-</a:t>
            </a:r>
            <a:r>
              <a:rPr lang="en-GB" dirty="0" err="1">
                <a:solidFill>
                  <a:schemeClr val="accent1">
                    <a:lumMod val="50000"/>
                  </a:schemeClr>
                </a:solidFill>
              </a:rPr>
              <a:t>Shabab</a:t>
            </a:r>
            <a:r>
              <a:rPr lang="en-GB" dirty="0">
                <a:solidFill>
                  <a:schemeClr val="accent1">
                    <a:lumMod val="50000"/>
                  </a:schemeClr>
                </a:solidFill>
              </a:rPr>
              <a:t> insurgents.</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7077" y="437357"/>
            <a:ext cx="1571625" cy="1181100"/>
          </a:xfrm>
          <a:prstGeom prst="rect">
            <a:avLst/>
          </a:prstGeom>
        </p:spPr>
      </p:pic>
    </p:spTree>
    <p:extLst>
      <p:ext uri="{BB962C8B-B14F-4D97-AF65-F5344CB8AC3E}">
        <p14:creationId xmlns:p14="http://schemas.microsoft.com/office/powerpoint/2010/main" val="1514962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2365195"/>
          </a:xfrm>
        </p:spPr>
        <p:txBody>
          <a:bodyPr>
            <a:normAutofit fontScale="90000"/>
          </a:bodyPr>
          <a:lstStyle/>
          <a:p>
            <a:br>
              <a:rPr lang="en-GB" dirty="0"/>
            </a:br>
            <a:r>
              <a:rPr lang="en-GB" b="1" dirty="0">
                <a:latin typeface="+mn-lt"/>
              </a:rPr>
              <a:t>Al Jazeera. Somalia – A Forgotten Story. 46 mins:</a:t>
            </a:r>
            <a:br>
              <a:rPr lang="en-GB" b="1" dirty="0">
                <a:latin typeface="+mn-lt"/>
              </a:rPr>
            </a:br>
            <a:r>
              <a:rPr lang="en-GB" sz="3600" u="sng" dirty="0">
                <a:hlinkClick r:id="rId2"/>
              </a:rPr>
              <a:t>https://www.youtube.com/watch?v=DptQdIhMGZk</a:t>
            </a:r>
            <a:endParaRPr lang="en-GB" dirty="0"/>
          </a:p>
        </p:txBody>
      </p:sp>
      <p:sp>
        <p:nvSpPr>
          <p:cNvPr id="3" name="Content Placeholder 2"/>
          <p:cNvSpPr>
            <a:spLocks noGrp="1"/>
          </p:cNvSpPr>
          <p:nvPr>
            <p:ph idx="1"/>
          </p:nvPr>
        </p:nvSpPr>
        <p:spPr>
          <a:xfrm>
            <a:off x="628650" y="2962141"/>
            <a:ext cx="7886700" cy="3214822"/>
          </a:xfrm>
        </p:spPr>
        <p:txBody>
          <a:bodyPr/>
          <a:lstStyle/>
          <a:p>
            <a:pPr marL="0" indent="0">
              <a:buNone/>
            </a:pPr>
            <a:r>
              <a:rPr lang="en-GB" dirty="0"/>
              <a:t>The film clip above is a very good 46-minute </a:t>
            </a:r>
            <a:r>
              <a:rPr lang="en-GB" i="1" dirty="0"/>
              <a:t>Al Jazeera </a:t>
            </a:r>
            <a:r>
              <a:rPr lang="en-GB" dirty="0"/>
              <a:t>documentary, made in 2016, about Somalia by Hamza </a:t>
            </a:r>
            <a:r>
              <a:rPr lang="en-GB" dirty="0" err="1"/>
              <a:t>Ashrif</a:t>
            </a:r>
            <a:r>
              <a:rPr lang="en-GB" dirty="0"/>
              <a:t>.</a:t>
            </a:r>
          </a:p>
        </p:txBody>
      </p:sp>
    </p:spTree>
    <p:extLst>
      <p:ext uri="{BB962C8B-B14F-4D97-AF65-F5344CB8AC3E}">
        <p14:creationId xmlns:p14="http://schemas.microsoft.com/office/powerpoint/2010/main" val="6588025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mn-lt"/>
              </a:rPr>
              <a:t>Other mass </a:t>
            </a:r>
            <a:br>
              <a:rPr lang="en-GB" b="1" dirty="0">
                <a:latin typeface="+mn-lt"/>
              </a:rPr>
            </a:br>
            <a:r>
              <a:rPr lang="en-GB" b="1" dirty="0">
                <a:latin typeface="+mn-lt"/>
              </a:rPr>
              <a:t>migrations:</a:t>
            </a:r>
          </a:p>
        </p:txBody>
      </p:sp>
      <p:sp>
        <p:nvSpPr>
          <p:cNvPr id="3" name="Content Placeholder 2"/>
          <p:cNvSpPr>
            <a:spLocks noGrp="1"/>
          </p:cNvSpPr>
          <p:nvPr>
            <p:ph idx="1"/>
          </p:nvPr>
        </p:nvSpPr>
        <p:spPr/>
        <p:txBody>
          <a:bodyPr/>
          <a:lstStyle/>
          <a:p>
            <a:pPr marL="0" indent="0">
              <a:buNone/>
            </a:pPr>
            <a:endParaRPr lang="en-GB" dirty="0"/>
          </a:p>
          <a:p>
            <a:pPr marL="0" indent="0">
              <a:buNone/>
            </a:pPr>
            <a:endParaRPr lang="en-GB" dirty="0"/>
          </a:p>
          <a:p>
            <a:pPr marL="0" indent="0">
              <a:buNone/>
            </a:pPr>
            <a:r>
              <a:rPr lang="en-GB" dirty="0"/>
              <a:t>Rural  &gt; Urban (e.g. Africa, South Asia and China)</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29175" y="365126"/>
            <a:ext cx="3123986" cy="2339974"/>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8112" y="3517105"/>
            <a:ext cx="5919788" cy="2794794"/>
          </a:xfrm>
          <a:prstGeom prst="rect">
            <a:avLst/>
          </a:prstGeom>
        </p:spPr>
      </p:pic>
    </p:spTree>
    <p:extLst>
      <p:ext uri="{BB962C8B-B14F-4D97-AF65-F5344CB8AC3E}">
        <p14:creationId xmlns:p14="http://schemas.microsoft.com/office/powerpoint/2010/main" val="1001261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69FA3-1897-4C16-8F51-BFE233FF3D88}"/>
              </a:ext>
            </a:extLst>
          </p:cNvPr>
          <p:cNvSpPr>
            <a:spLocks noGrp="1"/>
          </p:cNvSpPr>
          <p:nvPr>
            <p:ph type="title"/>
          </p:nvPr>
        </p:nvSpPr>
        <p:spPr/>
        <p:txBody>
          <a:bodyPr/>
          <a:lstStyle/>
          <a:p>
            <a:r>
              <a:rPr lang="en-GB" b="1" dirty="0">
                <a:latin typeface="+mn-lt"/>
              </a:rPr>
              <a:t>General questions of Nationalism</a:t>
            </a:r>
          </a:p>
        </p:txBody>
      </p:sp>
      <p:sp>
        <p:nvSpPr>
          <p:cNvPr id="3" name="Content Placeholder 2">
            <a:extLst>
              <a:ext uri="{FF2B5EF4-FFF2-40B4-BE49-F238E27FC236}">
                <a16:creationId xmlns:a16="http://schemas.microsoft.com/office/drawing/2014/main" id="{B2A78EFD-D0AB-4A1F-90D4-80ED4B89DD0F}"/>
              </a:ext>
            </a:extLst>
          </p:cNvPr>
          <p:cNvSpPr>
            <a:spLocks noGrp="1"/>
          </p:cNvSpPr>
          <p:nvPr>
            <p:ph idx="1"/>
          </p:nvPr>
        </p:nvSpPr>
        <p:spPr/>
        <p:txBody>
          <a:bodyPr/>
          <a:lstStyle/>
          <a:p>
            <a:r>
              <a:rPr lang="en-GB" dirty="0"/>
              <a:t>Is nationalism reactionary or progressive?</a:t>
            </a:r>
          </a:p>
          <a:p>
            <a:r>
              <a:rPr lang="en-GB" dirty="0"/>
              <a:t>Xenophobic nationalism</a:t>
            </a:r>
          </a:p>
          <a:p>
            <a:r>
              <a:rPr lang="en-GB" dirty="0"/>
              <a:t>Self-determination</a:t>
            </a:r>
          </a:p>
        </p:txBody>
      </p:sp>
      <p:pic>
        <p:nvPicPr>
          <p:cNvPr id="2050" name="Picture 2" descr="Image result for cofiwch dryweryn">
            <a:extLst>
              <a:ext uri="{FF2B5EF4-FFF2-40B4-BE49-F238E27FC236}">
                <a16:creationId xmlns:a16="http://schemas.microsoft.com/office/drawing/2014/main" id="{02D9B691-0ADD-4C7C-AEB1-4DEA57E75B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0488" y="2929731"/>
            <a:ext cx="4161627" cy="3110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579331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162</TotalTime>
  <Words>1289</Words>
  <Application>Microsoft Office PowerPoint</Application>
  <PresentationFormat>On-screen Show (4:3)</PresentationFormat>
  <Paragraphs>191</Paragraphs>
  <Slides>30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Calibri Light</vt:lpstr>
      <vt:lpstr>Office Theme</vt:lpstr>
      <vt:lpstr> HPID5022/6022 Part 2:  New States, Rogue States and Failed States:  Governance and Globalisation </vt:lpstr>
      <vt:lpstr>HPAN5022/6022 The State (and Civil Society)</vt:lpstr>
      <vt:lpstr>HPAN5022/6022 The State (and Civil Society)</vt:lpstr>
      <vt:lpstr>Nations, states and nation states</vt:lpstr>
      <vt:lpstr>What is the state?</vt:lpstr>
      <vt:lpstr>The State             </vt:lpstr>
      <vt:lpstr>Modern nationalism One Euro-centric size fits all?</vt:lpstr>
      <vt:lpstr>Nation states in the Americas</vt:lpstr>
      <vt:lpstr>Nation states  in constant flux</vt:lpstr>
      <vt:lpstr>Ethnic nations in Europe (1) …after World War 1</vt:lpstr>
      <vt:lpstr> Ethnic Nations in Europe (2) …after World War 2 Another iteration of the same  process at the end of WW2: </vt:lpstr>
      <vt:lpstr>Ethnic Nations in Europe (3) …after the Cold War</vt:lpstr>
      <vt:lpstr>Stateless Nations in Europe</vt:lpstr>
      <vt:lpstr>The Nation State: Migration and Borders</vt:lpstr>
      <vt:lpstr>Human migration – a 200,000 year overview</vt:lpstr>
      <vt:lpstr>Human migration in the 21st century</vt:lpstr>
      <vt:lpstr>In the aftermath of war… Forced migrations</vt:lpstr>
      <vt:lpstr>   Palestine 1945-India/Pakistan 1947                                               PPalestine 1945-48  India/Pakistan 1947 alestine 1945-48 India-Pakistan 1947 </vt:lpstr>
      <vt:lpstr>Other crises of displacement (cited in the Wall Street Journal report, 22 Sept. 2015)</vt:lpstr>
      <vt:lpstr>Case Study: Myanmar 2012-present</vt:lpstr>
      <vt:lpstr>   </vt:lpstr>
      <vt:lpstr>Case Study: Syria</vt:lpstr>
      <vt:lpstr>PowerPoint Presentation</vt:lpstr>
      <vt:lpstr>Failing and  Failed states</vt:lpstr>
      <vt:lpstr>Somalia  Borders and boundaries – Greater Somalia Colonial borders arbitrarily imposed on the Somali people</vt:lpstr>
      <vt:lpstr>Breakaway states/statelets </vt:lpstr>
      <vt:lpstr>                                                                                               Somalia country profile                                 4 January 2018 </vt:lpstr>
      <vt:lpstr> Al Jazeera. Somalia – A Forgotten Story. 46 mins: https://www.youtube.com/watch?v=DptQdIhMGZk</vt:lpstr>
      <vt:lpstr>Other mass  migrations:</vt:lpstr>
      <vt:lpstr>General questions of Nationalism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HPAN5003/6003 Contemporary Issues in Comparative Politics Lecture 1: Introduction and Overview</dc:title>
  <dc:creator>Andy Bevan</dc:creator>
  <cp:lastModifiedBy>Andy Bevan</cp:lastModifiedBy>
  <cp:revision>46</cp:revision>
  <dcterms:created xsi:type="dcterms:W3CDTF">2020-03-26T12:00:56Z</dcterms:created>
  <dcterms:modified xsi:type="dcterms:W3CDTF">2021-04-14T14:51:45Z</dcterms:modified>
</cp:coreProperties>
</file>