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84"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93" d="100"/>
          <a:sy n="93" d="100"/>
        </p:scale>
        <p:origin x="92"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rry Nicholas" userId="94ffe60b-26c7-490f-b0fd-0d7e33c2d814" providerId="ADAL" clId="{FAD06E0A-1A44-4BCD-99AF-5487B87BBEEA}"/>
    <pc:docChg chg="custSel addSld modSld">
      <pc:chgData name="Kerry Nicholas" userId="94ffe60b-26c7-490f-b0fd-0d7e33c2d814" providerId="ADAL" clId="{FAD06E0A-1A44-4BCD-99AF-5487B87BBEEA}" dt="2023-10-15T22:12:04.427" v="12" actId="1076"/>
      <pc:docMkLst>
        <pc:docMk/>
      </pc:docMkLst>
      <pc:sldChg chg="addSp delSp modSp new mod">
        <pc:chgData name="Kerry Nicholas" userId="94ffe60b-26c7-490f-b0fd-0d7e33c2d814" providerId="ADAL" clId="{FAD06E0A-1A44-4BCD-99AF-5487B87BBEEA}" dt="2023-10-15T22:12:04.427" v="12" actId="1076"/>
        <pc:sldMkLst>
          <pc:docMk/>
          <pc:sldMk cId="2169069872" sldId="284"/>
        </pc:sldMkLst>
        <pc:spChg chg="del mod">
          <ac:chgData name="Kerry Nicholas" userId="94ffe60b-26c7-490f-b0fd-0d7e33c2d814" providerId="ADAL" clId="{FAD06E0A-1A44-4BCD-99AF-5487B87BBEEA}" dt="2023-10-15T22:11:32.065" v="3" actId="478"/>
          <ac:spMkLst>
            <pc:docMk/>
            <pc:sldMk cId="2169069872" sldId="284"/>
            <ac:spMk id="2" creationId="{D776D4B7-78D4-3DD1-7269-7FE00D28BC7F}"/>
          </ac:spMkLst>
        </pc:spChg>
        <pc:spChg chg="del">
          <ac:chgData name="Kerry Nicholas" userId="94ffe60b-26c7-490f-b0fd-0d7e33c2d814" providerId="ADAL" clId="{FAD06E0A-1A44-4BCD-99AF-5487B87BBEEA}" dt="2023-10-15T22:11:35.628" v="4" actId="478"/>
          <ac:spMkLst>
            <pc:docMk/>
            <pc:sldMk cId="2169069872" sldId="284"/>
            <ac:spMk id="3" creationId="{B96C2E46-B614-3510-2C72-D03FF707A48B}"/>
          </ac:spMkLst>
        </pc:spChg>
        <pc:picChg chg="add mod modCrop">
          <ac:chgData name="Kerry Nicholas" userId="94ffe60b-26c7-490f-b0fd-0d7e33c2d814" providerId="ADAL" clId="{FAD06E0A-1A44-4BCD-99AF-5487B87BBEEA}" dt="2023-10-15T22:12:04.427" v="12" actId="1076"/>
          <ac:picMkLst>
            <pc:docMk/>
            <pc:sldMk cId="2169069872" sldId="284"/>
            <ac:picMk id="5" creationId="{0F8CA37F-7BF3-6034-B893-371ED7BDC88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10/15/2023</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1749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10/15/2023</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68515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10/15/2023</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14827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10/15/2023</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91271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10/15/2023</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18136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10/15/2023</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7469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10/15/2023</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82919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10/15/2023</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19173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10/15/2023</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270780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10/15/2023</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42844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10/15/2023</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8318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10/15/2023</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890637697"/>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Colored powder on black background">
            <a:extLst>
              <a:ext uri="{FF2B5EF4-FFF2-40B4-BE49-F238E27FC236}">
                <a16:creationId xmlns:a16="http://schemas.microsoft.com/office/drawing/2014/main" id="{25762D79-92F6-0FC1-037B-388CE2AB05AC}"/>
              </a:ext>
            </a:extLst>
          </p:cNvPr>
          <p:cNvPicPr>
            <a:picLocks noChangeAspect="1"/>
          </p:cNvPicPr>
          <p:nvPr/>
        </p:nvPicPr>
        <p:blipFill rotWithShape="1">
          <a:blip r:embed="rId2"/>
          <a:srcRect t="442"/>
          <a:stretch/>
        </p:blipFill>
        <p:spPr>
          <a:xfrm>
            <a:off x="20" y="10"/>
            <a:ext cx="12191981" cy="6857990"/>
          </a:xfrm>
          <a:prstGeom prst="rect">
            <a:avLst/>
          </a:prstGeom>
        </p:spPr>
      </p:pic>
      <p:sp>
        <p:nvSpPr>
          <p:cNvPr id="16" name="Rectangle 15">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C4BB15-3EF8-75AB-FFDA-547E4AADC270}"/>
              </a:ext>
            </a:extLst>
          </p:cNvPr>
          <p:cNvSpPr>
            <a:spLocks noGrp="1"/>
          </p:cNvSpPr>
          <p:nvPr>
            <p:ph type="ctrTitle"/>
          </p:nvPr>
        </p:nvSpPr>
        <p:spPr>
          <a:xfrm>
            <a:off x="404553" y="4402666"/>
            <a:ext cx="9078562" cy="1076861"/>
          </a:xfrm>
        </p:spPr>
        <p:txBody>
          <a:bodyPr>
            <a:normAutofit/>
          </a:bodyPr>
          <a:lstStyle/>
          <a:p>
            <a:r>
              <a:rPr lang="en-GB" sz="6600" dirty="0">
                <a:solidFill>
                  <a:schemeClr val="bg1"/>
                </a:solidFill>
              </a:rPr>
              <a:t>ACL Rehabilitation </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070784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F8CA37F-7BF3-6034-B893-371ED7BDC88C}"/>
              </a:ext>
            </a:extLst>
          </p:cNvPr>
          <p:cNvPicPr>
            <a:picLocks noChangeAspect="1"/>
          </p:cNvPicPr>
          <p:nvPr/>
        </p:nvPicPr>
        <p:blipFill rotWithShape="1">
          <a:blip r:embed="rId2"/>
          <a:srcRect l="67266" t="27569" r="16427" b="24511"/>
          <a:stretch/>
        </p:blipFill>
        <p:spPr>
          <a:xfrm>
            <a:off x="4269491" y="61876"/>
            <a:ext cx="3375717" cy="6613085"/>
          </a:xfrm>
          <a:prstGeom prst="rect">
            <a:avLst/>
          </a:prstGeom>
        </p:spPr>
      </p:pic>
    </p:spTree>
    <p:extLst>
      <p:ext uri="{BB962C8B-B14F-4D97-AF65-F5344CB8AC3E}">
        <p14:creationId xmlns:p14="http://schemas.microsoft.com/office/powerpoint/2010/main" val="2169069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F7A6B1-40B5-02F9-E5E6-4F3C85A8EE93}"/>
              </a:ext>
            </a:extLst>
          </p:cNvPr>
          <p:cNvSpPr>
            <a:spLocks noGrp="1"/>
          </p:cNvSpPr>
          <p:nvPr>
            <p:ph idx="1"/>
          </p:nvPr>
        </p:nvSpPr>
        <p:spPr>
          <a:xfrm>
            <a:off x="755904" y="614848"/>
            <a:ext cx="10168128" cy="1042072"/>
          </a:xfrm>
        </p:spPr>
        <p:txBody>
          <a:bodyPr>
            <a:normAutofit/>
          </a:bodyPr>
          <a:lstStyle/>
          <a:p>
            <a:pPr marL="0" indent="0" algn="l">
              <a:buNone/>
            </a:pPr>
            <a:r>
              <a:rPr lang="en-GB" sz="5400" b="0" i="0" dirty="0">
                <a:solidFill>
                  <a:srgbClr val="374151"/>
                </a:solidFill>
                <a:effectLst/>
                <a:latin typeface="Söhne"/>
              </a:rPr>
              <a:t>ACL Rehabilitation Protocol</a:t>
            </a:r>
          </a:p>
        </p:txBody>
      </p:sp>
      <p:sp>
        <p:nvSpPr>
          <p:cNvPr id="4" name="Content Placeholder 2">
            <a:extLst>
              <a:ext uri="{FF2B5EF4-FFF2-40B4-BE49-F238E27FC236}">
                <a16:creationId xmlns:a16="http://schemas.microsoft.com/office/drawing/2014/main" id="{62E70B6B-9DCD-DA04-5DC3-234CDF0FAF94}"/>
              </a:ext>
            </a:extLst>
          </p:cNvPr>
          <p:cNvSpPr txBox="1">
            <a:spLocks/>
          </p:cNvSpPr>
          <p:nvPr/>
        </p:nvSpPr>
        <p:spPr>
          <a:xfrm>
            <a:off x="1267968" y="2630424"/>
            <a:ext cx="10168128" cy="3694176"/>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solidFill>
                  <a:srgbClr val="374151"/>
                </a:solidFill>
                <a:latin typeface="Söhne"/>
              </a:rPr>
              <a:t>A Comprehensive Approach to Recovery</a:t>
            </a:r>
          </a:p>
          <a:p>
            <a:pPr marL="0" indent="0">
              <a:buNone/>
            </a:pPr>
            <a:r>
              <a:rPr lang="en-GB" dirty="0">
                <a:solidFill>
                  <a:srgbClr val="374151"/>
                </a:solidFill>
                <a:latin typeface="Söhne"/>
              </a:rPr>
              <a:t>Brief Introduction: Understanding ACL Injuries, Importance of Rehabilitation, Goals of the Protocol</a:t>
            </a:r>
          </a:p>
          <a:p>
            <a:endParaRPr lang="en-GB" dirty="0"/>
          </a:p>
        </p:txBody>
      </p:sp>
    </p:spTree>
    <p:extLst>
      <p:ext uri="{BB962C8B-B14F-4D97-AF65-F5344CB8AC3E}">
        <p14:creationId xmlns:p14="http://schemas.microsoft.com/office/powerpoint/2010/main" val="286341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221A0-9845-96AE-1428-531501F8F876}"/>
              </a:ext>
            </a:extLst>
          </p:cNvPr>
          <p:cNvSpPr>
            <a:spLocks noGrp="1"/>
          </p:cNvSpPr>
          <p:nvPr>
            <p:ph type="title"/>
          </p:nvPr>
        </p:nvSpPr>
        <p:spPr/>
        <p:txBody>
          <a:bodyPr/>
          <a:lstStyle/>
          <a:p>
            <a:r>
              <a:rPr lang="en-GB" dirty="0"/>
              <a:t>What is it?</a:t>
            </a:r>
          </a:p>
        </p:txBody>
      </p:sp>
      <p:sp>
        <p:nvSpPr>
          <p:cNvPr id="3" name="Content Placeholder 2">
            <a:extLst>
              <a:ext uri="{FF2B5EF4-FFF2-40B4-BE49-F238E27FC236}">
                <a16:creationId xmlns:a16="http://schemas.microsoft.com/office/drawing/2014/main" id="{57D3C7E8-0980-C5BA-93AE-A538E78C9286}"/>
              </a:ext>
            </a:extLst>
          </p:cNvPr>
          <p:cNvSpPr>
            <a:spLocks noGrp="1"/>
          </p:cNvSpPr>
          <p:nvPr>
            <p:ph idx="1"/>
          </p:nvPr>
        </p:nvSpPr>
        <p:spPr/>
        <p:txBody>
          <a:bodyPr>
            <a:normAutofit/>
          </a:bodyPr>
          <a:lstStyle/>
          <a:p>
            <a:pPr algn="l">
              <a:buFont typeface="Arial" panose="020B0604020202020204" pitchFamily="34" charset="0"/>
              <a:buChar char="•"/>
            </a:pPr>
            <a:r>
              <a:rPr lang="en-GB" b="0" i="0" dirty="0">
                <a:solidFill>
                  <a:srgbClr val="374151"/>
                </a:solidFill>
                <a:effectLst/>
                <a:latin typeface="+mj-lt"/>
              </a:rPr>
              <a:t>Anterior Cruciate Ligament</a:t>
            </a:r>
          </a:p>
          <a:p>
            <a:r>
              <a:rPr lang="en-GB" dirty="0"/>
              <a:t>Specific bony landmarks assessed for the ACL tibial attachment include the lateral and medial tibial eminences, the medial and lateral tibial plateau articular cartilage borders, the ACL ridge, the ACL tubercle, the anterolateral fossa, and the associated ridge. </a:t>
            </a:r>
          </a:p>
        </p:txBody>
      </p:sp>
    </p:spTree>
    <p:extLst>
      <p:ext uri="{BB962C8B-B14F-4D97-AF65-F5344CB8AC3E}">
        <p14:creationId xmlns:p14="http://schemas.microsoft.com/office/powerpoint/2010/main" val="2397906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E80E1-0CE7-4E7F-C6BE-D032574E8959}"/>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2A912369-2E7D-CC6F-5FCF-62C1F2747B9D}"/>
              </a:ext>
            </a:extLst>
          </p:cNvPr>
          <p:cNvSpPr>
            <a:spLocks noGrp="1"/>
          </p:cNvSpPr>
          <p:nvPr>
            <p:ph idx="1"/>
          </p:nvPr>
        </p:nvSpPr>
        <p:spPr/>
        <p:txBody>
          <a:bodyPr>
            <a:normAutofit fontScale="77500" lnSpcReduction="20000"/>
          </a:bodyPr>
          <a:lstStyle/>
          <a:p>
            <a:r>
              <a:rPr lang="en-GB" dirty="0"/>
              <a:t>Relevant soft tissue landmarks are the anterior horn of the lateral meniscus and the anterior </a:t>
            </a:r>
            <a:r>
              <a:rPr lang="en-GB" dirty="0" err="1"/>
              <a:t>intermeniscal</a:t>
            </a:r>
            <a:r>
              <a:rPr lang="en-GB" dirty="0"/>
              <a:t> ligament (AIL). The anterolateral fossa is a bony depression immediately medial to the lateral tibial plateau articular cartilage border and anterior to the lateral tibial eminence, which corresponds to the attachment of the anterior horn of the lateral meniscus. The ACL ridge is an anterior bony elevation that courses between the anterolateral fossa and the medial tibial plateau articular cartilage border. The ACL tubercle defines the lateral-most aspect of the ACL ridge. The ACL ridge and tubercle serves as a landmark for the anterior-most border of the ACL tibial attachment.</a:t>
            </a:r>
          </a:p>
        </p:txBody>
      </p:sp>
    </p:spTree>
    <p:extLst>
      <p:ext uri="{BB962C8B-B14F-4D97-AF65-F5344CB8AC3E}">
        <p14:creationId xmlns:p14="http://schemas.microsoft.com/office/powerpoint/2010/main" val="797957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9356F-07C3-F031-0E8B-F64AD74220BB}"/>
              </a:ext>
            </a:extLst>
          </p:cNvPr>
          <p:cNvSpPr>
            <a:spLocks noGrp="1"/>
          </p:cNvSpPr>
          <p:nvPr>
            <p:ph type="title"/>
          </p:nvPr>
        </p:nvSpPr>
        <p:spPr/>
        <p:txBody>
          <a:bodyPr/>
          <a:lstStyle/>
          <a:p>
            <a:r>
              <a:rPr lang="en-GB" dirty="0"/>
              <a:t>Common Causes </a:t>
            </a:r>
          </a:p>
        </p:txBody>
      </p:sp>
      <p:sp>
        <p:nvSpPr>
          <p:cNvPr id="3" name="Content Placeholder 2">
            <a:extLst>
              <a:ext uri="{FF2B5EF4-FFF2-40B4-BE49-F238E27FC236}">
                <a16:creationId xmlns:a16="http://schemas.microsoft.com/office/drawing/2014/main" id="{A7D5C8C2-B34F-3D16-7CEE-FC648588B0D0}"/>
              </a:ext>
            </a:extLst>
          </p:cNvPr>
          <p:cNvSpPr>
            <a:spLocks noGrp="1"/>
          </p:cNvSpPr>
          <p:nvPr>
            <p:ph idx="1"/>
          </p:nvPr>
        </p:nvSpPr>
        <p:spPr/>
        <p:txBody>
          <a:bodyPr/>
          <a:lstStyle/>
          <a:p>
            <a:r>
              <a:rPr lang="en-GB" b="0" i="0" dirty="0">
                <a:solidFill>
                  <a:srgbClr val="202124"/>
                </a:solidFill>
                <a:effectLst/>
                <a:latin typeface="+mj-lt"/>
              </a:rPr>
              <a:t> </a:t>
            </a:r>
            <a:r>
              <a:rPr lang="en-GB" b="0" i="0" dirty="0">
                <a:solidFill>
                  <a:srgbClr val="040C28"/>
                </a:solidFill>
                <a:effectLst/>
                <a:latin typeface="+mj-lt"/>
              </a:rPr>
              <a:t>sudden pivoting or cutting </a:t>
            </a:r>
            <a:r>
              <a:rPr lang="en-GB" b="0" i="0" dirty="0" err="1">
                <a:solidFill>
                  <a:srgbClr val="040C28"/>
                </a:solidFill>
                <a:effectLst/>
                <a:latin typeface="+mj-lt"/>
              </a:rPr>
              <a:t>maneuver</a:t>
            </a:r>
            <a:r>
              <a:rPr lang="en-GB" b="0" i="0" dirty="0">
                <a:solidFill>
                  <a:srgbClr val="040C28"/>
                </a:solidFill>
                <a:effectLst/>
                <a:latin typeface="+mj-lt"/>
              </a:rPr>
              <a:t> during sporting activity</a:t>
            </a:r>
            <a:r>
              <a:rPr lang="en-GB" b="0" i="0" dirty="0">
                <a:solidFill>
                  <a:srgbClr val="202124"/>
                </a:solidFill>
                <a:effectLst/>
                <a:latin typeface="+mj-lt"/>
              </a:rPr>
              <a:t>, also associated with a popping or a snapping sound. </a:t>
            </a:r>
          </a:p>
          <a:p>
            <a:r>
              <a:rPr lang="en-GB" dirty="0">
                <a:solidFill>
                  <a:srgbClr val="202124"/>
                </a:solidFill>
                <a:latin typeface="+mj-lt"/>
              </a:rPr>
              <a:t>Hyper extension </a:t>
            </a:r>
          </a:p>
          <a:p>
            <a:r>
              <a:rPr lang="en-GB" dirty="0">
                <a:latin typeface="+mj-lt"/>
              </a:rPr>
              <a:t>Sudden change in speed</a:t>
            </a:r>
          </a:p>
        </p:txBody>
      </p:sp>
    </p:spTree>
    <p:extLst>
      <p:ext uri="{BB962C8B-B14F-4D97-AF65-F5344CB8AC3E}">
        <p14:creationId xmlns:p14="http://schemas.microsoft.com/office/powerpoint/2010/main" val="495007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B7272-4C19-5E8C-5442-DACCFEF5358B}"/>
              </a:ext>
            </a:extLst>
          </p:cNvPr>
          <p:cNvSpPr>
            <a:spLocks noGrp="1"/>
          </p:cNvSpPr>
          <p:nvPr>
            <p:ph type="title"/>
          </p:nvPr>
        </p:nvSpPr>
        <p:spPr/>
        <p:txBody>
          <a:bodyPr/>
          <a:lstStyle/>
          <a:p>
            <a:r>
              <a:rPr lang="en-GB" dirty="0"/>
              <a:t>Associated injuries </a:t>
            </a:r>
          </a:p>
        </p:txBody>
      </p:sp>
      <p:sp>
        <p:nvSpPr>
          <p:cNvPr id="3" name="Content Placeholder 2">
            <a:extLst>
              <a:ext uri="{FF2B5EF4-FFF2-40B4-BE49-F238E27FC236}">
                <a16:creationId xmlns:a16="http://schemas.microsoft.com/office/drawing/2014/main" id="{2FDD6C20-5899-D12C-3229-7B323C97BE71}"/>
              </a:ext>
            </a:extLst>
          </p:cNvPr>
          <p:cNvSpPr>
            <a:spLocks noGrp="1"/>
          </p:cNvSpPr>
          <p:nvPr>
            <p:ph idx="1"/>
          </p:nvPr>
        </p:nvSpPr>
        <p:spPr/>
        <p:txBody>
          <a:bodyPr/>
          <a:lstStyle/>
          <a:p>
            <a:r>
              <a:rPr lang="en-GB" b="0" i="0" dirty="0">
                <a:solidFill>
                  <a:srgbClr val="202124"/>
                </a:solidFill>
                <a:effectLst/>
                <a:latin typeface="+mj-lt"/>
              </a:rPr>
              <a:t> </a:t>
            </a:r>
            <a:r>
              <a:rPr lang="en-GB" dirty="0">
                <a:solidFill>
                  <a:srgbClr val="040C28"/>
                </a:solidFill>
                <a:latin typeface="+mj-lt"/>
              </a:rPr>
              <a:t>S</a:t>
            </a:r>
            <a:r>
              <a:rPr lang="en-GB" b="0" i="0" dirty="0">
                <a:solidFill>
                  <a:srgbClr val="040C28"/>
                </a:solidFill>
                <a:effectLst/>
                <a:latin typeface="+mj-lt"/>
              </a:rPr>
              <a:t>prains, avulsion fractures, ACL deficiencies, and complex ligament injuries</a:t>
            </a:r>
            <a:r>
              <a:rPr lang="en-GB" b="0" i="0" dirty="0">
                <a:solidFill>
                  <a:srgbClr val="202124"/>
                </a:solidFill>
                <a:effectLst/>
                <a:latin typeface="+mj-lt"/>
              </a:rPr>
              <a:t>. More than half of all types of ACL injuries occur with associated damage to another part of the knee – most commonly, another ligament, articular cartilage (bone lining), or meniscus (cushion pad).</a:t>
            </a:r>
            <a:endParaRPr lang="en-GB" dirty="0">
              <a:latin typeface="+mj-lt"/>
            </a:endParaRPr>
          </a:p>
        </p:txBody>
      </p:sp>
    </p:spTree>
    <p:extLst>
      <p:ext uri="{BB962C8B-B14F-4D97-AF65-F5344CB8AC3E}">
        <p14:creationId xmlns:p14="http://schemas.microsoft.com/office/powerpoint/2010/main" val="422083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AA06B-4643-423E-7153-BCF8FD8BFAC9}"/>
              </a:ext>
            </a:extLst>
          </p:cNvPr>
          <p:cNvSpPr>
            <a:spLocks noGrp="1"/>
          </p:cNvSpPr>
          <p:nvPr>
            <p:ph type="title"/>
          </p:nvPr>
        </p:nvSpPr>
        <p:spPr/>
        <p:txBody>
          <a:bodyPr/>
          <a:lstStyle/>
          <a:p>
            <a:r>
              <a:rPr lang="en-GB" dirty="0"/>
              <a:t>Impact on Mobility </a:t>
            </a:r>
          </a:p>
        </p:txBody>
      </p:sp>
      <p:sp>
        <p:nvSpPr>
          <p:cNvPr id="3" name="Content Placeholder 2">
            <a:extLst>
              <a:ext uri="{FF2B5EF4-FFF2-40B4-BE49-F238E27FC236}">
                <a16:creationId xmlns:a16="http://schemas.microsoft.com/office/drawing/2014/main" id="{D484F591-AC48-9AA0-7FBF-433C1C03EE6F}"/>
              </a:ext>
            </a:extLst>
          </p:cNvPr>
          <p:cNvSpPr>
            <a:spLocks noGrp="1"/>
          </p:cNvSpPr>
          <p:nvPr>
            <p:ph idx="1"/>
          </p:nvPr>
        </p:nvSpPr>
        <p:spPr/>
        <p:txBody>
          <a:bodyPr/>
          <a:lstStyle/>
          <a:p>
            <a:r>
              <a:rPr lang="en-GB" dirty="0"/>
              <a:t>How may this injury impact your mobility and physical activity?</a:t>
            </a:r>
          </a:p>
        </p:txBody>
      </p:sp>
    </p:spTree>
    <p:extLst>
      <p:ext uri="{BB962C8B-B14F-4D97-AF65-F5344CB8AC3E}">
        <p14:creationId xmlns:p14="http://schemas.microsoft.com/office/powerpoint/2010/main" val="402036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4252A-26BC-A030-DDB0-01F83A9A4314}"/>
              </a:ext>
            </a:extLst>
          </p:cNvPr>
          <p:cNvSpPr>
            <a:spLocks noGrp="1"/>
          </p:cNvSpPr>
          <p:nvPr>
            <p:ph type="title"/>
          </p:nvPr>
        </p:nvSpPr>
        <p:spPr/>
        <p:txBody>
          <a:bodyPr/>
          <a:lstStyle/>
          <a:p>
            <a:r>
              <a:rPr lang="en-GB" dirty="0"/>
              <a:t>Prevalence </a:t>
            </a:r>
          </a:p>
        </p:txBody>
      </p:sp>
      <p:sp>
        <p:nvSpPr>
          <p:cNvPr id="3" name="Content Placeholder 2">
            <a:extLst>
              <a:ext uri="{FF2B5EF4-FFF2-40B4-BE49-F238E27FC236}">
                <a16:creationId xmlns:a16="http://schemas.microsoft.com/office/drawing/2014/main" id="{D7E99B46-77E6-226A-E822-5B003BEE08C6}"/>
              </a:ext>
            </a:extLst>
          </p:cNvPr>
          <p:cNvSpPr>
            <a:spLocks noGrp="1"/>
          </p:cNvSpPr>
          <p:nvPr>
            <p:ph idx="1"/>
          </p:nvPr>
        </p:nvSpPr>
        <p:spPr/>
        <p:txBody>
          <a:bodyPr/>
          <a:lstStyle/>
          <a:p>
            <a:r>
              <a:rPr lang="en-GB" b="0" i="0" dirty="0">
                <a:solidFill>
                  <a:srgbClr val="374151"/>
                </a:solidFill>
                <a:effectLst/>
                <a:latin typeface="+mj-lt"/>
              </a:rPr>
              <a:t>The prevalence of anterior cruciate ligament (ACL) injuries can vary depending on several factors, including age, sex, activity level, and geographical location. ACL injuries are relatively common, particularly among individuals who participate in sports and physical activities that involve rapid changes in direction or jumping. Here are some key points regarding the prevalence of ACL injuries.</a:t>
            </a:r>
            <a:endParaRPr lang="en-GB" dirty="0">
              <a:latin typeface="+mj-lt"/>
            </a:endParaRPr>
          </a:p>
        </p:txBody>
      </p:sp>
    </p:spTree>
    <p:extLst>
      <p:ext uri="{BB962C8B-B14F-4D97-AF65-F5344CB8AC3E}">
        <p14:creationId xmlns:p14="http://schemas.microsoft.com/office/powerpoint/2010/main" val="37875488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43FC1C1-CBD9-3F7D-B1DC-4C2CFEAFD564}"/>
              </a:ext>
            </a:extLst>
          </p:cNvPr>
          <p:cNvSpPr>
            <a:spLocks noGrp="1"/>
          </p:cNvSpPr>
          <p:nvPr>
            <p:ph type="title"/>
          </p:nvPr>
        </p:nvSpPr>
        <p:spPr/>
        <p:txBody>
          <a:bodyPr/>
          <a:lstStyle/>
          <a:p>
            <a:r>
              <a:rPr lang="en-GB" dirty="0"/>
              <a:t>Continued </a:t>
            </a:r>
          </a:p>
        </p:txBody>
      </p:sp>
      <p:sp>
        <p:nvSpPr>
          <p:cNvPr id="5" name="Content Placeholder 4">
            <a:extLst>
              <a:ext uri="{FF2B5EF4-FFF2-40B4-BE49-F238E27FC236}">
                <a16:creationId xmlns:a16="http://schemas.microsoft.com/office/drawing/2014/main" id="{BEE2FB11-05A1-5124-67FC-C40B054EB550}"/>
              </a:ext>
            </a:extLst>
          </p:cNvPr>
          <p:cNvSpPr>
            <a:spLocks noGrp="1"/>
          </p:cNvSpPr>
          <p:nvPr>
            <p:ph idx="1"/>
          </p:nvPr>
        </p:nvSpPr>
        <p:spPr/>
        <p:txBody>
          <a:bodyPr/>
          <a:lstStyle/>
          <a:p>
            <a:pPr marL="0" indent="0">
              <a:buNone/>
            </a:pPr>
            <a:r>
              <a:rPr lang="en-GB" dirty="0">
                <a:solidFill>
                  <a:srgbClr val="374151"/>
                </a:solidFill>
                <a:latin typeface="Söhne"/>
              </a:rPr>
              <a:t>C</a:t>
            </a:r>
            <a:r>
              <a:rPr lang="en-GB" b="0" i="0" dirty="0">
                <a:solidFill>
                  <a:srgbClr val="374151"/>
                </a:solidFill>
                <a:effectLst/>
                <a:latin typeface="Söhne"/>
              </a:rPr>
              <a:t>ommon among athletes and active individuals. The overall prevalence in the general population is estimated to be around 68.7 per 100,000 person-years. </a:t>
            </a:r>
            <a:endParaRPr lang="en-GB" dirty="0"/>
          </a:p>
        </p:txBody>
      </p:sp>
    </p:spTree>
    <p:extLst>
      <p:ext uri="{BB962C8B-B14F-4D97-AF65-F5344CB8AC3E}">
        <p14:creationId xmlns:p14="http://schemas.microsoft.com/office/powerpoint/2010/main" val="16812598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69122-15D4-052A-6376-84CB1FFEB5C5}"/>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D1D642C4-69AF-09A3-4BDB-C1B9F7DB5A6B}"/>
              </a:ext>
            </a:extLst>
          </p:cNvPr>
          <p:cNvSpPr>
            <a:spLocks noGrp="1"/>
          </p:cNvSpPr>
          <p:nvPr>
            <p:ph idx="1"/>
          </p:nvPr>
        </p:nvSpPr>
        <p:spPr/>
        <p:txBody>
          <a:bodyPr>
            <a:normAutofit lnSpcReduction="10000"/>
          </a:bodyPr>
          <a:lstStyle/>
          <a:p>
            <a:r>
              <a:rPr lang="en-GB" b="0" i="0" dirty="0">
                <a:solidFill>
                  <a:srgbClr val="374151"/>
                </a:solidFill>
                <a:effectLst/>
                <a:latin typeface="+mj-lt"/>
              </a:rPr>
              <a:t>ACL injuries can occur in individuals of all ages, but they are most common among adolescents and young adults, especially those involved in sports. The risk decreases with age.</a:t>
            </a:r>
          </a:p>
          <a:p>
            <a:r>
              <a:rPr lang="en-GB" dirty="0">
                <a:solidFill>
                  <a:srgbClr val="374151"/>
                </a:solidFill>
                <a:latin typeface="+mj-lt"/>
              </a:rPr>
              <a:t>Re</a:t>
            </a:r>
            <a:r>
              <a:rPr lang="en-GB" b="0" i="0" dirty="0">
                <a:solidFill>
                  <a:srgbClr val="374151"/>
                </a:solidFill>
                <a:effectLst/>
                <a:latin typeface="+mj-lt"/>
              </a:rPr>
              <a:t>search has consistently shown that ACL injuries are more common in females than in males. This gender difference is attributed to various factors, including anatomical and hormonal differences.</a:t>
            </a:r>
            <a:endParaRPr lang="en-GB" dirty="0">
              <a:latin typeface="+mj-lt"/>
            </a:endParaRPr>
          </a:p>
        </p:txBody>
      </p:sp>
    </p:spTree>
    <p:extLst>
      <p:ext uri="{BB962C8B-B14F-4D97-AF65-F5344CB8AC3E}">
        <p14:creationId xmlns:p14="http://schemas.microsoft.com/office/powerpoint/2010/main" val="7841962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987E8-82D6-5F55-A1B9-B4E4CF2B5724}"/>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45C6739F-31C2-9667-53BC-530A1ED40121}"/>
              </a:ext>
            </a:extLst>
          </p:cNvPr>
          <p:cNvSpPr>
            <a:spLocks noGrp="1"/>
          </p:cNvSpPr>
          <p:nvPr>
            <p:ph idx="1"/>
          </p:nvPr>
        </p:nvSpPr>
        <p:spPr/>
        <p:txBody>
          <a:bodyPr/>
          <a:lstStyle/>
          <a:p>
            <a:r>
              <a:rPr lang="en-GB" dirty="0">
                <a:latin typeface="+mj-lt"/>
              </a:rPr>
              <a:t>Geographic location can play a part in injury rate.</a:t>
            </a:r>
          </a:p>
          <a:p>
            <a:r>
              <a:rPr lang="en-GB" dirty="0">
                <a:latin typeface="+mj-lt"/>
              </a:rPr>
              <a:t>Sporting activities </a:t>
            </a:r>
            <a:r>
              <a:rPr lang="en-GB" b="0" i="0" dirty="0">
                <a:solidFill>
                  <a:srgbClr val="374151"/>
                </a:solidFill>
                <a:effectLst/>
                <a:latin typeface="+mj-lt"/>
              </a:rPr>
              <a:t>involving cutting, pivoting, and jumping, such as soccer, basketball, football, and skiing, have a higher risk of ACL injuries. The prevalence is especially high in sports that require sudden deceleration and changes of direction.</a:t>
            </a:r>
            <a:endParaRPr lang="en-GB" dirty="0">
              <a:latin typeface="+mj-lt"/>
            </a:endParaRPr>
          </a:p>
        </p:txBody>
      </p:sp>
    </p:spTree>
    <p:extLst>
      <p:ext uri="{BB962C8B-B14F-4D97-AF65-F5344CB8AC3E}">
        <p14:creationId xmlns:p14="http://schemas.microsoft.com/office/powerpoint/2010/main" val="492880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1371B3-6A0D-7770-5BEF-6F8B501BF683}"/>
              </a:ext>
            </a:extLst>
          </p:cNvPr>
          <p:cNvSpPr>
            <a:spLocks noGrp="1"/>
          </p:cNvSpPr>
          <p:nvPr>
            <p:ph idx="1"/>
          </p:nvPr>
        </p:nvSpPr>
        <p:spPr>
          <a:xfrm>
            <a:off x="1115568" y="295633"/>
            <a:ext cx="10168128" cy="5876567"/>
          </a:xfrm>
        </p:spPr>
        <p:txBody>
          <a:bodyPr/>
          <a:lstStyle/>
          <a:p>
            <a:pPr marL="0" indent="0" algn="l">
              <a:buNone/>
            </a:pPr>
            <a:endParaRPr lang="en-GB" b="1" i="0" dirty="0">
              <a:solidFill>
                <a:srgbClr val="374151"/>
              </a:solidFill>
              <a:effectLst/>
              <a:latin typeface="+mj-lt"/>
            </a:endParaRPr>
          </a:p>
          <a:p>
            <a:pPr marL="0" indent="0" algn="l">
              <a:buNone/>
            </a:pPr>
            <a:r>
              <a:rPr lang="en-GB" b="1" i="0" dirty="0">
                <a:solidFill>
                  <a:srgbClr val="374151"/>
                </a:solidFill>
                <a:effectLst/>
                <a:latin typeface="+mj-lt"/>
              </a:rPr>
              <a:t>Recurrent Injuries</a:t>
            </a:r>
            <a:r>
              <a:rPr lang="en-GB" b="0" i="0" dirty="0">
                <a:solidFill>
                  <a:srgbClr val="374151"/>
                </a:solidFill>
                <a:effectLst/>
                <a:latin typeface="+mj-lt"/>
              </a:rPr>
              <a:t>: Some individuals who have suffered an initial ACL injury may be at increased risk of recurrent injuries, which can further contribute to the overall prevalence.</a:t>
            </a:r>
          </a:p>
          <a:p>
            <a:pPr marL="0" indent="0" algn="l">
              <a:buNone/>
            </a:pPr>
            <a:endParaRPr lang="en-GB" b="0" i="0" dirty="0">
              <a:solidFill>
                <a:srgbClr val="374151"/>
              </a:solidFill>
              <a:effectLst/>
              <a:latin typeface="+mj-lt"/>
            </a:endParaRPr>
          </a:p>
          <a:p>
            <a:pPr marL="0" indent="0" algn="l">
              <a:buNone/>
            </a:pPr>
            <a:r>
              <a:rPr lang="en-GB" b="1" i="0" dirty="0">
                <a:solidFill>
                  <a:srgbClr val="374151"/>
                </a:solidFill>
                <a:effectLst/>
                <a:latin typeface="+mj-lt"/>
              </a:rPr>
              <a:t>Prevention and Rehabilitation</a:t>
            </a:r>
            <a:r>
              <a:rPr lang="en-GB" b="0" i="0" dirty="0">
                <a:solidFill>
                  <a:srgbClr val="374151"/>
                </a:solidFill>
                <a:effectLst/>
                <a:latin typeface="+mj-lt"/>
              </a:rPr>
              <a:t>: Efforts have been made to reduce the prevalence of ACL injuries through injury prevention programs and better post-injury rehabilitation. These programs are particularly emphasized in sports with high ACL injury rates.</a:t>
            </a:r>
          </a:p>
          <a:p>
            <a:pPr marL="0" indent="0">
              <a:buNone/>
            </a:pPr>
            <a:endParaRPr lang="en-GB" dirty="0"/>
          </a:p>
        </p:txBody>
      </p:sp>
    </p:spTree>
    <p:extLst>
      <p:ext uri="{BB962C8B-B14F-4D97-AF65-F5344CB8AC3E}">
        <p14:creationId xmlns:p14="http://schemas.microsoft.com/office/powerpoint/2010/main" val="910703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C511C-D78C-4365-F775-DA8BB610C41A}"/>
              </a:ext>
            </a:extLst>
          </p:cNvPr>
          <p:cNvSpPr>
            <a:spLocks noGrp="1"/>
          </p:cNvSpPr>
          <p:nvPr>
            <p:ph type="title"/>
          </p:nvPr>
        </p:nvSpPr>
        <p:spPr/>
        <p:txBody>
          <a:bodyPr/>
          <a:lstStyle/>
          <a:p>
            <a:r>
              <a:rPr lang="en-GB" dirty="0"/>
              <a:t>Goals of ACL Rehabilitation </a:t>
            </a:r>
          </a:p>
        </p:txBody>
      </p:sp>
      <p:sp>
        <p:nvSpPr>
          <p:cNvPr id="3" name="Content Placeholder 2">
            <a:extLst>
              <a:ext uri="{FF2B5EF4-FFF2-40B4-BE49-F238E27FC236}">
                <a16:creationId xmlns:a16="http://schemas.microsoft.com/office/drawing/2014/main" id="{1F69F963-BFDD-7242-FE7A-4D3474E07242}"/>
              </a:ext>
            </a:extLst>
          </p:cNvPr>
          <p:cNvSpPr>
            <a:spLocks noGrp="1"/>
          </p:cNvSpPr>
          <p:nvPr>
            <p:ph idx="1"/>
          </p:nvPr>
        </p:nvSpPr>
        <p:spPr/>
        <p:txBody>
          <a:bodyPr>
            <a:normAutofit fontScale="92500" lnSpcReduction="10000"/>
          </a:bodyPr>
          <a:lstStyle/>
          <a:p>
            <a:pPr algn="l">
              <a:buFont typeface="+mj-lt"/>
              <a:buAutoNum type="arabicPeriod"/>
            </a:pPr>
            <a:r>
              <a:rPr lang="en-GB" b="0" i="0" dirty="0">
                <a:solidFill>
                  <a:srgbClr val="374151"/>
                </a:solidFill>
                <a:effectLst/>
                <a:latin typeface="+mj-lt"/>
              </a:rPr>
              <a:t>Pain Management</a:t>
            </a:r>
          </a:p>
          <a:p>
            <a:pPr algn="l">
              <a:buFont typeface="+mj-lt"/>
              <a:buAutoNum type="arabicPeriod"/>
            </a:pPr>
            <a:r>
              <a:rPr lang="en-GB" b="0" i="0" dirty="0">
                <a:solidFill>
                  <a:srgbClr val="374151"/>
                </a:solidFill>
                <a:effectLst/>
                <a:latin typeface="+mj-lt"/>
              </a:rPr>
              <a:t>Restore Range of Motion</a:t>
            </a:r>
          </a:p>
          <a:p>
            <a:pPr algn="l">
              <a:buFont typeface="+mj-lt"/>
              <a:buAutoNum type="arabicPeriod"/>
            </a:pPr>
            <a:r>
              <a:rPr lang="en-GB" b="0" i="0" dirty="0">
                <a:solidFill>
                  <a:srgbClr val="374151"/>
                </a:solidFill>
                <a:effectLst/>
                <a:latin typeface="+mj-lt"/>
              </a:rPr>
              <a:t>Regain Muscle Strength</a:t>
            </a:r>
          </a:p>
          <a:p>
            <a:pPr algn="l">
              <a:buFont typeface="+mj-lt"/>
              <a:buAutoNum type="arabicPeriod"/>
            </a:pPr>
            <a:r>
              <a:rPr lang="en-GB" b="0" i="0" dirty="0">
                <a:solidFill>
                  <a:srgbClr val="374151"/>
                </a:solidFill>
                <a:effectLst/>
                <a:latin typeface="+mj-lt"/>
              </a:rPr>
              <a:t>Improve Joint Stability</a:t>
            </a:r>
          </a:p>
          <a:p>
            <a:pPr algn="l">
              <a:buFont typeface="+mj-lt"/>
              <a:buAutoNum type="arabicPeriod"/>
            </a:pPr>
            <a:r>
              <a:rPr lang="en-GB" b="0" i="0" dirty="0">
                <a:solidFill>
                  <a:srgbClr val="374151"/>
                </a:solidFill>
                <a:effectLst/>
                <a:latin typeface="+mj-lt"/>
              </a:rPr>
              <a:t>Enhance Proprioception</a:t>
            </a:r>
          </a:p>
          <a:p>
            <a:pPr algn="l">
              <a:buFont typeface="+mj-lt"/>
              <a:buAutoNum type="arabicPeriod"/>
            </a:pPr>
            <a:r>
              <a:rPr lang="en-GB" b="0" i="0" dirty="0">
                <a:solidFill>
                  <a:srgbClr val="374151"/>
                </a:solidFill>
                <a:effectLst/>
                <a:latin typeface="+mj-lt"/>
              </a:rPr>
              <a:t>Functional Movement Training</a:t>
            </a:r>
          </a:p>
          <a:p>
            <a:pPr algn="l">
              <a:buFont typeface="+mj-lt"/>
              <a:buAutoNum type="arabicPeriod"/>
            </a:pPr>
            <a:r>
              <a:rPr lang="en-GB" b="0" i="0" dirty="0">
                <a:solidFill>
                  <a:srgbClr val="374151"/>
                </a:solidFill>
                <a:effectLst/>
                <a:latin typeface="+mj-lt"/>
              </a:rPr>
              <a:t>Safe Return to Sports</a:t>
            </a:r>
          </a:p>
          <a:p>
            <a:pPr marL="0" indent="0">
              <a:buNone/>
            </a:pPr>
            <a:endParaRPr lang="en-GB" dirty="0"/>
          </a:p>
        </p:txBody>
      </p:sp>
    </p:spTree>
    <p:extLst>
      <p:ext uri="{BB962C8B-B14F-4D97-AF65-F5344CB8AC3E}">
        <p14:creationId xmlns:p14="http://schemas.microsoft.com/office/powerpoint/2010/main" val="3244769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808D3-F582-2F8E-FA64-60118786B077}"/>
              </a:ext>
            </a:extLst>
          </p:cNvPr>
          <p:cNvSpPr>
            <a:spLocks noGrp="1"/>
          </p:cNvSpPr>
          <p:nvPr>
            <p:ph type="title"/>
          </p:nvPr>
        </p:nvSpPr>
        <p:spPr/>
        <p:txBody>
          <a:bodyPr/>
          <a:lstStyle/>
          <a:p>
            <a:r>
              <a:rPr lang="en-GB" dirty="0"/>
              <a:t>Rehabilitation Split</a:t>
            </a:r>
          </a:p>
        </p:txBody>
      </p:sp>
      <p:sp>
        <p:nvSpPr>
          <p:cNvPr id="3" name="Content Placeholder 2">
            <a:extLst>
              <a:ext uri="{FF2B5EF4-FFF2-40B4-BE49-F238E27FC236}">
                <a16:creationId xmlns:a16="http://schemas.microsoft.com/office/drawing/2014/main" id="{BD80EA05-67E0-BE20-9C81-655385A01B53}"/>
              </a:ext>
            </a:extLst>
          </p:cNvPr>
          <p:cNvSpPr>
            <a:spLocks noGrp="1"/>
          </p:cNvSpPr>
          <p:nvPr>
            <p:ph idx="1"/>
          </p:nvPr>
        </p:nvSpPr>
        <p:spPr/>
        <p:txBody>
          <a:bodyPr/>
          <a:lstStyle/>
          <a:p>
            <a:pPr algn="l">
              <a:buFont typeface="+mj-lt"/>
              <a:buAutoNum type="arabicPeriod"/>
            </a:pPr>
            <a:r>
              <a:rPr lang="en-GB" b="0" i="0" dirty="0" err="1">
                <a:solidFill>
                  <a:srgbClr val="374151"/>
                </a:solidFill>
                <a:effectLst/>
                <a:latin typeface="+mj-lt"/>
              </a:rPr>
              <a:t>Prehabilitation</a:t>
            </a:r>
            <a:endParaRPr lang="en-GB" b="0" i="0" dirty="0">
              <a:solidFill>
                <a:srgbClr val="374151"/>
              </a:solidFill>
              <a:effectLst/>
              <a:latin typeface="+mj-lt"/>
            </a:endParaRPr>
          </a:p>
          <a:p>
            <a:pPr algn="l">
              <a:buFont typeface="+mj-lt"/>
              <a:buAutoNum type="arabicPeriod"/>
            </a:pPr>
            <a:r>
              <a:rPr lang="en-GB" b="0" i="0" dirty="0">
                <a:solidFill>
                  <a:srgbClr val="374151"/>
                </a:solidFill>
                <a:effectLst/>
                <a:latin typeface="+mj-lt"/>
              </a:rPr>
              <a:t>Early Rehabilitation (0-2 weeks)</a:t>
            </a:r>
          </a:p>
          <a:p>
            <a:pPr algn="l">
              <a:buFont typeface="+mj-lt"/>
              <a:buAutoNum type="arabicPeriod"/>
            </a:pPr>
            <a:r>
              <a:rPr lang="en-GB" b="0" i="0" dirty="0">
                <a:solidFill>
                  <a:srgbClr val="374151"/>
                </a:solidFill>
                <a:effectLst/>
                <a:latin typeface="+mj-lt"/>
              </a:rPr>
              <a:t>Intermediate Rehabilitation (2-12 weeks)</a:t>
            </a:r>
          </a:p>
          <a:p>
            <a:pPr algn="l">
              <a:buFont typeface="+mj-lt"/>
              <a:buAutoNum type="arabicPeriod"/>
            </a:pPr>
            <a:r>
              <a:rPr lang="en-GB" b="0" i="0" dirty="0">
                <a:solidFill>
                  <a:srgbClr val="374151"/>
                </a:solidFill>
                <a:effectLst/>
                <a:latin typeface="+mj-lt"/>
              </a:rPr>
              <a:t>Late Rehabilitation (12-24 weeks)</a:t>
            </a:r>
          </a:p>
          <a:p>
            <a:pPr marL="0" indent="0">
              <a:buNone/>
            </a:pPr>
            <a:endParaRPr lang="en-GB" dirty="0"/>
          </a:p>
        </p:txBody>
      </p:sp>
    </p:spTree>
    <p:extLst>
      <p:ext uri="{BB962C8B-B14F-4D97-AF65-F5344CB8AC3E}">
        <p14:creationId xmlns:p14="http://schemas.microsoft.com/office/powerpoint/2010/main" val="17725501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D23B2-5EEC-22E9-0F04-81A789003940}"/>
              </a:ext>
            </a:extLst>
          </p:cNvPr>
          <p:cNvSpPr>
            <a:spLocks noGrp="1"/>
          </p:cNvSpPr>
          <p:nvPr>
            <p:ph type="title"/>
          </p:nvPr>
        </p:nvSpPr>
        <p:spPr/>
        <p:txBody>
          <a:bodyPr/>
          <a:lstStyle/>
          <a:p>
            <a:r>
              <a:rPr lang="en-GB" dirty="0" err="1"/>
              <a:t>Prehabilitation</a:t>
            </a:r>
            <a:endParaRPr lang="en-GB" dirty="0"/>
          </a:p>
        </p:txBody>
      </p:sp>
      <p:sp>
        <p:nvSpPr>
          <p:cNvPr id="3" name="Content Placeholder 2">
            <a:extLst>
              <a:ext uri="{FF2B5EF4-FFF2-40B4-BE49-F238E27FC236}">
                <a16:creationId xmlns:a16="http://schemas.microsoft.com/office/drawing/2014/main" id="{6B4A51BF-547D-4699-AF13-65C937F03CC8}"/>
              </a:ext>
            </a:extLst>
          </p:cNvPr>
          <p:cNvSpPr>
            <a:spLocks noGrp="1"/>
          </p:cNvSpPr>
          <p:nvPr>
            <p:ph idx="1"/>
          </p:nvPr>
        </p:nvSpPr>
        <p:spPr/>
        <p:txBody>
          <a:bodyPr/>
          <a:lstStyle/>
          <a:p>
            <a:pPr algn="l">
              <a:buFont typeface="Arial" panose="020B0604020202020204" pitchFamily="34" charset="0"/>
              <a:buChar char="•"/>
            </a:pPr>
            <a:r>
              <a:rPr lang="en-GB" b="0" i="0" dirty="0">
                <a:solidFill>
                  <a:srgbClr val="374151"/>
                </a:solidFill>
                <a:effectLst/>
                <a:latin typeface="+mj-lt"/>
              </a:rPr>
              <a:t>Prepare the patient for surgery.</a:t>
            </a:r>
          </a:p>
          <a:p>
            <a:pPr algn="l">
              <a:buFont typeface="Arial" panose="020B0604020202020204" pitchFamily="34" charset="0"/>
              <a:buChar char="•"/>
            </a:pPr>
            <a:r>
              <a:rPr lang="en-GB" b="0" i="0" dirty="0">
                <a:solidFill>
                  <a:srgbClr val="374151"/>
                </a:solidFill>
                <a:effectLst/>
                <a:latin typeface="+mj-lt"/>
              </a:rPr>
              <a:t>Activities:</a:t>
            </a:r>
          </a:p>
          <a:p>
            <a:pPr marL="742950" lvl="1" indent="-285750" algn="l">
              <a:buFont typeface="Arial" panose="020B0604020202020204" pitchFamily="34" charset="0"/>
              <a:buChar char="•"/>
            </a:pPr>
            <a:r>
              <a:rPr lang="en-GB" b="0" i="0" dirty="0">
                <a:solidFill>
                  <a:srgbClr val="374151"/>
                </a:solidFill>
                <a:effectLst/>
                <a:latin typeface="+mj-lt"/>
              </a:rPr>
              <a:t>Range of motion exercises</a:t>
            </a:r>
          </a:p>
          <a:p>
            <a:pPr marL="742950" lvl="1" indent="-285750" algn="l">
              <a:buFont typeface="Arial" panose="020B0604020202020204" pitchFamily="34" charset="0"/>
              <a:buChar char="•"/>
            </a:pPr>
            <a:r>
              <a:rPr lang="en-GB" b="0" i="0" dirty="0">
                <a:solidFill>
                  <a:srgbClr val="374151"/>
                </a:solidFill>
                <a:effectLst/>
                <a:latin typeface="+mj-lt"/>
              </a:rPr>
              <a:t>Strengthening exercises</a:t>
            </a:r>
          </a:p>
          <a:p>
            <a:pPr marL="742950" lvl="1" indent="-285750" algn="l">
              <a:buFont typeface="Arial" panose="020B0604020202020204" pitchFamily="34" charset="0"/>
              <a:buChar char="•"/>
            </a:pPr>
            <a:r>
              <a:rPr lang="en-GB" b="0" i="0" dirty="0">
                <a:solidFill>
                  <a:srgbClr val="374151"/>
                </a:solidFill>
                <a:effectLst/>
                <a:latin typeface="+mj-lt"/>
              </a:rPr>
              <a:t>Education on post-surgery expectations</a:t>
            </a:r>
          </a:p>
          <a:p>
            <a:endParaRPr lang="en-GB" dirty="0"/>
          </a:p>
        </p:txBody>
      </p:sp>
    </p:spTree>
    <p:extLst>
      <p:ext uri="{BB962C8B-B14F-4D97-AF65-F5344CB8AC3E}">
        <p14:creationId xmlns:p14="http://schemas.microsoft.com/office/powerpoint/2010/main" val="3534675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FE28-5BD4-4234-F5AD-2209D01801FF}"/>
              </a:ext>
            </a:extLst>
          </p:cNvPr>
          <p:cNvSpPr>
            <a:spLocks noGrp="1"/>
          </p:cNvSpPr>
          <p:nvPr>
            <p:ph type="title"/>
          </p:nvPr>
        </p:nvSpPr>
        <p:spPr/>
        <p:txBody>
          <a:bodyPr/>
          <a:lstStyle/>
          <a:p>
            <a:r>
              <a:rPr lang="en-GB" dirty="0"/>
              <a:t>Early Phase</a:t>
            </a:r>
          </a:p>
        </p:txBody>
      </p:sp>
      <p:sp>
        <p:nvSpPr>
          <p:cNvPr id="3" name="Content Placeholder 2">
            <a:extLst>
              <a:ext uri="{FF2B5EF4-FFF2-40B4-BE49-F238E27FC236}">
                <a16:creationId xmlns:a16="http://schemas.microsoft.com/office/drawing/2014/main" id="{E0332227-8B19-7633-557C-9364F65D8020}"/>
              </a:ext>
            </a:extLst>
          </p:cNvPr>
          <p:cNvSpPr>
            <a:spLocks noGrp="1"/>
          </p:cNvSpPr>
          <p:nvPr>
            <p:ph idx="1"/>
          </p:nvPr>
        </p:nvSpPr>
        <p:spPr/>
        <p:txBody>
          <a:bodyPr/>
          <a:lstStyle/>
          <a:p>
            <a:pPr algn="l">
              <a:buFont typeface="Arial" panose="020B0604020202020204" pitchFamily="34" charset="0"/>
              <a:buChar char="•"/>
            </a:pPr>
            <a:r>
              <a:rPr lang="en-GB" b="0" i="0" dirty="0">
                <a:solidFill>
                  <a:srgbClr val="374151"/>
                </a:solidFill>
                <a:effectLst/>
                <a:latin typeface="+mj-lt"/>
              </a:rPr>
              <a:t>Post-surgery phase</a:t>
            </a:r>
          </a:p>
          <a:p>
            <a:pPr algn="l">
              <a:buFont typeface="Arial" panose="020B0604020202020204" pitchFamily="34" charset="0"/>
              <a:buChar char="•"/>
            </a:pPr>
            <a:r>
              <a:rPr lang="en-GB" b="0" i="0" dirty="0">
                <a:solidFill>
                  <a:srgbClr val="374151"/>
                </a:solidFill>
                <a:effectLst/>
                <a:latin typeface="+mj-lt"/>
              </a:rPr>
              <a:t>Focus on pain management, swelling reduction, and wound care</a:t>
            </a:r>
          </a:p>
          <a:p>
            <a:pPr algn="l">
              <a:buFont typeface="Arial" panose="020B0604020202020204" pitchFamily="34" charset="0"/>
              <a:buChar char="•"/>
            </a:pPr>
            <a:r>
              <a:rPr lang="en-GB" b="0" i="0" dirty="0">
                <a:solidFill>
                  <a:srgbClr val="374151"/>
                </a:solidFill>
                <a:effectLst/>
                <a:latin typeface="+mj-lt"/>
              </a:rPr>
              <a:t>Passive range of motion exercises</a:t>
            </a:r>
          </a:p>
          <a:p>
            <a:pPr algn="l">
              <a:buFont typeface="Arial" panose="020B0604020202020204" pitchFamily="34" charset="0"/>
              <a:buChar char="•"/>
            </a:pPr>
            <a:r>
              <a:rPr lang="en-GB" b="0" i="0" dirty="0">
                <a:solidFill>
                  <a:srgbClr val="374151"/>
                </a:solidFill>
                <a:effectLst/>
                <a:latin typeface="+mj-lt"/>
              </a:rPr>
              <a:t>Weight-bearing as tolerated</a:t>
            </a:r>
          </a:p>
        </p:txBody>
      </p:sp>
    </p:spTree>
    <p:extLst>
      <p:ext uri="{BB962C8B-B14F-4D97-AF65-F5344CB8AC3E}">
        <p14:creationId xmlns:p14="http://schemas.microsoft.com/office/powerpoint/2010/main" val="4103148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D9B89-B146-1DF1-8209-BD6F4FFA2647}"/>
              </a:ext>
            </a:extLst>
          </p:cNvPr>
          <p:cNvSpPr>
            <a:spLocks noGrp="1"/>
          </p:cNvSpPr>
          <p:nvPr>
            <p:ph type="title"/>
          </p:nvPr>
        </p:nvSpPr>
        <p:spPr/>
        <p:txBody>
          <a:bodyPr/>
          <a:lstStyle/>
          <a:p>
            <a:r>
              <a:rPr lang="en-GB" dirty="0"/>
              <a:t>Intermediate Phase</a:t>
            </a:r>
          </a:p>
        </p:txBody>
      </p:sp>
      <p:sp>
        <p:nvSpPr>
          <p:cNvPr id="3" name="Content Placeholder 2">
            <a:extLst>
              <a:ext uri="{FF2B5EF4-FFF2-40B4-BE49-F238E27FC236}">
                <a16:creationId xmlns:a16="http://schemas.microsoft.com/office/drawing/2014/main" id="{83156A68-0F7F-8B7D-E0B8-712B21C8C519}"/>
              </a:ext>
            </a:extLst>
          </p:cNvPr>
          <p:cNvSpPr>
            <a:spLocks noGrp="1"/>
          </p:cNvSpPr>
          <p:nvPr>
            <p:ph idx="1"/>
          </p:nvPr>
        </p:nvSpPr>
        <p:spPr/>
        <p:txBody>
          <a:bodyPr/>
          <a:lstStyle/>
          <a:p>
            <a:pPr algn="l">
              <a:buFont typeface="Arial" panose="020B0604020202020204" pitchFamily="34" charset="0"/>
              <a:buChar char="•"/>
            </a:pPr>
            <a:r>
              <a:rPr lang="en-GB" b="0" i="0" dirty="0">
                <a:solidFill>
                  <a:srgbClr val="374151"/>
                </a:solidFill>
                <a:effectLst/>
                <a:latin typeface="+mj-lt"/>
              </a:rPr>
              <a:t>Progress to more active exercises</a:t>
            </a:r>
          </a:p>
          <a:p>
            <a:pPr algn="l">
              <a:buFont typeface="Arial" panose="020B0604020202020204" pitchFamily="34" charset="0"/>
              <a:buChar char="•"/>
            </a:pPr>
            <a:r>
              <a:rPr lang="en-GB" b="0" i="0" dirty="0">
                <a:solidFill>
                  <a:srgbClr val="374151"/>
                </a:solidFill>
                <a:effectLst/>
                <a:latin typeface="+mj-lt"/>
              </a:rPr>
              <a:t>Strengthening and flexibility training</a:t>
            </a:r>
          </a:p>
          <a:p>
            <a:pPr algn="l">
              <a:buFont typeface="Arial" panose="020B0604020202020204" pitchFamily="34" charset="0"/>
              <a:buChar char="•"/>
            </a:pPr>
            <a:r>
              <a:rPr lang="en-GB" b="0" i="0" dirty="0">
                <a:solidFill>
                  <a:srgbClr val="374151"/>
                </a:solidFill>
                <a:effectLst/>
                <a:latin typeface="+mj-lt"/>
              </a:rPr>
              <a:t>Proprioception and balance exercises</a:t>
            </a:r>
          </a:p>
          <a:p>
            <a:pPr algn="l">
              <a:buFont typeface="Arial" panose="020B0604020202020204" pitchFamily="34" charset="0"/>
              <a:buChar char="•"/>
            </a:pPr>
            <a:r>
              <a:rPr lang="en-GB" b="0" i="0" dirty="0">
                <a:solidFill>
                  <a:srgbClr val="374151"/>
                </a:solidFill>
                <a:effectLst/>
                <a:latin typeface="+mj-lt"/>
              </a:rPr>
              <a:t>Gradual return to walking and light activities</a:t>
            </a:r>
          </a:p>
          <a:p>
            <a:pPr marL="0" indent="0">
              <a:buNone/>
            </a:pPr>
            <a:endParaRPr lang="en-GB" dirty="0"/>
          </a:p>
        </p:txBody>
      </p:sp>
    </p:spTree>
    <p:extLst>
      <p:ext uri="{BB962C8B-B14F-4D97-AF65-F5344CB8AC3E}">
        <p14:creationId xmlns:p14="http://schemas.microsoft.com/office/powerpoint/2010/main" val="28045772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EAF69-52AE-22AF-F8F4-2A2DD22DC39F}"/>
              </a:ext>
            </a:extLst>
          </p:cNvPr>
          <p:cNvSpPr>
            <a:spLocks noGrp="1"/>
          </p:cNvSpPr>
          <p:nvPr>
            <p:ph type="title"/>
          </p:nvPr>
        </p:nvSpPr>
        <p:spPr/>
        <p:txBody>
          <a:bodyPr/>
          <a:lstStyle/>
          <a:p>
            <a:r>
              <a:rPr lang="en-GB" dirty="0"/>
              <a:t>Late Phase</a:t>
            </a:r>
          </a:p>
        </p:txBody>
      </p:sp>
      <p:sp>
        <p:nvSpPr>
          <p:cNvPr id="3" name="Content Placeholder 2">
            <a:extLst>
              <a:ext uri="{FF2B5EF4-FFF2-40B4-BE49-F238E27FC236}">
                <a16:creationId xmlns:a16="http://schemas.microsoft.com/office/drawing/2014/main" id="{D63E37AE-31D6-2BB1-D9FE-08EC6671DD87}"/>
              </a:ext>
            </a:extLst>
          </p:cNvPr>
          <p:cNvSpPr>
            <a:spLocks noGrp="1"/>
          </p:cNvSpPr>
          <p:nvPr>
            <p:ph idx="1"/>
          </p:nvPr>
        </p:nvSpPr>
        <p:spPr/>
        <p:txBody>
          <a:bodyPr/>
          <a:lstStyle/>
          <a:p>
            <a:pPr algn="l">
              <a:buFont typeface="Arial" panose="020B0604020202020204" pitchFamily="34" charset="0"/>
              <a:buChar char="•"/>
            </a:pPr>
            <a:r>
              <a:rPr lang="en-GB" b="0" i="0" dirty="0">
                <a:solidFill>
                  <a:srgbClr val="374151"/>
                </a:solidFill>
                <a:effectLst/>
                <a:latin typeface="+mj-lt"/>
              </a:rPr>
              <a:t>Emphasis on advanced strength and agility training</a:t>
            </a:r>
          </a:p>
          <a:p>
            <a:pPr algn="l">
              <a:buFont typeface="Arial" panose="020B0604020202020204" pitchFamily="34" charset="0"/>
              <a:buChar char="•"/>
            </a:pPr>
            <a:r>
              <a:rPr lang="en-GB" b="0" i="0" dirty="0">
                <a:solidFill>
                  <a:srgbClr val="374151"/>
                </a:solidFill>
                <a:effectLst/>
                <a:latin typeface="+mj-lt"/>
              </a:rPr>
              <a:t>Sport-specific drills</a:t>
            </a:r>
          </a:p>
          <a:p>
            <a:pPr algn="l">
              <a:buFont typeface="Arial" panose="020B0604020202020204" pitchFamily="34" charset="0"/>
              <a:buChar char="•"/>
            </a:pPr>
            <a:r>
              <a:rPr lang="en-GB" b="0" i="0" dirty="0">
                <a:solidFill>
                  <a:srgbClr val="374151"/>
                </a:solidFill>
                <a:effectLst/>
                <a:latin typeface="+mj-lt"/>
              </a:rPr>
              <a:t>Plyometric exercises</a:t>
            </a:r>
          </a:p>
          <a:p>
            <a:pPr algn="l">
              <a:buFont typeface="Arial" panose="020B0604020202020204" pitchFamily="34" charset="0"/>
              <a:buChar char="•"/>
            </a:pPr>
            <a:r>
              <a:rPr lang="en-GB" b="0" i="0" dirty="0">
                <a:solidFill>
                  <a:srgbClr val="374151"/>
                </a:solidFill>
                <a:effectLst/>
                <a:latin typeface="+mj-lt"/>
              </a:rPr>
              <a:t>Neuromuscular training</a:t>
            </a:r>
          </a:p>
          <a:p>
            <a:pPr algn="l">
              <a:buFont typeface="Arial" panose="020B0604020202020204" pitchFamily="34" charset="0"/>
              <a:buChar char="•"/>
            </a:pPr>
            <a:r>
              <a:rPr lang="en-GB" b="0" i="0" dirty="0">
                <a:solidFill>
                  <a:srgbClr val="374151"/>
                </a:solidFill>
                <a:effectLst/>
                <a:latin typeface="+mj-lt"/>
              </a:rPr>
              <a:t>Functional testing</a:t>
            </a:r>
          </a:p>
          <a:p>
            <a:pPr marL="0" indent="0">
              <a:buNone/>
            </a:pPr>
            <a:endParaRPr lang="en-GB" dirty="0"/>
          </a:p>
        </p:txBody>
      </p:sp>
    </p:spTree>
    <p:extLst>
      <p:ext uri="{BB962C8B-B14F-4D97-AF65-F5344CB8AC3E}">
        <p14:creationId xmlns:p14="http://schemas.microsoft.com/office/powerpoint/2010/main" val="24947088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E8FA-2BAE-F653-9CDC-B6389B6ACCA7}"/>
              </a:ext>
            </a:extLst>
          </p:cNvPr>
          <p:cNvSpPr>
            <a:spLocks noGrp="1"/>
          </p:cNvSpPr>
          <p:nvPr>
            <p:ph type="title"/>
          </p:nvPr>
        </p:nvSpPr>
        <p:spPr/>
        <p:txBody>
          <a:bodyPr/>
          <a:lstStyle/>
          <a:p>
            <a:r>
              <a:rPr lang="en-GB" dirty="0"/>
              <a:t>Return to Play</a:t>
            </a:r>
          </a:p>
        </p:txBody>
      </p:sp>
      <p:sp>
        <p:nvSpPr>
          <p:cNvPr id="3" name="Content Placeholder 2">
            <a:extLst>
              <a:ext uri="{FF2B5EF4-FFF2-40B4-BE49-F238E27FC236}">
                <a16:creationId xmlns:a16="http://schemas.microsoft.com/office/drawing/2014/main" id="{8A395587-3576-7E8B-9F2C-06426427CF46}"/>
              </a:ext>
            </a:extLst>
          </p:cNvPr>
          <p:cNvSpPr>
            <a:spLocks noGrp="1"/>
          </p:cNvSpPr>
          <p:nvPr>
            <p:ph idx="1"/>
          </p:nvPr>
        </p:nvSpPr>
        <p:spPr/>
        <p:txBody>
          <a:bodyPr/>
          <a:lstStyle/>
          <a:p>
            <a:pPr algn="l">
              <a:buFont typeface="Arial" panose="020B0604020202020204" pitchFamily="34" charset="0"/>
              <a:buChar char="•"/>
            </a:pPr>
            <a:r>
              <a:rPr lang="en-GB" b="0" i="0" dirty="0">
                <a:solidFill>
                  <a:srgbClr val="374151"/>
                </a:solidFill>
                <a:effectLst/>
                <a:latin typeface="+mj-lt"/>
              </a:rPr>
              <a:t>Sport-specific training and drills</a:t>
            </a:r>
          </a:p>
          <a:p>
            <a:pPr algn="l">
              <a:buFont typeface="Arial" panose="020B0604020202020204" pitchFamily="34" charset="0"/>
              <a:buChar char="•"/>
            </a:pPr>
            <a:r>
              <a:rPr lang="en-GB" b="0" i="0" dirty="0">
                <a:solidFill>
                  <a:srgbClr val="374151"/>
                </a:solidFill>
                <a:effectLst/>
                <a:latin typeface="+mj-lt"/>
              </a:rPr>
              <a:t>Criteria for return to play:</a:t>
            </a:r>
          </a:p>
          <a:p>
            <a:pPr marL="742950" lvl="1" indent="-285750" algn="l">
              <a:buFont typeface="Arial" panose="020B0604020202020204" pitchFamily="34" charset="0"/>
              <a:buChar char="•"/>
            </a:pPr>
            <a:r>
              <a:rPr lang="en-GB" b="0" i="0" dirty="0">
                <a:solidFill>
                  <a:srgbClr val="374151"/>
                </a:solidFill>
                <a:effectLst/>
                <a:latin typeface="+mj-lt"/>
              </a:rPr>
              <a:t>Adequate strength and stability</a:t>
            </a:r>
          </a:p>
          <a:p>
            <a:pPr marL="742950" lvl="1" indent="-285750" algn="l">
              <a:buFont typeface="Arial" panose="020B0604020202020204" pitchFamily="34" charset="0"/>
              <a:buChar char="•"/>
            </a:pPr>
            <a:r>
              <a:rPr lang="en-GB" b="0" i="0" dirty="0">
                <a:solidFill>
                  <a:srgbClr val="374151"/>
                </a:solidFill>
                <a:effectLst/>
                <a:latin typeface="+mj-lt"/>
              </a:rPr>
              <a:t>Confidence in the knee</a:t>
            </a:r>
          </a:p>
          <a:p>
            <a:pPr marL="742950" lvl="1" indent="-285750" algn="l">
              <a:buFont typeface="Arial" panose="020B0604020202020204" pitchFamily="34" charset="0"/>
              <a:buChar char="•"/>
            </a:pPr>
            <a:r>
              <a:rPr lang="en-GB" b="0" i="0" dirty="0">
                <a:solidFill>
                  <a:srgbClr val="374151"/>
                </a:solidFill>
                <a:effectLst/>
                <a:latin typeface="+mj-lt"/>
              </a:rPr>
              <a:t>Medical clearance</a:t>
            </a:r>
          </a:p>
          <a:p>
            <a:pPr marL="0" indent="0">
              <a:buNone/>
            </a:pPr>
            <a:endParaRPr lang="en-GB" dirty="0"/>
          </a:p>
        </p:txBody>
      </p:sp>
    </p:spTree>
    <p:extLst>
      <p:ext uri="{BB962C8B-B14F-4D97-AF65-F5344CB8AC3E}">
        <p14:creationId xmlns:p14="http://schemas.microsoft.com/office/powerpoint/2010/main" val="11643551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FE716-6B2B-CE28-E790-C16675D949FA}"/>
              </a:ext>
            </a:extLst>
          </p:cNvPr>
          <p:cNvSpPr>
            <a:spLocks noGrp="1"/>
          </p:cNvSpPr>
          <p:nvPr>
            <p:ph type="title"/>
          </p:nvPr>
        </p:nvSpPr>
        <p:spPr/>
        <p:txBody>
          <a:bodyPr/>
          <a:lstStyle/>
          <a:p>
            <a:r>
              <a:rPr lang="en-GB" dirty="0"/>
              <a:t>Common Exercises and Techniques</a:t>
            </a:r>
          </a:p>
        </p:txBody>
      </p:sp>
      <p:sp>
        <p:nvSpPr>
          <p:cNvPr id="3" name="Content Placeholder 2">
            <a:extLst>
              <a:ext uri="{FF2B5EF4-FFF2-40B4-BE49-F238E27FC236}">
                <a16:creationId xmlns:a16="http://schemas.microsoft.com/office/drawing/2014/main" id="{B5B710AA-F295-B7FD-36F7-E9A6089445AB}"/>
              </a:ext>
            </a:extLst>
          </p:cNvPr>
          <p:cNvSpPr>
            <a:spLocks noGrp="1"/>
          </p:cNvSpPr>
          <p:nvPr>
            <p:ph idx="1"/>
          </p:nvPr>
        </p:nvSpPr>
        <p:spPr/>
        <p:txBody>
          <a:bodyPr>
            <a:normAutofit lnSpcReduction="10000"/>
          </a:bodyPr>
          <a:lstStyle/>
          <a:p>
            <a:pPr algn="l">
              <a:buFont typeface="Arial" panose="020B0604020202020204" pitchFamily="34" charset="0"/>
              <a:buChar char="•"/>
            </a:pPr>
            <a:r>
              <a:rPr lang="en-GB" b="0" i="0" dirty="0">
                <a:solidFill>
                  <a:srgbClr val="374151"/>
                </a:solidFill>
                <a:effectLst/>
                <a:latin typeface="+mj-lt"/>
              </a:rPr>
              <a:t>Highlight essential exercises:</a:t>
            </a:r>
          </a:p>
          <a:p>
            <a:pPr marL="742950" lvl="1" indent="-285750" algn="l">
              <a:buFont typeface="Arial" panose="020B0604020202020204" pitchFamily="34" charset="0"/>
              <a:buChar char="•"/>
            </a:pPr>
            <a:r>
              <a:rPr lang="en-GB" b="0" i="0" dirty="0">
                <a:solidFill>
                  <a:srgbClr val="374151"/>
                </a:solidFill>
                <a:effectLst/>
                <a:latin typeface="+mj-lt"/>
              </a:rPr>
              <a:t>Leg press</a:t>
            </a:r>
          </a:p>
          <a:p>
            <a:pPr marL="742950" lvl="1" indent="-285750" algn="l">
              <a:buFont typeface="Arial" panose="020B0604020202020204" pitchFamily="34" charset="0"/>
              <a:buChar char="•"/>
            </a:pPr>
            <a:r>
              <a:rPr lang="en-GB" b="0" i="0" dirty="0">
                <a:solidFill>
                  <a:srgbClr val="374151"/>
                </a:solidFill>
                <a:effectLst/>
                <a:latin typeface="+mj-lt"/>
              </a:rPr>
              <a:t>Squats</a:t>
            </a:r>
          </a:p>
          <a:p>
            <a:pPr marL="742950" lvl="1" indent="-285750" algn="l">
              <a:buFont typeface="Arial" panose="020B0604020202020204" pitchFamily="34" charset="0"/>
              <a:buChar char="•"/>
            </a:pPr>
            <a:r>
              <a:rPr lang="en-GB" b="0" i="0" dirty="0">
                <a:solidFill>
                  <a:srgbClr val="374151"/>
                </a:solidFill>
                <a:effectLst/>
                <a:latin typeface="+mj-lt"/>
              </a:rPr>
              <a:t>Lunges</a:t>
            </a:r>
          </a:p>
          <a:p>
            <a:pPr marL="742950" lvl="1" indent="-285750" algn="l">
              <a:buFont typeface="Arial" panose="020B0604020202020204" pitchFamily="34" charset="0"/>
              <a:buChar char="•"/>
            </a:pPr>
            <a:r>
              <a:rPr lang="en-GB" b="0" i="0" dirty="0">
                <a:solidFill>
                  <a:srgbClr val="374151"/>
                </a:solidFill>
                <a:effectLst/>
                <a:latin typeface="+mj-lt"/>
              </a:rPr>
              <a:t>Hamstring curls</a:t>
            </a:r>
          </a:p>
          <a:p>
            <a:pPr marL="742950" lvl="1" indent="-285750" algn="l">
              <a:buFont typeface="Arial" panose="020B0604020202020204" pitchFamily="34" charset="0"/>
              <a:buChar char="•"/>
            </a:pPr>
            <a:r>
              <a:rPr lang="en-GB" b="0" i="0" dirty="0">
                <a:solidFill>
                  <a:srgbClr val="374151"/>
                </a:solidFill>
                <a:effectLst/>
                <a:latin typeface="+mj-lt"/>
              </a:rPr>
              <a:t>Balance exercises</a:t>
            </a:r>
          </a:p>
          <a:p>
            <a:pPr marL="742950" lvl="1" indent="-285750" algn="l">
              <a:buFont typeface="Arial" panose="020B0604020202020204" pitchFamily="34" charset="0"/>
              <a:buChar char="•"/>
            </a:pPr>
            <a:r>
              <a:rPr lang="en-GB" b="0" i="0" dirty="0">
                <a:solidFill>
                  <a:srgbClr val="374151"/>
                </a:solidFill>
                <a:effectLst/>
                <a:latin typeface="+mj-lt"/>
              </a:rPr>
              <a:t>Plyometrics</a:t>
            </a:r>
          </a:p>
          <a:p>
            <a:pPr algn="l">
              <a:buFont typeface="Arial" panose="020B0604020202020204" pitchFamily="34" charset="0"/>
              <a:buChar char="•"/>
            </a:pPr>
            <a:r>
              <a:rPr lang="en-GB" b="0" i="0" dirty="0">
                <a:solidFill>
                  <a:srgbClr val="374151"/>
                </a:solidFill>
                <a:effectLst/>
                <a:latin typeface="+mj-lt"/>
              </a:rPr>
              <a:t>Discuss the importance of proper form?</a:t>
            </a:r>
          </a:p>
          <a:p>
            <a:endParaRPr lang="en-GB" dirty="0"/>
          </a:p>
        </p:txBody>
      </p:sp>
    </p:spTree>
    <p:extLst>
      <p:ext uri="{BB962C8B-B14F-4D97-AF65-F5344CB8AC3E}">
        <p14:creationId xmlns:p14="http://schemas.microsoft.com/office/powerpoint/2010/main" val="11524743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EFAF7-B4A8-DCDE-BCE7-E1A71432D9EC}"/>
              </a:ext>
            </a:extLst>
          </p:cNvPr>
          <p:cNvSpPr>
            <a:spLocks noGrp="1"/>
          </p:cNvSpPr>
          <p:nvPr>
            <p:ph type="title"/>
          </p:nvPr>
        </p:nvSpPr>
        <p:spPr/>
        <p:txBody>
          <a:bodyPr/>
          <a:lstStyle/>
          <a:p>
            <a:r>
              <a:rPr lang="en-GB" dirty="0"/>
              <a:t>Key points for consideration </a:t>
            </a:r>
          </a:p>
        </p:txBody>
      </p:sp>
      <p:sp>
        <p:nvSpPr>
          <p:cNvPr id="3" name="Content Placeholder 2">
            <a:extLst>
              <a:ext uri="{FF2B5EF4-FFF2-40B4-BE49-F238E27FC236}">
                <a16:creationId xmlns:a16="http://schemas.microsoft.com/office/drawing/2014/main" id="{4C70CEB6-955F-6585-07AB-F967929C0577}"/>
              </a:ext>
            </a:extLst>
          </p:cNvPr>
          <p:cNvSpPr>
            <a:spLocks noGrp="1"/>
          </p:cNvSpPr>
          <p:nvPr>
            <p:ph idx="1"/>
          </p:nvPr>
        </p:nvSpPr>
        <p:spPr/>
        <p:txBody>
          <a:bodyPr>
            <a:normAutofit fontScale="92500" lnSpcReduction="10000"/>
          </a:bodyPr>
          <a:lstStyle/>
          <a:p>
            <a:pPr algn="l">
              <a:buFont typeface="+mj-lt"/>
              <a:buAutoNum type="arabicPeriod"/>
            </a:pPr>
            <a:r>
              <a:rPr lang="en-GB" b="0" i="0" dirty="0">
                <a:solidFill>
                  <a:srgbClr val="374151"/>
                </a:solidFill>
                <a:effectLst/>
                <a:latin typeface="+mj-lt"/>
              </a:rPr>
              <a:t>Compliance with the rehabilitation program</a:t>
            </a:r>
          </a:p>
          <a:p>
            <a:pPr algn="l">
              <a:buFont typeface="+mj-lt"/>
              <a:buAutoNum type="arabicPeriod"/>
            </a:pPr>
            <a:r>
              <a:rPr lang="en-GB" b="0" i="0" dirty="0">
                <a:solidFill>
                  <a:srgbClr val="374151"/>
                </a:solidFill>
                <a:effectLst/>
                <a:latin typeface="+mj-lt"/>
              </a:rPr>
              <a:t>Communication with healthcare professionals</a:t>
            </a:r>
          </a:p>
          <a:p>
            <a:pPr algn="l">
              <a:buFont typeface="+mj-lt"/>
              <a:buAutoNum type="arabicPeriod"/>
            </a:pPr>
            <a:r>
              <a:rPr lang="en-GB" b="0" i="0" dirty="0">
                <a:solidFill>
                  <a:srgbClr val="374151"/>
                </a:solidFill>
                <a:effectLst/>
                <a:latin typeface="+mj-lt"/>
              </a:rPr>
              <a:t>Proper nutrition and hydration</a:t>
            </a:r>
          </a:p>
          <a:p>
            <a:pPr algn="l">
              <a:buFont typeface="+mj-lt"/>
              <a:buAutoNum type="arabicPeriod"/>
            </a:pPr>
            <a:r>
              <a:rPr lang="en-GB" b="0" i="0" dirty="0">
                <a:solidFill>
                  <a:srgbClr val="374151"/>
                </a:solidFill>
                <a:effectLst/>
                <a:latin typeface="+mj-lt"/>
              </a:rPr>
              <a:t>Adequate rest and recovery</a:t>
            </a:r>
          </a:p>
          <a:p>
            <a:pPr algn="l">
              <a:buFont typeface="+mj-lt"/>
              <a:buAutoNum type="arabicPeriod"/>
            </a:pPr>
            <a:r>
              <a:rPr lang="en-GB" b="0" i="0" dirty="0">
                <a:solidFill>
                  <a:srgbClr val="374151"/>
                </a:solidFill>
                <a:effectLst/>
                <a:latin typeface="+mj-lt"/>
              </a:rPr>
              <a:t>Manage psychological aspects</a:t>
            </a:r>
          </a:p>
          <a:p>
            <a:pPr algn="l">
              <a:buFont typeface="+mj-lt"/>
              <a:buAutoNum type="arabicPeriod"/>
            </a:pPr>
            <a:r>
              <a:rPr lang="en-GB" b="0" i="0" dirty="0">
                <a:solidFill>
                  <a:srgbClr val="374151"/>
                </a:solidFill>
                <a:effectLst/>
                <a:latin typeface="+mj-lt"/>
              </a:rPr>
              <a:t>Gradual return to sports</a:t>
            </a:r>
          </a:p>
          <a:p>
            <a:pPr algn="l">
              <a:buFont typeface="+mj-lt"/>
              <a:buAutoNum type="arabicPeriod"/>
            </a:pPr>
            <a:r>
              <a:rPr lang="en-GB" b="0" i="0" dirty="0">
                <a:solidFill>
                  <a:srgbClr val="374151"/>
                </a:solidFill>
                <a:effectLst/>
                <a:latin typeface="+mj-lt"/>
              </a:rPr>
              <a:t>Injury prevention strategies</a:t>
            </a:r>
          </a:p>
          <a:p>
            <a:pPr marL="0" indent="0">
              <a:buNone/>
            </a:pPr>
            <a:endParaRPr lang="en-GB" dirty="0"/>
          </a:p>
        </p:txBody>
      </p:sp>
    </p:spTree>
    <p:extLst>
      <p:ext uri="{BB962C8B-B14F-4D97-AF65-F5344CB8AC3E}">
        <p14:creationId xmlns:p14="http://schemas.microsoft.com/office/powerpoint/2010/main" val="41848278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3DF0E4-2B52-713E-63A3-FD889BD439CB}"/>
              </a:ext>
            </a:extLst>
          </p:cNvPr>
          <p:cNvSpPr>
            <a:spLocks noGrp="1"/>
          </p:cNvSpPr>
          <p:nvPr>
            <p:ph idx="1"/>
          </p:nvPr>
        </p:nvSpPr>
        <p:spPr>
          <a:xfrm>
            <a:off x="1074317" y="415089"/>
            <a:ext cx="10168128" cy="6027821"/>
          </a:xfrm>
        </p:spPr>
        <p:txBody>
          <a:bodyPr/>
          <a:lstStyle/>
          <a:p>
            <a:pPr marL="0" indent="0" algn="l">
              <a:buNone/>
            </a:pPr>
            <a:r>
              <a:rPr lang="en-GB" b="0" i="0" dirty="0">
                <a:solidFill>
                  <a:srgbClr val="374151"/>
                </a:solidFill>
                <a:effectLst/>
                <a:latin typeface="+mj-lt"/>
              </a:rPr>
              <a:t>Other consideration </a:t>
            </a:r>
          </a:p>
          <a:p>
            <a:pPr algn="l">
              <a:buFont typeface="Arial" panose="020B0604020202020204" pitchFamily="34" charset="0"/>
              <a:buChar char="•"/>
            </a:pPr>
            <a:r>
              <a:rPr lang="en-GB" b="0" i="0" dirty="0">
                <a:solidFill>
                  <a:srgbClr val="374151"/>
                </a:solidFill>
                <a:effectLst/>
                <a:latin typeface="+mj-lt"/>
              </a:rPr>
              <a:t>Regular Assessments by Physical Therapist</a:t>
            </a:r>
          </a:p>
          <a:p>
            <a:pPr algn="l">
              <a:buFont typeface="Arial" panose="020B0604020202020204" pitchFamily="34" charset="0"/>
              <a:buChar char="•"/>
            </a:pPr>
            <a:r>
              <a:rPr lang="en-GB" b="0" i="0" dirty="0">
                <a:solidFill>
                  <a:srgbClr val="374151"/>
                </a:solidFill>
                <a:effectLst/>
                <a:latin typeface="+mj-lt"/>
              </a:rPr>
              <a:t>Functional Tests (Hop Tests, Lachman Test, Pivot Shift Test)</a:t>
            </a:r>
          </a:p>
          <a:p>
            <a:pPr algn="l">
              <a:buFont typeface="Arial" panose="020B0604020202020204" pitchFamily="34" charset="0"/>
              <a:buChar char="•"/>
            </a:pPr>
            <a:r>
              <a:rPr lang="en-GB" b="0" i="0" dirty="0">
                <a:solidFill>
                  <a:srgbClr val="374151"/>
                </a:solidFill>
                <a:effectLst/>
                <a:latin typeface="+mj-lt"/>
              </a:rPr>
              <a:t>Patient Feedback and Communication</a:t>
            </a:r>
          </a:p>
          <a:p>
            <a:pPr algn="l">
              <a:buFont typeface="Arial" panose="020B0604020202020204" pitchFamily="34" charset="0"/>
              <a:buChar char="•"/>
            </a:pPr>
            <a:r>
              <a:rPr lang="en-GB" b="0" i="0" dirty="0">
                <a:solidFill>
                  <a:srgbClr val="374151"/>
                </a:solidFill>
                <a:effectLst/>
                <a:latin typeface="+mj-lt"/>
              </a:rPr>
              <a:t>Adjusting the Rehabilitation Plan According to Progress</a:t>
            </a:r>
          </a:p>
          <a:p>
            <a:pPr algn="l">
              <a:buFont typeface="Arial" panose="020B0604020202020204" pitchFamily="34" charset="0"/>
              <a:buChar char="•"/>
            </a:pPr>
            <a:r>
              <a:rPr lang="en-GB" b="0" i="0" dirty="0">
                <a:solidFill>
                  <a:srgbClr val="374151"/>
                </a:solidFill>
                <a:effectLst/>
                <a:latin typeface="+mj-lt"/>
              </a:rPr>
              <a:t>Muscle Atrophy</a:t>
            </a:r>
          </a:p>
          <a:p>
            <a:pPr algn="l">
              <a:buFont typeface="Arial" panose="020B0604020202020204" pitchFamily="34" charset="0"/>
              <a:buChar char="•"/>
            </a:pPr>
            <a:r>
              <a:rPr lang="en-GB" b="0" i="0" dirty="0">
                <a:solidFill>
                  <a:srgbClr val="374151"/>
                </a:solidFill>
                <a:effectLst/>
                <a:latin typeface="+mj-lt"/>
              </a:rPr>
              <a:t>Joint Stiffness</a:t>
            </a:r>
          </a:p>
          <a:p>
            <a:pPr algn="l">
              <a:buFont typeface="Arial" panose="020B0604020202020204" pitchFamily="34" charset="0"/>
              <a:buChar char="•"/>
            </a:pPr>
            <a:r>
              <a:rPr lang="en-GB" b="0" i="0" dirty="0">
                <a:solidFill>
                  <a:srgbClr val="374151"/>
                </a:solidFill>
                <a:effectLst/>
                <a:latin typeface="+mj-lt"/>
              </a:rPr>
              <a:t>Psychological Impact</a:t>
            </a:r>
          </a:p>
          <a:p>
            <a:pPr algn="l">
              <a:buFont typeface="Arial" panose="020B0604020202020204" pitchFamily="34" charset="0"/>
              <a:buChar char="•"/>
            </a:pPr>
            <a:r>
              <a:rPr lang="en-GB" b="0" i="0" dirty="0">
                <a:solidFill>
                  <a:srgbClr val="374151"/>
                </a:solidFill>
                <a:effectLst/>
                <a:latin typeface="+mj-lt"/>
              </a:rPr>
              <a:t>Reinjury Prevention Strategies</a:t>
            </a:r>
          </a:p>
          <a:p>
            <a:endParaRPr lang="en-GB" dirty="0"/>
          </a:p>
        </p:txBody>
      </p:sp>
    </p:spTree>
    <p:extLst>
      <p:ext uri="{BB962C8B-B14F-4D97-AF65-F5344CB8AC3E}">
        <p14:creationId xmlns:p14="http://schemas.microsoft.com/office/powerpoint/2010/main" val="9974406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9D9C5-B0F7-61B7-62C1-54216B9323F5}"/>
              </a:ext>
            </a:extLst>
          </p:cNvPr>
          <p:cNvSpPr>
            <a:spLocks noGrp="1"/>
          </p:cNvSpPr>
          <p:nvPr>
            <p:ph type="title"/>
          </p:nvPr>
        </p:nvSpPr>
        <p:spPr/>
        <p:txBody>
          <a:bodyPr/>
          <a:lstStyle/>
          <a:p>
            <a:r>
              <a:rPr lang="en-GB" dirty="0"/>
              <a:t>Client education </a:t>
            </a:r>
          </a:p>
        </p:txBody>
      </p:sp>
      <p:sp>
        <p:nvSpPr>
          <p:cNvPr id="3" name="Content Placeholder 2">
            <a:extLst>
              <a:ext uri="{FF2B5EF4-FFF2-40B4-BE49-F238E27FC236}">
                <a16:creationId xmlns:a16="http://schemas.microsoft.com/office/drawing/2014/main" id="{BF5AFCD6-488D-022B-62CC-E550F151B784}"/>
              </a:ext>
            </a:extLst>
          </p:cNvPr>
          <p:cNvSpPr>
            <a:spLocks noGrp="1"/>
          </p:cNvSpPr>
          <p:nvPr>
            <p:ph idx="1"/>
          </p:nvPr>
        </p:nvSpPr>
        <p:spPr/>
        <p:txBody>
          <a:bodyPr/>
          <a:lstStyle/>
          <a:p>
            <a:pPr algn="l">
              <a:buFont typeface="Arial" panose="020B0604020202020204" pitchFamily="34" charset="0"/>
              <a:buChar char="•"/>
            </a:pPr>
            <a:r>
              <a:rPr lang="en-GB" b="0" i="0" dirty="0">
                <a:solidFill>
                  <a:srgbClr val="374151"/>
                </a:solidFill>
                <a:effectLst/>
                <a:latin typeface="+mj-lt"/>
              </a:rPr>
              <a:t>Importance of Adhering to the Rehabilitation Plan</a:t>
            </a:r>
          </a:p>
          <a:p>
            <a:pPr algn="l">
              <a:buFont typeface="Arial" panose="020B0604020202020204" pitchFamily="34" charset="0"/>
              <a:buChar char="•"/>
            </a:pPr>
            <a:r>
              <a:rPr lang="en-GB" b="0" i="0" dirty="0">
                <a:solidFill>
                  <a:srgbClr val="374151"/>
                </a:solidFill>
                <a:effectLst/>
                <a:latin typeface="+mj-lt"/>
              </a:rPr>
              <a:t>Educating Patients about Self-Care Techniques</a:t>
            </a:r>
          </a:p>
          <a:p>
            <a:pPr algn="l">
              <a:buFont typeface="Arial" panose="020B0604020202020204" pitchFamily="34" charset="0"/>
              <a:buChar char="•"/>
            </a:pPr>
            <a:r>
              <a:rPr lang="en-GB" b="0" i="0" dirty="0">
                <a:solidFill>
                  <a:srgbClr val="374151"/>
                </a:solidFill>
                <a:effectLst/>
                <a:latin typeface="+mj-lt"/>
              </a:rPr>
              <a:t>Addressing Concerns and Expectations</a:t>
            </a:r>
          </a:p>
          <a:p>
            <a:pPr marL="0" indent="0">
              <a:buNone/>
            </a:pPr>
            <a:endParaRPr lang="en-GB" dirty="0"/>
          </a:p>
        </p:txBody>
      </p:sp>
    </p:spTree>
    <p:extLst>
      <p:ext uri="{BB962C8B-B14F-4D97-AF65-F5344CB8AC3E}">
        <p14:creationId xmlns:p14="http://schemas.microsoft.com/office/powerpoint/2010/main" val="26341066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E510B-05FD-E58E-0CD4-5F000465355D}"/>
              </a:ext>
            </a:extLst>
          </p:cNvPr>
          <p:cNvSpPr>
            <a:spLocks noGrp="1"/>
          </p:cNvSpPr>
          <p:nvPr>
            <p:ph type="title"/>
          </p:nvPr>
        </p:nvSpPr>
        <p:spPr/>
        <p:txBody>
          <a:bodyPr/>
          <a:lstStyle/>
          <a:p>
            <a:r>
              <a:rPr lang="en-GB" dirty="0"/>
              <a:t>Rehabilitation Duration</a:t>
            </a:r>
          </a:p>
        </p:txBody>
      </p:sp>
      <p:sp>
        <p:nvSpPr>
          <p:cNvPr id="3" name="Content Placeholder 2">
            <a:extLst>
              <a:ext uri="{FF2B5EF4-FFF2-40B4-BE49-F238E27FC236}">
                <a16:creationId xmlns:a16="http://schemas.microsoft.com/office/drawing/2014/main" id="{BE0E7839-DBF7-B34D-2154-28F0944FB87D}"/>
              </a:ext>
            </a:extLst>
          </p:cNvPr>
          <p:cNvSpPr>
            <a:spLocks noGrp="1"/>
          </p:cNvSpPr>
          <p:nvPr>
            <p:ph idx="1"/>
          </p:nvPr>
        </p:nvSpPr>
        <p:spPr/>
        <p:txBody>
          <a:bodyPr/>
          <a:lstStyle/>
          <a:p>
            <a:pPr marL="0" indent="0">
              <a:buNone/>
            </a:pPr>
            <a:r>
              <a:rPr lang="en-GB" b="0" i="0" dirty="0">
                <a:solidFill>
                  <a:srgbClr val="374151"/>
                </a:solidFill>
                <a:effectLst/>
                <a:latin typeface="+mj-lt"/>
              </a:rPr>
              <a:t>ACL (anterior cruciate ligament) injuries are relatively common in sports and physical activities, and they often require surgical intervention and a lengthy rehabilitation process. Returning to physical activity too early after an ACL injury, or not completing a proper rehabilitation program, can significantly increase the risk of re-injury</a:t>
            </a:r>
            <a:endParaRPr lang="en-GB" dirty="0">
              <a:latin typeface="+mj-lt"/>
            </a:endParaRPr>
          </a:p>
        </p:txBody>
      </p:sp>
    </p:spTree>
    <p:extLst>
      <p:ext uri="{BB962C8B-B14F-4D97-AF65-F5344CB8AC3E}">
        <p14:creationId xmlns:p14="http://schemas.microsoft.com/office/powerpoint/2010/main" val="3152412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6F5B5-ED64-8446-870C-9ECE35072883}"/>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0384661F-69A8-67A1-0944-0B88B37B4868}"/>
              </a:ext>
            </a:extLst>
          </p:cNvPr>
          <p:cNvSpPr>
            <a:spLocks noGrp="1"/>
          </p:cNvSpPr>
          <p:nvPr>
            <p:ph idx="1"/>
          </p:nvPr>
        </p:nvSpPr>
        <p:spPr/>
        <p:txBody>
          <a:bodyPr>
            <a:normAutofit fontScale="77500" lnSpcReduction="20000"/>
          </a:bodyPr>
          <a:lstStyle/>
          <a:p>
            <a:pPr marL="0" indent="0" algn="l">
              <a:buNone/>
            </a:pPr>
            <a:r>
              <a:rPr lang="en-GB" b="1" i="0" dirty="0">
                <a:solidFill>
                  <a:srgbClr val="374151"/>
                </a:solidFill>
                <a:effectLst/>
                <a:latin typeface="+mj-lt"/>
              </a:rPr>
              <a:t>Incomplete Healing</a:t>
            </a:r>
            <a:r>
              <a:rPr lang="en-GB" b="0" i="0" dirty="0">
                <a:solidFill>
                  <a:srgbClr val="374151"/>
                </a:solidFill>
                <a:effectLst/>
                <a:latin typeface="+mj-lt"/>
              </a:rPr>
              <a:t>: After an ACL injury and surgical reconstruction, it takes time for the graft (if used) and the surrounding tissues to fully heal and regain strength. Returning too early can stress these tissues and potentially lead to re-injury.</a:t>
            </a:r>
          </a:p>
          <a:p>
            <a:pPr marL="0" indent="0" algn="l">
              <a:buNone/>
            </a:pPr>
            <a:r>
              <a:rPr lang="en-GB" b="1" i="0" dirty="0">
                <a:solidFill>
                  <a:srgbClr val="374151"/>
                </a:solidFill>
                <a:effectLst/>
                <a:latin typeface="+mj-lt"/>
              </a:rPr>
              <a:t>Muscle Weakness</a:t>
            </a:r>
            <a:r>
              <a:rPr lang="en-GB" b="0" i="0" dirty="0">
                <a:solidFill>
                  <a:srgbClr val="374151"/>
                </a:solidFill>
                <a:effectLst/>
                <a:latin typeface="+mj-lt"/>
              </a:rPr>
              <a:t>: ACL injuries often result in muscle atrophy and weakness. Returning to activity before regaining adequate muscle strength can increase the risk of re-injury, as strong muscles are essential for joint stability.</a:t>
            </a:r>
          </a:p>
          <a:p>
            <a:pPr marL="0" indent="0" algn="l">
              <a:buNone/>
            </a:pPr>
            <a:r>
              <a:rPr lang="en-GB" b="1" i="0" dirty="0">
                <a:solidFill>
                  <a:srgbClr val="374151"/>
                </a:solidFill>
                <a:effectLst/>
                <a:latin typeface="+mj-lt"/>
              </a:rPr>
              <a:t>Lack of Proprioception</a:t>
            </a:r>
            <a:r>
              <a:rPr lang="en-GB" b="0" i="0" dirty="0">
                <a:solidFill>
                  <a:srgbClr val="374151"/>
                </a:solidFill>
                <a:effectLst/>
                <a:latin typeface="+mj-lt"/>
              </a:rPr>
              <a:t>: Proprioception is the body's ability to sense the position and movement of joints and muscles. ACL injuries can affect this sense. Rehabilitation helps improve proprioception, and returning too early can lead to poor joint control and instability.</a:t>
            </a:r>
          </a:p>
          <a:p>
            <a:pPr marL="0" indent="0">
              <a:buNone/>
            </a:pPr>
            <a:endParaRPr lang="en-GB" dirty="0"/>
          </a:p>
        </p:txBody>
      </p:sp>
    </p:spTree>
    <p:extLst>
      <p:ext uri="{BB962C8B-B14F-4D97-AF65-F5344CB8AC3E}">
        <p14:creationId xmlns:p14="http://schemas.microsoft.com/office/powerpoint/2010/main" val="15567059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3C2D7-DFF8-21EB-5D51-DCE049ECDAC3}"/>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289AF888-1346-6DC9-E52F-677B3432F9F6}"/>
              </a:ext>
            </a:extLst>
          </p:cNvPr>
          <p:cNvSpPr>
            <a:spLocks noGrp="1"/>
          </p:cNvSpPr>
          <p:nvPr>
            <p:ph idx="1"/>
          </p:nvPr>
        </p:nvSpPr>
        <p:spPr/>
        <p:txBody>
          <a:bodyPr>
            <a:normAutofit fontScale="77500" lnSpcReduction="20000"/>
          </a:bodyPr>
          <a:lstStyle/>
          <a:p>
            <a:pPr marL="0" indent="0" algn="l">
              <a:buNone/>
            </a:pPr>
            <a:r>
              <a:rPr lang="en-GB" b="1" i="0" dirty="0">
                <a:solidFill>
                  <a:srgbClr val="374151"/>
                </a:solidFill>
                <a:effectLst/>
                <a:latin typeface="+mj-lt"/>
              </a:rPr>
              <a:t>Risk of Graft Failure</a:t>
            </a:r>
            <a:r>
              <a:rPr lang="en-GB" b="0" i="0" dirty="0">
                <a:solidFill>
                  <a:srgbClr val="374151"/>
                </a:solidFill>
                <a:effectLst/>
                <a:latin typeface="+mj-lt"/>
              </a:rPr>
              <a:t>: If you've had ACL reconstruction surgery, the graft used (often a piece of your own tissue or a donor graft) takes time to incorporate and fully heal into the joint. Premature return to activity can put excessive stress on the graft and increase the risk of graft failure.</a:t>
            </a:r>
          </a:p>
          <a:p>
            <a:pPr marL="0" indent="0" algn="l">
              <a:buNone/>
            </a:pPr>
            <a:r>
              <a:rPr lang="en-GB" b="1" i="0" dirty="0">
                <a:solidFill>
                  <a:srgbClr val="374151"/>
                </a:solidFill>
                <a:effectLst/>
                <a:latin typeface="+mj-lt"/>
              </a:rPr>
              <a:t>Decreased Range of Motion</a:t>
            </a:r>
            <a:r>
              <a:rPr lang="en-GB" b="0" i="0" dirty="0">
                <a:solidFill>
                  <a:srgbClr val="374151"/>
                </a:solidFill>
                <a:effectLst/>
                <a:latin typeface="+mj-lt"/>
              </a:rPr>
              <a:t>: ACL injuries can lead to joint stiffness. Returning to activity with a limited range of motion can increase the risk of injury, as the joint may not move as intended, causing compensatory movements.</a:t>
            </a:r>
          </a:p>
          <a:p>
            <a:pPr marL="0" indent="0" algn="l">
              <a:buNone/>
            </a:pPr>
            <a:r>
              <a:rPr lang="en-GB" b="1" i="0" dirty="0">
                <a:solidFill>
                  <a:srgbClr val="374151"/>
                </a:solidFill>
                <a:effectLst/>
                <a:latin typeface="+mj-lt"/>
              </a:rPr>
              <a:t>Compensatory Movements</a:t>
            </a:r>
            <a:r>
              <a:rPr lang="en-GB" b="0" i="0" dirty="0">
                <a:solidFill>
                  <a:srgbClr val="374151"/>
                </a:solidFill>
                <a:effectLst/>
                <a:latin typeface="+mj-lt"/>
              </a:rPr>
              <a:t>: When an athlete returns too early, they may unknowingly develop compensatory movements to protect the injured knee, which can put excess stress on other joints and lead to new injuries.</a:t>
            </a:r>
          </a:p>
          <a:p>
            <a:pPr marL="0" indent="0">
              <a:buNone/>
            </a:pPr>
            <a:endParaRPr lang="en-GB" dirty="0"/>
          </a:p>
        </p:txBody>
      </p:sp>
    </p:spTree>
    <p:extLst>
      <p:ext uri="{BB962C8B-B14F-4D97-AF65-F5344CB8AC3E}">
        <p14:creationId xmlns:p14="http://schemas.microsoft.com/office/powerpoint/2010/main" val="1475125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F3F2C-774C-C352-C9A1-D970A8DAF593}"/>
              </a:ext>
            </a:extLst>
          </p:cNvPr>
          <p:cNvSpPr>
            <a:spLocks noGrp="1"/>
          </p:cNvSpPr>
          <p:nvPr>
            <p:ph type="title"/>
          </p:nvPr>
        </p:nvSpPr>
        <p:spPr/>
        <p:txBody>
          <a:bodyPr/>
          <a:lstStyle/>
          <a:p>
            <a:r>
              <a:rPr lang="en-GB" dirty="0"/>
              <a:t>Continued </a:t>
            </a:r>
          </a:p>
        </p:txBody>
      </p:sp>
      <p:sp>
        <p:nvSpPr>
          <p:cNvPr id="8" name="Rectangle 4">
            <a:extLst>
              <a:ext uri="{FF2B5EF4-FFF2-40B4-BE49-F238E27FC236}">
                <a16:creationId xmlns:a16="http://schemas.microsoft.com/office/drawing/2014/main" id="{24A05C23-999D-159A-D706-AD573974513C}"/>
              </a:ext>
            </a:extLst>
          </p:cNvPr>
          <p:cNvSpPr>
            <a:spLocks noGrp="1" noChangeArrowheads="1"/>
          </p:cNvSpPr>
          <p:nvPr>
            <p:ph idx="1"/>
          </p:nvPr>
        </p:nvSpPr>
        <p:spPr bwMode="auto">
          <a:xfrm>
            <a:off x="1333787" y="1938419"/>
            <a:ext cx="9867408" cy="50172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98375" rIns="0" bIns="198375"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2200" b="1" i="0" u="none" strike="noStrike" cap="none" normalizeH="0" baseline="0" dirty="0">
                <a:ln>
                  <a:noFill/>
                </a:ln>
                <a:solidFill>
                  <a:srgbClr val="000000"/>
                </a:solidFill>
                <a:effectLst/>
                <a:latin typeface="+mj-lt"/>
                <a:ea typeface="Söhne"/>
              </a:rPr>
              <a:t>Psychological Factors</a:t>
            </a:r>
            <a:r>
              <a:rPr kumimoji="0" lang="en-US" altLang="en-US" sz="2200" b="0" i="0" u="none" strike="noStrike" cap="none" normalizeH="0" baseline="0" dirty="0">
                <a:ln>
                  <a:noFill/>
                </a:ln>
                <a:solidFill>
                  <a:srgbClr val="000000"/>
                </a:solidFill>
                <a:effectLst/>
                <a:latin typeface="+mj-lt"/>
                <a:ea typeface="Söhne"/>
              </a:rPr>
              <a:t>: Fear of re-injury can affect an athlete's performance. Rushing back into activity before regaining confidence in the injured knee can lead to hesitation and poor performance, which may indirectly increase the risk of injury.</a:t>
            </a:r>
          </a:p>
          <a:p>
            <a:pPr marL="0" marR="0" lvl="0" indent="0" algn="l" defTabSz="914400" rtl="0" eaLnBrk="0" fontAlgn="base" latinLnBrk="0" hangingPunct="0">
              <a:lnSpc>
                <a:spcPct val="100000"/>
              </a:lnSpc>
              <a:spcBef>
                <a:spcPct val="0"/>
              </a:spcBef>
              <a:spcAft>
                <a:spcPct val="0"/>
              </a:spcAft>
              <a:buClrTx/>
              <a:buSzTx/>
              <a:buNone/>
              <a:tabLst/>
            </a:pPr>
            <a:endParaRPr lang="en-US" altLang="en-US" sz="2200" dirty="0">
              <a:solidFill>
                <a:srgbClr val="000000"/>
              </a:solidFill>
              <a:latin typeface="+mj-lt"/>
              <a:ea typeface="Söhne"/>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200" b="0" i="0" u="none" strike="noStrike" cap="none" normalizeH="0" baseline="0" dirty="0">
              <a:ln>
                <a:noFill/>
              </a:ln>
              <a:solidFill>
                <a:srgbClr val="000000"/>
              </a:solidFill>
              <a:effectLst/>
              <a:latin typeface="+mj-lt"/>
              <a:ea typeface="Söhne"/>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200" b="1" i="0" u="none" strike="noStrike" cap="none" normalizeH="0" baseline="0" dirty="0">
                <a:ln>
                  <a:noFill/>
                </a:ln>
                <a:solidFill>
                  <a:srgbClr val="000000"/>
                </a:solidFill>
                <a:effectLst/>
                <a:latin typeface="+mj-lt"/>
                <a:ea typeface="Söhne"/>
              </a:rPr>
              <a:t>Individual Variability</a:t>
            </a:r>
            <a:r>
              <a:rPr kumimoji="0" lang="en-US" altLang="en-US" sz="2200" b="0" i="0" u="none" strike="noStrike" cap="none" normalizeH="0" baseline="0" dirty="0">
                <a:ln>
                  <a:noFill/>
                </a:ln>
                <a:solidFill>
                  <a:srgbClr val="000000"/>
                </a:solidFill>
                <a:effectLst/>
                <a:latin typeface="+mj-lt"/>
                <a:ea typeface="Söhne"/>
              </a:rPr>
              <a:t>: Each person's recovery timeline is different, and what may be considered "too early" varies from one individual to another. Some athletes may be able to return to sport sooner than others based on their specific circumstances and progress in rehabilitation. Further to this research does state that for </a:t>
            </a:r>
            <a:r>
              <a:rPr kumimoji="0" lang="en-US" altLang="en-US" sz="2200" b="0" i="0" u="none" strike="noStrike" cap="none" normalizeH="0" baseline="0" dirty="0" err="1">
                <a:ln>
                  <a:noFill/>
                </a:ln>
                <a:solidFill>
                  <a:srgbClr val="000000"/>
                </a:solidFill>
                <a:effectLst/>
                <a:latin typeface="+mj-lt"/>
                <a:ea typeface="Söhne"/>
              </a:rPr>
              <a:t>for</a:t>
            </a:r>
            <a:r>
              <a:rPr kumimoji="0" lang="en-US" altLang="en-US" sz="2200" b="0" i="0" u="none" strike="noStrike" cap="none" normalizeH="0" baseline="0" dirty="0">
                <a:ln>
                  <a:noFill/>
                </a:ln>
                <a:solidFill>
                  <a:srgbClr val="000000"/>
                </a:solidFill>
                <a:effectLst/>
                <a:latin typeface="+mj-lt"/>
                <a:ea typeface="Söhne"/>
              </a:rPr>
              <a:t> every month returning before 9 months does increase re injury rate significantly.</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rgbClr val="000000"/>
                </a:solidFill>
                <a:effectLst/>
                <a:latin typeface="Arial" panose="020B0604020202020204" pitchFamily="34" charset="0"/>
                <a:ea typeface="Söhne"/>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125926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984A6-1118-25E5-57A9-D8067DC500C0}"/>
              </a:ext>
            </a:extLst>
          </p:cNvPr>
          <p:cNvSpPr>
            <a:spLocks noGrp="1"/>
          </p:cNvSpPr>
          <p:nvPr>
            <p:ph type="title"/>
          </p:nvPr>
        </p:nvSpPr>
        <p:spPr/>
        <p:txBody>
          <a:bodyPr/>
          <a:lstStyle/>
          <a:p>
            <a:r>
              <a:rPr lang="en-GB" dirty="0"/>
              <a:t>AWAKE??</a:t>
            </a:r>
          </a:p>
        </p:txBody>
      </p:sp>
      <p:sp>
        <p:nvSpPr>
          <p:cNvPr id="3" name="Content Placeholder 2">
            <a:extLst>
              <a:ext uri="{FF2B5EF4-FFF2-40B4-BE49-F238E27FC236}">
                <a16:creationId xmlns:a16="http://schemas.microsoft.com/office/drawing/2014/main" id="{8E14A753-2B1A-BBA1-4A98-700F5FEA1204}"/>
              </a:ext>
            </a:extLst>
          </p:cNvPr>
          <p:cNvSpPr>
            <a:spLocks noGrp="1"/>
          </p:cNvSpPr>
          <p:nvPr>
            <p:ph idx="1"/>
          </p:nvPr>
        </p:nvSpPr>
        <p:spPr/>
        <p:txBody>
          <a:bodyPr/>
          <a:lstStyle/>
          <a:p>
            <a:r>
              <a:rPr lang="en-GB" dirty="0"/>
              <a:t>Any Questions?</a:t>
            </a:r>
          </a:p>
        </p:txBody>
      </p:sp>
    </p:spTree>
    <p:extLst>
      <p:ext uri="{BB962C8B-B14F-4D97-AF65-F5344CB8AC3E}">
        <p14:creationId xmlns:p14="http://schemas.microsoft.com/office/powerpoint/2010/main" val="1417604452"/>
      </p:ext>
    </p:extLst>
  </p:cSld>
  <p:clrMapOvr>
    <a:masterClrMapping/>
  </p:clrMapOvr>
</p:sld>
</file>

<file path=ppt/theme/theme1.xml><?xml version="1.0" encoding="utf-8"?>
<a:theme xmlns:a="http://schemas.openxmlformats.org/drawingml/2006/main" name="AccentBoxVTI">
  <a:themeElements>
    <a:clrScheme name="AnalogousFromRegularSeed_2SEEDS">
      <a:dk1>
        <a:srgbClr val="000000"/>
      </a:dk1>
      <a:lt1>
        <a:srgbClr val="FFFFFF"/>
      </a:lt1>
      <a:dk2>
        <a:srgbClr val="3B2441"/>
      </a:dk2>
      <a:lt2>
        <a:srgbClr val="E3E8E2"/>
      </a:lt2>
      <a:accent1>
        <a:srgbClr val="B217D5"/>
      </a:accent1>
      <a:accent2>
        <a:srgbClr val="7529E7"/>
      </a:accent2>
      <a:accent3>
        <a:srgbClr val="E729BB"/>
      </a:accent3>
      <a:accent4>
        <a:srgbClr val="30BA14"/>
      </a:accent4>
      <a:accent5>
        <a:srgbClr val="22BD48"/>
      </a:accent5>
      <a:accent6>
        <a:srgbClr val="14B881"/>
      </a:accent6>
      <a:hlink>
        <a:srgbClr val="449531"/>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otalTime>52</TotalTime>
  <Words>1267</Words>
  <Application>Microsoft Office PowerPoint</Application>
  <PresentationFormat>Widescreen</PresentationFormat>
  <Paragraphs>120</Paragraphs>
  <Slides>29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Söhne</vt:lpstr>
      <vt:lpstr>Arial</vt:lpstr>
      <vt:lpstr>Avenir Next LT Pro</vt:lpstr>
      <vt:lpstr>Calibri</vt:lpstr>
      <vt:lpstr>AccentBoxVTI</vt:lpstr>
      <vt:lpstr>ACL Rehabilitation </vt:lpstr>
      <vt:lpstr>PowerPoint Presentation</vt:lpstr>
      <vt:lpstr>PowerPoint Presentation</vt:lpstr>
      <vt:lpstr>What is it?</vt:lpstr>
      <vt:lpstr>Continued </vt:lpstr>
      <vt:lpstr>Common Causes </vt:lpstr>
      <vt:lpstr>Associated injuries </vt:lpstr>
      <vt:lpstr>Impact on Mobility </vt:lpstr>
      <vt:lpstr>Prevalence </vt:lpstr>
      <vt:lpstr>Continued </vt:lpstr>
      <vt:lpstr>Continued </vt:lpstr>
      <vt:lpstr>Continued</vt:lpstr>
      <vt:lpstr>PowerPoint Presentation</vt:lpstr>
      <vt:lpstr>Goals of ACL Rehabilitation </vt:lpstr>
      <vt:lpstr>Rehabilitation Split</vt:lpstr>
      <vt:lpstr>Prehabilitation</vt:lpstr>
      <vt:lpstr>Early Phase</vt:lpstr>
      <vt:lpstr>Intermediate Phase</vt:lpstr>
      <vt:lpstr>Late Phase</vt:lpstr>
      <vt:lpstr>Return to Play</vt:lpstr>
      <vt:lpstr>Common Exercises and Techniques</vt:lpstr>
      <vt:lpstr>Key points for consideration </vt:lpstr>
      <vt:lpstr>PowerPoint Presentation</vt:lpstr>
      <vt:lpstr>Client education </vt:lpstr>
      <vt:lpstr>Rehabilitation Duration</vt:lpstr>
      <vt:lpstr>Continued </vt:lpstr>
      <vt:lpstr>Continued </vt:lpstr>
      <vt:lpstr>Continued </vt:lpstr>
      <vt:lpstr>AWAKE??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ACL Rehabilitation </dc:title>
  <dc:creator>Kerry Nicholas</dc:creator>
  <cp:lastModifiedBy>Kerry Nicholas</cp:lastModifiedBy>
  <cp:revision>1</cp:revision>
  <dcterms:created xsi:type="dcterms:W3CDTF">2023-10-15T21:11:52Z</dcterms:created>
  <dcterms:modified xsi:type="dcterms:W3CDTF">2023-10-15T22:12:09Z</dcterms:modified>
</cp:coreProperties>
</file>