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3" r:id="rId5"/>
  </p:sldMasterIdLst>
  <p:notesMasterIdLst>
    <p:notesMasterId r:id="rId33"/>
  </p:notesMasterIdLst>
  <p:sldIdLst>
    <p:sldId id="365" r:id="rId6"/>
    <p:sldId id="286" r:id="rId7"/>
    <p:sldId id="277" r:id="rId8"/>
    <p:sldId id="280" r:id="rId9"/>
    <p:sldId id="261" r:id="rId10"/>
    <p:sldId id="257" r:id="rId11"/>
    <p:sldId id="271" r:id="rId12"/>
    <p:sldId id="272" r:id="rId13"/>
    <p:sldId id="258" r:id="rId14"/>
    <p:sldId id="259" r:id="rId15"/>
    <p:sldId id="260" r:id="rId16"/>
    <p:sldId id="262" r:id="rId17"/>
    <p:sldId id="278" r:id="rId18"/>
    <p:sldId id="287" r:id="rId19"/>
    <p:sldId id="263" r:id="rId20"/>
    <p:sldId id="285" r:id="rId21"/>
    <p:sldId id="264" r:id="rId22"/>
    <p:sldId id="265" r:id="rId23"/>
    <p:sldId id="288" r:id="rId24"/>
    <p:sldId id="266" r:id="rId25"/>
    <p:sldId id="267" r:id="rId26"/>
    <p:sldId id="268" r:id="rId27"/>
    <p:sldId id="270" r:id="rId28"/>
    <p:sldId id="281" r:id="rId29"/>
    <p:sldId id="283" r:id="rId30"/>
    <p:sldId id="273" r:id="rId31"/>
    <p:sldId id="27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154DCE-2319-4A20-8DBC-3E102203065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B9D3E6B-2628-40A9-9D92-8E1CB0AD8409}">
      <dgm:prSet/>
      <dgm:spPr/>
      <dgm:t>
        <a:bodyPr/>
        <a:lstStyle/>
        <a:p>
          <a:r>
            <a:rPr lang="en-GB"/>
            <a:t>Some say that mental ill-health amongst adolescents is on the increase. From your own observations do you think this is the case? </a:t>
          </a:r>
          <a:endParaRPr lang="en-US"/>
        </a:p>
      </dgm:t>
    </dgm:pt>
    <dgm:pt modelId="{1261175A-126A-4D58-AFF2-EEF5D6D57D5C}" type="parTrans" cxnId="{2C4BB012-80F4-4784-89C0-A4E2687C761A}">
      <dgm:prSet/>
      <dgm:spPr/>
      <dgm:t>
        <a:bodyPr/>
        <a:lstStyle/>
        <a:p>
          <a:endParaRPr lang="en-US"/>
        </a:p>
      </dgm:t>
    </dgm:pt>
    <dgm:pt modelId="{E7EA1063-351F-43F9-B3C6-ACA245C2D2EC}" type="sibTrans" cxnId="{2C4BB012-80F4-4784-89C0-A4E2687C761A}">
      <dgm:prSet/>
      <dgm:spPr/>
      <dgm:t>
        <a:bodyPr/>
        <a:lstStyle/>
        <a:p>
          <a:endParaRPr lang="en-US"/>
        </a:p>
      </dgm:t>
    </dgm:pt>
    <dgm:pt modelId="{FDE84AFA-DBC5-43E6-8AF7-2E1E7B3253A8}">
      <dgm:prSet/>
      <dgm:spPr/>
      <dgm:t>
        <a:bodyPr/>
        <a:lstStyle/>
        <a:p>
          <a:r>
            <a:rPr lang="en-GB"/>
            <a:t>Which do you think is the most influential as far as the emotional health of adolescents is concerned: the family, the school or the peer group?</a:t>
          </a:r>
          <a:endParaRPr lang="en-US"/>
        </a:p>
      </dgm:t>
    </dgm:pt>
    <dgm:pt modelId="{D912F6AE-A17B-4DD4-B799-36BF96015406}" type="parTrans" cxnId="{07675A54-E76B-46A3-9953-266DE29A8D76}">
      <dgm:prSet/>
      <dgm:spPr/>
      <dgm:t>
        <a:bodyPr/>
        <a:lstStyle/>
        <a:p>
          <a:endParaRPr lang="en-US"/>
        </a:p>
      </dgm:t>
    </dgm:pt>
    <dgm:pt modelId="{DD60FD40-4DB1-4C7B-9C71-4D60BA3B33BE}" type="sibTrans" cxnId="{07675A54-E76B-46A3-9953-266DE29A8D76}">
      <dgm:prSet/>
      <dgm:spPr/>
      <dgm:t>
        <a:bodyPr/>
        <a:lstStyle/>
        <a:p>
          <a:endParaRPr lang="en-US"/>
        </a:p>
      </dgm:t>
    </dgm:pt>
    <dgm:pt modelId="{C7CDBE96-8693-4696-BC6A-0C10A7C0282D}">
      <dgm:prSet/>
      <dgm:spPr/>
      <dgm:t>
        <a:bodyPr/>
        <a:lstStyle/>
        <a:p>
          <a:r>
            <a:rPr lang="en-GB"/>
            <a:t>Can this be reduced by building the resilience of young people?</a:t>
          </a:r>
          <a:endParaRPr lang="en-US"/>
        </a:p>
      </dgm:t>
    </dgm:pt>
    <dgm:pt modelId="{9D16ACA9-6287-4550-A395-1FA4BD2333AE}" type="parTrans" cxnId="{202B2688-E86E-4B70-804F-63DC41D6A250}">
      <dgm:prSet/>
      <dgm:spPr/>
      <dgm:t>
        <a:bodyPr/>
        <a:lstStyle/>
        <a:p>
          <a:endParaRPr lang="en-US"/>
        </a:p>
      </dgm:t>
    </dgm:pt>
    <dgm:pt modelId="{6E23542E-2224-406D-9A72-DA0DE9544C1A}" type="sibTrans" cxnId="{202B2688-E86E-4B70-804F-63DC41D6A250}">
      <dgm:prSet/>
      <dgm:spPr/>
      <dgm:t>
        <a:bodyPr/>
        <a:lstStyle/>
        <a:p>
          <a:endParaRPr lang="en-US"/>
        </a:p>
      </dgm:t>
    </dgm:pt>
    <dgm:pt modelId="{49631912-3D9C-4CD7-B1A9-65E0C80F5897}">
      <dgm:prSet/>
      <dgm:spPr/>
      <dgm:t>
        <a:bodyPr/>
        <a:lstStyle/>
        <a:p>
          <a:r>
            <a:rPr lang="en-GB"/>
            <a:t>Examples from practice.</a:t>
          </a:r>
          <a:endParaRPr lang="en-US"/>
        </a:p>
      </dgm:t>
    </dgm:pt>
    <dgm:pt modelId="{6FDFF937-1D79-45DE-B274-97B88F629C92}" type="parTrans" cxnId="{40C4EC14-5DB0-496C-A35D-8E74516982AE}">
      <dgm:prSet/>
      <dgm:spPr/>
      <dgm:t>
        <a:bodyPr/>
        <a:lstStyle/>
        <a:p>
          <a:endParaRPr lang="en-US"/>
        </a:p>
      </dgm:t>
    </dgm:pt>
    <dgm:pt modelId="{697149B0-AC59-4208-80FD-0A158B0C60DE}" type="sibTrans" cxnId="{40C4EC14-5DB0-496C-A35D-8E74516982AE}">
      <dgm:prSet/>
      <dgm:spPr/>
      <dgm:t>
        <a:bodyPr/>
        <a:lstStyle/>
        <a:p>
          <a:endParaRPr lang="en-US"/>
        </a:p>
      </dgm:t>
    </dgm:pt>
    <dgm:pt modelId="{E803D45B-BF92-4EB1-9AB9-34BEF78D7C07}" type="pres">
      <dgm:prSet presAssocID="{B3154DCE-2319-4A20-8DBC-3E102203065F}" presName="vert0" presStyleCnt="0">
        <dgm:presLayoutVars>
          <dgm:dir/>
          <dgm:animOne val="branch"/>
          <dgm:animLvl val="lvl"/>
        </dgm:presLayoutVars>
      </dgm:prSet>
      <dgm:spPr/>
    </dgm:pt>
    <dgm:pt modelId="{330AA434-B2E4-4664-BE74-FCB58BC99C41}" type="pres">
      <dgm:prSet presAssocID="{CB9D3E6B-2628-40A9-9D92-8E1CB0AD8409}" presName="thickLine" presStyleLbl="alignNode1" presStyleIdx="0" presStyleCnt="4"/>
      <dgm:spPr/>
    </dgm:pt>
    <dgm:pt modelId="{471CA0C8-601E-4051-A5EF-B47202F111D4}" type="pres">
      <dgm:prSet presAssocID="{CB9D3E6B-2628-40A9-9D92-8E1CB0AD8409}" presName="horz1" presStyleCnt="0"/>
      <dgm:spPr/>
    </dgm:pt>
    <dgm:pt modelId="{C7CB053F-E339-41A7-BD98-5AAFB6F2D9F7}" type="pres">
      <dgm:prSet presAssocID="{CB9D3E6B-2628-40A9-9D92-8E1CB0AD8409}" presName="tx1" presStyleLbl="revTx" presStyleIdx="0" presStyleCnt="4"/>
      <dgm:spPr/>
    </dgm:pt>
    <dgm:pt modelId="{6A519AC6-0829-4510-A402-14E02553B1B9}" type="pres">
      <dgm:prSet presAssocID="{CB9D3E6B-2628-40A9-9D92-8E1CB0AD8409}" presName="vert1" presStyleCnt="0"/>
      <dgm:spPr/>
    </dgm:pt>
    <dgm:pt modelId="{7CB66CED-DDAB-41C3-A6A9-FF650173E713}" type="pres">
      <dgm:prSet presAssocID="{FDE84AFA-DBC5-43E6-8AF7-2E1E7B3253A8}" presName="thickLine" presStyleLbl="alignNode1" presStyleIdx="1" presStyleCnt="4"/>
      <dgm:spPr/>
    </dgm:pt>
    <dgm:pt modelId="{EA193513-EEB5-4705-8641-6EDEEBBC3376}" type="pres">
      <dgm:prSet presAssocID="{FDE84AFA-DBC5-43E6-8AF7-2E1E7B3253A8}" presName="horz1" presStyleCnt="0"/>
      <dgm:spPr/>
    </dgm:pt>
    <dgm:pt modelId="{A9F5C986-CDC8-43C5-ACB6-BFF5CDBCCBB5}" type="pres">
      <dgm:prSet presAssocID="{FDE84AFA-DBC5-43E6-8AF7-2E1E7B3253A8}" presName="tx1" presStyleLbl="revTx" presStyleIdx="1" presStyleCnt="4"/>
      <dgm:spPr/>
    </dgm:pt>
    <dgm:pt modelId="{9C9A4830-CBEF-4B93-B03B-EB3194F80C1F}" type="pres">
      <dgm:prSet presAssocID="{FDE84AFA-DBC5-43E6-8AF7-2E1E7B3253A8}" presName="vert1" presStyleCnt="0"/>
      <dgm:spPr/>
    </dgm:pt>
    <dgm:pt modelId="{6FD65566-5B24-4F16-BE57-D320E37A90E7}" type="pres">
      <dgm:prSet presAssocID="{C7CDBE96-8693-4696-BC6A-0C10A7C0282D}" presName="thickLine" presStyleLbl="alignNode1" presStyleIdx="2" presStyleCnt="4"/>
      <dgm:spPr/>
    </dgm:pt>
    <dgm:pt modelId="{28D4C037-922E-4652-9471-EB6BB743895A}" type="pres">
      <dgm:prSet presAssocID="{C7CDBE96-8693-4696-BC6A-0C10A7C0282D}" presName="horz1" presStyleCnt="0"/>
      <dgm:spPr/>
    </dgm:pt>
    <dgm:pt modelId="{62AD4F80-835D-4C44-99A7-2273D81D0BCA}" type="pres">
      <dgm:prSet presAssocID="{C7CDBE96-8693-4696-BC6A-0C10A7C0282D}" presName="tx1" presStyleLbl="revTx" presStyleIdx="2" presStyleCnt="4"/>
      <dgm:spPr/>
    </dgm:pt>
    <dgm:pt modelId="{1C0768E3-F4B1-4FCA-B291-E4E829BB5CFE}" type="pres">
      <dgm:prSet presAssocID="{C7CDBE96-8693-4696-BC6A-0C10A7C0282D}" presName="vert1" presStyleCnt="0"/>
      <dgm:spPr/>
    </dgm:pt>
    <dgm:pt modelId="{AE52EC68-AAA2-429B-85E4-6F57926D126A}" type="pres">
      <dgm:prSet presAssocID="{49631912-3D9C-4CD7-B1A9-65E0C80F5897}" presName="thickLine" presStyleLbl="alignNode1" presStyleIdx="3" presStyleCnt="4"/>
      <dgm:spPr/>
    </dgm:pt>
    <dgm:pt modelId="{8167EB9C-522C-4534-A337-08D5B9713BF4}" type="pres">
      <dgm:prSet presAssocID="{49631912-3D9C-4CD7-B1A9-65E0C80F5897}" presName="horz1" presStyleCnt="0"/>
      <dgm:spPr/>
    </dgm:pt>
    <dgm:pt modelId="{74CC978A-02B0-4161-8A64-5E9F64C05085}" type="pres">
      <dgm:prSet presAssocID="{49631912-3D9C-4CD7-B1A9-65E0C80F5897}" presName="tx1" presStyleLbl="revTx" presStyleIdx="3" presStyleCnt="4"/>
      <dgm:spPr/>
    </dgm:pt>
    <dgm:pt modelId="{A7684EE0-D0EE-4A19-ACF5-37075016B38E}" type="pres">
      <dgm:prSet presAssocID="{49631912-3D9C-4CD7-B1A9-65E0C80F5897}" presName="vert1" presStyleCnt="0"/>
      <dgm:spPr/>
    </dgm:pt>
  </dgm:ptLst>
  <dgm:cxnLst>
    <dgm:cxn modelId="{2C4BB012-80F4-4784-89C0-A4E2687C761A}" srcId="{B3154DCE-2319-4A20-8DBC-3E102203065F}" destId="{CB9D3E6B-2628-40A9-9D92-8E1CB0AD8409}" srcOrd="0" destOrd="0" parTransId="{1261175A-126A-4D58-AFF2-EEF5D6D57D5C}" sibTransId="{E7EA1063-351F-43F9-B3C6-ACA245C2D2EC}"/>
    <dgm:cxn modelId="{40C4EC14-5DB0-496C-A35D-8E74516982AE}" srcId="{B3154DCE-2319-4A20-8DBC-3E102203065F}" destId="{49631912-3D9C-4CD7-B1A9-65E0C80F5897}" srcOrd="3" destOrd="0" parTransId="{6FDFF937-1D79-45DE-B274-97B88F629C92}" sibTransId="{697149B0-AC59-4208-80FD-0A158B0C60DE}"/>
    <dgm:cxn modelId="{C3068E30-8FAC-4E12-96A1-E670B8431C56}" type="presOf" srcId="{CB9D3E6B-2628-40A9-9D92-8E1CB0AD8409}" destId="{C7CB053F-E339-41A7-BD98-5AAFB6F2D9F7}" srcOrd="0" destOrd="0" presId="urn:microsoft.com/office/officeart/2008/layout/LinedList"/>
    <dgm:cxn modelId="{7B127843-5423-43DA-BC38-407B481E4222}" type="presOf" srcId="{49631912-3D9C-4CD7-B1A9-65E0C80F5897}" destId="{74CC978A-02B0-4161-8A64-5E9F64C05085}" srcOrd="0" destOrd="0" presId="urn:microsoft.com/office/officeart/2008/layout/LinedList"/>
    <dgm:cxn modelId="{E49A976D-475F-4009-BDE7-BF7843B28815}" type="presOf" srcId="{FDE84AFA-DBC5-43E6-8AF7-2E1E7B3253A8}" destId="{A9F5C986-CDC8-43C5-ACB6-BFF5CDBCCBB5}" srcOrd="0" destOrd="0" presId="urn:microsoft.com/office/officeart/2008/layout/LinedList"/>
    <dgm:cxn modelId="{250D9E6E-4647-463B-8F40-6730EB7D3506}" type="presOf" srcId="{C7CDBE96-8693-4696-BC6A-0C10A7C0282D}" destId="{62AD4F80-835D-4C44-99A7-2273D81D0BCA}" srcOrd="0" destOrd="0" presId="urn:microsoft.com/office/officeart/2008/layout/LinedList"/>
    <dgm:cxn modelId="{07675A54-E76B-46A3-9953-266DE29A8D76}" srcId="{B3154DCE-2319-4A20-8DBC-3E102203065F}" destId="{FDE84AFA-DBC5-43E6-8AF7-2E1E7B3253A8}" srcOrd="1" destOrd="0" parTransId="{D912F6AE-A17B-4DD4-B799-36BF96015406}" sibTransId="{DD60FD40-4DB1-4C7B-9C71-4D60BA3B33BE}"/>
    <dgm:cxn modelId="{202B2688-E86E-4B70-804F-63DC41D6A250}" srcId="{B3154DCE-2319-4A20-8DBC-3E102203065F}" destId="{C7CDBE96-8693-4696-BC6A-0C10A7C0282D}" srcOrd="2" destOrd="0" parTransId="{9D16ACA9-6287-4550-A395-1FA4BD2333AE}" sibTransId="{6E23542E-2224-406D-9A72-DA0DE9544C1A}"/>
    <dgm:cxn modelId="{C9F4E699-76CE-473F-BE11-3DE23F75DA20}" type="presOf" srcId="{B3154DCE-2319-4A20-8DBC-3E102203065F}" destId="{E803D45B-BF92-4EB1-9AB9-34BEF78D7C07}" srcOrd="0" destOrd="0" presId="urn:microsoft.com/office/officeart/2008/layout/LinedList"/>
    <dgm:cxn modelId="{5EEEA7EB-BB7F-4C7F-9D10-1E12FA98D82F}" type="presParOf" srcId="{E803D45B-BF92-4EB1-9AB9-34BEF78D7C07}" destId="{330AA434-B2E4-4664-BE74-FCB58BC99C41}" srcOrd="0" destOrd="0" presId="urn:microsoft.com/office/officeart/2008/layout/LinedList"/>
    <dgm:cxn modelId="{9314EDD7-9366-4352-AB14-FC0842B9458F}" type="presParOf" srcId="{E803D45B-BF92-4EB1-9AB9-34BEF78D7C07}" destId="{471CA0C8-601E-4051-A5EF-B47202F111D4}" srcOrd="1" destOrd="0" presId="urn:microsoft.com/office/officeart/2008/layout/LinedList"/>
    <dgm:cxn modelId="{225AE725-A199-4D62-9F03-C37706AD58D7}" type="presParOf" srcId="{471CA0C8-601E-4051-A5EF-B47202F111D4}" destId="{C7CB053F-E339-41A7-BD98-5AAFB6F2D9F7}" srcOrd="0" destOrd="0" presId="urn:microsoft.com/office/officeart/2008/layout/LinedList"/>
    <dgm:cxn modelId="{E385D5D1-432B-4D6E-92AB-A8E63C359F86}" type="presParOf" srcId="{471CA0C8-601E-4051-A5EF-B47202F111D4}" destId="{6A519AC6-0829-4510-A402-14E02553B1B9}" srcOrd="1" destOrd="0" presId="urn:microsoft.com/office/officeart/2008/layout/LinedList"/>
    <dgm:cxn modelId="{B34EFA14-9E5F-4EB0-9FD0-FB4CE7C369B8}" type="presParOf" srcId="{E803D45B-BF92-4EB1-9AB9-34BEF78D7C07}" destId="{7CB66CED-DDAB-41C3-A6A9-FF650173E713}" srcOrd="2" destOrd="0" presId="urn:microsoft.com/office/officeart/2008/layout/LinedList"/>
    <dgm:cxn modelId="{2BB4D2BD-FF17-413E-8E7A-09C036B7647C}" type="presParOf" srcId="{E803D45B-BF92-4EB1-9AB9-34BEF78D7C07}" destId="{EA193513-EEB5-4705-8641-6EDEEBBC3376}" srcOrd="3" destOrd="0" presId="urn:microsoft.com/office/officeart/2008/layout/LinedList"/>
    <dgm:cxn modelId="{67B4ED53-9393-475F-95D3-E4D008BD8092}" type="presParOf" srcId="{EA193513-EEB5-4705-8641-6EDEEBBC3376}" destId="{A9F5C986-CDC8-43C5-ACB6-BFF5CDBCCBB5}" srcOrd="0" destOrd="0" presId="urn:microsoft.com/office/officeart/2008/layout/LinedList"/>
    <dgm:cxn modelId="{CBD45686-43FA-470F-814B-00933FA98DB1}" type="presParOf" srcId="{EA193513-EEB5-4705-8641-6EDEEBBC3376}" destId="{9C9A4830-CBEF-4B93-B03B-EB3194F80C1F}" srcOrd="1" destOrd="0" presId="urn:microsoft.com/office/officeart/2008/layout/LinedList"/>
    <dgm:cxn modelId="{36022D23-855F-4C15-81D7-6340F463347B}" type="presParOf" srcId="{E803D45B-BF92-4EB1-9AB9-34BEF78D7C07}" destId="{6FD65566-5B24-4F16-BE57-D320E37A90E7}" srcOrd="4" destOrd="0" presId="urn:microsoft.com/office/officeart/2008/layout/LinedList"/>
    <dgm:cxn modelId="{556BFE6D-78C1-4787-832E-CB54590F868B}" type="presParOf" srcId="{E803D45B-BF92-4EB1-9AB9-34BEF78D7C07}" destId="{28D4C037-922E-4652-9471-EB6BB743895A}" srcOrd="5" destOrd="0" presId="urn:microsoft.com/office/officeart/2008/layout/LinedList"/>
    <dgm:cxn modelId="{F4583EB5-8149-4A75-B8B2-1049963B205E}" type="presParOf" srcId="{28D4C037-922E-4652-9471-EB6BB743895A}" destId="{62AD4F80-835D-4C44-99A7-2273D81D0BCA}" srcOrd="0" destOrd="0" presId="urn:microsoft.com/office/officeart/2008/layout/LinedList"/>
    <dgm:cxn modelId="{F236BDD5-754B-4A58-A872-F76E71E1124F}" type="presParOf" srcId="{28D4C037-922E-4652-9471-EB6BB743895A}" destId="{1C0768E3-F4B1-4FCA-B291-E4E829BB5CFE}" srcOrd="1" destOrd="0" presId="urn:microsoft.com/office/officeart/2008/layout/LinedList"/>
    <dgm:cxn modelId="{1A5281C6-6614-4179-896C-C32124BC5ED9}" type="presParOf" srcId="{E803D45B-BF92-4EB1-9AB9-34BEF78D7C07}" destId="{AE52EC68-AAA2-429B-85E4-6F57926D126A}" srcOrd="6" destOrd="0" presId="urn:microsoft.com/office/officeart/2008/layout/LinedList"/>
    <dgm:cxn modelId="{A473142F-986A-4F93-B507-DB0386F01947}" type="presParOf" srcId="{E803D45B-BF92-4EB1-9AB9-34BEF78D7C07}" destId="{8167EB9C-522C-4534-A337-08D5B9713BF4}" srcOrd="7" destOrd="0" presId="urn:microsoft.com/office/officeart/2008/layout/LinedList"/>
    <dgm:cxn modelId="{B75D2AE4-7982-44D0-97F5-3B4ED6BC51A1}" type="presParOf" srcId="{8167EB9C-522C-4534-A337-08D5B9713BF4}" destId="{74CC978A-02B0-4161-8A64-5E9F64C05085}" srcOrd="0" destOrd="0" presId="urn:microsoft.com/office/officeart/2008/layout/LinedList"/>
    <dgm:cxn modelId="{454B99AF-2386-4287-A831-62E3903CC888}" type="presParOf" srcId="{8167EB9C-522C-4534-A337-08D5B9713BF4}" destId="{A7684EE0-D0EE-4A19-ACF5-37075016B3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169EFB-3FE1-4228-B5BB-6203E62E48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4DEB832-3B68-4EB4-9244-2FE15A2826E3}">
      <dgm:prSet/>
      <dgm:spPr/>
      <dgm:t>
        <a:bodyPr/>
        <a:lstStyle/>
        <a:p>
          <a:r>
            <a:rPr lang="en-GB" dirty="0">
              <a:solidFill>
                <a:schemeClr val="tx1"/>
              </a:solidFill>
            </a:rPr>
            <a:t>Bring to mind a young person each for whom you have worked with. Divide a piece of paper into two columns.</a:t>
          </a:r>
          <a:endParaRPr lang="en-US" dirty="0">
            <a:solidFill>
              <a:schemeClr val="tx1"/>
            </a:solidFill>
          </a:endParaRPr>
        </a:p>
      </dgm:t>
    </dgm:pt>
    <dgm:pt modelId="{0A2EF070-FCF4-475C-99D2-EC9CD19F492C}" type="parTrans" cxnId="{60D02C6F-1889-4A23-A060-31257FA7269E}">
      <dgm:prSet/>
      <dgm:spPr/>
      <dgm:t>
        <a:bodyPr/>
        <a:lstStyle/>
        <a:p>
          <a:endParaRPr lang="en-US"/>
        </a:p>
      </dgm:t>
    </dgm:pt>
    <dgm:pt modelId="{B0C27333-42DB-47CB-99E4-0B0BC31A91E5}" type="sibTrans" cxnId="{60D02C6F-1889-4A23-A060-31257FA7269E}">
      <dgm:prSet/>
      <dgm:spPr/>
      <dgm:t>
        <a:bodyPr/>
        <a:lstStyle/>
        <a:p>
          <a:endParaRPr lang="en-US"/>
        </a:p>
      </dgm:t>
    </dgm:pt>
    <dgm:pt modelId="{E3DCA420-24DA-46D3-902D-D1D1F9103BCD}">
      <dgm:prSet/>
      <dgm:spPr/>
      <dgm:t>
        <a:bodyPr/>
        <a:lstStyle/>
        <a:p>
          <a:r>
            <a:rPr lang="en-GB" dirty="0">
              <a:solidFill>
                <a:schemeClr val="tx1"/>
              </a:solidFill>
            </a:rPr>
            <a:t>On the left side list the problems and challenges facing this person.</a:t>
          </a:r>
          <a:endParaRPr lang="en-US" dirty="0">
            <a:solidFill>
              <a:schemeClr val="tx1"/>
            </a:solidFill>
          </a:endParaRPr>
        </a:p>
      </dgm:t>
    </dgm:pt>
    <dgm:pt modelId="{DB925887-7B2C-4000-969D-81D86EA69233}" type="parTrans" cxnId="{2DA0D5E3-C186-4851-AF3A-73B2AC2C5F5F}">
      <dgm:prSet/>
      <dgm:spPr/>
      <dgm:t>
        <a:bodyPr/>
        <a:lstStyle/>
        <a:p>
          <a:endParaRPr lang="en-US"/>
        </a:p>
      </dgm:t>
    </dgm:pt>
    <dgm:pt modelId="{9ACA6F17-21AD-40BC-A77B-DAAE132E4C17}" type="sibTrans" cxnId="{2DA0D5E3-C186-4851-AF3A-73B2AC2C5F5F}">
      <dgm:prSet/>
      <dgm:spPr/>
      <dgm:t>
        <a:bodyPr/>
        <a:lstStyle/>
        <a:p>
          <a:endParaRPr lang="en-US"/>
        </a:p>
      </dgm:t>
    </dgm:pt>
    <dgm:pt modelId="{D92E9DBE-A22A-43CD-A0D0-BFBE78B6F37E}">
      <dgm:prSet/>
      <dgm:spPr/>
      <dgm:t>
        <a:bodyPr/>
        <a:lstStyle/>
        <a:p>
          <a:r>
            <a:rPr lang="en-GB" dirty="0">
              <a:solidFill>
                <a:schemeClr val="tx1"/>
              </a:solidFill>
            </a:rPr>
            <a:t>On the right side, list the positive things or resources this young person has.</a:t>
          </a:r>
          <a:endParaRPr lang="en-US" dirty="0">
            <a:solidFill>
              <a:schemeClr val="tx1"/>
            </a:solidFill>
          </a:endParaRPr>
        </a:p>
      </dgm:t>
    </dgm:pt>
    <dgm:pt modelId="{71CA27EE-5C3E-49D0-B79E-A0AD9FB23591}" type="parTrans" cxnId="{9AAAB29D-7EE9-49B1-9688-56661575A269}">
      <dgm:prSet/>
      <dgm:spPr/>
      <dgm:t>
        <a:bodyPr/>
        <a:lstStyle/>
        <a:p>
          <a:endParaRPr lang="en-US"/>
        </a:p>
      </dgm:t>
    </dgm:pt>
    <dgm:pt modelId="{6248926D-553B-4BC2-B0E6-C54F86F2B15D}" type="sibTrans" cxnId="{9AAAB29D-7EE9-49B1-9688-56661575A269}">
      <dgm:prSet/>
      <dgm:spPr/>
      <dgm:t>
        <a:bodyPr/>
        <a:lstStyle/>
        <a:p>
          <a:endParaRPr lang="en-US"/>
        </a:p>
      </dgm:t>
    </dgm:pt>
    <dgm:pt modelId="{08D5D378-705F-43D7-A658-1657BFB6389D}">
      <dgm:prSet/>
      <dgm:spPr/>
      <dgm:t>
        <a:bodyPr/>
        <a:lstStyle/>
        <a:p>
          <a:r>
            <a:rPr lang="en-GB" dirty="0">
              <a:solidFill>
                <a:schemeClr val="tx1"/>
              </a:solidFill>
            </a:rPr>
            <a:t>Feedback</a:t>
          </a:r>
          <a:endParaRPr lang="en-US" dirty="0">
            <a:solidFill>
              <a:schemeClr val="tx1"/>
            </a:solidFill>
          </a:endParaRPr>
        </a:p>
      </dgm:t>
    </dgm:pt>
    <dgm:pt modelId="{AD285391-A5BB-4B52-ACE9-42016516C824}" type="parTrans" cxnId="{107A6679-6115-4F2F-B957-F89B4129AA8F}">
      <dgm:prSet/>
      <dgm:spPr/>
      <dgm:t>
        <a:bodyPr/>
        <a:lstStyle/>
        <a:p>
          <a:endParaRPr lang="en-US"/>
        </a:p>
      </dgm:t>
    </dgm:pt>
    <dgm:pt modelId="{06A473E4-33C8-4480-992B-798CA6F775F7}" type="sibTrans" cxnId="{107A6679-6115-4F2F-B957-F89B4129AA8F}">
      <dgm:prSet/>
      <dgm:spPr/>
      <dgm:t>
        <a:bodyPr/>
        <a:lstStyle/>
        <a:p>
          <a:endParaRPr lang="en-US"/>
        </a:p>
      </dgm:t>
    </dgm:pt>
    <dgm:pt modelId="{1CEB366A-7F31-48FD-BC13-1522C2B12E73}" type="pres">
      <dgm:prSet presAssocID="{B6169EFB-3FE1-4228-B5BB-6203E62E4813}" presName="linear" presStyleCnt="0">
        <dgm:presLayoutVars>
          <dgm:animLvl val="lvl"/>
          <dgm:resizeHandles val="exact"/>
        </dgm:presLayoutVars>
      </dgm:prSet>
      <dgm:spPr/>
    </dgm:pt>
    <dgm:pt modelId="{AA593E13-122E-4D47-80C5-A6EB90DAC38B}" type="pres">
      <dgm:prSet presAssocID="{34DEB832-3B68-4EB4-9244-2FE15A2826E3}" presName="parentText" presStyleLbl="node1" presStyleIdx="0" presStyleCnt="4">
        <dgm:presLayoutVars>
          <dgm:chMax val="0"/>
          <dgm:bulletEnabled val="1"/>
        </dgm:presLayoutVars>
      </dgm:prSet>
      <dgm:spPr/>
    </dgm:pt>
    <dgm:pt modelId="{8B5AFFD7-F6A8-4BDD-AF98-489188316580}" type="pres">
      <dgm:prSet presAssocID="{B0C27333-42DB-47CB-99E4-0B0BC31A91E5}" presName="spacer" presStyleCnt="0"/>
      <dgm:spPr/>
    </dgm:pt>
    <dgm:pt modelId="{318531E4-9537-4B70-A1E4-7D3B393D09AC}" type="pres">
      <dgm:prSet presAssocID="{E3DCA420-24DA-46D3-902D-D1D1F9103BCD}" presName="parentText" presStyleLbl="node1" presStyleIdx="1" presStyleCnt="4">
        <dgm:presLayoutVars>
          <dgm:chMax val="0"/>
          <dgm:bulletEnabled val="1"/>
        </dgm:presLayoutVars>
      </dgm:prSet>
      <dgm:spPr/>
    </dgm:pt>
    <dgm:pt modelId="{B720A705-513B-4BF7-9C87-F597BCCECC70}" type="pres">
      <dgm:prSet presAssocID="{9ACA6F17-21AD-40BC-A77B-DAAE132E4C17}" presName="spacer" presStyleCnt="0"/>
      <dgm:spPr/>
    </dgm:pt>
    <dgm:pt modelId="{C2F40479-D6EE-415B-88A6-10CEE0E07C4D}" type="pres">
      <dgm:prSet presAssocID="{D92E9DBE-A22A-43CD-A0D0-BFBE78B6F37E}" presName="parentText" presStyleLbl="node1" presStyleIdx="2" presStyleCnt="4">
        <dgm:presLayoutVars>
          <dgm:chMax val="0"/>
          <dgm:bulletEnabled val="1"/>
        </dgm:presLayoutVars>
      </dgm:prSet>
      <dgm:spPr/>
    </dgm:pt>
    <dgm:pt modelId="{484ABBB9-405F-411A-AE05-5AA228BC61FC}" type="pres">
      <dgm:prSet presAssocID="{6248926D-553B-4BC2-B0E6-C54F86F2B15D}" presName="spacer" presStyleCnt="0"/>
      <dgm:spPr/>
    </dgm:pt>
    <dgm:pt modelId="{83355816-E970-4DB9-BDC2-1BB383870054}" type="pres">
      <dgm:prSet presAssocID="{08D5D378-705F-43D7-A658-1657BFB6389D}" presName="parentText" presStyleLbl="node1" presStyleIdx="3" presStyleCnt="4">
        <dgm:presLayoutVars>
          <dgm:chMax val="0"/>
          <dgm:bulletEnabled val="1"/>
        </dgm:presLayoutVars>
      </dgm:prSet>
      <dgm:spPr/>
    </dgm:pt>
  </dgm:ptLst>
  <dgm:cxnLst>
    <dgm:cxn modelId="{A9817701-C7FA-491F-9EA0-20C55C11E611}" type="presOf" srcId="{B6169EFB-3FE1-4228-B5BB-6203E62E4813}" destId="{1CEB366A-7F31-48FD-BC13-1522C2B12E73}" srcOrd="0" destOrd="0" presId="urn:microsoft.com/office/officeart/2005/8/layout/vList2"/>
    <dgm:cxn modelId="{C782C602-EED2-444F-AA1E-88873BF6C0A1}" type="presOf" srcId="{34DEB832-3B68-4EB4-9244-2FE15A2826E3}" destId="{AA593E13-122E-4D47-80C5-A6EB90DAC38B}" srcOrd="0" destOrd="0" presId="urn:microsoft.com/office/officeart/2005/8/layout/vList2"/>
    <dgm:cxn modelId="{60D02C6F-1889-4A23-A060-31257FA7269E}" srcId="{B6169EFB-3FE1-4228-B5BB-6203E62E4813}" destId="{34DEB832-3B68-4EB4-9244-2FE15A2826E3}" srcOrd="0" destOrd="0" parTransId="{0A2EF070-FCF4-475C-99D2-EC9CD19F492C}" sibTransId="{B0C27333-42DB-47CB-99E4-0B0BC31A91E5}"/>
    <dgm:cxn modelId="{AC84B751-9853-4C18-8100-A13E6545DB43}" type="presOf" srcId="{D92E9DBE-A22A-43CD-A0D0-BFBE78B6F37E}" destId="{C2F40479-D6EE-415B-88A6-10CEE0E07C4D}" srcOrd="0" destOrd="0" presId="urn:microsoft.com/office/officeart/2005/8/layout/vList2"/>
    <dgm:cxn modelId="{107A6679-6115-4F2F-B957-F89B4129AA8F}" srcId="{B6169EFB-3FE1-4228-B5BB-6203E62E4813}" destId="{08D5D378-705F-43D7-A658-1657BFB6389D}" srcOrd="3" destOrd="0" parTransId="{AD285391-A5BB-4B52-ACE9-42016516C824}" sibTransId="{06A473E4-33C8-4480-992B-798CA6F775F7}"/>
    <dgm:cxn modelId="{9AAAB29D-7EE9-49B1-9688-56661575A269}" srcId="{B6169EFB-3FE1-4228-B5BB-6203E62E4813}" destId="{D92E9DBE-A22A-43CD-A0D0-BFBE78B6F37E}" srcOrd="2" destOrd="0" parTransId="{71CA27EE-5C3E-49D0-B79E-A0AD9FB23591}" sibTransId="{6248926D-553B-4BC2-B0E6-C54F86F2B15D}"/>
    <dgm:cxn modelId="{195907D7-4FE1-4DD0-A9E0-F00EC917E623}" type="presOf" srcId="{E3DCA420-24DA-46D3-902D-D1D1F9103BCD}" destId="{318531E4-9537-4B70-A1E4-7D3B393D09AC}" srcOrd="0" destOrd="0" presId="urn:microsoft.com/office/officeart/2005/8/layout/vList2"/>
    <dgm:cxn modelId="{AC67A8DF-4323-4F85-88A5-58F026F8D0CA}" type="presOf" srcId="{08D5D378-705F-43D7-A658-1657BFB6389D}" destId="{83355816-E970-4DB9-BDC2-1BB383870054}" srcOrd="0" destOrd="0" presId="urn:microsoft.com/office/officeart/2005/8/layout/vList2"/>
    <dgm:cxn modelId="{2DA0D5E3-C186-4851-AF3A-73B2AC2C5F5F}" srcId="{B6169EFB-3FE1-4228-B5BB-6203E62E4813}" destId="{E3DCA420-24DA-46D3-902D-D1D1F9103BCD}" srcOrd="1" destOrd="0" parTransId="{DB925887-7B2C-4000-969D-81D86EA69233}" sibTransId="{9ACA6F17-21AD-40BC-A77B-DAAE132E4C17}"/>
    <dgm:cxn modelId="{66A5AE9E-E135-4BC7-A162-F9187BD41E52}" type="presParOf" srcId="{1CEB366A-7F31-48FD-BC13-1522C2B12E73}" destId="{AA593E13-122E-4D47-80C5-A6EB90DAC38B}" srcOrd="0" destOrd="0" presId="urn:microsoft.com/office/officeart/2005/8/layout/vList2"/>
    <dgm:cxn modelId="{12A476C5-0046-4C74-AA1E-7C86BBE5DC6E}" type="presParOf" srcId="{1CEB366A-7F31-48FD-BC13-1522C2B12E73}" destId="{8B5AFFD7-F6A8-4BDD-AF98-489188316580}" srcOrd="1" destOrd="0" presId="urn:microsoft.com/office/officeart/2005/8/layout/vList2"/>
    <dgm:cxn modelId="{EC214BDC-FC6A-49AE-B28E-DF136F23CCBE}" type="presParOf" srcId="{1CEB366A-7F31-48FD-BC13-1522C2B12E73}" destId="{318531E4-9537-4B70-A1E4-7D3B393D09AC}" srcOrd="2" destOrd="0" presId="urn:microsoft.com/office/officeart/2005/8/layout/vList2"/>
    <dgm:cxn modelId="{65266A74-B69E-4EE2-9AAA-EBE2964F50D1}" type="presParOf" srcId="{1CEB366A-7F31-48FD-BC13-1522C2B12E73}" destId="{B720A705-513B-4BF7-9C87-F597BCCECC70}" srcOrd="3" destOrd="0" presId="urn:microsoft.com/office/officeart/2005/8/layout/vList2"/>
    <dgm:cxn modelId="{9DB6EC26-0A38-49F7-A6AD-55949CFACE64}" type="presParOf" srcId="{1CEB366A-7F31-48FD-BC13-1522C2B12E73}" destId="{C2F40479-D6EE-415B-88A6-10CEE0E07C4D}" srcOrd="4" destOrd="0" presId="urn:microsoft.com/office/officeart/2005/8/layout/vList2"/>
    <dgm:cxn modelId="{39ED8F5D-BEDD-4D34-A372-8DD6FF5BFD36}" type="presParOf" srcId="{1CEB366A-7F31-48FD-BC13-1522C2B12E73}" destId="{484ABBB9-405F-411A-AE05-5AA228BC61FC}" srcOrd="5" destOrd="0" presId="urn:microsoft.com/office/officeart/2005/8/layout/vList2"/>
    <dgm:cxn modelId="{92FCEC73-AC6B-49E2-8691-91AB350A07F3}" type="presParOf" srcId="{1CEB366A-7F31-48FD-BC13-1522C2B12E73}" destId="{83355816-E970-4DB9-BDC2-1BB3838700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669511-BE1F-4DFE-8902-E9828E4A87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6C8C6B9-391C-4359-9BF4-F3DE155DE116}">
      <dgm:prSet/>
      <dgm:spPr/>
      <dgm:t>
        <a:bodyPr/>
        <a:lstStyle/>
        <a:p>
          <a:r>
            <a:rPr lang="en-GB" dirty="0">
              <a:solidFill>
                <a:schemeClr val="tx1"/>
              </a:solidFill>
            </a:rPr>
            <a:t>My expectation is that the left hand side will be easier to complete than the list on the right hand side.</a:t>
          </a:r>
          <a:endParaRPr lang="en-US" dirty="0">
            <a:solidFill>
              <a:schemeClr val="tx1"/>
            </a:solidFill>
          </a:endParaRPr>
        </a:p>
      </dgm:t>
    </dgm:pt>
    <dgm:pt modelId="{ED24FC48-83B1-4F0A-BD7B-50C5B886D2C1}" type="parTrans" cxnId="{0B0FACDE-3A10-467E-95F3-71EF5C040942}">
      <dgm:prSet/>
      <dgm:spPr/>
      <dgm:t>
        <a:bodyPr/>
        <a:lstStyle/>
        <a:p>
          <a:endParaRPr lang="en-US"/>
        </a:p>
      </dgm:t>
    </dgm:pt>
    <dgm:pt modelId="{B04BC044-317A-4417-AEA9-05EE06C5A345}" type="sibTrans" cxnId="{0B0FACDE-3A10-467E-95F3-71EF5C040942}">
      <dgm:prSet/>
      <dgm:spPr/>
      <dgm:t>
        <a:bodyPr/>
        <a:lstStyle/>
        <a:p>
          <a:endParaRPr lang="en-US"/>
        </a:p>
      </dgm:t>
    </dgm:pt>
    <dgm:pt modelId="{9C05FE4C-DEC4-4EEF-9576-32F5F509F55A}">
      <dgm:prSet/>
      <dgm:spPr/>
      <dgm:t>
        <a:bodyPr/>
        <a:lstStyle/>
        <a:p>
          <a:r>
            <a:rPr lang="en-GB" dirty="0">
              <a:solidFill>
                <a:schemeClr val="tx1"/>
              </a:solidFill>
            </a:rPr>
            <a:t>You might notice that these items are purely diagnostic, whereas the items on the right hand side are the potential building blocks for foundation stones.</a:t>
          </a:r>
          <a:endParaRPr lang="en-US" dirty="0">
            <a:solidFill>
              <a:schemeClr val="tx1"/>
            </a:solidFill>
          </a:endParaRPr>
        </a:p>
      </dgm:t>
    </dgm:pt>
    <dgm:pt modelId="{D80C1E6B-3705-435B-B215-C3463C982FDC}" type="parTrans" cxnId="{4E02F6BF-5D9E-4E86-A0F7-C4786CCE94C5}">
      <dgm:prSet/>
      <dgm:spPr/>
      <dgm:t>
        <a:bodyPr/>
        <a:lstStyle/>
        <a:p>
          <a:endParaRPr lang="en-US"/>
        </a:p>
      </dgm:t>
    </dgm:pt>
    <dgm:pt modelId="{6A085DB8-7D1A-44AD-A55D-7FCD9A1CE193}" type="sibTrans" cxnId="{4E02F6BF-5D9E-4E86-A0F7-C4786CCE94C5}">
      <dgm:prSet/>
      <dgm:spPr/>
      <dgm:t>
        <a:bodyPr/>
        <a:lstStyle/>
        <a:p>
          <a:endParaRPr lang="en-US"/>
        </a:p>
      </dgm:t>
    </dgm:pt>
    <dgm:pt modelId="{EDFE26A4-6912-412F-82B2-7C9C49A7B187}" type="pres">
      <dgm:prSet presAssocID="{7F669511-BE1F-4DFE-8902-E9828E4A8726}" presName="linear" presStyleCnt="0">
        <dgm:presLayoutVars>
          <dgm:animLvl val="lvl"/>
          <dgm:resizeHandles val="exact"/>
        </dgm:presLayoutVars>
      </dgm:prSet>
      <dgm:spPr/>
    </dgm:pt>
    <dgm:pt modelId="{D1AC1715-4455-46AA-88AF-C3D2A08FA597}" type="pres">
      <dgm:prSet presAssocID="{26C8C6B9-391C-4359-9BF4-F3DE155DE116}" presName="parentText" presStyleLbl="node1" presStyleIdx="0" presStyleCnt="2">
        <dgm:presLayoutVars>
          <dgm:chMax val="0"/>
          <dgm:bulletEnabled val="1"/>
        </dgm:presLayoutVars>
      </dgm:prSet>
      <dgm:spPr/>
    </dgm:pt>
    <dgm:pt modelId="{B5BF7D66-E088-41C9-9193-337F9BEF6BD4}" type="pres">
      <dgm:prSet presAssocID="{B04BC044-317A-4417-AEA9-05EE06C5A345}" presName="spacer" presStyleCnt="0"/>
      <dgm:spPr/>
    </dgm:pt>
    <dgm:pt modelId="{50E92637-D3CD-47F2-B9F5-E51EA477E06A}" type="pres">
      <dgm:prSet presAssocID="{9C05FE4C-DEC4-4EEF-9576-32F5F509F55A}" presName="parentText" presStyleLbl="node1" presStyleIdx="1" presStyleCnt="2">
        <dgm:presLayoutVars>
          <dgm:chMax val="0"/>
          <dgm:bulletEnabled val="1"/>
        </dgm:presLayoutVars>
      </dgm:prSet>
      <dgm:spPr/>
    </dgm:pt>
  </dgm:ptLst>
  <dgm:cxnLst>
    <dgm:cxn modelId="{AEDCD330-8AEF-4B04-8DCE-E10C272BF1D4}" type="presOf" srcId="{7F669511-BE1F-4DFE-8902-E9828E4A8726}" destId="{EDFE26A4-6912-412F-82B2-7C9C49A7B187}" srcOrd="0" destOrd="0" presId="urn:microsoft.com/office/officeart/2005/8/layout/vList2"/>
    <dgm:cxn modelId="{2B9C946F-38C2-4D9E-BC3E-BBE0CBCDA6E8}" type="presOf" srcId="{26C8C6B9-391C-4359-9BF4-F3DE155DE116}" destId="{D1AC1715-4455-46AA-88AF-C3D2A08FA597}" srcOrd="0" destOrd="0" presId="urn:microsoft.com/office/officeart/2005/8/layout/vList2"/>
    <dgm:cxn modelId="{4E02F6BF-5D9E-4E86-A0F7-C4786CCE94C5}" srcId="{7F669511-BE1F-4DFE-8902-E9828E4A8726}" destId="{9C05FE4C-DEC4-4EEF-9576-32F5F509F55A}" srcOrd="1" destOrd="0" parTransId="{D80C1E6B-3705-435B-B215-C3463C982FDC}" sibTransId="{6A085DB8-7D1A-44AD-A55D-7FCD9A1CE193}"/>
    <dgm:cxn modelId="{0B0FACDE-3A10-467E-95F3-71EF5C040942}" srcId="{7F669511-BE1F-4DFE-8902-E9828E4A8726}" destId="{26C8C6B9-391C-4359-9BF4-F3DE155DE116}" srcOrd="0" destOrd="0" parTransId="{ED24FC48-83B1-4F0A-BD7B-50C5B886D2C1}" sibTransId="{B04BC044-317A-4417-AEA9-05EE06C5A345}"/>
    <dgm:cxn modelId="{296D74FD-FFF4-4EAE-93B1-85EE091C5757}" type="presOf" srcId="{9C05FE4C-DEC4-4EEF-9576-32F5F509F55A}" destId="{50E92637-D3CD-47F2-B9F5-E51EA477E06A}" srcOrd="0" destOrd="0" presId="urn:microsoft.com/office/officeart/2005/8/layout/vList2"/>
    <dgm:cxn modelId="{7A0A6768-171D-415B-AA85-B3BCCD866C78}" type="presParOf" srcId="{EDFE26A4-6912-412F-82B2-7C9C49A7B187}" destId="{D1AC1715-4455-46AA-88AF-C3D2A08FA597}" srcOrd="0" destOrd="0" presId="urn:microsoft.com/office/officeart/2005/8/layout/vList2"/>
    <dgm:cxn modelId="{13444998-1ADA-4ADD-A5EA-36C20BC23E3D}" type="presParOf" srcId="{EDFE26A4-6912-412F-82B2-7C9C49A7B187}" destId="{B5BF7D66-E088-41C9-9193-337F9BEF6BD4}" srcOrd="1" destOrd="0" presId="urn:microsoft.com/office/officeart/2005/8/layout/vList2"/>
    <dgm:cxn modelId="{216AA025-6891-4A84-B117-C00727C361A2}" type="presParOf" srcId="{EDFE26A4-6912-412F-82B2-7C9C49A7B187}" destId="{50E92637-D3CD-47F2-B9F5-E51EA477E06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B95BA-E00E-4A40-AB09-99EC509CAF9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1883911-D20F-4433-9059-F90BC300DCBA}">
      <dgm:prSet/>
      <dgm:spPr/>
      <dgm:t>
        <a:bodyPr/>
        <a:lstStyle/>
        <a:p>
          <a:r>
            <a:rPr lang="en-GB"/>
            <a:t>As a concept applied to children and young people, resilience has perhaps emerged from, and been most prominent in, discourses about child abuse and protection.</a:t>
          </a:r>
          <a:endParaRPr lang="en-US"/>
        </a:p>
      </dgm:t>
    </dgm:pt>
    <dgm:pt modelId="{9AA5D123-57E4-4D83-83A0-F4505712992F}" type="parTrans" cxnId="{2F22C9A8-35EB-409F-9D9F-9FB8A6F8BB69}">
      <dgm:prSet/>
      <dgm:spPr/>
      <dgm:t>
        <a:bodyPr/>
        <a:lstStyle/>
        <a:p>
          <a:endParaRPr lang="en-US"/>
        </a:p>
      </dgm:t>
    </dgm:pt>
    <dgm:pt modelId="{E26893AD-A9B3-404C-A5CD-55A440D2A3C1}" type="sibTrans" cxnId="{2F22C9A8-35EB-409F-9D9F-9FB8A6F8BB69}">
      <dgm:prSet/>
      <dgm:spPr/>
      <dgm:t>
        <a:bodyPr/>
        <a:lstStyle/>
        <a:p>
          <a:endParaRPr lang="en-US"/>
        </a:p>
      </dgm:t>
    </dgm:pt>
    <dgm:pt modelId="{53997709-93E7-443B-9B09-290BB851F268}">
      <dgm:prSet/>
      <dgm:spPr/>
      <dgm:t>
        <a:bodyPr/>
        <a:lstStyle/>
        <a:p>
          <a:r>
            <a:rPr lang="en-GB"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endParaRPr lang="en-US" dirty="0"/>
        </a:p>
      </dgm:t>
    </dgm:pt>
    <dgm:pt modelId="{FCB67629-6618-4EAD-A161-6C1241B3A065}" type="parTrans" cxnId="{EBD4CAB4-2B58-4ABA-88E4-7A034EBD90D6}">
      <dgm:prSet/>
      <dgm:spPr/>
      <dgm:t>
        <a:bodyPr/>
        <a:lstStyle/>
        <a:p>
          <a:endParaRPr lang="en-US"/>
        </a:p>
      </dgm:t>
    </dgm:pt>
    <dgm:pt modelId="{6EDBB48F-819B-4796-B5D6-889E186BD3BC}" type="sibTrans" cxnId="{EBD4CAB4-2B58-4ABA-88E4-7A034EBD90D6}">
      <dgm:prSet/>
      <dgm:spPr/>
      <dgm:t>
        <a:bodyPr/>
        <a:lstStyle/>
        <a:p>
          <a:endParaRPr lang="en-US"/>
        </a:p>
      </dgm:t>
    </dgm:pt>
    <dgm:pt modelId="{BA4FB636-DF01-49EB-8885-B4E2482ACF79}" type="pres">
      <dgm:prSet presAssocID="{723B95BA-E00E-4A40-AB09-99EC509CAF98}" presName="vert0" presStyleCnt="0">
        <dgm:presLayoutVars>
          <dgm:dir/>
          <dgm:animOne val="branch"/>
          <dgm:animLvl val="lvl"/>
        </dgm:presLayoutVars>
      </dgm:prSet>
      <dgm:spPr/>
    </dgm:pt>
    <dgm:pt modelId="{16126189-72FC-4F29-9E24-EA89FC00A23B}" type="pres">
      <dgm:prSet presAssocID="{41883911-D20F-4433-9059-F90BC300DCBA}" presName="thickLine" presStyleLbl="alignNode1" presStyleIdx="0" presStyleCnt="2"/>
      <dgm:spPr/>
    </dgm:pt>
    <dgm:pt modelId="{9635CD9C-42C6-4B65-9A76-BBF4B030110A}" type="pres">
      <dgm:prSet presAssocID="{41883911-D20F-4433-9059-F90BC300DCBA}" presName="horz1" presStyleCnt="0"/>
      <dgm:spPr/>
    </dgm:pt>
    <dgm:pt modelId="{BB1A86AB-40B6-4A57-A86A-B7E6CD1D9E98}" type="pres">
      <dgm:prSet presAssocID="{41883911-D20F-4433-9059-F90BC300DCBA}" presName="tx1" presStyleLbl="revTx" presStyleIdx="0" presStyleCnt="2"/>
      <dgm:spPr/>
    </dgm:pt>
    <dgm:pt modelId="{8E091BAB-38E2-42EE-8A32-D4A4AE83CF60}" type="pres">
      <dgm:prSet presAssocID="{41883911-D20F-4433-9059-F90BC300DCBA}" presName="vert1" presStyleCnt="0"/>
      <dgm:spPr/>
    </dgm:pt>
    <dgm:pt modelId="{4383B59D-DE82-4505-BE90-07BB84753D85}" type="pres">
      <dgm:prSet presAssocID="{53997709-93E7-443B-9B09-290BB851F268}" presName="thickLine" presStyleLbl="alignNode1" presStyleIdx="1" presStyleCnt="2"/>
      <dgm:spPr/>
    </dgm:pt>
    <dgm:pt modelId="{FD7F6D0D-FB36-4F45-A18D-89F215F31001}" type="pres">
      <dgm:prSet presAssocID="{53997709-93E7-443B-9B09-290BB851F268}" presName="horz1" presStyleCnt="0"/>
      <dgm:spPr/>
    </dgm:pt>
    <dgm:pt modelId="{1EBC758E-9366-40E3-A43C-FD5D98C03136}" type="pres">
      <dgm:prSet presAssocID="{53997709-93E7-443B-9B09-290BB851F268}" presName="tx1" presStyleLbl="revTx" presStyleIdx="1" presStyleCnt="2"/>
      <dgm:spPr/>
    </dgm:pt>
    <dgm:pt modelId="{82C698D8-D23D-4521-8F4B-1E1E74E378E1}" type="pres">
      <dgm:prSet presAssocID="{53997709-93E7-443B-9B09-290BB851F268}" presName="vert1" presStyleCnt="0"/>
      <dgm:spPr/>
    </dgm:pt>
  </dgm:ptLst>
  <dgm:cxnLst>
    <dgm:cxn modelId="{8A567A1B-E99A-4E70-B5F0-5E7FF47EAD96}" type="presOf" srcId="{723B95BA-E00E-4A40-AB09-99EC509CAF98}" destId="{BA4FB636-DF01-49EB-8885-B4E2482ACF79}" srcOrd="0" destOrd="0" presId="urn:microsoft.com/office/officeart/2008/layout/LinedList"/>
    <dgm:cxn modelId="{B1698B4B-6992-4B5F-B7AA-0967482F7048}" type="presOf" srcId="{41883911-D20F-4433-9059-F90BC300DCBA}" destId="{BB1A86AB-40B6-4A57-A86A-B7E6CD1D9E98}" srcOrd="0" destOrd="0" presId="urn:microsoft.com/office/officeart/2008/layout/LinedList"/>
    <dgm:cxn modelId="{DC08209C-0826-456E-88C8-712933ED6A42}" type="presOf" srcId="{53997709-93E7-443B-9B09-290BB851F268}" destId="{1EBC758E-9366-40E3-A43C-FD5D98C03136}" srcOrd="0" destOrd="0" presId="urn:microsoft.com/office/officeart/2008/layout/LinedList"/>
    <dgm:cxn modelId="{2F22C9A8-35EB-409F-9D9F-9FB8A6F8BB69}" srcId="{723B95BA-E00E-4A40-AB09-99EC509CAF98}" destId="{41883911-D20F-4433-9059-F90BC300DCBA}" srcOrd="0" destOrd="0" parTransId="{9AA5D123-57E4-4D83-83A0-F4505712992F}" sibTransId="{E26893AD-A9B3-404C-A5CD-55A440D2A3C1}"/>
    <dgm:cxn modelId="{EBD4CAB4-2B58-4ABA-88E4-7A034EBD90D6}" srcId="{723B95BA-E00E-4A40-AB09-99EC509CAF98}" destId="{53997709-93E7-443B-9B09-290BB851F268}" srcOrd="1" destOrd="0" parTransId="{FCB67629-6618-4EAD-A161-6C1241B3A065}" sibTransId="{6EDBB48F-819B-4796-B5D6-889E186BD3BC}"/>
    <dgm:cxn modelId="{F7E75A8D-EF02-423B-A763-ECA87A3AA3D3}" type="presParOf" srcId="{BA4FB636-DF01-49EB-8885-B4E2482ACF79}" destId="{16126189-72FC-4F29-9E24-EA89FC00A23B}" srcOrd="0" destOrd="0" presId="urn:microsoft.com/office/officeart/2008/layout/LinedList"/>
    <dgm:cxn modelId="{44702851-11F1-4260-9030-6B8CD41708E6}" type="presParOf" srcId="{BA4FB636-DF01-49EB-8885-B4E2482ACF79}" destId="{9635CD9C-42C6-4B65-9A76-BBF4B030110A}" srcOrd="1" destOrd="0" presId="urn:microsoft.com/office/officeart/2008/layout/LinedList"/>
    <dgm:cxn modelId="{4F655B68-69EC-48D0-A956-5FEFE532EA80}" type="presParOf" srcId="{9635CD9C-42C6-4B65-9A76-BBF4B030110A}" destId="{BB1A86AB-40B6-4A57-A86A-B7E6CD1D9E98}" srcOrd="0" destOrd="0" presId="urn:microsoft.com/office/officeart/2008/layout/LinedList"/>
    <dgm:cxn modelId="{C1DB1C37-A15B-48CF-8377-0AC5079992DB}" type="presParOf" srcId="{9635CD9C-42C6-4B65-9A76-BBF4B030110A}" destId="{8E091BAB-38E2-42EE-8A32-D4A4AE83CF60}" srcOrd="1" destOrd="0" presId="urn:microsoft.com/office/officeart/2008/layout/LinedList"/>
    <dgm:cxn modelId="{EA3DF2A8-D31A-4D4C-B3EA-C913DD6BDA01}" type="presParOf" srcId="{BA4FB636-DF01-49EB-8885-B4E2482ACF79}" destId="{4383B59D-DE82-4505-BE90-07BB84753D85}" srcOrd="2" destOrd="0" presId="urn:microsoft.com/office/officeart/2008/layout/LinedList"/>
    <dgm:cxn modelId="{300D3B13-FD09-4569-A1FF-A30C3721B794}" type="presParOf" srcId="{BA4FB636-DF01-49EB-8885-B4E2482ACF79}" destId="{FD7F6D0D-FB36-4F45-A18D-89F215F31001}" srcOrd="3" destOrd="0" presId="urn:microsoft.com/office/officeart/2008/layout/LinedList"/>
    <dgm:cxn modelId="{4B9E368B-03A4-41AF-AECA-B2A3F596A1C6}" type="presParOf" srcId="{FD7F6D0D-FB36-4F45-A18D-89F215F31001}" destId="{1EBC758E-9366-40E3-A43C-FD5D98C03136}" srcOrd="0" destOrd="0" presId="urn:microsoft.com/office/officeart/2008/layout/LinedList"/>
    <dgm:cxn modelId="{0582FCA0-852E-4E95-BDE5-9448CB3F8293}" type="presParOf" srcId="{FD7F6D0D-FB36-4F45-A18D-89F215F31001}" destId="{82C698D8-D23D-4521-8F4B-1E1E74E378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A3F204-8292-489D-9019-421589F73E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A24EAC-CCF2-47E3-86FA-BED417F5EE6B}">
      <dgm:prSet/>
      <dgm:spPr/>
      <dgm:t>
        <a:bodyPr/>
        <a:lstStyle/>
        <a:p>
          <a:r>
            <a:rPr lang="en-GB"/>
            <a:t>Affected by both personality and environmental factors, resilience should be considered as a process or a phenomenon rather that as a personality characteristic of an individual.</a:t>
          </a:r>
          <a:endParaRPr lang="en-US"/>
        </a:p>
      </dgm:t>
    </dgm:pt>
    <dgm:pt modelId="{26745CE7-1A00-48CB-A8B5-FA44C8665748}" type="parTrans" cxnId="{422699FA-18B6-4FBE-8A19-4C8D36751BF0}">
      <dgm:prSet/>
      <dgm:spPr/>
      <dgm:t>
        <a:bodyPr/>
        <a:lstStyle/>
        <a:p>
          <a:endParaRPr lang="en-US"/>
        </a:p>
      </dgm:t>
    </dgm:pt>
    <dgm:pt modelId="{BC21FEFA-3F6E-498D-B328-5D9D610377E5}" type="sibTrans" cxnId="{422699FA-18B6-4FBE-8A19-4C8D36751BF0}">
      <dgm:prSet/>
      <dgm:spPr/>
      <dgm:t>
        <a:bodyPr/>
        <a:lstStyle/>
        <a:p>
          <a:endParaRPr lang="en-US"/>
        </a:p>
      </dgm:t>
    </dgm:pt>
    <dgm:pt modelId="{B802B986-672B-4991-8FB1-233CEE1AE40D}">
      <dgm:prSet/>
      <dgm:spPr/>
      <dgm:t>
        <a:bodyPr/>
        <a:lstStyle/>
        <a:p>
          <a:r>
            <a:rPr lang="en-GB"/>
            <a:t>Resilience is associated with having a good sense of self-efficacy, and self esteem and ego strength, giving the ability to make choices and exercise  degree of control.</a:t>
          </a:r>
          <a:endParaRPr lang="en-US"/>
        </a:p>
      </dgm:t>
    </dgm:pt>
    <dgm:pt modelId="{CAB8B165-EEBF-4444-8CE9-7CAB4DC5278E}" type="parTrans" cxnId="{A9428EE1-45F8-4498-B962-DC05AB976CC8}">
      <dgm:prSet/>
      <dgm:spPr/>
      <dgm:t>
        <a:bodyPr/>
        <a:lstStyle/>
        <a:p>
          <a:endParaRPr lang="en-US"/>
        </a:p>
      </dgm:t>
    </dgm:pt>
    <dgm:pt modelId="{106331B5-DF3E-426F-AF26-734057A7899A}" type="sibTrans" cxnId="{A9428EE1-45F8-4498-B962-DC05AB976CC8}">
      <dgm:prSet/>
      <dgm:spPr/>
      <dgm:t>
        <a:bodyPr/>
        <a:lstStyle/>
        <a:p>
          <a:endParaRPr lang="en-US"/>
        </a:p>
      </dgm:t>
    </dgm:pt>
    <dgm:pt modelId="{FE8F7970-52F8-49FA-A367-D51268BECB63}">
      <dgm:prSet/>
      <dgm:spPr/>
      <dgm:t>
        <a:bodyPr/>
        <a:lstStyle/>
        <a:p>
          <a:r>
            <a:rPr lang="en-GB"/>
            <a:t>The attributes of each child in terms of intelligence, temperament and coping skills are also important. </a:t>
          </a:r>
          <a:endParaRPr lang="en-US"/>
        </a:p>
      </dgm:t>
    </dgm:pt>
    <dgm:pt modelId="{F3407B75-54E7-433C-BFFA-5556A90EC96F}" type="parTrans" cxnId="{FE6D4C2B-A894-4280-B0A5-3E2499E56758}">
      <dgm:prSet/>
      <dgm:spPr/>
      <dgm:t>
        <a:bodyPr/>
        <a:lstStyle/>
        <a:p>
          <a:endParaRPr lang="en-US"/>
        </a:p>
      </dgm:t>
    </dgm:pt>
    <dgm:pt modelId="{9FAE11F3-6E66-479B-BCE5-320BC641CC1D}" type="sibTrans" cxnId="{FE6D4C2B-A894-4280-B0A5-3E2499E56758}">
      <dgm:prSet/>
      <dgm:spPr/>
      <dgm:t>
        <a:bodyPr/>
        <a:lstStyle/>
        <a:p>
          <a:endParaRPr lang="en-US"/>
        </a:p>
      </dgm:t>
    </dgm:pt>
    <dgm:pt modelId="{03E84388-432F-4B3F-929B-E62719112462}" type="pres">
      <dgm:prSet presAssocID="{8AA3F204-8292-489D-9019-421589F73E8E}" presName="vert0" presStyleCnt="0">
        <dgm:presLayoutVars>
          <dgm:dir/>
          <dgm:animOne val="branch"/>
          <dgm:animLvl val="lvl"/>
        </dgm:presLayoutVars>
      </dgm:prSet>
      <dgm:spPr/>
    </dgm:pt>
    <dgm:pt modelId="{643D78F7-688F-4CAA-8E05-2C1563466CF3}" type="pres">
      <dgm:prSet presAssocID="{11A24EAC-CCF2-47E3-86FA-BED417F5EE6B}" presName="thickLine" presStyleLbl="alignNode1" presStyleIdx="0" presStyleCnt="3"/>
      <dgm:spPr/>
    </dgm:pt>
    <dgm:pt modelId="{D6B320EC-84BD-4F1D-9F34-D646FDB0584C}" type="pres">
      <dgm:prSet presAssocID="{11A24EAC-CCF2-47E3-86FA-BED417F5EE6B}" presName="horz1" presStyleCnt="0"/>
      <dgm:spPr/>
    </dgm:pt>
    <dgm:pt modelId="{3EDC9CD2-1599-462A-93CF-B6DED100FF32}" type="pres">
      <dgm:prSet presAssocID="{11A24EAC-CCF2-47E3-86FA-BED417F5EE6B}" presName="tx1" presStyleLbl="revTx" presStyleIdx="0" presStyleCnt="3"/>
      <dgm:spPr/>
    </dgm:pt>
    <dgm:pt modelId="{473E178A-7F27-436D-B780-8612DE0F2AAB}" type="pres">
      <dgm:prSet presAssocID="{11A24EAC-CCF2-47E3-86FA-BED417F5EE6B}" presName="vert1" presStyleCnt="0"/>
      <dgm:spPr/>
    </dgm:pt>
    <dgm:pt modelId="{ABF1053E-ED2D-43A2-B1E1-28BF51909406}" type="pres">
      <dgm:prSet presAssocID="{B802B986-672B-4991-8FB1-233CEE1AE40D}" presName="thickLine" presStyleLbl="alignNode1" presStyleIdx="1" presStyleCnt="3"/>
      <dgm:spPr/>
    </dgm:pt>
    <dgm:pt modelId="{1A6DC954-1D3A-410F-8AF9-6ED0D7AEB6AD}" type="pres">
      <dgm:prSet presAssocID="{B802B986-672B-4991-8FB1-233CEE1AE40D}" presName="horz1" presStyleCnt="0"/>
      <dgm:spPr/>
    </dgm:pt>
    <dgm:pt modelId="{382526D4-3BDF-407A-8293-E802C1DB5642}" type="pres">
      <dgm:prSet presAssocID="{B802B986-672B-4991-8FB1-233CEE1AE40D}" presName="tx1" presStyleLbl="revTx" presStyleIdx="1" presStyleCnt="3"/>
      <dgm:spPr/>
    </dgm:pt>
    <dgm:pt modelId="{B4369304-4C0A-48A6-82D2-0291C7F4A149}" type="pres">
      <dgm:prSet presAssocID="{B802B986-672B-4991-8FB1-233CEE1AE40D}" presName="vert1" presStyleCnt="0"/>
      <dgm:spPr/>
    </dgm:pt>
    <dgm:pt modelId="{01B24B45-4FB3-4DEB-908E-EAFFC63DC706}" type="pres">
      <dgm:prSet presAssocID="{FE8F7970-52F8-49FA-A367-D51268BECB63}" presName="thickLine" presStyleLbl="alignNode1" presStyleIdx="2" presStyleCnt="3"/>
      <dgm:spPr/>
    </dgm:pt>
    <dgm:pt modelId="{C24C13A7-DCC8-4512-9504-2347797B0548}" type="pres">
      <dgm:prSet presAssocID="{FE8F7970-52F8-49FA-A367-D51268BECB63}" presName="horz1" presStyleCnt="0"/>
      <dgm:spPr/>
    </dgm:pt>
    <dgm:pt modelId="{9FC498F5-8AA8-438C-9569-A11CE7755DC0}" type="pres">
      <dgm:prSet presAssocID="{FE8F7970-52F8-49FA-A367-D51268BECB63}" presName="tx1" presStyleLbl="revTx" presStyleIdx="2" presStyleCnt="3"/>
      <dgm:spPr/>
    </dgm:pt>
    <dgm:pt modelId="{7AB2A99A-3E79-4F3E-BD2B-FA5AC692121A}" type="pres">
      <dgm:prSet presAssocID="{FE8F7970-52F8-49FA-A367-D51268BECB63}" presName="vert1" presStyleCnt="0"/>
      <dgm:spPr/>
    </dgm:pt>
  </dgm:ptLst>
  <dgm:cxnLst>
    <dgm:cxn modelId="{FE6D4C2B-A894-4280-B0A5-3E2499E56758}" srcId="{8AA3F204-8292-489D-9019-421589F73E8E}" destId="{FE8F7970-52F8-49FA-A367-D51268BECB63}" srcOrd="2" destOrd="0" parTransId="{F3407B75-54E7-433C-BFFA-5556A90EC96F}" sibTransId="{9FAE11F3-6E66-479B-BCE5-320BC641CC1D}"/>
    <dgm:cxn modelId="{24B9462C-15AF-4F24-9423-9417E3950248}" type="presOf" srcId="{8AA3F204-8292-489D-9019-421589F73E8E}" destId="{03E84388-432F-4B3F-929B-E62719112462}" srcOrd="0" destOrd="0" presId="urn:microsoft.com/office/officeart/2008/layout/LinedList"/>
    <dgm:cxn modelId="{9828C393-D807-49F9-A3FD-3030D193433B}" type="presOf" srcId="{11A24EAC-CCF2-47E3-86FA-BED417F5EE6B}" destId="{3EDC9CD2-1599-462A-93CF-B6DED100FF32}" srcOrd="0" destOrd="0" presId="urn:microsoft.com/office/officeart/2008/layout/LinedList"/>
    <dgm:cxn modelId="{BDCC7D94-77F6-4CFE-BACD-60F1FFDB7318}" type="presOf" srcId="{B802B986-672B-4991-8FB1-233CEE1AE40D}" destId="{382526D4-3BDF-407A-8293-E802C1DB5642}" srcOrd="0" destOrd="0" presId="urn:microsoft.com/office/officeart/2008/layout/LinedList"/>
    <dgm:cxn modelId="{76D3FBBD-0806-442B-BD22-1A96D4581F4D}" type="presOf" srcId="{FE8F7970-52F8-49FA-A367-D51268BECB63}" destId="{9FC498F5-8AA8-438C-9569-A11CE7755DC0}" srcOrd="0" destOrd="0" presId="urn:microsoft.com/office/officeart/2008/layout/LinedList"/>
    <dgm:cxn modelId="{A9428EE1-45F8-4498-B962-DC05AB976CC8}" srcId="{8AA3F204-8292-489D-9019-421589F73E8E}" destId="{B802B986-672B-4991-8FB1-233CEE1AE40D}" srcOrd="1" destOrd="0" parTransId="{CAB8B165-EEBF-4444-8CE9-7CAB4DC5278E}" sibTransId="{106331B5-DF3E-426F-AF26-734057A7899A}"/>
    <dgm:cxn modelId="{422699FA-18B6-4FBE-8A19-4C8D36751BF0}" srcId="{8AA3F204-8292-489D-9019-421589F73E8E}" destId="{11A24EAC-CCF2-47E3-86FA-BED417F5EE6B}" srcOrd="0" destOrd="0" parTransId="{26745CE7-1A00-48CB-A8B5-FA44C8665748}" sibTransId="{BC21FEFA-3F6E-498D-B328-5D9D610377E5}"/>
    <dgm:cxn modelId="{9842A4EE-AFD1-497D-8398-BB0EB8EEC95F}" type="presParOf" srcId="{03E84388-432F-4B3F-929B-E62719112462}" destId="{643D78F7-688F-4CAA-8E05-2C1563466CF3}" srcOrd="0" destOrd="0" presId="urn:microsoft.com/office/officeart/2008/layout/LinedList"/>
    <dgm:cxn modelId="{504368DC-C0F9-42E8-8C90-151DC39AF02E}" type="presParOf" srcId="{03E84388-432F-4B3F-929B-E62719112462}" destId="{D6B320EC-84BD-4F1D-9F34-D646FDB0584C}" srcOrd="1" destOrd="0" presId="urn:microsoft.com/office/officeart/2008/layout/LinedList"/>
    <dgm:cxn modelId="{DE8A7AA7-C6E1-4CD3-BB17-30E6241662C8}" type="presParOf" srcId="{D6B320EC-84BD-4F1D-9F34-D646FDB0584C}" destId="{3EDC9CD2-1599-462A-93CF-B6DED100FF32}" srcOrd="0" destOrd="0" presId="urn:microsoft.com/office/officeart/2008/layout/LinedList"/>
    <dgm:cxn modelId="{B8E2B0CC-E5F5-4D69-981E-647BCFE7FED6}" type="presParOf" srcId="{D6B320EC-84BD-4F1D-9F34-D646FDB0584C}" destId="{473E178A-7F27-436D-B780-8612DE0F2AAB}" srcOrd="1" destOrd="0" presId="urn:microsoft.com/office/officeart/2008/layout/LinedList"/>
    <dgm:cxn modelId="{ACF02C5D-E212-4BBD-937E-7BC48D402B84}" type="presParOf" srcId="{03E84388-432F-4B3F-929B-E62719112462}" destId="{ABF1053E-ED2D-43A2-B1E1-28BF51909406}" srcOrd="2" destOrd="0" presId="urn:microsoft.com/office/officeart/2008/layout/LinedList"/>
    <dgm:cxn modelId="{EB144A89-628C-4F9B-975E-97C185F89F30}" type="presParOf" srcId="{03E84388-432F-4B3F-929B-E62719112462}" destId="{1A6DC954-1D3A-410F-8AF9-6ED0D7AEB6AD}" srcOrd="3" destOrd="0" presId="urn:microsoft.com/office/officeart/2008/layout/LinedList"/>
    <dgm:cxn modelId="{555EA495-3AA2-4934-AC10-4CD340B7D64A}" type="presParOf" srcId="{1A6DC954-1D3A-410F-8AF9-6ED0D7AEB6AD}" destId="{382526D4-3BDF-407A-8293-E802C1DB5642}" srcOrd="0" destOrd="0" presId="urn:microsoft.com/office/officeart/2008/layout/LinedList"/>
    <dgm:cxn modelId="{188ED503-DFCE-48B5-8C55-2BA268B83786}" type="presParOf" srcId="{1A6DC954-1D3A-410F-8AF9-6ED0D7AEB6AD}" destId="{B4369304-4C0A-48A6-82D2-0291C7F4A149}" srcOrd="1" destOrd="0" presId="urn:microsoft.com/office/officeart/2008/layout/LinedList"/>
    <dgm:cxn modelId="{691955FB-B13F-4A22-A1B0-1EC731F6A4C8}" type="presParOf" srcId="{03E84388-432F-4B3F-929B-E62719112462}" destId="{01B24B45-4FB3-4DEB-908E-EAFFC63DC706}" srcOrd="4" destOrd="0" presId="urn:microsoft.com/office/officeart/2008/layout/LinedList"/>
    <dgm:cxn modelId="{57957905-917C-4641-8962-FB5CAE4D8E59}" type="presParOf" srcId="{03E84388-432F-4B3F-929B-E62719112462}" destId="{C24C13A7-DCC8-4512-9504-2347797B0548}" srcOrd="5" destOrd="0" presId="urn:microsoft.com/office/officeart/2008/layout/LinedList"/>
    <dgm:cxn modelId="{06C1FD9A-7416-410C-AAD4-1FAA416E0C0C}" type="presParOf" srcId="{C24C13A7-DCC8-4512-9504-2347797B0548}" destId="{9FC498F5-8AA8-438C-9569-A11CE7755DC0}" srcOrd="0" destOrd="0" presId="urn:microsoft.com/office/officeart/2008/layout/LinedList"/>
    <dgm:cxn modelId="{1E8BD699-4687-4198-B9E8-279223560259}" type="presParOf" srcId="{C24C13A7-DCC8-4512-9504-2347797B0548}" destId="{7AB2A99A-3E79-4F3E-BD2B-FA5AC692121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15B162-3449-4EE1-A669-889990168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2A3730-3AB3-4901-8B34-73F095A1EF0A}">
      <dgm:prSet/>
      <dgm:spPr/>
      <dgm:t>
        <a:bodyPr/>
        <a:lstStyle/>
        <a:p>
          <a:r>
            <a:rPr lang="en-GB"/>
            <a:t>However, such characteristics are a product not only of the wider environment in which the child/young person is raised and the experiences to which they are exposed, including the impact of factors such as poverty.</a:t>
          </a:r>
          <a:endParaRPr lang="en-US"/>
        </a:p>
      </dgm:t>
    </dgm:pt>
    <dgm:pt modelId="{92659CFD-2CEF-4993-BCDF-4CABA3DE60F7}" type="parTrans" cxnId="{F0DEDDE8-DE1C-4BC0-A1C3-5BC149B7A35D}">
      <dgm:prSet/>
      <dgm:spPr/>
      <dgm:t>
        <a:bodyPr/>
        <a:lstStyle/>
        <a:p>
          <a:endParaRPr lang="en-US"/>
        </a:p>
      </dgm:t>
    </dgm:pt>
    <dgm:pt modelId="{27DC0B9F-48E0-446B-BE60-5A7E76CA186F}" type="sibTrans" cxnId="{F0DEDDE8-DE1C-4BC0-A1C3-5BC149B7A35D}">
      <dgm:prSet/>
      <dgm:spPr/>
      <dgm:t>
        <a:bodyPr/>
        <a:lstStyle/>
        <a:p>
          <a:endParaRPr lang="en-US"/>
        </a:p>
      </dgm:t>
    </dgm:pt>
    <dgm:pt modelId="{EDEE7DFB-34AA-4287-AC76-A8185DF241AB}">
      <dgm:prSet/>
      <dgm:spPr/>
      <dgm:t>
        <a:bodyPr/>
        <a:lstStyle/>
        <a:p>
          <a:r>
            <a:rPr lang="en-GB"/>
            <a:t>They are also associated with the formation of secure emotional attachments in early life (particularly with mothers), with positive family functioning, and with having and using social support when needed.</a:t>
          </a:r>
          <a:endParaRPr lang="en-US"/>
        </a:p>
      </dgm:t>
    </dgm:pt>
    <dgm:pt modelId="{7AE68D04-7CAD-4DD2-9FE6-3A2547CDDB0D}" type="parTrans" cxnId="{E08D29F4-CA0C-43C5-843F-550F96BABBB5}">
      <dgm:prSet/>
      <dgm:spPr/>
      <dgm:t>
        <a:bodyPr/>
        <a:lstStyle/>
        <a:p>
          <a:endParaRPr lang="en-US"/>
        </a:p>
      </dgm:t>
    </dgm:pt>
    <dgm:pt modelId="{F1F8D15D-D8F6-4913-AA94-11C20EC5AF99}" type="sibTrans" cxnId="{E08D29F4-CA0C-43C5-843F-550F96BABBB5}">
      <dgm:prSet/>
      <dgm:spPr/>
      <dgm:t>
        <a:bodyPr/>
        <a:lstStyle/>
        <a:p>
          <a:endParaRPr lang="en-US"/>
        </a:p>
      </dgm:t>
    </dgm:pt>
    <dgm:pt modelId="{A0C4632E-902A-45B3-9EFF-CCD689CEB8F4}">
      <dgm:prSet/>
      <dgm:spPr/>
      <dgm:t>
        <a:bodyPr/>
        <a:lstStyle/>
        <a:p>
          <a:r>
            <a:rPr lang="en-GB"/>
            <a:t>Thus, important risk modifiers are the attributes of an individual child, the influence of their family, and </a:t>
          </a:r>
          <a:r>
            <a:rPr lang="en-GB" b="1" i="1"/>
            <a:t>the social and community context in which they live. </a:t>
          </a:r>
          <a:endParaRPr lang="en-US"/>
        </a:p>
      </dgm:t>
    </dgm:pt>
    <dgm:pt modelId="{9A7DBCED-6AD6-4BD5-88FD-AE1FC10C6DC7}" type="parTrans" cxnId="{BFE0F1F3-694D-4F9E-AA31-624F63754AEC}">
      <dgm:prSet/>
      <dgm:spPr/>
      <dgm:t>
        <a:bodyPr/>
        <a:lstStyle/>
        <a:p>
          <a:endParaRPr lang="en-US"/>
        </a:p>
      </dgm:t>
    </dgm:pt>
    <dgm:pt modelId="{CD432B6A-84A4-4FD2-AF7C-5378F796A007}" type="sibTrans" cxnId="{BFE0F1F3-694D-4F9E-AA31-624F63754AEC}">
      <dgm:prSet/>
      <dgm:spPr/>
      <dgm:t>
        <a:bodyPr/>
        <a:lstStyle/>
        <a:p>
          <a:endParaRPr lang="en-US"/>
        </a:p>
      </dgm:t>
    </dgm:pt>
    <dgm:pt modelId="{0E3B9FF7-D198-4F7C-94FA-AC91A989BF80}" type="pres">
      <dgm:prSet presAssocID="{8F15B162-3449-4EE1-A669-889990168634}" presName="vert0" presStyleCnt="0">
        <dgm:presLayoutVars>
          <dgm:dir/>
          <dgm:animOne val="branch"/>
          <dgm:animLvl val="lvl"/>
        </dgm:presLayoutVars>
      </dgm:prSet>
      <dgm:spPr/>
    </dgm:pt>
    <dgm:pt modelId="{6F894487-2280-44A6-89D6-2A4CB750A7B8}" type="pres">
      <dgm:prSet presAssocID="{4B2A3730-3AB3-4901-8B34-73F095A1EF0A}" presName="thickLine" presStyleLbl="alignNode1" presStyleIdx="0" presStyleCnt="3"/>
      <dgm:spPr/>
    </dgm:pt>
    <dgm:pt modelId="{2E8D2FEC-23C5-467F-9D0B-B8A667BA5F32}" type="pres">
      <dgm:prSet presAssocID="{4B2A3730-3AB3-4901-8B34-73F095A1EF0A}" presName="horz1" presStyleCnt="0"/>
      <dgm:spPr/>
    </dgm:pt>
    <dgm:pt modelId="{8E74601D-E8EE-41B9-829C-63D29301383C}" type="pres">
      <dgm:prSet presAssocID="{4B2A3730-3AB3-4901-8B34-73F095A1EF0A}" presName="tx1" presStyleLbl="revTx" presStyleIdx="0" presStyleCnt="3"/>
      <dgm:spPr/>
    </dgm:pt>
    <dgm:pt modelId="{A4BB5F6A-EB6F-4E91-B4FC-B0EB9D804AC0}" type="pres">
      <dgm:prSet presAssocID="{4B2A3730-3AB3-4901-8B34-73F095A1EF0A}" presName="vert1" presStyleCnt="0"/>
      <dgm:spPr/>
    </dgm:pt>
    <dgm:pt modelId="{FB215505-0246-429E-8B49-4C991095C734}" type="pres">
      <dgm:prSet presAssocID="{EDEE7DFB-34AA-4287-AC76-A8185DF241AB}" presName="thickLine" presStyleLbl="alignNode1" presStyleIdx="1" presStyleCnt="3"/>
      <dgm:spPr/>
    </dgm:pt>
    <dgm:pt modelId="{2D82B76F-1944-4BEE-B53C-F845CAA82AD6}" type="pres">
      <dgm:prSet presAssocID="{EDEE7DFB-34AA-4287-AC76-A8185DF241AB}" presName="horz1" presStyleCnt="0"/>
      <dgm:spPr/>
    </dgm:pt>
    <dgm:pt modelId="{51BC7EE3-C93C-4876-8B40-95C664230FEA}" type="pres">
      <dgm:prSet presAssocID="{EDEE7DFB-34AA-4287-AC76-A8185DF241AB}" presName="tx1" presStyleLbl="revTx" presStyleIdx="1" presStyleCnt="3"/>
      <dgm:spPr/>
    </dgm:pt>
    <dgm:pt modelId="{CC197032-6A28-47FB-813B-62A3EFB6F409}" type="pres">
      <dgm:prSet presAssocID="{EDEE7DFB-34AA-4287-AC76-A8185DF241AB}" presName="vert1" presStyleCnt="0"/>
      <dgm:spPr/>
    </dgm:pt>
    <dgm:pt modelId="{11EBF770-C4BC-4598-B709-225BC47AD4D6}" type="pres">
      <dgm:prSet presAssocID="{A0C4632E-902A-45B3-9EFF-CCD689CEB8F4}" presName="thickLine" presStyleLbl="alignNode1" presStyleIdx="2" presStyleCnt="3"/>
      <dgm:spPr/>
    </dgm:pt>
    <dgm:pt modelId="{D04EC1C3-DCDB-40C2-9664-1C691676C802}" type="pres">
      <dgm:prSet presAssocID="{A0C4632E-902A-45B3-9EFF-CCD689CEB8F4}" presName="horz1" presStyleCnt="0"/>
      <dgm:spPr/>
    </dgm:pt>
    <dgm:pt modelId="{346B7513-DE8C-47FB-A1D0-7CE15DE73018}" type="pres">
      <dgm:prSet presAssocID="{A0C4632E-902A-45B3-9EFF-CCD689CEB8F4}" presName="tx1" presStyleLbl="revTx" presStyleIdx="2" presStyleCnt="3"/>
      <dgm:spPr/>
    </dgm:pt>
    <dgm:pt modelId="{726529A7-6B65-4F95-821A-D918B093509A}" type="pres">
      <dgm:prSet presAssocID="{A0C4632E-902A-45B3-9EFF-CCD689CEB8F4}" presName="vert1" presStyleCnt="0"/>
      <dgm:spPr/>
    </dgm:pt>
  </dgm:ptLst>
  <dgm:cxnLst>
    <dgm:cxn modelId="{5737EB37-9015-421D-999F-0BC35DFE4F5A}" type="presOf" srcId="{EDEE7DFB-34AA-4287-AC76-A8185DF241AB}" destId="{51BC7EE3-C93C-4876-8B40-95C664230FEA}" srcOrd="0" destOrd="0" presId="urn:microsoft.com/office/officeart/2008/layout/LinedList"/>
    <dgm:cxn modelId="{B423C7BB-6939-4F0D-BED9-4BFE9C4B703A}" type="presOf" srcId="{A0C4632E-902A-45B3-9EFF-CCD689CEB8F4}" destId="{346B7513-DE8C-47FB-A1D0-7CE15DE73018}" srcOrd="0" destOrd="0" presId="urn:microsoft.com/office/officeart/2008/layout/LinedList"/>
    <dgm:cxn modelId="{5A3316C8-958A-4063-89B5-3E8D6884B65C}" type="presOf" srcId="{4B2A3730-3AB3-4901-8B34-73F095A1EF0A}" destId="{8E74601D-E8EE-41B9-829C-63D29301383C}" srcOrd="0" destOrd="0" presId="urn:microsoft.com/office/officeart/2008/layout/LinedList"/>
    <dgm:cxn modelId="{42C7E9E3-A2EF-43EC-B19F-8E4F859B64E1}" type="presOf" srcId="{8F15B162-3449-4EE1-A669-889990168634}" destId="{0E3B9FF7-D198-4F7C-94FA-AC91A989BF80}" srcOrd="0" destOrd="0" presId="urn:microsoft.com/office/officeart/2008/layout/LinedList"/>
    <dgm:cxn modelId="{F0DEDDE8-DE1C-4BC0-A1C3-5BC149B7A35D}" srcId="{8F15B162-3449-4EE1-A669-889990168634}" destId="{4B2A3730-3AB3-4901-8B34-73F095A1EF0A}" srcOrd="0" destOrd="0" parTransId="{92659CFD-2CEF-4993-BCDF-4CABA3DE60F7}" sibTransId="{27DC0B9F-48E0-446B-BE60-5A7E76CA186F}"/>
    <dgm:cxn modelId="{BFE0F1F3-694D-4F9E-AA31-624F63754AEC}" srcId="{8F15B162-3449-4EE1-A669-889990168634}" destId="{A0C4632E-902A-45B3-9EFF-CCD689CEB8F4}" srcOrd="2" destOrd="0" parTransId="{9A7DBCED-6AD6-4BD5-88FD-AE1FC10C6DC7}" sibTransId="{CD432B6A-84A4-4FD2-AF7C-5378F796A007}"/>
    <dgm:cxn modelId="{E08D29F4-CA0C-43C5-843F-550F96BABBB5}" srcId="{8F15B162-3449-4EE1-A669-889990168634}" destId="{EDEE7DFB-34AA-4287-AC76-A8185DF241AB}" srcOrd="1" destOrd="0" parTransId="{7AE68D04-7CAD-4DD2-9FE6-3A2547CDDB0D}" sibTransId="{F1F8D15D-D8F6-4913-AA94-11C20EC5AF99}"/>
    <dgm:cxn modelId="{A24D4024-11EB-4C7E-89E3-0A157F04F06B}" type="presParOf" srcId="{0E3B9FF7-D198-4F7C-94FA-AC91A989BF80}" destId="{6F894487-2280-44A6-89D6-2A4CB750A7B8}" srcOrd="0" destOrd="0" presId="urn:microsoft.com/office/officeart/2008/layout/LinedList"/>
    <dgm:cxn modelId="{BECBFAF8-667A-4195-BD58-CBC5FA73031F}" type="presParOf" srcId="{0E3B9FF7-D198-4F7C-94FA-AC91A989BF80}" destId="{2E8D2FEC-23C5-467F-9D0B-B8A667BA5F32}" srcOrd="1" destOrd="0" presId="urn:microsoft.com/office/officeart/2008/layout/LinedList"/>
    <dgm:cxn modelId="{5E0B71CC-7E44-4AFE-ADE8-B364337DA48E}" type="presParOf" srcId="{2E8D2FEC-23C5-467F-9D0B-B8A667BA5F32}" destId="{8E74601D-E8EE-41B9-829C-63D29301383C}" srcOrd="0" destOrd="0" presId="urn:microsoft.com/office/officeart/2008/layout/LinedList"/>
    <dgm:cxn modelId="{201B2374-1B42-48D2-BA15-AB425216C32E}" type="presParOf" srcId="{2E8D2FEC-23C5-467F-9D0B-B8A667BA5F32}" destId="{A4BB5F6A-EB6F-4E91-B4FC-B0EB9D804AC0}" srcOrd="1" destOrd="0" presId="urn:microsoft.com/office/officeart/2008/layout/LinedList"/>
    <dgm:cxn modelId="{9EC75A66-A85B-4FE7-A171-35224C7528A4}" type="presParOf" srcId="{0E3B9FF7-D198-4F7C-94FA-AC91A989BF80}" destId="{FB215505-0246-429E-8B49-4C991095C734}" srcOrd="2" destOrd="0" presId="urn:microsoft.com/office/officeart/2008/layout/LinedList"/>
    <dgm:cxn modelId="{9561E2C2-F62C-4C76-9F53-0C73A89A0DBC}" type="presParOf" srcId="{0E3B9FF7-D198-4F7C-94FA-AC91A989BF80}" destId="{2D82B76F-1944-4BEE-B53C-F845CAA82AD6}" srcOrd="3" destOrd="0" presId="urn:microsoft.com/office/officeart/2008/layout/LinedList"/>
    <dgm:cxn modelId="{F27EA56F-C423-439C-9596-D37A4DD845A3}" type="presParOf" srcId="{2D82B76F-1944-4BEE-B53C-F845CAA82AD6}" destId="{51BC7EE3-C93C-4876-8B40-95C664230FEA}" srcOrd="0" destOrd="0" presId="urn:microsoft.com/office/officeart/2008/layout/LinedList"/>
    <dgm:cxn modelId="{713716FD-050D-40EF-9621-71AAA633C1D8}" type="presParOf" srcId="{2D82B76F-1944-4BEE-B53C-F845CAA82AD6}" destId="{CC197032-6A28-47FB-813B-62A3EFB6F409}" srcOrd="1" destOrd="0" presId="urn:microsoft.com/office/officeart/2008/layout/LinedList"/>
    <dgm:cxn modelId="{2E098E2E-63C3-4DE8-AB44-31BD296AEDC3}" type="presParOf" srcId="{0E3B9FF7-D198-4F7C-94FA-AC91A989BF80}" destId="{11EBF770-C4BC-4598-B709-225BC47AD4D6}" srcOrd="4" destOrd="0" presId="urn:microsoft.com/office/officeart/2008/layout/LinedList"/>
    <dgm:cxn modelId="{6F51A29F-296E-4B41-AA37-016B08D6236C}" type="presParOf" srcId="{0E3B9FF7-D198-4F7C-94FA-AC91A989BF80}" destId="{D04EC1C3-DCDB-40C2-9664-1C691676C802}" srcOrd="5" destOrd="0" presId="urn:microsoft.com/office/officeart/2008/layout/LinedList"/>
    <dgm:cxn modelId="{11A71F17-4A31-4BB5-9A1E-30327EA1B712}" type="presParOf" srcId="{D04EC1C3-DCDB-40C2-9664-1C691676C802}" destId="{346B7513-DE8C-47FB-A1D0-7CE15DE73018}" srcOrd="0" destOrd="0" presId="urn:microsoft.com/office/officeart/2008/layout/LinedList"/>
    <dgm:cxn modelId="{474C0C4C-79F6-4922-96CC-28B5A5576346}" type="presParOf" srcId="{D04EC1C3-DCDB-40C2-9664-1C691676C802}" destId="{726529A7-6B65-4F95-821A-D918B09350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29E61C-0B97-421B-94D3-38AC7F4124A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7BF1AE7-F724-4925-921A-D0D9035424F3}">
      <dgm:prSet/>
      <dgm:spPr/>
      <dgm:t>
        <a:bodyPr/>
        <a:lstStyle/>
        <a:p>
          <a:r>
            <a:rPr lang="en-GB" dirty="0">
              <a:solidFill>
                <a:schemeClr val="tx1"/>
              </a:solidFill>
            </a:rPr>
            <a:t>About a boy DVD – I would like you to watch the film in your own time (time allocated on the 7</a:t>
          </a:r>
          <a:r>
            <a:rPr lang="en-GB" baseline="30000" dirty="0">
              <a:solidFill>
                <a:schemeClr val="tx1"/>
              </a:solidFill>
            </a:rPr>
            <a:t>th</a:t>
          </a:r>
          <a:r>
            <a:rPr lang="en-GB" dirty="0">
              <a:solidFill>
                <a:schemeClr val="tx1"/>
              </a:solidFill>
            </a:rPr>
            <a:t> January) there are several scenes that are pertinent for you to observe. We will however watch a few clips together now. </a:t>
          </a:r>
          <a:endParaRPr lang="en-US" dirty="0">
            <a:solidFill>
              <a:schemeClr val="tx1"/>
            </a:solidFill>
          </a:endParaRPr>
        </a:p>
      </dgm:t>
    </dgm:pt>
    <dgm:pt modelId="{44129D20-9843-45FD-A3C7-C3EA309CCF35}" type="parTrans" cxnId="{1F3BAA6D-E9ED-4C1D-9A71-4DAD64A5EA25}">
      <dgm:prSet/>
      <dgm:spPr/>
      <dgm:t>
        <a:bodyPr/>
        <a:lstStyle/>
        <a:p>
          <a:endParaRPr lang="en-US"/>
        </a:p>
      </dgm:t>
    </dgm:pt>
    <dgm:pt modelId="{E670C0BB-4D5A-4AAC-B8C3-3513135A3758}" type="sibTrans" cxnId="{1F3BAA6D-E9ED-4C1D-9A71-4DAD64A5EA25}">
      <dgm:prSet/>
      <dgm:spPr/>
      <dgm:t>
        <a:bodyPr/>
        <a:lstStyle/>
        <a:p>
          <a:endParaRPr lang="en-US"/>
        </a:p>
      </dgm:t>
    </dgm:pt>
    <dgm:pt modelId="{4870C984-6AC7-491D-BE79-3123AF15F687}">
      <dgm:prSet/>
      <dgm:spPr/>
      <dgm:t>
        <a:bodyPr/>
        <a:lstStyle/>
        <a:p>
          <a:r>
            <a:rPr lang="en-GB" dirty="0">
              <a:solidFill>
                <a:schemeClr val="tx1"/>
              </a:solidFill>
            </a:rPr>
            <a:t>Have a look to see:</a:t>
          </a:r>
          <a:endParaRPr lang="en-US" dirty="0">
            <a:solidFill>
              <a:schemeClr val="tx1"/>
            </a:solidFill>
          </a:endParaRPr>
        </a:p>
      </dgm:t>
    </dgm:pt>
    <dgm:pt modelId="{66DC4E5C-8712-4675-8F93-09DEAC0D99A1}" type="parTrans" cxnId="{D2F6838D-FA68-4822-8E51-0BCE1BA54B4C}">
      <dgm:prSet/>
      <dgm:spPr/>
      <dgm:t>
        <a:bodyPr/>
        <a:lstStyle/>
        <a:p>
          <a:endParaRPr lang="en-US"/>
        </a:p>
      </dgm:t>
    </dgm:pt>
    <dgm:pt modelId="{56C2D6EF-4AEA-4A0C-9527-719AB81CCD23}" type="sibTrans" cxnId="{D2F6838D-FA68-4822-8E51-0BCE1BA54B4C}">
      <dgm:prSet/>
      <dgm:spPr/>
      <dgm:t>
        <a:bodyPr/>
        <a:lstStyle/>
        <a:p>
          <a:endParaRPr lang="en-US"/>
        </a:p>
      </dgm:t>
    </dgm:pt>
    <dgm:pt modelId="{284DAC46-9BDE-4587-BA4F-55E9503D2C15}">
      <dgm:prSet/>
      <dgm:spPr/>
      <dgm:t>
        <a:bodyPr/>
        <a:lstStyle/>
        <a:p>
          <a:r>
            <a:rPr lang="en-GB" dirty="0">
              <a:solidFill>
                <a:schemeClr val="tx1"/>
              </a:solidFill>
            </a:rPr>
            <a:t>What protective factors does Marcus have?</a:t>
          </a:r>
          <a:endParaRPr lang="en-US" dirty="0">
            <a:solidFill>
              <a:schemeClr val="tx1"/>
            </a:solidFill>
          </a:endParaRPr>
        </a:p>
      </dgm:t>
    </dgm:pt>
    <dgm:pt modelId="{72726399-85FB-4A77-ABB8-B58AE02A9D02}" type="parTrans" cxnId="{0B0FD956-DA14-47B1-824B-4D593E7594B1}">
      <dgm:prSet/>
      <dgm:spPr/>
      <dgm:t>
        <a:bodyPr/>
        <a:lstStyle/>
        <a:p>
          <a:endParaRPr lang="en-US"/>
        </a:p>
      </dgm:t>
    </dgm:pt>
    <dgm:pt modelId="{CC371C5F-378C-42A5-9C03-72D5D7BAD570}" type="sibTrans" cxnId="{0B0FD956-DA14-47B1-824B-4D593E7594B1}">
      <dgm:prSet/>
      <dgm:spPr/>
      <dgm:t>
        <a:bodyPr/>
        <a:lstStyle/>
        <a:p>
          <a:endParaRPr lang="en-US"/>
        </a:p>
      </dgm:t>
    </dgm:pt>
    <dgm:pt modelId="{6358F219-AE2F-4E3D-AAA6-5D6036EA96DC}">
      <dgm:prSet/>
      <dgm:spPr/>
      <dgm:t>
        <a:bodyPr/>
        <a:lstStyle/>
        <a:p>
          <a:r>
            <a:rPr lang="en-GB" dirty="0">
              <a:solidFill>
                <a:schemeClr val="tx1"/>
              </a:solidFill>
            </a:rPr>
            <a:t>What other protective factors do young people have? </a:t>
          </a:r>
          <a:endParaRPr lang="en-US" dirty="0">
            <a:solidFill>
              <a:schemeClr val="tx1"/>
            </a:solidFill>
          </a:endParaRPr>
        </a:p>
      </dgm:t>
    </dgm:pt>
    <dgm:pt modelId="{C8DCB0AE-F65B-4005-AAF0-F61BD7BDF54E}" type="parTrans" cxnId="{C2BE325D-1975-458E-B19F-27F0AC1BA03D}">
      <dgm:prSet/>
      <dgm:spPr/>
      <dgm:t>
        <a:bodyPr/>
        <a:lstStyle/>
        <a:p>
          <a:endParaRPr lang="en-US"/>
        </a:p>
      </dgm:t>
    </dgm:pt>
    <dgm:pt modelId="{7CFDE207-729E-467A-B977-BC802443D84F}" type="sibTrans" cxnId="{C2BE325D-1975-458E-B19F-27F0AC1BA03D}">
      <dgm:prSet/>
      <dgm:spPr/>
      <dgm:t>
        <a:bodyPr/>
        <a:lstStyle/>
        <a:p>
          <a:endParaRPr lang="en-US"/>
        </a:p>
      </dgm:t>
    </dgm:pt>
    <dgm:pt modelId="{B8AADDBE-3DA1-4687-B4FA-04D7209E77EC}">
      <dgm:prSet/>
      <dgm:spPr/>
      <dgm:t>
        <a:bodyPr/>
        <a:lstStyle/>
        <a:p>
          <a:r>
            <a:rPr lang="en-GB" dirty="0">
              <a:solidFill>
                <a:schemeClr val="tx1"/>
              </a:solidFill>
            </a:rPr>
            <a:t>Is Youth Work a protective factor?</a:t>
          </a:r>
          <a:endParaRPr lang="en-US" dirty="0">
            <a:solidFill>
              <a:schemeClr val="tx1"/>
            </a:solidFill>
          </a:endParaRPr>
        </a:p>
      </dgm:t>
    </dgm:pt>
    <dgm:pt modelId="{4C4717A3-AB37-45F3-BB54-79E2F6C19EED}" type="parTrans" cxnId="{5315E620-279C-4338-A265-9D54500DF145}">
      <dgm:prSet/>
      <dgm:spPr/>
      <dgm:t>
        <a:bodyPr/>
        <a:lstStyle/>
        <a:p>
          <a:endParaRPr lang="en-US"/>
        </a:p>
      </dgm:t>
    </dgm:pt>
    <dgm:pt modelId="{0184B15D-23F7-41DC-B65A-3B7CB635B306}" type="sibTrans" cxnId="{5315E620-279C-4338-A265-9D54500DF145}">
      <dgm:prSet/>
      <dgm:spPr/>
      <dgm:t>
        <a:bodyPr/>
        <a:lstStyle/>
        <a:p>
          <a:endParaRPr lang="en-US"/>
        </a:p>
      </dgm:t>
    </dgm:pt>
    <dgm:pt modelId="{0FA043A7-91CE-4DD4-97B0-88E2FD99E7FB}" type="pres">
      <dgm:prSet presAssocID="{7029E61C-0B97-421B-94D3-38AC7F4124AF}" presName="linear" presStyleCnt="0">
        <dgm:presLayoutVars>
          <dgm:animLvl val="lvl"/>
          <dgm:resizeHandles val="exact"/>
        </dgm:presLayoutVars>
      </dgm:prSet>
      <dgm:spPr/>
    </dgm:pt>
    <dgm:pt modelId="{22252F5A-E9D9-4FF1-B7F6-37DB7D077488}" type="pres">
      <dgm:prSet presAssocID="{A7BF1AE7-F724-4925-921A-D0D9035424F3}" presName="parentText" presStyleLbl="node1" presStyleIdx="0" presStyleCnt="5">
        <dgm:presLayoutVars>
          <dgm:chMax val="0"/>
          <dgm:bulletEnabled val="1"/>
        </dgm:presLayoutVars>
      </dgm:prSet>
      <dgm:spPr/>
    </dgm:pt>
    <dgm:pt modelId="{191C438A-3CAC-4BBD-9E9A-5430D376228E}" type="pres">
      <dgm:prSet presAssocID="{E670C0BB-4D5A-4AAC-B8C3-3513135A3758}" presName="spacer" presStyleCnt="0"/>
      <dgm:spPr/>
    </dgm:pt>
    <dgm:pt modelId="{CA0DE453-1F15-4191-B872-AEA1447700FB}" type="pres">
      <dgm:prSet presAssocID="{4870C984-6AC7-491D-BE79-3123AF15F687}" presName="parentText" presStyleLbl="node1" presStyleIdx="1" presStyleCnt="5">
        <dgm:presLayoutVars>
          <dgm:chMax val="0"/>
          <dgm:bulletEnabled val="1"/>
        </dgm:presLayoutVars>
      </dgm:prSet>
      <dgm:spPr/>
    </dgm:pt>
    <dgm:pt modelId="{5E9A3834-9AAD-4026-BDEB-6C88534F1316}" type="pres">
      <dgm:prSet presAssocID="{56C2D6EF-4AEA-4A0C-9527-719AB81CCD23}" presName="spacer" presStyleCnt="0"/>
      <dgm:spPr/>
    </dgm:pt>
    <dgm:pt modelId="{92CA8A72-03B6-467F-AA2A-668B661B7C27}" type="pres">
      <dgm:prSet presAssocID="{284DAC46-9BDE-4587-BA4F-55E9503D2C15}" presName="parentText" presStyleLbl="node1" presStyleIdx="2" presStyleCnt="5">
        <dgm:presLayoutVars>
          <dgm:chMax val="0"/>
          <dgm:bulletEnabled val="1"/>
        </dgm:presLayoutVars>
      </dgm:prSet>
      <dgm:spPr/>
    </dgm:pt>
    <dgm:pt modelId="{9430FC42-88D4-4B87-9291-7124118B5DF9}" type="pres">
      <dgm:prSet presAssocID="{CC371C5F-378C-42A5-9C03-72D5D7BAD570}" presName="spacer" presStyleCnt="0"/>
      <dgm:spPr/>
    </dgm:pt>
    <dgm:pt modelId="{FF408AF9-7AC5-4E1D-9F36-5DFE8DEEF3C8}" type="pres">
      <dgm:prSet presAssocID="{6358F219-AE2F-4E3D-AAA6-5D6036EA96DC}" presName="parentText" presStyleLbl="node1" presStyleIdx="3" presStyleCnt="5">
        <dgm:presLayoutVars>
          <dgm:chMax val="0"/>
          <dgm:bulletEnabled val="1"/>
        </dgm:presLayoutVars>
      </dgm:prSet>
      <dgm:spPr/>
    </dgm:pt>
    <dgm:pt modelId="{6254483D-C7E3-40BE-AC9B-8621DE3E0CD3}" type="pres">
      <dgm:prSet presAssocID="{7CFDE207-729E-467A-B977-BC802443D84F}" presName="spacer" presStyleCnt="0"/>
      <dgm:spPr/>
    </dgm:pt>
    <dgm:pt modelId="{62CB95E0-4F7C-42AE-B3AE-23D622A6A27C}" type="pres">
      <dgm:prSet presAssocID="{B8AADDBE-3DA1-4687-B4FA-04D7209E77EC}" presName="parentText" presStyleLbl="node1" presStyleIdx="4" presStyleCnt="5">
        <dgm:presLayoutVars>
          <dgm:chMax val="0"/>
          <dgm:bulletEnabled val="1"/>
        </dgm:presLayoutVars>
      </dgm:prSet>
      <dgm:spPr/>
    </dgm:pt>
  </dgm:ptLst>
  <dgm:cxnLst>
    <dgm:cxn modelId="{5315E620-279C-4338-A265-9D54500DF145}" srcId="{7029E61C-0B97-421B-94D3-38AC7F4124AF}" destId="{B8AADDBE-3DA1-4687-B4FA-04D7209E77EC}" srcOrd="4" destOrd="0" parTransId="{4C4717A3-AB37-45F3-BB54-79E2F6C19EED}" sibTransId="{0184B15D-23F7-41DC-B65A-3B7CB635B306}"/>
    <dgm:cxn modelId="{6169213F-FB17-4D38-A789-03B57FB496E6}" type="presOf" srcId="{B8AADDBE-3DA1-4687-B4FA-04D7209E77EC}" destId="{62CB95E0-4F7C-42AE-B3AE-23D622A6A27C}" srcOrd="0" destOrd="0" presId="urn:microsoft.com/office/officeart/2005/8/layout/vList2"/>
    <dgm:cxn modelId="{ABD6E140-E326-4DB0-B061-07A18FC9AC91}" type="presOf" srcId="{4870C984-6AC7-491D-BE79-3123AF15F687}" destId="{CA0DE453-1F15-4191-B872-AEA1447700FB}" srcOrd="0" destOrd="0" presId="urn:microsoft.com/office/officeart/2005/8/layout/vList2"/>
    <dgm:cxn modelId="{C2BE325D-1975-458E-B19F-27F0AC1BA03D}" srcId="{7029E61C-0B97-421B-94D3-38AC7F4124AF}" destId="{6358F219-AE2F-4E3D-AAA6-5D6036EA96DC}" srcOrd="3" destOrd="0" parTransId="{C8DCB0AE-F65B-4005-AAF0-F61BD7BDF54E}" sibTransId="{7CFDE207-729E-467A-B977-BC802443D84F}"/>
    <dgm:cxn modelId="{68A18946-1B1B-449B-B48C-4C8AA49414C0}" type="presOf" srcId="{284DAC46-9BDE-4587-BA4F-55E9503D2C15}" destId="{92CA8A72-03B6-467F-AA2A-668B661B7C27}" srcOrd="0" destOrd="0" presId="urn:microsoft.com/office/officeart/2005/8/layout/vList2"/>
    <dgm:cxn modelId="{1F3BAA6D-E9ED-4C1D-9A71-4DAD64A5EA25}" srcId="{7029E61C-0B97-421B-94D3-38AC7F4124AF}" destId="{A7BF1AE7-F724-4925-921A-D0D9035424F3}" srcOrd="0" destOrd="0" parTransId="{44129D20-9843-45FD-A3C7-C3EA309CCF35}" sibTransId="{E670C0BB-4D5A-4AAC-B8C3-3513135A3758}"/>
    <dgm:cxn modelId="{B65E1052-FD14-4736-8C20-A1B50E899713}" type="presOf" srcId="{7029E61C-0B97-421B-94D3-38AC7F4124AF}" destId="{0FA043A7-91CE-4DD4-97B0-88E2FD99E7FB}" srcOrd="0" destOrd="0" presId="urn:microsoft.com/office/officeart/2005/8/layout/vList2"/>
    <dgm:cxn modelId="{0B0FD956-DA14-47B1-824B-4D593E7594B1}" srcId="{7029E61C-0B97-421B-94D3-38AC7F4124AF}" destId="{284DAC46-9BDE-4587-BA4F-55E9503D2C15}" srcOrd="2" destOrd="0" parTransId="{72726399-85FB-4A77-ABB8-B58AE02A9D02}" sibTransId="{CC371C5F-378C-42A5-9C03-72D5D7BAD570}"/>
    <dgm:cxn modelId="{D2F6838D-FA68-4822-8E51-0BCE1BA54B4C}" srcId="{7029E61C-0B97-421B-94D3-38AC7F4124AF}" destId="{4870C984-6AC7-491D-BE79-3123AF15F687}" srcOrd="1" destOrd="0" parTransId="{66DC4E5C-8712-4675-8F93-09DEAC0D99A1}" sibTransId="{56C2D6EF-4AEA-4A0C-9527-719AB81CCD23}"/>
    <dgm:cxn modelId="{AF090497-72CE-420F-9B6B-D1ABB948B856}" type="presOf" srcId="{6358F219-AE2F-4E3D-AAA6-5D6036EA96DC}" destId="{FF408AF9-7AC5-4E1D-9F36-5DFE8DEEF3C8}" srcOrd="0" destOrd="0" presId="urn:microsoft.com/office/officeart/2005/8/layout/vList2"/>
    <dgm:cxn modelId="{5448529E-905A-478C-A52A-40ADFB50B470}" type="presOf" srcId="{A7BF1AE7-F724-4925-921A-D0D9035424F3}" destId="{22252F5A-E9D9-4FF1-B7F6-37DB7D077488}" srcOrd="0" destOrd="0" presId="urn:microsoft.com/office/officeart/2005/8/layout/vList2"/>
    <dgm:cxn modelId="{140525C7-26E0-4DF5-ACB0-F48A2C51E7E6}" type="presParOf" srcId="{0FA043A7-91CE-4DD4-97B0-88E2FD99E7FB}" destId="{22252F5A-E9D9-4FF1-B7F6-37DB7D077488}" srcOrd="0" destOrd="0" presId="urn:microsoft.com/office/officeart/2005/8/layout/vList2"/>
    <dgm:cxn modelId="{E42C5F5B-7667-4D09-AD09-BF52FE10E301}" type="presParOf" srcId="{0FA043A7-91CE-4DD4-97B0-88E2FD99E7FB}" destId="{191C438A-3CAC-4BBD-9E9A-5430D376228E}" srcOrd="1" destOrd="0" presId="urn:microsoft.com/office/officeart/2005/8/layout/vList2"/>
    <dgm:cxn modelId="{F5D1CC0F-F805-462C-B85F-E581F71EC611}" type="presParOf" srcId="{0FA043A7-91CE-4DD4-97B0-88E2FD99E7FB}" destId="{CA0DE453-1F15-4191-B872-AEA1447700FB}" srcOrd="2" destOrd="0" presId="urn:microsoft.com/office/officeart/2005/8/layout/vList2"/>
    <dgm:cxn modelId="{4AA3D0C9-B64D-4F1B-941E-9CB053DBE8C9}" type="presParOf" srcId="{0FA043A7-91CE-4DD4-97B0-88E2FD99E7FB}" destId="{5E9A3834-9AAD-4026-BDEB-6C88534F1316}" srcOrd="3" destOrd="0" presId="urn:microsoft.com/office/officeart/2005/8/layout/vList2"/>
    <dgm:cxn modelId="{A4C318DE-C7E1-41AA-BCA2-FF39C55B839D}" type="presParOf" srcId="{0FA043A7-91CE-4DD4-97B0-88E2FD99E7FB}" destId="{92CA8A72-03B6-467F-AA2A-668B661B7C27}" srcOrd="4" destOrd="0" presId="urn:microsoft.com/office/officeart/2005/8/layout/vList2"/>
    <dgm:cxn modelId="{ADD32984-C174-473C-9F6D-5CA70095BC72}" type="presParOf" srcId="{0FA043A7-91CE-4DD4-97B0-88E2FD99E7FB}" destId="{9430FC42-88D4-4B87-9291-7124118B5DF9}" srcOrd="5" destOrd="0" presId="urn:microsoft.com/office/officeart/2005/8/layout/vList2"/>
    <dgm:cxn modelId="{6E6E8EA7-B621-4472-8B6F-1E0D42F2361D}" type="presParOf" srcId="{0FA043A7-91CE-4DD4-97B0-88E2FD99E7FB}" destId="{FF408AF9-7AC5-4E1D-9F36-5DFE8DEEF3C8}" srcOrd="6" destOrd="0" presId="urn:microsoft.com/office/officeart/2005/8/layout/vList2"/>
    <dgm:cxn modelId="{80DF63B4-4C09-4D89-AA5D-3656F5884363}" type="presParOf" srcId="{0FA043A7-91CE-4DD4-97B0-88E2FD99E7FB}" destId="{6254483D-C7E3-40BE-AC9B-8621DE3E0CD3}" srcOrd="7" destOrd="0" presId="urn:microsoft.com/office/officeart/2005/8/layout/vList2"/>
    <dgm:cxn modelId="{008294B7-1904-4628-903C-A89EA0CFD532}" type="presParOf" srcId="{0FA043A7-91CE-4DD4-97B0-88E2FD99E7FB}" destId="{62CB95E0-4F7C-42AE-B3AE-23D622A6A27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6BD078-4A87-4B38-813C-81EAE71CFC9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47A66D8-6560-44AF-B5BE-C50E27A82F17}">
      <dgm:prSet/>
      <dgm:spPr/>
      <dgm:t>
        <a:bodyPr/>
        <a:lstStyle/>
        <a:p>
          <a:r>
            <a:rPr lang="en-GB" dirty="0"/>
            <a:t>James, A.L and James, A. (2008) Changing childhood in the UK: reconstructing discourses of risk and protection, in A James and A.L.  James (eds), European Childhoods: Cultures, Politics and Childhoods in Europe. Basingstoke: Palgrave Macmillan.</a:t>
          </a:r>
          <a:endParaRPr lang="en-US" dirty="0"/>
        </a:p>
      </dgm:t>
    </dgm:pt>
    <dgm:pt modelId="{580D6C37-5797-4C67-A332-2283A6A178F5}" type="parTrans" cxnId="{7D0A3D86-30A5-4F2C-B322-F4CCA11B1D71}">
      <dgm:prSet/>
      <dgm:spPr/>
      <dgm:t>
        <a:bodyPr/>
        <a:lstStyle/>
        <a:p>
          <a:endParaRPr lang="en-US"/>
        </a:p>
      </dgm:t>
    </dgm:pt>
    <dgm:pt modelId="{B428CF3C-560D-4DF9-8D5D-29006D5EBCBE}" type="sibTrans" cxnId="{7D0A3D86-30A5-4F2C-B322-F4CCA11B1D71}">
      <dgm:prSet/>
      <dgm:spPr/>
      <dgm:t>
        <a:bodyPr/>
        <a:lstStyle/>
        <a:p>
          <a:endParaRPr lang="en-US"/>
        </a:p>
      </dgm:t>
    </dgm:pt>
    <dgm:pt modelId="{7F58C0B4-37DF-4F97-AA31-CB37F589C2C2}">
      <dgm:prSet/>
      <dgm:spPr/>
      <dgm:t>
        <a:bodyPr/>
        <a:lstStyle/>
        <a:p>
          <a:r>
            <a:rPr lang="en-GB"/>
            <a:t>Thompsen, K (2002) Building Resilient Students California: Corwin Press</a:t>
          </a:r>
          <a:endParaRPr lang="en-US"/>
        </a:p>
      </dgm:t>
    </dgm:pt>
    <dgm:pt modelId="{8A75C351-18B6-435B-8D2A-466FC8D33B5B}" type="parTrans" cxnId="{252765EA-A886-4948-8B01-412E8EA1E332}">
      <dgm:prSet/>
      <dgm:spPr/>
      <dgm:t>
        <a:bodyPr/>
        <a:lstStyle/>
        <a:p>
          <a:endParaRPr lang="en-US"/>
        </a:p>
      </dgm:t>
    </dgm:pt>
    <dgm:pt modelId="{3C3EC154-F637-4071-8B9E-855778372EF8}" type="sibTrans" cxnId="{252765EA-A886-4948-8B01-412E8EA1E332}">
      <dgm:prSet/>
      <dgm:spPr/>
      <dgm:t>
        <a:bodyPr/>
        <a:lstStyle/>
        <a:p>
          <a:endParaRPr lang="en-US"/>
        </a:p>
      </dgm:t>
    </dgm:pt>
    <dgm:pt modelId="{698ED85E-32E2-4F15-94DC-460757B22536}" type="pres">
      <dgm:prSet presAssocID="{D46BD078-4A87-4B38-813C-81EAE71CFC90}" presName="vert0" presStyleCnt="0">
        <dgm:presLayoutVars>
          <dgm:dir/>
          <dgm:animOne val="branch"/>
          <dgm:animLvl val="lvl"/>
        </dgm:presLayoutVars>
      </dgm:prSet>
      <dgm:spPr/>
    </dgm:pt>
    <dgm:pt modelId="{20F032CD-968F-4C15-88D3-4C4344DA692E}" type="pres">
      <dgm:prSet presAssocID="{E47A66D8-6560-44AF-B5BE-C50E27A82F17}" presName="thickLine" presStyleLbl="alignNode1" presStyleIdx="0" presStyleCnt="2"/>
      <dgm:spPr/>
    </dgm:pt>
    <dgm:pt modelId="{3C4B5E8B-343F-405D-A249-BBFB4CF9135C}" type="pres">
      <dgm:prSet presAssocID="{E47A66D8-6560-44AF-B5BE-C50E27A82F17}" presName="horz1" presStyleCnt="0"/>
      <dgm:spPr/>
    </dgm:pt>
    <dgm:pt modelId="{3D1C794A-9778-4E6C-AA63-3808C7D0EFBA}" type="pres">
      <dgm:prSet presAssocID="{E47A66D8-6560-44AF-B5BE-C50E27A82F17}" presName="tx1" presStyleLbl="revTx" presStyleIdx="0" presStyleCnt="2" custScaleY="94786"/>
      <dgm:spPr/>
    </dgm:pt>
    <dgm:pt modelId="{542F999D-AA21-4F50-A20E-A3493470B6EC}" type="pres">
      <dgm:prSet presAssocID="{E47A66D8-6560-44AF-B5BE-C50E27A82F17}" presName="vert1" presStyleCnt="0"/>
      <dgm:spPr/>
    </dgm:pt>
    <dgm:pt modelId="{D1E613DE-70DC-4B21-9109-E5779EF36C4A}" type="pres">
      <dgm:prSet presAssocID="{7F58C0B4-37DF-4F97-AA31-CB37F589C2C2}" presName="thickLine" presStyleLbl="alignNode1" presStyleIdx="1" presStyleCnt="2"/>
      <dgm:spPr/>
    </dgm:pt>
    <dgm:pt modelId="{9DE0B4EF-A9A2-476D-894C-959B464974B9}" type="pres">
      <dgm:prSet presAssocID="{7F58C0B4-37DF-4F97-AA31-CB37F589C2C2}" presName="horz1" presStyleCnt="0"/>
      <dgm:spPr/>
    </dgm:pt>
    <dgm:pt modelId="{53BFDB38-35A8-4009-801B-648C22802016}" type="pres">
      <dgm:prSet presAssocID="{7F58C0B4-37DF-4F97-AA31-CB37F589C2C2}" presName="tx1" presStyleLbl="revTx" presStyleIdx="1" presStyleCnt="2"/>
      <dgm:spPr/>
    </dgm:pt>
    <dgm:pt modelId="{D021B732-FD59-4717-910C-D0786CCAFC7A}" type="pres">
      <dgm:prSet presAssocID="{7F58C0B4-37DF-4F97-AA31-CB37F589C2C2}" presName="vert1" presStyleCnt="0"/>
      <dgm:spPr/>
    </dgm:pt>
  </dgm:ptLst>
  <dgm:cxnLst>
    <dgm:cxn modelId="{EB586E04-0ED1-4044-B45B-607767D787D2}" type="presOf" srcId="{E47A66D8-6560-44AF-B5BE-C50E27A82F17}" destId="{3D1C794A-9778-4E6C-AA63-3808C7D0EFBA}" srcOrd="0" destOrd="0" presId="urn:microsoft.com/office/officeart/2008/layout/LinedList"/>
    <dgm:cxn modelId="{D9612D15-4013-4EB9-9409-F1388F0A502D}" type="presOf" srcId="{D46BD078-4A87-4B38-813C-81EAE71CFC90}" destId="{698ED85E-32E2-4F15-94DC-460757B22536}" srcOrd="0" destOrd="0" presId="urn:microsoft.com/office/officeart/2008/layout/LinedList"/>
    <dgm:cxn modelId="{7D0A3D86-30A5-4F2C-B322-F4CCA11B1D71}" srcId="{D46BD078-4A87-4B38-813C-81EAE71CFC90}" destId="{E47A66D8-6560-44AF-B5BE-C50E27A82F17}" srcOrd="0" destOrd="0" parTransId="{580D6C37-5797-4C67-A332-2283A6A178F5}" sibTransId="{B428CF3C-560D-4DF9-8D5D-29006D5EBCBE}"/>
    <dgm:cxn modelId="{33C7DCD5-D75A-4E36-B126-DB6E74773C3A}" type="presOf" srcId="{7F58C0B4-37DF-4F97-AA31-CB37F589C2C2}" destId="{53BFDB38-35A8-4009-801B-648C22802016}" srcOrd="0" destOrd="0" presId="urn:microsoft.com/office/officeart/2008/layout/LinedList"/>
    <dgm:cxn modelId="{252765EA-A886-4948-8B01-412E8EA1E332}" srcId="{D46BD078-4A87-4B38-813C-81EAE71CFC90}" destId="{7F58C0B4-37DF-4F97-AA31-CB37F589C2C2}" srcOrd="1" destOrd="0" parTransId="{8A75C351-18B6-435B-8D2A-466FC8D33B5B}" sibTransId="{3C3EC154-F637-4071-8B9E-855778372EF8}"/>
    <dgm:cxn modelId="{759C9215-6591-4A28-8AA3-21B063BA83FF}" type="presParOf" srcId="{698ED85E-32E2-4F15-94DC-460757B22536}" destId="{20F032CD-968F-4C15-88D3-4C4344DA692E}" srcOrd="0" destOrd="0" presId="urn:microsoft.com/office/officeart/2008/layout/LinedList"/>
    <dgm:cxn modelId="{8D4DAC5A-C496-41AD-AAD3-76B29B759C8A}" type="presParOf" srcId="{698ED85E-32E2-4F15-94DC-460757B22536}" destId="{3C4B5E8B-343F-405D-A249-BBFB4CF9135C}" srcOrd="1" destOrd="0" presId="urn:microsoft.com/office/officeart/2008/layout/LinedList"/>
    <dgm:cxn modelId="{81C108F2-BAA7-437E-BC07-76C7DF689140}" type="presParOf" srcId="{3C4B5E8B-343F-405D-A249-BBFB4CF9135C}" destId="{3D1C794A-9778-4E6C-AA63-3808C7D0EFBA}" srcOrd="0" destOrd="0" presId="urn:microsoft.com/office/officeart/2008/layout/LinedList"/>
    <dgm:cxn modelId="{3E3BE696-F304-4211-81B5-268ED0A0B744}" type="presParOf" srcId="{3C4B5E8B-343F-405D-A249-BBFB4CF9135C}" destId="{542F999D-AA21-4F50-A20E-A3493470B6EC}" srcOrd="1" destOrd="0" presId="urn:microsoft.com/office/officeart/2008/layout/LinedList"/>
    <dgm:cxn modelId="{943C183C-8758-4D2C-B365-00E1C802E447}" type="presParOf" srcId="{698ED85E-32E2-4F15-94DC-460757B22536}" destId="{D1E613DE-70DC-4B21-9109-E5779EF36C4A}" srcOrd="2" destOrd="0" presId="urn:microsoft.com/office/officeart/2008/layout/LinedList"/>
    <dgm:cxn modelId="{FC7CCD23-B94F-4313-93A5-090670255709}" type="presParOf" srcId="{698ED85E-32E2-4F15-94DC-460757B22536}" destId="{9DE0B4EF-A9A2-476D-894C-959B464974B9}" srcOrd="3" destOrd="0" presId="urn:microsoft.com/office/officeart/2008/layout/LinedList"/>
    <dgm:cxn modelId="{A4E9697E-2474-40A7-B336-512C5E05E067}" type="presParOf" srcId="{9DE0B4EF-A9A2-476D-894C-959B464974B9}" destId="{53BFDB38-35A8-4009-801B-648C22802016}" srcOrd="0" destOrd="0" presId="urn:microsoft.com/office/officeart/2008/layout/LinedList"/>
    <dgm:cxn modelId="{A2325941-7E49-40E7-9632-3A21587DE6C8}" type="presParOf" srcId="{9DE0B4EF-A9A2-476D-894C-959B464974B9}" destId="{D021B732-FD59-4717-910C-D0786CCAFC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AA434-B2E4-4664-BE74-FCB58BC99C41}">
      <dsp:nvSpPr>
        <dsp:cNvPr id="0" name=""/>
        <dsp:cNvSpPr/>
      </dsp:nvSpPr>
      <dsp:spPr>
        <a:xfrm>
          <a:off x="0" y="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CB053F-E339-41A7-BD98-5AAFB6F2D9F7}">
      <dsp:nvSpPr>
        <dsp:cNvPr id="0" name=""/>
        <dsp:cNvSpPr/>
      </dsp:nvSpPr>
      <dsp:spPr>
        <a:xfrm>
          <a:off x="0" y="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Some say that mental ill-health amongst adolescents is on the increase. From your own observations do you think this is the case? </a:t>
          </a:r>
          <a:endParaRPr lang="en-US" sz="2400" kern="1200"/>
        </a:p>
      </dsp:txBody>
      <dsp:txXfrm>
        <a:off x="0" y="0"/>
        <a:ext cx="8229600" cy="1234440"/>
      </dsp:txXfrm>
    </dsp:sp>
    <dsp:sp modelId="{7CB66CED-DDAB-41C3-A6A9-FF650173E713}">
      <dsp:nvSpPr>
        <dsp:cNvPr id="0" name=""/>
        <dsp:cNvSpPr/>
      </dsp:nvSpPr>
      <dsp:spPr>
        <a:xfrm>
          <a:off x="0" y="123444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5C986-CDC8-43C5-ACB6-BFF5CDBCCBB5}">
      <dsp:nvSpPr>
        <dsp:cNvPr id="0" name=""/>
        <dsp:cNvSpPr/>
      </dsp:nvSpPr>
      <dsp:spPr>
        <a:xfrm>
          <a:off x="0" y="123444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Which do you think is the most influential as far as the emotional health of adolescents is concerned: the family, the school or the peer group?</a:t>
          </a:r>
          <a:endParaRPr lang="en-US" sz="2400" kern="1200"/>
        </a:p>
      </dsp:txBody>
      <dsp:txXfrm>
        <a:off x="0" y="1234440"/>
        <a:ext cx="8229600" cy="1234440"/>
      </dsp:txXfrm>
    </dsp:sp>
    <dsp:sp modelId="{6FD65566-5B24-4F16-BE57-D320E37A90E7}">
      <dsp:nvSpPr>
        <dsp:cNvPr id="0" name=""/>
        <dsp:cNvSpPr/>
      </dsp:nvSpPr>
      <dsp:spPr>
        <a:xfrm>
          <a:off x="0" y="246888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D4F80-835D-4C44-99A7-2273D81D0BCA}">
      <dsp:nvSpPr>
        <dsp:cNvPr id="0" name=""/>
        <dsp:cNvSpPr/>
      </dsp:nvSpPr>
      <dsp:spPr>
        <a:xfrm>
          <a:off x="0" y="246888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Can this be reduced by building the resilience of young people?</a:t>
          </a:r>
          <a:endParaRPr lang="en-US" sz="2400" kern="1200"/>
        </a:p>
      </dsp:txBody>
      <dsp:txXfrm>
        <a:off x="0" y="2468880"/>
        <a:ext cx="8229600" cy="1234440"/>
      </dsp:txXfrm>
    </dsp:sp>
    <dsp:sp modelId="{AE52EC68-AAA2-429B-85E4-6F57926D126A}">
      <dsp:nvSpPr>
        <dsp:cNvPr id="0" name=""/>
        <dsp:cNvSpPr/>
      </dsp:nvSpPr>
      <dsp:spPr>
        <a:xfrm>
          <a:off x="0" y="370332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C978A-02B0-4161-8A64-5E9F64C05085}">
      <dsp:nvSpPr>
        <dsp:cNvPr id="0" name=""/>
        <dsp:cNvSpPr/>
      </dsp:nvSpPr>
      <dsp:spPr>
        <a:xfrm>
          <a:off x="0" y="370332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Examples from practice.</a:t>
          </a:r>
          <a:endParaRPr lang="en-US" sz="2400" kern="1200"/>
        </a:p>
      </dsp:txBody>
      <dsp:txXfrm>
        <a:off x="0" y="3703320"/>
        <a:ext cx="8229600" cy="1234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93E13-122E-4D47-80C5-A6EB90DAC38B}">
      <dsp:nvSpPr>
        <dsp:cNvPr id="0" name=""/>
        <dsp:cNvSpPr/>
      </dsp:nvSpPr>
      <dsp:spPr>
        <a:xfrm>
          <a:off x="0" y="20412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Bring to mind a young person each for whom you have worked with. Divide a piece of paper into two columns.</a:t>
          </a:r>
          <a:endParaRPr lang="en-US" sz="2700" kern="1200" dirty="0">
            <a:solidFill>
              <a:schemeClr val="tx1"/>
            </a:solidFill>
          </a:endParaRPr>
        </a:p>
      </dsp:txBody>
      <dsp:txXfrm>
        <a:off x="52431" y="256551"/>
        <a:ext cx="8124738" cy="969198"/>
      </dsp:txXfrm>
    </dsp:sp>
    <dsp:sp modelId="{318531E4-9537-4B70-A1E4-7D3B393D09AC}">
      <dsp:nvSpPr>
        <dsp:cNvPr id="0" name=""/>
        <dsp:cNvSpPr/>
      </dsp:nvSpPr>
      <dsp:spPr>
        <a:xfrm>
          <a:off x="0" y="135594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On the left side list the problems and challenges facing this person.</a:t>
          </a:r>
          <a:endParaRPr lang="en-US" sz="2700" kern="1200" dirty="0">
            <a:solidFill>
              <a:schemeClr val="tx1"/>
            </a:solidFill>
          </a:endParaRPr>
        </a:p>
      </dsp:txBody>
      <dsp:txXfrm>
        <a:off x="52431" y="1408371"/>
        <a:ext cx="8124738" cy="969198"/>
      </dsp:txXfrm>
    </dsp:sp>
    <dsp:sp modelId="{C2F40479-D6EE-415B-88A6-10CEE0E07C4D}">
      <dsp:nvSpPr>
        <dsp:cNvPr id="0" name=""/>
        <dsp:cNvSpPr/>
      </dsp:nvSpPr>
      <dsp:spPr>
        <a:xfrm>
          <a:off x="0" y="250776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On the right side, list the positive things or resources this young person has.</a:t>
          </a:r>
          <a:endParaRPr lang="en-US" sz="2700" kern="1200" dirty="0">
            <a:solidFill>
              <a:schemeClr val="tx1"/>
            </a:solidFill>
          </a:endParaRPr>
        </a:p>
      </dsp:txBody>
      <dsp:txXfrm>
        <a:off x="52431" y="2560191"/>
        <a:ext cx="8124738" cy="969198"/>
      </dsp:txXfrm>
    </dsp:sp>
    <dsp:sp modelId="{83355816-E970-4DB9-BDC2-1BB383870054}">
      <dsp:nvSpPr>
        <dsp:cNvPr id="0" name=""/>
        <dsp:cNvSpPr/>
      </dsp:nvSpPr>
      <dsp:spPr>
        <a:xfrm>
          <a:off x="0" y="365958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Feedback</a:t>
          </a:r>
          <a:endParaRPr lang="en-US" sz="2700" kern="1200" dirty="0">
            <a:solidFill>
              <a:schemeClr val="tx1"/>
            </a:solidFill>
          </a:endParaRPr>
        </a:p>
      </dsp:txBody>
      <dsp:txXfrm>
        <a:off x="52431" y="3712011"/>
        <a:ext cx="8124738"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C1715-4455-46AA-88AF-C3D2A08FA597}">
      <dsp:nvSpPr>
        <dsp:cNvPr id="0" name=""/>
        <dsp:cNvSpPr/>
      </dsp:nvSpPr>
      <dsp:spPr>
        <a:xfrm>
          <a:off x="0" y="60065"/>
          <a:ext cx="8229600" cy="21841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My expectation is that the left hand side will be easier to complete than the list on the right hand side.</a:t>
          </a:r>
          <a:endParaRPr lang="en-US" sz="3100" kern="1200" dirty="0">
            <a:solidFill>
              <a:schemeClr val="tx1"/>
            </a:solidFill>
          </a:endParaRPr>
        </a:p>
      </dsp:txBody>
      <dsp:txXfrm>
        <a:off x="106621" y="166686"/>
        <a:ext cx="8016358" cy="1970892"/>
      </dsp:txXfrm>
    </dsp:sp>
    <dsp:sp modelId="{50E92637-D3CD-47F2-B9F5-E51EA477E06A}">
      <dsp:nvSpPr>
        <dsp:cNvPr id="0" name=""/>
        <dsp:cNvSpPr/>
      </dsp:nvSpPr>
      <dsp:spPr>
        <a:xfrm>
          <a:off x="0" y="2333480"/>
          <a:ext cx="8229600" cy="21841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You might notice that these items are purely diagnostic, whereas the items on the right hand side are the potential building blocks for foundation stones.</a:t>
          </a:r>
          <a:endParaRPr lang="en-US" sz="3100" kern="1200" dirty="0">
            <a:solidFill>
              <a:schemeClr val="tx1"/>
            </a:solidFill>
          </a:endParaRPr>
        </a:p>
      </dsp:txBody>
      <dsp:txXfrm>
        <a:off x="106621" y="2440101"/>
        <a:ext cx="8016358" cy="1970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26189-72FC-4F29-9E24-EA89FC00A23B}">
      <dsp:nvSpPr>
        <dsp:cNvPr id="0" name=""/>
        <dsp:cNvSpPr/>
      </dsp:nvSpPr>
      <dsp:spPr>
        <a:xfrm>
          <a:off x="0" y="0"/>
          <a:ext cx="102628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A86AB-40B6-4A57-A86A-B7E6CD1D9E98}">
      <dsp:nvSpPr>
        <dsp:cNvPr id="0" name=""/>
        <dsp:cNvSpPr/>
      </dsp:nvSpPr>
      <dsp:spPr>
        <a:xfrm>
          <a:off x="0" y="0"/>
          <a:ext cx="10262862" cy="2158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As a concept applied to children and young people, resilience has perhaps emerged from, and been most prominent in, discourses about child abuse and protection.</a:t>
          </a:r>
          <a:endParaRPr lang="en-US" sz="2700" kern="1200"/>
        </a:p>
      </dsp:txBody>
      <dsp:txXfrm>
        <a:off x="0" y="0"/>
        <a:ext cx="10262862" cy="2158211"/>
      </dsp:txXfrm>
    </dsp:sp>
    <dsp:sp modelId="{4383B59D-DE82-4505-BE90-07BB84753D85}">
      <dsp:nvSpPr>
        <dsp:cNvPr id="0" name=""/>
        <dsp:cNvSpPr/>
      </dsp:nvSpPr>
      <dsp:spPr>
        <a:xfrm>
          <a:off x="0" y="2158211"/>
          <a:ext cx="102628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C758E-9366-40E3-A43C-FD5D98C03136}">
      <dsp:nvSpPr>
        <dsp:cNvPr id="0" name=""/>
        <dsp:cNvSpPr/>
      </dsp:nvSpPr>
      <dsp:spPr>
        <a:xfrm>
          <a:off x="0" y="2158211"/>
          <a:ext cx="10262862" cy="2158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endParaRPr lang="en-US" sz="2700" kern="1200" dirty="0"/>
        </a:p>
      </dsp:txBody>
      <dsp:txXfrm>
        <a:off x="0" y="2158211"/>
        <a:ext cx="10262862" cy="21582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D78F7-688F-4CAA-8E05-2C1563466CF3}">
      <dsp:nvSpPr>
        <dsp:cNvPr id="0" name=""/>
        <dsp:cNvSpPr/>
      </dsp:nvSpPr>
      <dsp:spPr>
        <a:xfrm>
          <a:off x="0" y="2411"/>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C9CD2-1599-462A-93CF-B6DED100FF32}">
      <dsp:nvSpPr>
        <dsp:cNvPr id="0" name=""/>
        <dsp:cNvSpPr/>
      </dsp:nvSpPr>
      <dsp:spPr>
        <a:xfrm>
          <a:off x="0" y="2411"/>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Affected by both personality and environmental factors, resilience should be considered as a process or a phenomenon rather that as a personality characteristic of an individual.</a:t>
          </a:r>
          <a:endParaRPr lang="en-US" sz="2500" kern="1200"/>
        </a:p>
      </dsp:txBody>
      <dsp:txXfrm>
        <a:off x="0" y="2411"/>
        <a:ext cx="8229600" cy="1644312"/>
      </dsp:txXfrm>
    </dsp:sp>
    <dsp:sp modelId="{ABF1053E-ED2D-43A2-B1E1-28BF51909406}">
      <dsp:nvSpPr>
        <dsp:cNvPr id="0" name=""/>
        <dsp:cNvSpPr/>
      </dsp:nvSpPr>
      <dsp:spPr>
        <a:xfrm>
          <a:off x="0" y="1646723"/>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526D4-3BDF-407A-8293-E802C1DB5642}">
      <dsp:nvSpPr>
        <dsp:cNvPr id="0" name=""/>
        <dsp:cNvSpPr/>
      </dsp:nvSpPr>
      <dsp:spPr>
        <a:xfrm>
          <a:off x="0" y="1646723"/>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Resilience is associated with having a good sense of self-efficacy, and self esteem and ego strength, giving the ability to make choices and exercise  degree of control.</a:t>
          </a:r>
          <a:endParaRPr lang="en-US" sz="2500" kern="1200"/>
        </a:p>
      </dsp:txBody>
      <dsp:txXfrm>
        <a:off x="0" y="1646723"/>
        <a:ext cx="8229600" cy="1644312"/>
      </dsp:txXfrm>
    </dsp:sp>
    <dsp:sp modelId="{01B24B45-4FB3-4DEB-908E-EAFFC63DC706}">
      <dsp:nvSpPr>
        <dsp:cNvPr id="0" name=""/>
        <dsp:cNvSpPr/>
      </dsp:nvSpPr>
      <dsp:spPr>
        <a:xfrm>
          <a:off x="0" y="329103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498F5-8AA8-438C-9569-A11CE7755DC0}">
      <dsp:nvSpPr>
        <dsp:cNvPr id="0" name=""/>
        <dsp:cNvSpPr/>
      </dsp:nvSpPr>
      <dsp:spPr>
        <a:xfrm>
          <a:off x="0" y="3291036"/>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attributes of each child in terms of intelligence, temperament and coping skills are also important. </a:t>
          </a:r>
          <a:endParaRPr lang="en-US" sz="2500" kern="1200"/>
        </a:p>
      </dsp:txBody>
      <dsp:txXfrm>
        <a:off x="0" y="3291036"/>
        <a:ext cx="8229600" cy="16443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94487-2280-44A6-89D6-2A4CB750A7B8}">
      <dsp:nvSpPr>
        <dsp:cNvPr id="0" name=""/>
        <dsp:cNvSpPr/>
      </dsp:nvSpPr>
      <dsp:spPr>
        <a:xfrm>
          <a:off x="0" y="2692"/>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4601D-E8EE-41B9-829C-63D29301383C}">
      <dsp:nvSpPr>
        <dsp:cNvPr id="0" name=""/>
        <dsp:cNvSpPr/>
      </dsp:nvSpPr>
      <dsp:spPr>
        <a:xfrm>
          <a:off x="0" y="2692"/>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However, such characteristics are a product not only of the wider environment in which the child/young person is raised and the experiences to which they are exposed, including the impact of factors such as poverty.</a:t>
          </a:r>
          <a:endParaRPr lang="en-US" sz="2700" kern="1200"/>
        </a:p>
      </dsp:txBody>
      <dsp:txXfrm>
        <a:off x="0" y="2692"/>
        <a:ext cx="8229600" cy="1836596"/>
      </dsp:txXfrm>
    </dsp:sp>
    <dsp:sp modelId="{FB215505-0246-429E-8B49-4C991095C734}">
      <dsp:nvSpPr>
        <dsp:cNvPr id="0" name=""/>
        <dsp:cNvSpPr/>
      </dsp:nvSpPr>
      <dsp:spPr>
        <a:xfrm>
          <a:off x="0" y="1839289"/>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C7EE3-C93C-4876-8B40-95C664230FEA}">
      <dsp:nvSpPr>
        <dsp:cNvPr id="0" name=""/>
        <dsp:cNvSpPr/>
      </dsp:nvSpPr>
      <dsp:spPr>
        <a:xfrm>
          <a:off x="0" y="1839289"/>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are also associated with the formation of secure emotional attachments in early life (particularly with mothers), with positive family functioning, and with having and using social support when needed.</a:t>
          </a:r>
          <a:endParaRPr lang="en-US" sz="2700" kern="1200"/>
        </a:p>
      </dsp:txBody>
      <dsp:txXfrm>
        <a:off x="0" y="1839289"/>
        <a:ext cx="8229600" cy="1836596"/>
      </dsp:txXfrm>
    </dsp:sp>
    <dsp:sp modelId="{11EBF770-C4BC-4598-B709-225BC47AD4D6}">
      <dsp:nvSpPr>
        <dsp:cNvPr id="0" name=""/>
        <dsp:cNvSpPr/>
      </dsp:nvSpPr>
      <dsp:spPr>
        <a:xfrm>
          <a:off x="0" y="367588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B7513-DE8C-47FB-A1D0-7CE15DE73018}">
      <dsp:nvSpPr>
        <dsp:cNvPr id="0" name=""/>
        <dsp:cNvSpPr/>
      </dsp:nvSpPr>
      <dsp:spPr>
        <a:xfrm>
          <a:off x="0" y="3675886"/>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Thus, important risk modifiers are the attributes of an individual child, the influence of their family, and </a:t>
          </a:r>
          <a:r>
            <a:rPr lang="en-GB" sz="2700" b="1" i="1" kern="1200"/>
            <a:t>the social and community context in which they live. </a:t>
          </a:r>
          <a:endParaRPr lang="en-US" sz="2700" kern="1200"/>
        </a:p>
      </dsp:txBody>
      <dsp:txXfrm>
        <a:off x="0" y="3675886"/>
        <a:ext cx="8229600" cy="18365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52F5A-E9D9-4FF1-B7F6-37DB7D077488}">
      <dsp:nvSpPr>
        <dsp:cNvPr id="0" name=""/>
        <dsp:cNvSpPr/>
      </dsp:nvSpPr>
      <dsp:spPr>
        <a:xfrm>
          <a:off x="0" y="415851"/>
          <a:ext cx="1084217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About a boy DVD – I would like you to watch the film in your own time (time allocated on the 7</a:t>
          </a:r>
          <a:r>
            <a:rPr lang="en-GB" sz="1800" kern="1200" baseline="30000" dirty="0">
              <a:solidFill>
                <a:schemeClr val="tx1"/>
              </a:solidFill>
            </a:rPr>
            <a:t>th</a:t>
          </a:r>
          <a:r>
            <a:rPr lang="en-GB" sz="1800" kern="1200" dirty="0">
              <a:solidFill>
                <a:schemeClr val="tx1"/>
              </a:solidFill>
            </a:rPr>
            <a:t> January) there are several scenes that are pertinent for you to observe. We will however watch a few clips together now. </a:t>
          </a:r>
          <a:endParaRPr lang="en-US" sz="1800" kern="1200" dirty="0">
            <a:solidFill>
              <a:schemeClr val="tx1"/>
            </a:solidFill>
          </a:endParaRPr>
        </a:p>
      </dsp:txBody>
      <dsp:txXfrm>
        <a:off x="34954" y="450805"/>
        <a:ext cx="10772264" cy="646132"/>
      </dsp:txXfrm>
    </dsp:sp>
    <dsp:sp modelId="{CA0DE453-1F15-4191-B872-AEA1447700FB}">
      <dsp:nvSpPr>
        <dsp:cNvPr id="0" name=""/>
        <dsp:cNvSpPr/>
      </dsp:nvSpPr>
      <dsp:spPr>
        <a:xfrm>
          <a:off x="0" y="1183731"/>
          <a:ext cx="1084217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Have a look to see:</a:t>
          </a:r>
          <a:endParaRPr lang="en-US" sz="1800" kern="1200" dirty="0">
            <a:solidFill>
              <a:schemeClr val="tx1"/>
            </a:solidFill>
          </a:endParaRPr>
        </a:p>
      </dsp:txBody>
      <dsp:txXfrm>
        <a:off x="34954" y="1218685"/>
        <a:ext cx="10772264" cy="646132"/>
      </dsp:txXfrm>
    </dsp:sp>
    <dsp:sp modelId="{92CA8A72-03B6-467F-AA2A-668B661B7C27}">
      <dsp:nvSpPr>
        <dsp:cNvPr id="0" name=""/>
        <dsp:cNvSpPr/>
      </dsp:nvSpPr>
      <dsp:spPr>
        <a:xfrm>
          <a:off x="0" y="1951611"/>
          <a:ext cx="1084217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What protective factors does Marcus have?</a:t>
          </a:r>
          <a:endParaRPr lang="en-US" sz="1800" kern="1200" dirty="0">
            <a:solidFill>
              <a:schemeClr val="tx1"/>
            </a:solidFill>
          </a:endParaRPr>
        </a:p>
      </dsp:txBody>
      <dsp:txXfrm>
        <a:off x="34954" y="1986565"/>
        <a:ext cx="10772264" cy="646132"/>
      </dsp:txXfrm>
    </dsp:sp>
    <dsp:sp modelId="{FF408AF9-7AC5-4E1D-9F36-5DFE8DEEF3C8}">
      <dsp:nvSpPr>
        <dsp:cNvPr id="0" name=""/>
        <dsp:cNvSpPr/>
      </dsp:nvSpPr>
      <dsp:spPr>
        <a:xfrm>
          <a:off x="0" y="2719491"/>
          <a:ext cx="1084217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What other protective factors do young people have? </a:t>
          </a:r>
          <a:endParaRPr lang="en-US" sz="1800" kern="1200" dirty="0">
            <a:solidFill>
              <a:schemeClr val="tx1"/>
            </a:solidFill>
          </a:endParaRPr>
        </a:p>
      </dsp:txBody>
      <dsp:txXfrm>
        <a:off x="34954" y="2754445"/>
        <a:ext cx="10772264" cy="646132"/>
      </dsp:txXfrm>
    </dsp:sp>
    <dsp:sp modelId="{62CB95E0-4F7C-42AE-B3AE-23D622A6A27C}">
      <dsp:nvSpPr>
        <dsp:cNvPr id="0" name=""/>
        <dsp:cNvSpPr/>
      </dsp:nvSpPr>
      <dsp:spPr>
        <a:xfrm>
          <a:off x="0" y="3487371"/>
          <a:ext cx="1084217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Is Youth Work a protective factor?</a:t>
          </a:r>
          <a:endParaRPr lang="en-US" sz="1800" kern="1200" dirty="0">
            <a:solidFill>
              <a:schemeClr val="tx1"/>
            </a:solidFill>
          </a:endParaRPr>
        </a:p>
      </dsp:txBody>
      <dsp:txXfrm>
        <a:off x="34954" y="3522325"/>
        <a:ext cx="10772264" cy="6461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032CD-968F-4C15-88D3-4C4344DA692E}">
      <dsp:nvSpPr>
        <dsp:cNvPr id="0" name=""/>
        <dsp:cNvSpPr/>
      </dsp:nvSpPr>
      <dsp:spPr>
        <a:xfrm>
          <a:off x="0" y="2517"/>
          <a:ext cx="77648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C794A-9778-4E6C-AA63-3808C7D0EFBA}">
      <dsp:nvSpPr>
        <dsp:cNvPr id="0" name=""/>
        <dsp:cNvSpPr/>
      </dsp:nvSpPr>
      <dsp:spPr>
        <a:xfrm>
          <a:off x="0" y="2517"/>
          <a:ext cx="7764827" cy="182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James, A.L and James, A. (2008) Changing childhood in the UK: reconstructing discourses of risk and protection, in A James and A.L.  James (eds), European Childhoods: Cultures, Politics and Childhoods in Europe. Basingstoke: Palgrave Macmillan.</a:t>
          </a:r>
          <a:endParaRPr lang="en-US" sz="2300" kern="1200" dirty="0"/>
        </a:p>
      </dsp:txBody>
      <dsp:txXfrm>
        <a:off x="0" y="2517"/>
        <a:ext cx="7764827" cy="1824380"/>
      </dsp:txXfrm>
    </dsp:sp>
    <dsp:sp modelId="{D1E613DE-70DC-4B21-9109-E5779EF36C4A}">
      <dsp:nvSpPr>
        <dsp:cNvPr id="0" name=""/>
        <dsp:cNvSpPr/>
      </dsp:nvSpPr>
      <dsp:spPr>
        <a:xfrm>
          <a:off x="0" y="1826898"/>
          <a:ext cx="77648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FDB38-35A8-4009-801B-648C22802016}">
      <dsp:nvSpPr>
        <dsp:cNvPr id="0" name=""/>
        <dsp:cNvSpPr/>
      </dsp:nvSpPr>
      <dsp:spPr>
        <a:xfrm>
          <a:off x="0" y="1826898"/>
          <a:ext cx="7764827" cy="192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Thompsen, K (2002) Building Resilient Students California: Corwin Press</a:t>
          </a:r>
          <a:endParaRPr lang="en-US" sz="2300" kern="1200"/>
        </a:p>
      </dsp:txBody>
      <dsp:txXfrm>
        <a:off x="0" y="1826898"/>
        <a:ext cx="7764827" cy="19247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598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13/09/2024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34974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13/09/2024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5184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13/09/2024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1033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13/09/2024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01010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5904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498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0703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9961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09553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2911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13/09/2024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916434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81389961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9/13/2024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8641647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Lecture 5/6</a:t>
            </a:r>
          </a:p>
        </p:txBody>
      </p:sp>
      <p:sp>
        <p:nvSpPr>
          <p:cNvPr id="3" name="Subtitle 2"/>
          <p:cNvSpPr>
            <a:spLocks noGrp="1"/>
          </p:cNvSpPr>
          <p:nvPr>
            <p:ph type="subTitle" idx="1"/>
          </p:nvPr>
        </p:nvSpPr>
        <p:spPr/>
        <p:txBody>
          <a:bodyPr/>
          <a:lstStyle/>
          <a:p>
            <a:r>
              <a:rPr lang="en-GB" dirty="0"/>
              <a:t>Resilience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Catch up and re-connect as a group.</a:t>
            </a:r>
          </a:p>
        </p:txBody>
      </p:sp>
      <p:sp>
        <p:nvSpPr>
          <p:cNvPr id="3" name="Content Placeholder 2"/>
          <p:cNvSpPr>
            <a:spLocks noGrp="1"/>
          </p:cNvSpPr>
          <p:nvPr>
            <p:ph idx="1"/>
          </p:nvPr>
        </p:nvSpPr>
        <p:spPr/>
        <p:txBody>
          <a:bodyPr/>
          <a:lstStyle/>
          <a:p>
            <a:r>
              <a:rPr lang="en-GB" dirty="0"/>
              <a:t>What have we explored so far…</a:t>
            </a:r>
          </a:p>
        </p:txBody>
      </p:sp>
    </p:spTree>
    <p:extLst>
      <p:ext uri="{BB962C8B-B14F-4D97-AF65-F5344CB8AC3E}">
        <p14:creationId xmlns:p14="http://schemas.microsoft.com/office/powerpoint/2010/main" val="1040169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a:xfrm>
            <a:off x="838200" y="365125"/>
            <a:ext cx="10515600" cy="963879"/>
          </a:xfrm>
        </p:spPr>
        <p:txBody>
          <a:bodyPr/>
          <a:lstStyle/>
          <a:p>
            <a:r>
              <a:rPr lang="en-GB" dirty="0"/>
              <a:t>Group Discussion 20mins</a:t>
            </a:r>
          </a:p>
        </p:txBody>
      </p:sp>
      <p:graphicFrame>
        <p:nvGraphicFramePr>
          <p:cNvPr id="5" name="Content Placeholder 2">
            <a:extLst>
              <a:ext uri="{FF2B5EF4-FFF2-40B4-BE49-F238E27FC236}">
                <a16:creationId xmlns:a16="http://schemas.microsoft.com/office/drawing/2014/main" id="{2AE053A6-D969-0B49-EFC8-A6B9DA83CA17}"/>
              </a:ext>
            </a:extLst>
          </p:cNvPr>
          <p:cNvGraphicFramePr>
            <a:graphicFrameLocks noGrp="1"/>
          </p:cNvGraphicFramePr>
          <p:nvPr>
            <p:ph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988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7746-8495-4B34-A2C6-00CFA287B4D3}"/>
              </a:ext>
            </a:extLst>
          </p:cNvPr>
          <p:cNvSpPr>
            <a:spLocks noGrp="1"/>
          </p:cNvSpPr>
          <p:nvPr>
            <p:ph type="title"/>
          </p:nvPr>
        </p:nvSpPr>
        <p:spPr/>
        <p:txBody>
          <a:bodyPr/>
          <a:lstStyle/>
          <a:p>
            <a:r>
              <a:rPr lang="en-GB" dirty="0"/>
              <a:t>Comfort Break 10 mins</a:t>
            </a:r>
          </a:p>
        </p:txBody>
      </p:sp>
      <p:sp>
        <p:nvSpPr>
          <p:cNvPr id="3" name="Content Placeholder 2">
            <a:extLst>
              <a:ext uri="{FF2B5EF4-FFF2-40B4-BE49-F238E27FC236}">
                <a16:creationId xmlns:a16="http://schemas.microsoft.com/office/drawing/2014/main" id="{836FBFBF-93B2-43F8-926A-0B2B6BC58A3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598486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(5 minutes)</a:t>
            </a:r>
          </a:p>
        </p:txBody>
      </p:sp>
      <p:sp>
        <p:nvSpPr>
          <p:cNvPr id="3" name="Content Placeholder 2"/>
          <p:cNvSpPr>
            <a:spLocks noGrp="1"/>
          </p:cNvSpPr>
          <p:nvPr>
            <p:ph idx="1"/>
          </p:nvPr>
        </p:nvSpPr>
        <p:spPr/>
        <p:txBody>
          <a:bodyPr/>
          <a:lstStyle/>
          <a:p>
            <a:r>
              <a:rPr lang="en-GB" dirty="0"/>
              <a:t>In small groups come up with a working definition of resilience. </a:t>
            </a:r>
          </a:p>
          <a:p>
            <a:endParaRPr lang="en-GB" dirty="0"/>
          </a:p>
          <a:p>
            <a:r>
              <a:rPr lang="en-GB" dirty="0"/>
              <a:t>Resilience is……</a:t>
            </a:r>
          </a:p>
          <a:p>
            <a:pPr marL="0" indent="0">
              <a:buNone/>
            </a:pPr>
            <a:endParaRPr lang="en-GB" dirty="0"/>
          </a:p>
          <a:p>
            <a:pPr lvl="1"/>
            <a:r>
              <a:rPr lang="en-GB" dirty="0"/>
              <a:t>Feedback</a:t>
            </a:r>
          </a:p>
        </p:txBody>
      </p:sp>
    </p:spTree>
    <p:extLst>
      <p:ext uri="{BB962C8B-B14F-4D97-AF65-F5344CB8AC3E}">
        <p14:creationId xmlns:p14="http://schemas.microsoft.com/office/powerpoint/2010/main" val="2149004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058"/>
          </a:xfrm>
        </p:spPr>
        <p:txBody>
          <a:bodyPr/>
          <a:lstStyle/>
          <a:p>
            <a:r>
              <a:rPr lang="en-GB" dirty="0"/>
              <a:t>Resilience</a:t>
            </a:r>
          </a:p>
        </p:txBody>
      </p:sp>
      <p:sp>
        <p:nvSpPr>
          <p:cNvPr id="3" name="Content Placeholder 2"/>
          <p:cNvSpPr>
            <a:spLocks noGrp="1"/>
          </p:cNvSpPr>
          <p:nvPr>
            <p:ph idx="1"/>
          </p:nvPr>
        </p:nvSpPr>
        <p:spPr>
          <a:xfrm>
            <a:off x="838200" y="1323324"/>
            <a:ext cx="10515600" cy="4853639"/>
          </a:xfrm>
        </p:spPr>
        <p:txBody>
          <a:bodyPr/>
          <a:lstStyle/>
          <a:p>
            <a:r>
              <a:rPr lang="en-GB" dirty="0"/>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p>
          <a:p>
            <a:r>
              <a:rPr lang="en-GB" dirty="0"/>
              <a:t>Resilience refers to a capacity to do well despite adverse experiences (Gilligan 200, p. 37)</a:t>
            </a:r>
          </a:p>
        </p:txBody>
      </p:sp>
    </p:spTree>
    <p:extLst>
      <p:ext uri="{BB962C8B-B14F-4D97-AF65-F5344CB8AC3E}">
        <p14:creationId xmlns:p14="http://schemas.microsoft.com/office/powerpoint/2010/main" val="240848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Reflective Activity</a:t>
            </a:r>
          </a:p>
        </p:txBody>
      </p:sp>
      <p:graphicFrame>
        <p:nvGraphicFramePr>
          <p:cNvPr id="5" name="Content Placeholder 2">
            <a:extLst>
              <a:ext uri="{FF2B5EF4-FFF2-40B4-BE49-F238E27FC236}">
                <a16:creationId xmlns:a16="http://schemas.microsoft.com/office/drawing/2014/main" id="{984E436C-BB93-D5B6-FEEB-67A5F3844046}"/>
              </a:ext>
            </a:extLst>
          </p:cNvPr>
          <p:cNvGraphicFramePr>
            <a:graphicFrameLocks noGrp="1"/>
          </p:cNvGraphicFramePr>
          <p:nvPr>
            <p:ph idx="1"/>
            <p:extLst>
              <p:ext uri="{D42A27DB-BD31-4B8C-83A1-F6EECF244321}">
                <p14:modId xmlns:p14="http://schemas.microsoft.com/office/powerpoint/2010/main" val="3300874195"/>
              </p:ext>
            </p:extLst>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845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29E5B1A1-A6F2-6704-224D-F71AEB937DCD}"/>
              </a:ext>
            </a:extLst>
          </p:cNvPr>
          <p:cNvGraphicFramePr>
            <a:graphicFrameLocks noGrp="1"/>
          </p:cNvGraphicFramePr>
          <p:nvPr>
            <p:ph idx="1"/>
            <p:extLst>
              <p:ext uri="{D42A27DB-BD31-4B8C-83A1-F6EECF244321}">
                <p14:modId xmlns:p14="http://schemas.microsoft.com/office/powerpoint/2010/main" val="1333907192"/>
              </p:ext>
            </p:extLst>
          </p:nvPr>
        </p:nvGraphicFramePr>
        <p:xfrm>
          <a:off x="1981200" y="624746"/>
          <a:ext cx="8229600" cy="4577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929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989" y="365126"/>
            <a:ext cx="10768811" cy="611750"/>
          </a:xfrm>
        </p:spPr>
        <p:txBody>
          <a:bodyPr>
            <a:normAutofit fontScale="90000"/>
          </a:bodyPr>
          <a:lstStyle/>
          <a:p>
            <a:r>
              <a:rPr lang="en-GB" dirty="0"/>
              <a:t>Resilience</a:t>
            </a:r>
          </a:p>
        </p:txBody>
      </p:sp>
      <p:graphicFrame>
        <p:nvGraphicFramePr>
          <p:cNvPr id="5" name="Content Placeholder 2">
            <a:extLst>
              <a:ext uri="{FF2B5EF4-FFF2-40B4-BE49-F238E27FC236}">
                <a16:creationId xmlns:a16="http://schemas.microsoft.com/office/drawing/2014/main" id="{49F3F348-AA5B-28FB-1179-0929F0C85488}"/>
              </a:ext>
            </a:extLst>
          </p:cNvPr>
          <p:cNvGraphicFramePr>
            <a:graphicFrameLocks noGrp="1"/>
          </p:cNvGraphicFramePr>
          <p:nvPr>
            <p:ph idx="1"/>
            <p:extLst>
              <p:ext uri="{D42A27DB-BD31-4B8C-83A1-F6EECF244321}">
                <p14:modId xmlns:p14="http://schemas.microsoft.com/office/powerpoint/2010/main" val="377586154"/>
              </p:ext>
            </p:extLst>
          </p:nvPr>
        </p:nvGraphicFramePr>
        <p:xfrm>
          <a:off x="931439" y="1079106"/>
          <a:ext cx="10262862" cy="431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302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6843DBA-3BB6-4A9A-A047-4D3A2F8B9B08}"/>
              </a:ext>
            </a:extLst>
          </p:cNvPr>
          <p:cNvGraphicFramePr>
            <a:graphicFrameLocks noGrp="1"/>
          </p:cNvGraphicFramePr>
          <p:nvPr>
            <p:ph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851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9D315F6-072C-E5A3-DBF9-7082F673F4A7}"/>
              </a:ext>
            </a:extLst>
          </p:cNvPr>
          <p:cNvGraphicFramePr>
            <a:graphicFrameLocks noGrp="1"/>
          </p:cNvGraphicFramePr>
          <p:nvPr>
            <p:ph idx="1"/>
            <p:extLst>
              <p:ext uri="{D42A27DB-BD31-4B8C-83A1-F6EECF244321}">
                <p14:modId xmlns:p14="http://schemas.microsoft.com/office/powerpoint/2010/main" val="4122269760"/>
              </p:ext>
            </p:extLst>
          </p:nvPr>
        </p:nvGraphicFramePr>
        <p:xfrm>
          <a:off x="1981200" y="641784"/>
          <a:ext cx="8229600" cy="5515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4669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Social and Community Context in which they live</a:t>
            </a:r>
            <a:r>
              <a:rPr lang="en-GB" dirty="0"/>
              <a:t>.</a:t>
            </a:r>
          </a:p>
        </p:txBody>
      </p:sp>
      <p:sp>
        <p:nvSpPr>
          <p:cNvPr id="3" name="Content Placeholder 2"/>
          <p:cNvSpPr>
            <a:spLocks noGrp="1"/>
          </p:cNvSpPr>
          <p:nvPr>
            <p:ph idx="1"/>
          </p:nvPr>
        </p:nvSpPr>
        <p:spPr>
          <a:xfrm>
            <a:off x="838200" y="1825625"/>
            <a:ext cx="10515600" cy="3825481"/>
          </a:xfrm>
        </p:spPr>
        <p:txBody>
          <a:bodyPr>
            <a:normAutofit lnSpcReduction="10000"/>
          </a:bodyPr>
          <a:lstStyle/>
          <a:p>
            <a:pPr algn="just"/>
            <a:r>
              <a:rPr lang="en-GB" dirty="0"/>
              <a:t>This is one area you have the opportunity to make a difference to young people’s resilience and resourcefulness.</a:t>
            </a:r>
          </a:p>
          <a:p>
            <a:pPr marL="0" indent="0" algn="just">
              <a:buNone/>
            </a:pPr>
            <a:endParaRPr lang="en-GB" dirty="0"/>
          </a:p>
          <a:p>
            <a:pPr marL="0" indent="0" algn="just">
              <a:buNone/>
            </a:pPr>
            <a:r>
              <a:rPr lang="en-GB" dirty="0"/>
              <a:t>Group Work 15minutes</a:t>
            </a:r>
          </a:p>
          <a:p>
            <a:pPr marL="0" indent="0" algn="just">
              <a:buNone/>
            </a:pPr>
            <a:endParaRPr lang="en-GB" dirty="0"/>
          </a:p>
          <a:p>
            <a:pPr lvl="1" algn="just"/>
            <a:r>
              <a:rPr lang="en-GB" dirty="0"/>
              <a:t>In small groups discuss some of the challenges faced by the young people you work with, and provide examples from your youth work practice that may help build “resilience and resourcefulness” amongst young people.</a:t>
            </a:r>
          </a:p>
          <a:p>
            <a:pPr lvl="1" algn="just"/>
            <a:r>
              <a:rPr lang="en-GB" dirty="0"/>
              <a:t>Feedback on note paper.</a:t>
            </a:r>
          </a:p>
          <a:p>
            <a:pPr lvl="1"/>
            <a:endParaRPr lang="en-GB" dirty="0"/>
          </a:p>
        </p:txBody>
      </p:sp>
    </p:spTree>
    <p:extLst>
      <p:ext uri="{BB962C8B-B14F-4D97-AF65-F5344CB8AC3E}">
        <p14:creationId xmlns:p14="http://schemas.microsoft.com/office/powerpoint/2010/main" val="1075758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9911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75831-30A2-4A7F-AEC9-E4EA6DB9615F}"/>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3B8CE3C3-D9D6-45A7-9A37-0A419FEF87A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87055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a:t>The production of resilience therefore reflects a complex individual and social process involving the integration of a wide range of variables.</a:t>
            </a:r>
          </a:p>
          <a:p>
            <a:endParaRPr lang="en-GB" dirty="0"/>
          </a:p>
          <a:p>
            <a:pPr marL="0" indent="0">
              <a:buNone/>
            </a:pPr>
            <a:endParaRPr lang="en-GB" dirty="0"/>
          </a:p>
        </p:txBody>
      </p:sp>
    </p:spTree>
    <p:extLst>
      <p:ext uri="{BB962C8B-B14F-4D97-AF65-F5344CB8AC3E}">
        <p14:creationId xmlns:p14="http://schemas.microsoft.com/office/powerpoint/2010/main" val="1031974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B9A4-13FE-4508-A621-A40A6122E480}"/>
              </a:ext>
            </a:extLst>
          </p:cNvPr>
          <p:cNvSpPr>
            <a:spLocks noGrp="1"/>
          </p:cNvSpPr>
          <p:nvPr>
            <p:ph type="title"/>
          </p:nvPr>
        </p:nvSpPr>
        <p:spPr>
          <a:xfrm>
            <a:off x="1981200" y="116632"/>
            <a:ext cx="8229600" cy="864096"/>
          </a:xfrm>
        </p:spPr>
        <p:txBody>
          <a:bodyPr/>
          <a:lstStyle/>
          <a:p>
            <a:r>
              <a:rPr lang="en-GB" dirty="0"/>
              <a:t>Protective factors</a:t>
            </a:r>
          </a:p>
        </p:txBody>
      </p:sp>
      <p:graphicFrame>
        <p:nvGraphicFramePr>
          <p:cNvPr id="7" name="Content Placeholder 2">
            <a:extLst>
              <a:ext uri="{FF2B5EF4-FFF2-40B4-BE49-F238E27FC236}">
                <a16:creationId xmlns:a16="http://schemas.microsoft.com/office/drawing/2014/main" id="{C4437E41-362B-034D-7622-9C6A6C2C921F}"/>
              </a:ext>
            </a:extLst>
          </p:cNvPr>
          <p:cNvGraphicFramePr>
            <a:graphicFrameLocks noGrp="1"/>
          </p:cNvGraphicFramePr>
          <p:nvPr>
            <p:ph idx="1"/>
            <p:extLst>
              <p:ext uri="{D42A27DB-BD31-4B8C-83A1-F6EECF244321}">
                <p14:modId xmlns:p14="http://schemas.microsoft.com/office/powerpoint/2010/main" val="2548612863"/>
              </p:ext>
            </p:extLst>
          </p:nvPr>
        </p:nvGraphicFramePr>
        <p:xfrm>
          <a:off x="465719" y="980728"/>
          <a:ext cx="10842172" cy="4619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1962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7423"/>
            <a:ext cx="10515600" cy="1255170"/>
          </a:xfrm>
        </p:spPr>
        <p:txBody>
          <a:bodyPr/>
          <a:lstStyle/>
          <a:p>
            <a:r>
              <a:rPr lang="en-GB" dirty="0"/>
              <a:t>Examples of risk and protective factors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297899"/>
              </p:ext>
            </p:extLst>
          </p:nvPr>
        </p:nvGraphicFramePr>
        <p:xfrm>
          <a:off x="1981200" y="1219200"/>
          <a:ext cx="8229600" cy="391507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2864">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211807">
                <a:tc>
                  <a:txBody>
                    <a:bodyPr/>
                    <a:lstStyle/>
                    <a:p>
                      <a:r>
                        <a:rPr lang="en-GB" b="1" u="sng" dirty="0"/>
                        <a:t>Childhood</a:t>
                      </a:r>
                      <a:r>
                        <a:rPr lang="en-GB" b="1" u="sng" baseline="0" dirty="0"/>
                        <a:t> factors</a:t>
                      </a:r>
                    </a:p>
                    <a:p>
                      <a:pPr marL="285750" indent="-285750">
                        <a:buFont typeface="Arial" panose="020B0604020202020204" pitchFamily="34" charset="0"/>
                        <a:buChar char="•"/>
                      </a:pPr>
                      <a:r>
                        <a:rPr lang="en-GB" baseline="0" dirty="0"/>
                        <a:t>Birth injury/disability/low birth weight</a:t>
                      </a:r>
                    </a:p>
                    <a:p>
                      <a:pPr marL="285750" indent="-285750">
                        <a:buFont typeface="Arial" panose="020B0604020202020204" pitchFamily="34" charset="0"/>
                        <a:buChar char="•"/>
                      </a:pPr>
                      <a:r>
                        <a:rPr lang="en-GB" baseline="0" dirty="0"/>
                        <a:t>Insecure attachment</a:t>
                      </a:r>
                    </a:p>
                    <a:p>
                      <a:pPr marL="285750" indent="-285750">
                        <a:buFont typeface="Arial" panose="020B0604020202020204" pitchFamily="34" charset="0"/>
                        <a:buChar char="•"/>
                      </a:pPr>
                      <a:r>
                        <a:rPr lang="en-GB" baseline="0" dirty="0"/>
                        <a:t>Poor social skills</a:t>
                      </a:r>
                      <a:endParaRPr lang="en-GB" dirty="0"/>
                    </a:p>
                  </a:txBody>
                  <a:tcPr/>
                </a:tc>
                <a:tc>
                  <a:txBody>
                    <a:bodyPr/>
                    <a:lstStyle/>
                    <a:p>
                      <a:pPr marL="0" indent="0">
                        <a:buFont typeface="Arial" panose="020B0604020202020204" pitchFamily="34" charset="0"/>
                        <a:buNone/>
                      </a:pPr>
                      <a:r>
                        <a:rPr lang="en-GB" b="1" u="sng" dirty="0"/>
                        <a:t>Childhood factors</a:t>
                      </a:r>
                    </a:p>
                    <a:p>
                      <a:pPr marL="285750" indent="-285750">
                        <a:buFont typeface="Arial" panose="020B0604020202020204" pitchFamily="34" charset="0"/>
                        <a:buChar char="•"/>
                      </a:pPr>
                      <a:r>
                        <a:rPr lang="en-GB" b="0" u="none" dirty="0"/>
                        <a:t>Social skills</a:t>
                      </a:r>
                    </a:p>
                    <a:p>
                      <a:pPr marL="285750" indent="-285750">
                        <a:buFont typeface="Arial" panose="020B0604020202020204" pitchFamily="34" charset="0"/>
                        <a:buChar char="•"/>
                      </a:pPr>
                      <a:r>
                        <a:rPr lang="en-GB" b="0" u="none" dirty="0"/>
                        <a:t>Attachment</a:t>
                      </a:r>
                      <a:r>
                        <a:rPr lang="en-GB" b="0" u="none" baseline="0" dirty="0"/>
                        <a:t> to family</a:t>
                      </a:r>
                    </a:p>
                    <a:p>
                      <a:pPr marL="285750" indent="-285750">
                        <a:buFont typeface="Arial" panose="020B0604020202020204" pitchFamily="34" charset="0"/>
                        <a:buChar char="•"/>
                      </a:pPr>
                      <a:r>
                        <a:rPr lang="en-GB" b="0" u="none" baseline="0" dirty="0"/>
                        <a:t>School achievement</a:t>
                      </a:r>
                      <a:endParaRPr lang="en-GB" b="0" u="none" dirty="0"/>
                    </a:p>
                  </a:txBody>
                  <a:tcPr/>
                </a:tc>
                <a:extLst>
                  <a:ext uri="{0D108BD9-81ED-4DB2-BD59-A6C34878D82A}">
                    <a16:rowId xmlns:a16="http://schemas.microsoft.com/office/drawing/2014/main" val="10001"/>
                  </a:ext>
                </a:extLst>
              </a:tr>
              <a:tr h="2330400">
                <a:tc>
                  <a:txBody>
                    <a:bodyPr/>
                    <a:lstStyle/>
                    <a:p>
                      <a:r>
                        <a:rPr lang="en-GB" b="1" u="sng" dirty="0"/>
                        <a:t>Family Factors</a:t>
                      </a:r>
                    </a:p>
                    <a:p>
                      <a:pPr marL="285750" indent="-285750">
                        <a:buFont typeface="Arial" panose="020B0604020202020204" pitchFamily="34" charset="0"/>
                        <a:buChar char="•"/>
                      </a:pPr>
                      <a:r>
                        <a:rPr lang="en-GB" b="0" u="none" dirty="0"/>
                        <a:t>Poor parental supervision</a:t>
                      </a:r>
                      <a:r>
                        <a:rPr lang="en-GB" b="0" u="none" baseline="0" dirty="0"/>
                        <a:t> and discipline</a:t>
                      </a:r>
                    </a:p>
                    <a:p>
                      <a:pPr marL="285750" indent="-285750">
                        <a:buFont typeface="Arial" panose="020B0604020202020204" pitchFamily="34" charset="0"/>
                        <a:buChar char="•"/>
                      </a:pPr>
                      <a:r>
                        <a:rPr lang="en-GB" b="0" u="none" baseline="0" dirty="0"/>
                        <a:t>Parental substance abuse</a:t>
                      </a:r>
                    </a:p>
                    <a:p>
                      <a:pPr marL="285750" indent="-285750">
                        <a:buFont typeface="Arial" panose="020B0604020202020204" pitchFamily="34" charset="0"/>
                        <a:buChar char="•"/>
                      </a:pPr>
                      <a:r>
                        <a:rPr lang="en-GB" b="0" u="none" baseline="0" dirty="0"/>
                        <a:t>Family conflict and domestic violence</a:t>
                      </a:r>
                    </a:p>
                    <a:p>
                      <a:pPr marL="285750" indent="-285750">
                        <a:buFont typeface="Arial" panose="020B0604020202020204" pitchFamily="34" charset="0"/>
                        <a:buChar char="•"/>
                      </a:pPr>
                      <a:r>
                        <a:rPr lang="en-GB" b="0" u="none" baseline="0" dirty="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Family Factors</a:t>
                      </a:r>
                    </a:p>
                    <a:p>
                      <a:pPr marL="285750" indent="-285750">
                        <a:buFont typeface="Arial" panose="020B0604020202020204" pitchFamily="34" charset="0"/>
                        <a:buChar char="•"/>
                      </a:pPr>
                      <a:r>
                        <a:rPr lang="en-GB" dirty="0"/>
                        <a:t>Supportive caring parents</a:t>
                      </a:r>
                    </a:p>
                    <a:p>
                      <a:pPr marL="285750" indent="-285750">
                        <a:buFont typeface="Arial" panose="020B0604020202020204" pitchFamily="34" charset="0"/>
                        <a:buChar char="•"/>
                      </a:pPr>
                      <a:r>
                        <a:rPr lang="en-GB" dirty="0"/>
                        <a:t>Parental employment</a:t>
                      </a:r>
                    </a:p>
                    <a:p>
                      <a:pPr marL="285750" indent="-285750">
                        <a:buFont typeface="Arial" panose="020B0604020202020204" pitchFamily="34" charset="0"/>
                        <a:buChar char="•"/>
                      </a:pPr>
                      <a:r>
                        <a:rPr lang="en-GB" dirty="0"/>
                        <a:t>Access to support networks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995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5494399"/>
              </p:ext>
            </p:extLst>
          </p:nvPr>
        </p:nvGraphicFramePr>
        <p:xfrm>
          <a:off x="1419876" y="1486572"/>
          <a:ext cx="9217834" cy="4019601"/>
        </p:xfrm>
        <a:graphic>
          <a:graphicData uri="http://schemas.openxmlformats.org/drawingml/2006/table">
            <a:tbl>
              <a:tblPr firstRow="1" bandRow="1">
                <a:tableStyleId>{5C22544A-7EE6-4342-B048-85BDC9FD1C3A}</a:tableStyleId>
              </a:tblPr>
              <a:tblGrid>
                <a:gridCol w="4608917">
                  <a:extLst>
                    <a:ext uri="{9D8B030D-6E8A-4147-A177-3AD203B41FA5}">
                      <a16:colId xmlns:a16="http://schemas.microsoft.com/office/drawing/2014/main" val="20000"/>
                    </a:ext>
                  </a:extLst>
                </a:gridCol>
                <a:gridCol w="4608917">
                  <a:extLst>
                    <a:ext uri="{9D8B030D-6E8A-4147-A177-3AD203B41FA5}">
                      <a16:colId xmlns:a16="http://schemas.microsoft.com/office/drawing/2014/main" val="20001"/>
                    </a:ext>
                  </a:extLst>
                </a:gridCol>
              </a:tblGrid>
              <a:tr h="331701">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575581">
                <a:tc>
                  <a:txBody>
                    <a:bodyPr/>
                    <a:lstStyle/>
                    <a:p>
                      <a:r>
                        <a:rPr lang="en-GB" b="1" u="sng" dirty="0"/>
                        <a:t>School factors</a:t>
                      </a:r>
                    </a:p>
                    <a:p>
                      <a:pPr marL="285750" indent="-285750">
                        <a:buFont typeface="Arial" panose="020B0604020202020204" pitchFamily="34" charset="0"/>
                        <a:buChar char="•"/>
                      </a:pPr>
                      <a:r>
                        <a:rPr lang="en-GB" dirty="0"/>
                        <a:t>School failure</a:t>
                      </a:r>
                    </a:p>
                    <a:p>
                      <a:pPr marL="285750" indent="-285750">
                        <a:buFont typeface="Arial" panose="020B0604020202020204" pitchFamily="34" charset="0"/>
                        <a:buChar char="•"/>
                      </a:pPr>
                      <a:r>
                        <a:rPr lang="en-GB" dirty="0"/>
                        <a:t>Negative peer group influences </a:t>
                      </a:r>
                    </a:p>
                    <a:p>
                      <a:pPr marL="285750" indent="-285750">
                        <a:buFont typeface="Arial" panose="020B0604020202020204" pitchFamily="34" charset="0"/>
                        <a:buChar char="•"/>
                      </a:pPr>
                      <a:r>
                        <a:rPr lang="en-GB" dirty="0"/>
                        <a:t>Bullying</a:t>
                      </a:r>
                    </a:p>
                    <a:p>
                      <a:pPr marL="285750" indent="-285750">
                        <a:buFont typeface="Arial" panose="020B0604020202020204" pitchFamily="34" charset="0"/>
                        <a:buChar char="•"/>
                      </a:pPr>
                      <a:r>
                        <a:rPr lang="en-GB" dirty="0"/>
                        <a:t>Poor attachment to school and recognition of achievement</a:t>
                      </a:r>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effectLst/>
                        </a:rPr>
                        <a:t>Positive</a:t>
                      </a:r>
                      <a:r>
                        <a:rPr lang="en-GB" b="0" u="none" baseline="0" dirty="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Opportunities fro some success at school</a:t>
                      </a:r>
                      <a:endParaRPr lang="en-GB" b="0" u="none" dirty="0">
                        <a:effectLst/>
                      </a:endParaRPr>
                    </a:p>
                    <a:p>
                      <a:pPr marL="0" indent="0">
                        <a:buFont typeface="Arial" panose="020B0604020202020204" pitchFamily="34" charset="0"/>
                        <a:buNone/>
                      </a:pPr>
                      <a:endParaRPr lang="en-GB" b="0" u="none" dirty="0"/>
                    </a:p>
                  </a:txBody>
                  <a:tcPr/>
                </a:tc>
                <a:extLst>
                  <a:ext uri="{0D108BD9-81ED-4DB2-BD59-A6C34878D82A}">
                    <a16:rowId xmlns:a16="http://schemas.microsoft.com/office/drawing/2014/main" val="10001"/>
                  </a:ext>
                </a:extLst>
              </a:tr>
              <a:tr h="1916481">
                <a:tc>
                  <a:txBody>
                    <a:bodyPr/>
                    <a:lstStyle/>
                    <a:p>
                      <a:pPr marL="0" indent="0">
                        <a:buFont typeface="Arial" panose="020B0604020202020204" pitchFamily="34" charset="0"/>
                        <a:buNone/>
                      </a:pPr>
                      <a:r>
                        <a:rPr lang="en-GB" b="1" u="sng" dirty="0"/>
                        <a:t>Community factors</a:t>
                      </a:r>
                      <a:endParaRPr lang="en-GB" b="0" i="0" u="none" dirty="0"/>
                    </a:p>
                    <a:p>
                      <a:pPr marL="285750" indent="-285750">
                        <a:buFont typeface="Arial" panose="020B0604020202020204" pitchFamily="34" charset="0"/>
                        <a:buChar char="•"/>
                      </a:pPr>
                      <a:r>
                        <a:rPr lang="en-GB" b="0" i="0" u="none" dirty="0"/>
                        <a:t>Neighbourhood violence and crime</a:t>
                      </a:r>
                    </a:p>
                    <a:p>
                      <a:pPr marL="285750" indent="-285750">
                        <a:buFont typeface="Arial" panose="020B0604020202020204" pitchFamily="34" charset="0"/>
                        <a:buChar char="•"/>
                      </a:pPr>
                      <a:r>
                        <a:rPr lang="en-GB" b="0" i="0" u="none" dirty="0"/>
                        <a:t>Lack of support services</a:t>
                      </a:r>
                    </a:p>
                    <a:p>
                      <a:pPr marL="285750" indent="-285750">
                        <a:buFont typeface="Arial" panose="020B0604020202020204" pitchFamily="34" charset="0"/>
                        <a:buChar char="•"/>
                      </a:pPr>
                      <a:r>
                        <a:rPr lang="en-GB" b="0" i="0" u="none" dirty="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t>Access to support</a:t>
                      </a:r>
                      <a:r>
                        <a:rPr lang="en-GB" b="0" i="0" u="none" baseline="0" dirty="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Participation in community groups</a:t>
                      </a:r>
                      <a:endParaRPr lang="en-GB" b="0" i="0" u="none"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97944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D908-7CB0-04B6-807E-D22CB419F67F}"/>
              </a:ext>
            </a:extLst>
          </p:cNvPr>
          <p:cNvSpPr>
            <a:spLocks noGrp="1"/>
          </p:cNvSpPr>
          <p:nvPr>
            <p:ph type="title"/>
          </p:nvPr>
        </p:nvSpPr>
        <p:spPr/>
        <p:txBody>
          <a:bodyPr>
            <a:normAutofit/>
          </a:bodyPr>
          <a:lstStyle/>
          <a:p>
            <a:r>
              <a:rPr lang="en-GB" dirty="0"/>
              <a:t>Discuss</a:t>
            </a:r>
          </a:p>
        </p:txBody>
      </p:sp>
      <p:sp>
        <p:nvSpPr>
          <p:cNvPr id="3" name="Content Placeholder 2">
            <a:extLst>
              <a:ext uri="{FF2B5EF4-FFF2-40B4-BE49-F238E27FC236}">
                <a16:creationId xmlns:a16="http://schemas.microsoft.com/office/drawing/2014/main" id="{0BDCF173-FE2F-9030-3E88-803E401B5CF1}"/>
              </a:ext>
            </a:extLst>
          </p:cNvPr>
          <p:cNvSpPr>
            <a:spLocks noGrp="1"/>
          </p:cNvSpPr>
          <p:nvPr>
            <p:ph idx="1"/>
          </p:nvPr>
        </p:nvSpPr>
        <p:spPr/>
        <p:txBody>
          <a:bodyPr>
            <a:normAutofit/>
          </a:bodyPr>
          <a:lstStyle/>
          <a:p>
            <a:r>
              <a:rPr lang="en-GB" sz="3200" dirty="0"/>
              <a:t>Should Youth Work Be a Protective Factor? And why?</a:t>
            </a:r>
          </a:p>
        </p:txBody>
      </p:sp>
    </p:spTree>
    <p:extLst>
      <p:ext uri="{BB962C8B-B14F-4D97-AF65-F5344CB8AC3E}">
        <p14:creationId xmlns:p14="http://schemas.microsoft.com/office/powerpoint/2010/main" val="4023450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476"/>
            <a:ext cx="10515600" cy="1027990"/>
          </a:xfrm>
        </p:spPr>
        <p:txBody>
          <a:bodyPr/>
          <a:lstStyle/>
          <a:p>
            <a:r>
              <a:rPr lang="en-GB" dirty="0"/>
              <a:t>Risk and protective factors</a:t>
            </a:r>
          </a:p>
        </p:txBody>
      </p:sp>
      <p:sp>
        <p:nvSpPr>
          <p:cNvPr id="3" name="Content Placeholder 2"/>
          <p:cNvSpPr>
            <a:spLocks noGrp="1"/>
          </p:cNvSpPr>
          <p:nvPr>
            <p:ph idx="1"/>
          </p:nvPr>
        </p:nvSpPr>
        <p:spPr>
          <a:xfrm>
            <a:off x="838200" y="1158619"/>
            <a:ext cx="10515600" cy="5018344"/>
          </a:xfrm>
        </p:spPr>
        <p:txBody>
          <a:bodyPr>
            <a:normAutofit/>
          </a:bodyPr>
          <a:lstStyle/>
          <a:p>
            <a:r>
              <a:rPr lang="en-GB" dirty="0"/>
              <a:t>The influence of any of these factors on outcomes is very complex. </a:t>
            </a:r>
          </a:p>
          <a:p>
            <a:r>
              <a:rPr lang="en-GB" dirty="0"/>
              <a:t>It may be that some risk factors are more important than others and the same reasoning for protective factors. </a:t>
            </a:r>
          </a:p>
          <a:p>
            <a:r>
              <a:rPr lang="en-GB" dirty="0"/>
              <a:t>The research on these issues is still struggling with refining the analysis to the extent that the key factors are isolated, but it is not there as yet.</a:t>
            </a:r>
          </a:p>
          <a:p>
            <a:r>
              <a:rPr lang="en-GB" dirty="0"/>
              <a:t>Another complication is that experiences will differ and the impact of risk or protective factors will be dependent on the individual and mediated by the impact of socio-economic background, their gender and /or ethnicity and their abilities or disabilities.</a:t>
            </a:r>
          </a:p>
        </p:txBody>
      </p:sp>
    </p:spTree>
    <p:extLst>
      <p:ext uri="{BB962C8B-B14F-4D97-AF65-F5344CB8AC3E}">
        <p14:creationId xmlns:p14="http://schemas.microsoft.com/office/powerpoint/2010/main" val="3308621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46246"/>
            <a:ext cx="10515600" cy="5330717"/>
          </a:xfrm>
        </p:spPr>
        <p:txBody>
          <a:bodyPr>
            <a:normAutofit/>
          </a:bodyPr>
          <a:lstStyle/>
          <a:p>
            <a:r>
              <a:rPr lang="en-GB" dirty="0"/>
              <a:t>The important point for youth workers is how they can influence outcomes by extending or providing factors through their interactions with young people. </a:t>
            </a:r>
          </a:p>
          <a:p>
            <a:endParaRPr lang="en-GB" dirty="0"/>
          </a:p>
          <a:p>
            <a:r>
              <a:rPr lang="en-GB" dirty="0"/>
              <a:t>A key research finding from British studies (</a:t>
            </a:r>
            <a:r>
              <a:rPr lang="en-GB" dirty="0" err="1"/>
              <a:t>Rutter</a:t>
            </a:r>
            <a:r>
              <a:rPr lang="en-GB" dirty="0"/>
              <a:t>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p>
        </p:txBody>
      </p:sp>
    </p:spTree>
    <p:extLst>
      <p:ext uri="{BB962C8B-B14F-4D97-AF65-F5344CB8AC3E}">
        <p14:creationId xmlns:p14="http://schemas.microsoft.com/office/powerpoint/2010/main" val="1072465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091" y="365126"/>
            <a:ext cx="11018709" cy="679904"/>
          </a:xfrm>
        </p:spPr>
        <p:txBody>
          <a:bodyPr>
            <a:normAutofit fontScale="90000"/>
          </a:bodyPr>
          <a:lstStyle/>
          <a:p>
            <a:r>
              <a:rPr lang="en-GB" dirty="0"/>
              <a:t>Developing Resilience</a:t>
            </a:r>
          </a:p>
        </p:txBody>
      </p:sp>
      <p:sp>
        <p:nvSpPr>
          <p:cNvPr id="3" name="Content Placeholder 2"/>
          <p:cNvSpPr>
            <a:spLocks noGrp="1"/>
          </p:cNvSpPr>
          <p:nvPr>
            <p:ph idx="1"/>
          </p:nvPr>
        </p:nvSpPr>
        <p:spPr>
          <a:xfrm>
            <a:off x="1294927" y="1219200"/>
            <a:ext cx="9927771" cy="4227443"/>
          </a:xfrm>
        </p:spPr>
        <p:txBody>
          <a:bodyPr>
            <a:normAutofit fontScale="92500" lnSpcReduction="20000"/>
          </a:bodyPr>
          <a:lstStyle/>
          <a:p>
            <a:r>
              <a:rPr lang="en-GB" dirty="0"/>
              <a:t>The characteristics of resilience listed below can be used as a useful guide:</a:t>
            </a:r>
          </a:p>
          <a:p>
            <a:pPr marL="0" indent="0">
              <a:buNone/>
            </a:pPr>
            <a:endParaRPr lang="en-GB" dirty="0"/>
          </a:p>
          <a:p>
            <a:r>
              <a:rPr lang="en-GB" dirty="0"/>
              <a:t>Good health			          Hope</a:t>
            </a:r>
          </a:p>
          <a:p>
            <a:r>
              <a:rPr lang="en-GB" dirty="0"/>
              <a:t>Easy-going temperament		Social support</a:t>
            </a:r>
          </a:p>
          <a:p>
            <a:r>
              <a:rPr lang="en-GB" dirty="0"/>
              <a:t>Sociability				          Problem-solving ability</a:t>
            </a:r>
          </a:p>
          <a:p>
            <a:r>
              <a:rPr lang="en-GB" dirty="0"/>
              <a:t>Self-efficacy				Internal locus of control</a:t>
            </a:r>
          </a:p>
          <a:p>
            <a:r>
              <a:rPr lang="en-GB" dirty="0"/>
              <a:t>Confidence				Appraisal skill</a:t>
            </a:r>
          </a:p>
          <a:p>
            <a:r>
              <a:rPr lang="en-GB" dirty="0"/>
              <a:t>Flexibility in goal setting		Optimism</a:t>
            </a:r>
          </a:p>
          <a:p>
            <a:r>
              <a:rPr lang="en-GB" dirty="0"/>
              <a:t>Ability to mobilise resources.</a:t>
            </a:r>
          </a:p>
        </p:txBody>
      </p:sp>
    </p:spTree>
    <p:extLst>
      <p:ext uri="{BB962C8B-B14F-4D97-AF65-F5344CB8AC3E}">
        <p14:creationId xmlns:p14="http://schemas.microsoft.com/office/powerpoint/2010/main" val="23550757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8" y="404664"/>
            <a:ext cx="8131359" cy="5098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702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1CB241F-BF62-4016-A2E3-8B6BD4C225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6733" y="260649"/>
            <a:ext cx="4952527" cy="4720275"/>
          </a:xfrm>
          <a:prstGeom prst="rect">
            <a:avLst/>
          </a:prstGeom>
        </p:spPr>
      </p:pic>
      <p:sp>
        <p:nvSpPr>
          <p:cNvPr id="6" name="Content Placeholder 5">
            <a:extLst>
              <a:ext uri="{FF2B5EF4-FFF2-40B4-BE49-F238E27FC236}">
                <a16:creationId xmlns:a16="http://schemas.microsoft.com/office/drawing/2014/main" id="{143AA9FE-8FCE-4D18-8D67-E49F60A3CBC4}"/>
              </a:ext>
            </a:extLst>
          </p:cNvPr>
          <p:cNvSpPr>
            <a:spLocks noGrp="1"/>
          </p:cNvSpPr>
          <p:nvPr>
            <p:ph sz="quarter" idx="4"/>
          </p:nvPr>
        </p:nvSpPr>
        <p:spPr>
          <a:xfrm>
            <a:off x="6172200" y="260648"/>
            <a:ext cx="5618448" cy="5911552"/>
          </a:xfrm>
        </p:spPr>
        <p:txBody>
          <a:bodyPr>
            <a:normAutofit fontScale="55000" lnSpcReduction="20000"/>
          </a:bodyPr>
          <a:lstStyle/>
          <a:p>
            <a:endParaRPr lang="en-GB" b="1" u="sng" dirty="0"/>
          </a:p>
          <a:p>
            <a:endParaRPr lang="en-GB" b="1" u="sng" dirty="0"/>
          </a:p>
          <a:p>
            <a:r>
              <a:rPr lang="en-GB" b="1" u="sng" dirty="0"/>
              <a:t>Caring and support</a:t>
            </a:r>
            <a:r>
              <a:rPr lang="en-GB" b="1" dirty="0"/>
              <a:t>:</a:t>
            </a:r>
            <a:r>
              <a:rPr lang="en-GB" dirty="0"/>
              <a:t> Listen to students’ concerns and answer their questions in direct, factual, age-appropriate ways. (Be careful of giving TOO MUCH information, especially with younger children.)</a:t>
            </a:r>
            <a:br>
              <a:rPr lang="en-GB" dirty="0"/>
            </a:br>
            <a:endParaRPr lang="en-GB" dirty="0"/>
          </a:p>
          <a:p>
            <a:r>
              <a:rPr lang="en-GB" b="1" u="sng" dirty="0"/>
              <a:t>High expectations</a:t>
            </a:r>
            <a:r>
              <a:rPr lang="en-GB" b="1" dirty="0"/>
              <a:t>: </a:t>
            </a:r>
            <a:r>
              <a:rPr lang="en-GB" dirty="0"/>
              <a:t>Express your certainty that students can cope with the situation and faith in their strength and inner resources.</a:t>
            </a:r>
            <a:br>
              <a:rPr lang="en-GB" dirty="0"/>
            </a:br>
            <a:endParaRPr lang="en-GB" dirty="0"/>
          </a:p>
          <a:p>
            <a:r>
              <a:rPr lang="en-GB" b="1" u="sng" dirty="0"/>
              <a:t>Opportunities for participation</a:t>
            </a:r>
            <a:r>
              <a:rPr lang="en-GB" b="1" dirty="0"/>
              <a:t>:</a:t>
            </a:r>
            <a:r>
              <a:rPr lang="en-GB" dirty="0"/>
              <a:t> Help students come up with ways they can address the crisis themselves: i.e., raising money, sending cards and letters, forming a Peace Club.</a:t>
            </a:r>
            <a:br>
              <a:rPr lang="en-GB" dirty="0"/>
            </a:br>
            <a:endParaRPr lang="en-GB" dirty="0"/>
          </a:p>
          <a:p>
            <a:r>
              <a:rPr lang="en-GB" b="1" u="sng" dirty="0"/>
              <a:t>Prosocial bonding</a:t>
            </a:r>
            <a:r>
              <a:rPr lang="en-GB" b="1" dirty="0"/>
              <a:t>:</a:t>
            </a:r>
            <a:r>
              <a:rPr lang="en-GB" dirty="0"/>
              <a:t> Provide students with positive activities to do together that give them a sense of purpose and mastery in the situation.</a:t>
            </a:r>
            <a:br>
              <a:rPr lang="en-GB" dirty="0"/>
            </a:br>
            <a:endParaRPr lang="en-GB" dirty="0"/>
          </a:p>
          <a:p>
            <a:r>
              <a:rPr lang="en-GB" b="1" u="sng" dirty="0"/>
              <a:t>Clear, consistent boundaries</a:t>
            </a:r>
            <a:r>
              <a:rPr lang="en-GB" dirty="0"/>
              <a:t>: Strike a balance between addressing concerns and getting back to a normal schedule. Young people need the safety of familiar rules and routines.</a:t>
            </a:r>
            <a:br>
              <a:rPr lang="en-GB" dirty="0"/>
            </a:br>
            <a:endParaRPr lang="en-GB" dirty="0"/>
          </a:p>
          <a:p>
            <a:r>
              <a:rPr lang="en-GB" b="1" u="sng" dirty="0"/>
              <a:t>Life skills</a:t>
            </a:r>
            <a:r>
              <a:rPr lang="en-GB" b="1" dirty="0"/>
              <a:t>: </a:t>
            </a:r>
            <a:r>
              <a:rPr lang="en-GB" dirty="0"/>
              <a:t>Encourage students to communicate their thoughts and feelings. (But balance is again the key: Don’t let the talk escalate and overwhelm students)</a:t>
            </a:r>
          </a:p>
          <a:p>
            <a:endParaRPr lang="en-GB" dirty="0"/>
          </a:p>
        </p:txBody>
      </p:sp>
    </p:spTree>
    <p:extLst>
      <p:ext uri="{BB962C8B-B14F-4D97-AF65-F5344CB8AC3E}">
        <p14:creationId xmlns:p14="http://schemas.microsoft.com/office/powerpoint/2010/main" val="848903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92E2F6-F70D-4C94-B11C-E0F13B842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8313" y="166689"/>
            <a:ext cx="8036111" cy="5246518"/>
          </a:xfrm>
          <a:prstGeom prst="rect">
            <a:avLst/>
          </a:prstGeom>
        </p:spPr>
      </p:pic>
    </p:spTree>
    <p:extLst>
      <p:ext uri="{BB962C8B-B14F-4D97-AF65-F5344CB8AC3E}">
        <p14:creationId xmlns:p14="http://schemas.microsoft.com/office/powerpoint/2010/main" val="20108376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a:xfrm>
            <a:off x="613385" y="1147260"/>
            <a:ext cx="11194301" cy="4225550"/>
          </a:xfrm>
        </p:spPr>
        <p:txBody>
          <a:bodyPr>
            <a:normAutofit fontScale="92500" lnSpcReduction="20000"/>
          </a:bodyPr>
          <a:lstStyle/>
          <a:p>
            <a:endParaRPr lang="en-GB" dirty="0"/>
          </a:p>
          <a:p>
            <a:r>
              <a:rPr lang="en-GB" dirty="0"/>
              <a:t>You are required to consider how your work with young people reflects the headings within the resiliency wheel.</a:t>
            </a:r>
          </a:p>
          <a:p>
            <a:endParaRPr lang="en-GB" dirty="0"/>
          </a:p>
          <a:p>
            <a:pPr marL="0" indent="0">
              <a:buNone/>
            </a:pPr>
            <a:r>
              <a:rPr lang="en-GB" dirty="0"/>
              <a:t>Remember the assessment question, how can the resiliency wheel could support your seminar discussion?</a:t>
            </a:r>
          </a:p>
          <a:p>
            <a:endParaRPr lang="en-GB" dirty="0"/>
          </a:p>
          <a:p>
            <a:r>
              <a:rPr lang="en-GB" dirty="0">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a:t>
            </a:r>
            <a:r>
              <a:rPr lang="en-GB" b="1" u="sng" dirty="0">
                <a:effectLst/>
                <a:latin typeface="Calibri" panose="020F0502020204030204" pitchFamily="34" charset="0"/>
                <a:ea typeface="Calibri" panose="020F0502020204030204" pitchFamily="34" charset="0"/>
                <a:cs typeface="Calibri" panose="020F0502020204030204" pitchFamily="34" charset="0"/>
              </a:rPr>
              <a:t>Propose interventions which have proven to enhance health and well-being and mitigate adversity.  </a:t>
            </a:r>
            <a:r>
              <a:rPr lang="en-GB" dirty="0">
                <a:effectLst/>
                <a:latin typeface="Calibri" panose="020F0502020204030204" pitchFamily="34" charset="0"/>
                <a:ea typeface="Calibri" panose="020F0502020204030204" pitchFamily="34" charset="0"/>
                <a:cs typeface="Calibri" panose="020F0502020204030204" pitchFamily="34" charset="0"/>
              </a:rPr>
              <a:t>Your presentation should be supported by wider reading, and linked to the Youth Work National Occupational Standards (</a:t>
            </a:r>
            <a:r>
              <a:rPr lang="en-GB" dirty="0">
                <a:effectLst/>
                <a:latin typeface="inherit"/>
                <a:ea typeface="Calibri" panose="020F0502020204030204" pitchFamily="34" charset="0"/>
                <a:cs typeface="Calibri" panose="020F0502020204030204" pitchFamily="34" charset="0"/>
              </a:rPr>
              <a:t>CLD Standards Council Scotland, 2019</a:t>
            </a:r>
            <a:r>
              <a:rPr lang="en-GB" dirty="0">
                <a:effectLst/>
                <a:latin typeface="Calibri" panose="020F0502020204030204" pitchFamily="34" charset="0"/>
                <a:ea typeface="Calibri" panose="020F0502020204030204" pitchFamily="34" charset="0"/>
                <a:cs typeface="Calibri" panose="020F0502020204030204" pitchFamily="34" charset="0"/>
              </a:rPr>
              <a:t>).</a:t>
            </a:r>
          </a:p>
          <a:p>
            <a:endParaRPr lang="en-GB" dirty="0"/>
          </a:p>
          <a:p>
            <a:endParaRPr lang="en-GB" dirty="0"/>
          </a:p>
          <a:p>
            <a:pPr marL="0" indent="0">
              <a:buNone/>
            </a:pPr>
            <a:endParaRPr lang="en-GB" dirty="0"/>
          </a:p>
          <a:p>
            <a:pPr marL="0" indent="0">
              <a:buNone/>
            </a:pPr>
            <a:endParaRPr lang="en-GB" dirty="0"/>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29691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graphicFrame>
        <p:nvGraphicFramePr>
          <p:cNvPr id="5" name="Content Placeholder 2">
            <a:extLst>
              <a:ext uri="{FF2B5EF4-FFF2-40B4-BE49-F238E27FC236}">
                <a16:creationId xmlns:a16="http://schemas.microsoft.com/office/drawing/2014/main" id="{87C90F44-46E5-F8CC-3007-773BC9DA3AF4}"/>
              </a:ext>
            </a:extLst>
          </p:cNvPr>
          <p:cNvGraphicFramePr>
            <a:graphicFrameLocks noGrp="1"/>
          </p:cNvGraphicFramePr>
          <p:nvPr>
            <p:ph idx="1"/>
            <p:extLst>
              <p:ext uri="{D42A27DB-BD31-4B8C-83A1-F6EECF244321}">
                <p14:modId xmlns:p14="http://schemas.microsoft.com/office/powerpoint/2010/main" val="3543974723"/>
              </p:ext>
            </p:extLst>
          </p:nvPr>
        </p:nvGraphicFramePr>
        <p:xfrm>
          <a:off x="1981200" y="1732248"/>
          <a:ext cx="7764827" cy="3754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7291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10</TotalTime>
  <Words>1510</Words>
  <Application>Microsoft Office PowerPoint</Application>
  <PresentationFormat>Widescreen</PresentationFormat>
  <Paragraphs>136</Paragraphs>
  <Slides>27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inherit</vt:lpstr>
      <vt:lpstr>Arial</vt:lpstr>
      <vt:lpstr>Calibri</vt:lpstr>
      <vt:lpstr>Calibri Light</vt:lpstr>
      <vt:lpstr>Holding PAge</vt:lpstr>
      <vt:lpstr>Accessible 2</vt:lpstr>
      <vt:lpstr>Lecture 5/6</vt:lpstr>
      <vt:lpstr>Catch up and re-connect as a group.</vt:lpstr>
      <vt:lpstr>Group Discussion 20mins</vt:lpstr>
      <vt:lpstr>Comfort Break 10 mins</vt:lpstr>
      <vt:lpstr>Group Task (5 minutes)</vt:lpstr>
      <vt:lpstr>Resilience</vt:lpstr>
      <vt:lpstr>Reflective Activity</vt:lpstr>
      <vt:lpstr>PowerPoint Presentation</vt:lpstr>
      <vt:lpstr>Resilience</vt:lpstr>
      <vt:lpstr>PowerPoint Presentation</vt:lpstr>
      <vt:lpstr>PowerPoint Presentation</vt:lpstr>
      <vt:lpstr>The Social and Community Context in which they live.</vt:lpstr>
      <vt:lpstr>Feedback</vt:lpstr>
      <vt:lpstr>Comfort Break</vt:lpstr>
      <vt:lpstr>PowerPoint Presentation</vt:lpstr>
      <vt:lpstr>Protective factors</vt:lpstr>
      <vt:lpstr>Examples of risk and protective factors</vt:lpstr>
      <vt:lpstr>Examples of risk and protective factors</vt:lpstr>
      <vt:lpstr>Discuss</vt:lpstr>
      <vt:lpstr>Risk and protective factors</vt:lpstr>
      <vt:lpstr>PowerPoint Presentation</vt:lpstr>
      <vt:lpstr>Developing Resilience</vt:lpstr>
      <vt:lpstr>PowerPoint Presentation</vt:lpstr>
      <vt:lpstr>PowerPoint Presentation</vt:lpstr>
      <vt:lpstr>PowerPoint Presentation</vt:lpstr>
      <vt:lpstr>Directed Study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2024-09-13T13:06:33Z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