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792" r:id="rId1"/>
  </p:sldMasterIdLst>
  <p:notesMasterIdLst>
    <p:notesMasterId r:id="rId4"/>
  </p:notesMasterIdLst>
  <p:sldIdLst>
    <p:sldId id="256" r:id="rId2"/>
    <p:sldId id="257" r:id="rId3"/>
  </p:sldIdLst>
  <p:sldSz cx="6858000" cy="9906000" type="A4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7694"/>
    <p:restoredTop sz="94671"/>
  </p:normalViewPr>
  <p:slideViewPr>
    <p:cSldViewPr snapToGrid="0" snapToObjects="1">
      <p:cViewPr varScale="1">
        <p:scale>
          <a:sx n="72" d="100"/>
          <a:sy n="72" d="100"/>
        </p:scale>
        <p:origin x="552" y="2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E011B31-36B3-9B49-81FD-18113F360A2C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2360613" y="1143000"/>
            <a:ext cx="2136775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1D2232E-CC3C-3744-BAB6-297C29104445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9235101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Title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84944" y="1878914"/>
            <a:ext cx="4888112" cy="3624419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984944" y="5613402"/>
            <a:ext cx="4888112" cy="1981199"/>
          </a:xfrm>
        </p:spPr>
        <p:txBody>
          <a:bodyPr>
            <a:normAutofit/>
          </a:bodyPr>
          <a:lstStyle>
            <a:lvl1pPr marL="0" indent="0" algn="ctr">
              <a:buNone/>
              <a:defRPr sz="165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868609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3997" y="3419135"/>
            <a:ext cx="5829653" cy="49459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0685154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8" y="1196815"/>
            <a:ext cx="5822861" cy="3953183"/>
          </a:xfrm>
        </p:spPr>
        <p:txBody>
          <a:bodyPr anchor="b">
            <a:normAutofit/>
          </a:bodyPr>
          <a:lstStyle>
            <a:lvl1pPr>
              <a:defRPr sz="3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998" y="5282996"/>
            <a:ext cx="5822861" cy="1976264"/>
          </a:xfrm>
        </p:spPr>
        <p:txBody>
          <a:bodyPr>
            <a:normAutofit/>
          </a:bodyPr>
          <a:lstStyle>
            <a:lvl1pPr marL="0" indent="0" algn="ctr">
              <a:buNone/>
              <a:defRPr sz="1500">
                <a:solidFill>
                  <a:schemeClr val="bg1">
                    <a:lumMod val="50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8449025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3999" y="893416"/>
            <a:ext cx="5830004" cy="23055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Content Placeholder 2"/>
          <p:cNvSpPr>
            <a:spLocks noGrp="1"/>
          </p:cNvSpPr>
          <p:nvPr>
            <p:ph sz="quarter" idx="13"/>
          </p:nvPr>
        </p:nvSpPr>
        <p:spPr>
          <a:xfrm>
            <a:off x="513997" y="3419135"/>
            <a:ext cx="2872140" cy="49459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3"/>
          <p:cNvSpPr>
            <a:spLocks noGrp="1"/>
          </p:cNvSpPr>
          <p:nvPr>
            <p:ph sz="quarter" idx="14"/>
          </p:nvPr>
        </p:nvSpPr>
        <p:spPr>
          <a:xfrm>
            <a:off x="3471862" y="3419135"/>
            <a:ext cx="2871788" cy="49459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980316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14" name="Title 1"/>
          <p:cNvSpPr>
            <a:spLocks noGrp="1"/>
          </p:cNvSpPr>
          <p:nvPr>
            <p:ph type="title"/>
          </p:nvPr>
        </p:nvSpPr>
        <p:spPr>
          <a:xfrm>
            <a:off x="513999" y="893416"/>
            <a:ext cx="5830004" cy="230558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44809" y="3424804"/>
            <a:ext cx="2741330" cy="98221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19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Content Placeholder 3"/>
          <p:cNvSpPr>
            <a:spLocks noGrp="1"/>
          </p:cNvSpPr>
          <p:nvPr>
            <p:ph sz="quarter" idx="13"/>
          </p:nvPr>
        </p:nvSpPr>
        <p:spPr>
          <a:xfrm>
            <a:off x="513998" y="4407019"/>
            <a:ext cx="2872140" cy="39580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597988" y="3424804"/>
            <a:ext cx="2746015" cy="982214"/>
          </a:xfrm>
        </p:spPr>
        <p:txBody>
          <a:bodyPr anchor="b">
            <a:noAutofit/>
          </a:bodyPr>
          <a:lstStyle>
            <a:lvl1pPr marL="0" indent="0">
              <a:lnSpc>
                <a:spcPct val="75000"/>
              </a:lnSpc>
              <a:buNone/>
              <a:defRPr sz="19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3" name="Content Placeholder 5"/>
          <p:cNvSpPr>
            <a:spLocks noGrp="1"/>
          </p:cNvSpPr>
          <p:nvPr>
            <p:ph sz="quarter" idx="14"/>
          </p:nvPr>
        </p:nvSpPr>
        <p:spPr>
          <a:xfrm>
            <a:off x="3471863" y="4407019"/>
            <a:ext cx="2871788" cy="395804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953016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4331170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50043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8" y="880533"/>
            <a:ext cx="2213825" cy="2922475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0" name="Content Placeholder 2"/>
          <p:cNvSpPr>
            <a:spLocks noGrp="1"/>
          </p:cNvSpPr>
          <p:nvPr>
            <p:ph sz="quarter" idx="13"/>
          </p:nvPr>
        </p:nvSpPr>
        <p:spPr>
          <a:xfrm>
            <a:off x="2856410" y="880535"/>
            <a:ext cx="3487592" cy="74845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3803009"/>
            <a:ext cx="2213825" cy="4562058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310107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9" y="880533"/>
            <a:ext cx="3097214" cy="2922478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3753203" y="880535"/>
            <a:ext cx="2254388" cy="7484533"/>
          </a:xfrm>
          <a:prstGeom prst="roundRect">
            <a:avLst>
              <a:gd name="adj" fmla="val 494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4009" y="3803011"/>
            <a:ext cx="3097203" cy="4562057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08984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4010" y="6195762"/>
            <a:ext cx="5829993" cy="1172326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66419" y="1008599"/>
            <a:ext cx="5525174" cy="4642641"/>
          </a:xfrm>
          <a:prstGeom prst="roundRect">
            <a:avLst>
              <a:gd name="adj" fmla="val 4944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/>
          <a:lstStyle>
            <a:lvl1pPr marL="0" indent="0" algn="ctr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7379274"/>
            <a:ext cx="5830004" cy="985793"/>
          </a:xfrm>
        </p:spPr>
        <p:txBody>
          <a:bodyPr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67369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9" y="880534"/>
            <a:ext cx="5830004" cy="4950465"/>
          </a:xfrm>
        </p:spPr>
        <p:txBody>
          <a:bodyPr anchor="ctr"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6073630"/>
            <a:ext cx="5830004" cy="2291438"/>
          </a:xfrm>
        </p:spPr>
        <p:txBody>
          <a:bodyPr anchor="ctr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0772446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13494" y="1260405"/>
            <a:ext cx="5232798" cy="3943211"/>
          </a:xfrm>
        </p:spPr>
        <p:txBody>
          <a:bodyPr anchor="ctr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967863" y="5214491"/>
            <a:ext cx="4923168" cy="859138"/>
          </a:xfrm>
        </p:spPr>
        <p:txBody>
          <a:bodyPr anchor="t">
            <a:normAutofit/>
          </a:bodyPr>
          <a:lstStyle>
            <a:lvl1pPr marL="0" indent="0">
              <a:buNone/>
              <a:defRPr sz="105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6316263"/>
            <a:ext cx="5830004" cy="2052632"/>
          </a:xfrm>
        </p:spPr>
        <p:txBody>
          <a:bodyPr anchor="ctr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  <p:sp>
        <p:nvSpPr>
          <p:cNvPr id="11" name="TextBox 10"/>
          <p:cNvSpPr txBox="1"/>
          <p:nvPr/>
        </p:nvSpPr>
        <p:spPr>
          <a:xfrm>
            <a:off x="553220" y="1282463"/>
            <a:ext cx="410166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6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4" name="TextBox 13"/>
          <p:cNvSpPr txBox="1"/>
          <p:nvPr/>
        </p:nvSpPr>
        <p:spPr>
          <a:xfrm>
            <a:off x="5887598" y="4506689"/>
            <a:ext cx="415231" cy="844676"/>
          </a:xfrm>
          <a:prstGeom prst="rect">
            <a:avLst/>
          </a:prstGeom>
        </p:spPr>
        <p:txBody>
          <a:bodyPr vert="horz" lIns="68580" tIns="34290" rIns="68580" bIns="3429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6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2118894940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13999" y="3089266"/>
            <a:ext cx="5830004" cy="3628206"/>
          </a:xfrm>
        </p:spPr>
        <p:txBody>
          <a:bodyPr anchor="b"/>
          <a:lstStyle>
            <a:lvl1pPr algn="ctr">
              <a:defRPr sz="2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13999" y="6734484"/>
            <a:ext cx="5830004" cy="1647597"/>
          </a:xfrm>
        </p:spPr>
        <p:txBody>
          <a:bodyPr anchor="t"/>
          <a:lstStyle>
            <a:lvl1pPr marL="0" indent="0" algn="ctr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411543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" name="Picture 13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513999" y="880533"/>
            <a:ext cx="5830004" cy="2318469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513998" y="3419135"/>
            <a:ext cx="1855674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513998" y="4251515"/>
            <a:ext cx="1855674" cy="411355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504469" y="3419135"/>
            <a:ext cx="1851481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2498259" y="4251515"/>
            <a:ext cx="1858135" cy="411355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84981" y="3419135"/>
            <a:ext cx="1859022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80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4484981" y="4251515"/>
            <a:ext cx="1859022" cy="411355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53265547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" name="Picture 16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513999" y="882226"/>
            <a:ext cx="5830004" cy="2316776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513999" y="6073629"/>
            <a:ext cx="1854230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513999" y="3419135"/>
            <a:ext cx="1854230" cy="2201333"/>
          </a:xfrm>
          <a:prstGeom prst="roundRect">
            <a:avLst>
              <a:gd name="adj" fmla="val 9363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513999" y="6906008"/>
            <a:ext cx="1854230" cy="1459059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2499052" y="6073629"/>
            <a:ext cx="1857278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2498258" y="3419135"/>
            <a:ext cx="1858136" cy="2201333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2498258" y="6906007"/>
            <a:ext cx="1858136" cy="1459061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4484981" y="6073629"/>
            <a:ext cx="1856633" cy="832378"/>
          </a:xfrm>
        </p:spPr>
        <p:txBody>
          <a:bodyPr anchor="b">
            <a:noAutofit/>
          </a:bodyPr>
          <a:lstStyle>
            <a:lvl1pPr marL="0" indent="0" algn="ctr">
              <a:lnSpc>
                <a:spcPct val="75000"/>
              </a:lnSpc>
              <a:buNone/>
              <a:defRPr sz="1650" b="0">
                <a:solidFill>
                  <a:schemeClr val="tx1"/>
                </a:solidFill>
              </a:defRPr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4484981" y="3419135"/>
            <a:ext cx="1859022" cy="2201333"/>
          </a:xfrm>
          <a:prstGeom prst="roundRect">
            <a:avLst>
              <a:gd name="adj" fmla="val 8841"/>
            </a:avLst>
          </a:prstGeom>
          <a:noFill/>
          <a:ln w="82550" cap="sq">
            <a:solidFill>
              <a:schemeClr val="bg2">
                <a:lumMod val="60000"/>
                <a:lumOff val="40000"/>
              </a:schemeClr>
            </a:solidFill>
            <a:miter lim="800000"/>
          </a:ln>
          <a:effectLst/>
          <a:scene3d>
            <a:camera prst="orthographicFront"/>
            <a:lightRig rig="threePt" dir="t">
              <a:rot lat="0" lon="0" rev="2700000"/>
            </a:lightRig>
          </a:scene3d>
          <a:sp3d contourW="6350">
            <a:bevelT h="38100"/>
            <a:contourClr>
              <a:srgbClr val="C0C0C0"/>
            </a:contourClr>
          </a:sp3d>
        </p:spPr>
        <p:txBody>
          <a:bodyPr anchor="t">
            <a:normAutofit/>
          </a:bodyPr>
          <a:lstStyle>
            <a:lvl1pPr marL="0" indent="0" algn="ctr">
              <a:buNone/>
              <a:defRPr sz="1200"/>
            </a:lvl1pPr>
            <a:lvl2pPr marL="342900" indent="0">
              <a:buNone/>
              <a:defRPr sz="1200"/>
            </a:lvl2pPr>
            <a:lvl3pPr marL="685800" indent="0">
              <a:buNone/>
              <a:defRPr sz="1200"/>
            </a:lvl3pPr>
            <a:lvl4pPr marL="1028700" indent="0">
              <a:buNone/>
              <a:defRPr sz="1200"/>
            </a:lvl4pPr>
            <a:lvl5pPr marL="1371600" indent="0">
              <a:buNone/>
              <a:defRPr sz="1200"/>
            </a:lvl5pPr>
            <a:lvl6pPr marL="1714500" indent="0">
              <a:buNone/>
              <a:defRPr sz="1200"/>
            </a:lvl6pPr>
            <a:lvl7pPr marL="2057400" indent="0">
              <a:buNone/>
              <a:defRPr sz="1200"/>
            </a:lvl7pPr>
            <a:lvl8pPr marL="2400300" indent="0">
              <a:buNone/>
              <a:defRPr sz="1200"/>
            </a:lvl8pPr>
            <a:lvl9pPr marL="2743200" indent="0">
              <a:buNone/>
              <a:defRPr sz="12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4484910" y="6906004"/>
            <a:ext cx="1859093" cy="1459064"/>
          </a:xfrm>
        </p:spPr>
        <p:txBody>
          <a:bodyPr anchor="t">
            <a:normAutofit/>
          </a:bodyPr>
          <a:lstStyle>
            <a:lvl1pPr marL="0" indent="0" algn="ctr">
              <a:buNone/>
              <a:defRPr sz="1050"/>
            </a:lvl1pPr>
            <a:lvl2pPr marL="342900" indent="0">
              <a:buNone/>
              <a:defRPr sz="900"/>
            </a:lvl2pPr>
            <a:lvl3pPr marL="685800" indent="0">
              <a:buNone/>
              <a:defRPr sz="750"/>
            </a:lvl3pPr>
            <a:lvl4pPr marL="1028700" indent="0">
              <a:buNone/>
              <a:defRPr sz="675"/>
            </a:lvl4pPr>
            <a:lvl5pPr marL="1371600" indent="0">
              <a:buNone/>
              <a:defRPr sz="675"/>
            </a:lvl5pPr>
            <a:lvl6pPr marL="1714500" indent="0">
              <a:buNone/>
              <a:defRPr sz="675"/>
            </a:lvl6pPr>
            <a:lvl7pPr marL="2057400" indent="0">
              <a:buNone/>
              <a:defRPr sz="675"/>
            </a:lvl7pPr>
            <a:lvl8pPr marL="2400300" indent="0">
              <a:buNone/>
              <a:defRPr sz="675"/>
            </a:lvl8pPr>
            <a:lvl9pPr marL="2743200" indent="0">
              <a:buNone/>
              <a:defRPr sz="675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973209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3999" y="3419137"/>
            <a:ext cx="5830004" cy="494593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256240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 descr="Droplets-SD-Content-R1d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6858000" cy="990600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4907757" y="880537"/>
            <a:ext cx="1436246" cy="7484532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Vertical Text Placeholder 2"/>
          <p:cNvSpPr>
            <a:spLocks noGrp="1"/>
          </p:cNvSpPr>
          <p:nvPr>
            <p:ph type="body" orient="vert" sz="quarter" idx="13"/>
          </p:nvPr>
        </p:nvSpPr>
        <p:spPr>
          <a:xfrm>
            <a:off x="513999" y="880537"/>
            <a:ext cx="4308032" cy="7484532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3936319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7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" y="-1"/>
            <a:ext cx="6858002" cy="9906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513999" y="893416"/>
            <a:ext cx="5830004" cy="2305589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3999" y="3419137"/>
            <a:ext cx="5830004" cy="49459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319290" y="8498066"/>
            <a:ext cx="1543050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849A337E-9023-0046-B131-6DC3197A380F}" type="datetimeFigureOut">
              <a:rPr lang="en-GB" smtClean="0"/>
              <a:t>02/11/2021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13999" y="8498066"/>
            <a:ext cx="3753499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7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914132" y="8498066"/>
            <a:ext cx="429871" cy="5274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750">
                <a:solidFill>
                  <a:schemeClr val="tx1"/>
                </a:solidFill>
              </a:defRPr>
            </a:lvl1pPr>
          </a:lstStyle>
          <a:p>
            <a:fld id="{E2CA5ABF-09BB-1D4C-8BA0-9D833C92D42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176670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</p:sldLayoutIdLst>
  <p:txStyles>
    <p:titleStyle>
      <a:lvl1pPr algn="ctr" defTabSz="685800" rtl="0" eaLnBrk="1" latinLnBrk="0" hangingPunct="1">
        <a:lnSpc>
          <a:spcPct val="90000"/>
        </a:lnSpc>
        <a:spcBef>
          <a:spcPct val="0"/>
        </a:spcBef>
        <a:buNone/>
        <a:defRPr sz="2700" kern="1200" cap="all" baseline="0">
          <a:solidFill>
            <a:schemeClr val="tx1"/>
          </a:solidFill>
          <a:effectLst/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120000"/>
        </a:lnSpc>
        <a:spcBef>
          <a:spcPts val="750"/>
        </a:spcBef>
        <a:buClr>
          <a:schemeClr val="tx1"/>
        </a:buClr>
        <a:buFont typeface="Arial" panose="020B0604020202020204" pitchFamily="34" charset="0"/>
        <a:buChar char="•"/>
        <a:defRPr sz="15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3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20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120000"/>
        </a:lnSpc>
        <a:spcBef>
          <a:spcPts val="375"/>
        </a:spcBef>
        <a:buClr>
          <a:schemeClr val="tx1"/>
        </a:buClr>
        <a:buFont typeface="Arial" panose="020B0604020202020204" pitchFamily="34" charset="0"/>
        <a:buChar char="•"/>
        <a:defRPr sz="1050" kern="1200" cap="all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tiff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extBox 5">
            <a:extLst>
              <a:ext uri="{FF2B5EF4-FFF2-40B4-BE49-F238E27FC236}">
                <a16:creationId xmlns:a16="http://schemas.microsoft.com/office/drawing/2014/main" id="{DA8AA5A2-BAE4-3A4C-A1AA-A8DCC2D18FD4}"/>
              </a:ext>
            </a:extLst>
          </p:cNvPr>
          <p:cNvSpPr txBox="1"/>
          <p:nvPr/>
        </p:nvSpPr>
        <p:spPr>
          <a:xfrm flipH="1">
            <a:off x="0" y="-43925"/>
            <a:ext cx="264795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4000" u="sng" dirty="0">
                <a:solidFill>
                  <a:srgbClr val="002060"/>
                </a:solidFill>
              </a:rPr>
              <a:t>Menu</a:t>
            </a:r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F0EFB7B8-FDBB-D248-BC31-206561A82157}"/>
              </a:ext>
            </a:extLst>
          </p:cNvPr>
          <p:cNvSpPr/>
          <p:nvPr/>
        </p:nvSpPr>
        <p:spPr>
          <a:xfrm>
            <a:off x="4877957" y="-8067"/>
            <a:ext cx="1818125" cy="646331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US" sz="3600" b="0" cap="none" spc="0" dirty="0">
                <a:ln w="0"/>
                <a:solidFill>
                  <a:schemeClr val="accent1"/>
                </a:solidFill>
                <a:effectLst>
                  <a:outerShdw blurRad="50800" dist="38100" dir="5400000" algn="t" rotWithShape="0">
                    <a:prstClr val="black">
                      <a:alpha val="40000"/>
                    </a:prstClr>
                  </a:outerShdw>
                </a:effectLst>
                <a:latin typeface="Savoye LET Plain" pitchFamily="2" charset="0"/>
              </a:rPr>
              <a:t>Hotel Trinity</a:t>
            </a:r>
          </a:p>
        </p:txBody>
      </p:sp>
      <p:sp>
        <p:nvSpPr>
          <p:cNvPr id="21" name="TextBox 20">
            <a:extLst>
              <a:ext uri="{FF2B5EF4-FFF2-40B4-BE49-F238E27FC236}">
                <a16:creationId xmlns:a16="http://schemas.microsoft.com/office/drawing/2014/main" id="{8F2F4D14-E112-F84D-916E-67A1E42E69FA}"/>
              </a:ext>
            </a:extLst>
          </p:cNvPr>
          <p:cNvSpPr txBox="1"/>
          <p:nvPr/>
        </p:nvSpPr>
        <p:spPr>
          <a:xfrm>
            <a:off x="0" y="866855"/>
            <a:ext cx="6858000" cy="8917826"/>
          </a:xfrm>
          <a:prstGeom prst="rect">
            <a:avLst/>
          </a:prstGeom>
          <a:noFill/>
          <a:ln>
            <a:noFill/>
          </a:ln>
        </p:spPr>
        <p:txBody>
          <a:bodyPr wrap="square" rtlCol="0">
            <a:spAutoFit/>
          </a:bodyPr>
          <a:lstStyle/>
          <a:p>
            <a:r>
              <a:rPr lang="en-GB" sz="1550" b="1" i="1" u="sng" dirty="0"/>
              <a:t>Main Course</a:t>
            </a:r>
            <a:endParaRPr lang="en-GB" sz="1550" i="1" u="sng" dirty="0"/>
          </a:p>
          <a:p>
            <a:r>
              <a:rPr lang="en-GB" sz="1550" b="1" dirty="0"/>
              <a:t>Sweet potato, coconut and cardamom soup </a:t>
            </a:r>
          </a:p>
          <a:p>
            <a:r>
              <a:rPr lang="en-GB" sz="1550" dirty="0"/>
              <a:t>A coconut milk soup, slightly spicy with chilli flakes and peppers but full of flavour and seasoning. </a:t>
            </a:r>
          </a:p>
          <a:p>
            <a:endParaRPr lang="en-GB" sz="1550" dirty="0"/>
          </a:p>
          <a:p>
            <a:r>
              <a:rPr lang="en-GB" sz="1550" b="1" dirty="0"/>
              <a:t>Roasted salmon and artichokes</a:t>
            </a:r>
          </a:p>
          <a:p>
            <a:r>
              <a:rPr lang="en-GB" sz="1550" dirty="0"/>
              <a:t>Fresh locally sourced salmon roasted and seasoned with mint, artichokes and ciabatta. Lined with crispy bacon.</a:t>
            </a:r>
          </a:p>
          <a:p>
            <a:r>
              <a:rPr lang="en-GB" sz="1550" dirty="0"/>
              <a:t>Recommended with Grenache or </a:t>
            </a:r>
            <a:r>
              <a:rPr lang="en-GB" sz="1550" dirty="0" err="1"/>
              <a:t>Airén</a:t>
            </a:r>
            <a:r>
              <a:rPr lang="en-GB" sz="1550" dirty="0"/>
              <a:t> wine (sold separately).</a:t>
            </a:r>
          </a:p>
          <a:p>
            <a:endParaRPr lang="en-GB" sz="1550" dirty="0"/>
          </a:p>
          <a:p>
            <a:r>
              <a:rPr lang="en-GB" sz="1550" b="1" dirty="0"/>
              <a:t>Courgette carbonara</a:t>
            </a:r>
          </a:p>
          <a:p>
            <a:r>
              <a:rPr lang="en-GB" sz="1550" dirty="0"/>
              <a:t>Penne pasta with a seasoned creamy sauce and crispy bacon and courgette pieces.</a:t>
            </a:r>
          </a:p>
          <a:p>
            <a:r>
              <a:rPr lang="en-GB" sz="1550" dirty="0"/>
              <a:t>Pairs nicely with a Chardonnay or </a:t>
            </a:r>
            <a:r>
              <a:rPr lang="en-GB" sz="1550" dirty="0" err="1"/>
              <a:t>Ugni</a:t>
            </a:r>
            <a:r>
              <a:rPr lang="en-GB" sz="1550" dirty="0"/>
              <a:t> Blanc wine (sold separately).</a:t>
            </a:r>
          </a:p>
          <a:p>
            <a:endParaRPr lang="en-GB" sz="1550" dirty="0"/>
          </a:p>
          <a:p>
            <a:r>
              <a:rPr lang="en-GB" sz="1550" b="1" i="1" u="sng" dirty="0"/>
              <a:t>Side Dishes </a:t>
            </a:r>
            <a:endParaRPr lang="en-GB" sz="1550" i="1" u="sng" dirty="0"/>
          </a:p>
          <a:p>
            <a:r>
              <a:rPr lang="en-GB" sz="1550" b="1" dirty="0"/>
              <a:t>Cheese and garlic tear and share bread</a:t>
            </a:r>
          </a:p>
          <a:p>
            <a:r>
              <a:rPr lang="en-GB" sz="1550" dirty="0"/>
              <a:t>Golden brown and sizzling, made warm on the day you order.</a:t>
            </a:r>
          </a:p>
          <a:p>
            <a:endParaRPr lang="en-GB" sz="1550" dirty="0"/>
          </a:p>
          <a:p>
            <a:r>
              <a:rPr lang="en-GB" sz="1550" b="1" dirty="0"/>
              <a:t>Roasted beetroot, red onion and watercress salad</a:t>
            </a:r>
          </a:p>
          <a:p>
            <a:r>
              <a:rPr lang="en-GB" sz="1550" dirty="0"/>
              <a:t>Freshly picked vegetables with a delicious herb and vinaigrette seasoning.</a:t>
            </a:r>
          </a:p>
          <a:p>
            <a:endParaRPr lang="en-GB" sz="1550" dirty="0"/>
          </a:p>
          <a:p>
            <a:r>
              <a:rPr lang="en-GB" sz="1550" b="1" i="1" u="sng" dirty="0"/>
              <a:t>Dessert</a:t>
            </a:r>
            <a:endParaRPr lang="en-GB" sz="1550" i="1" u="sng" dirty="0"/>
          </a:p>
          <a:p>
            <a:r>
              <a:rPr lang="en-GB" sz="1550" b="1" dirty="0"/>
              <a:t>Amalfi lemon tart</a:t>
            </a:r>
          </a:p>
          <a:p>
            <a:r>
              <a:rPr lang="en-GB" sz="1550" dirty="0"/>
              <a:t>A sweet and refreshing finale to a delicious meal, reminiscent of the cool seaside nearby.</a:t>
            </a:r>
          </a:p>
          <a:p>
            <a:endParaRPr lang="en-GB" sz="1550" dirty="0"/>
          </a:p>
          <a:p>
            <a:r>
              <a:rPr lang="en-GB" sz="1550" b="1" i="1" u="sng" dirty="0"/>
              <a:t>Wines</a:t>
            </a:r>
            <a:r>
              <a:rPr lang="en-GB" sz="1550" dirty="0"/>
              <a:t>  (All come in full 750ml bottles)</a:t>
            </a:r>
          </a:p>
          <a:p>
            <a:r>
              <a:rPr lang="en-GB" sz="1550" b="1" dirty="0"/>
              <a:t>Grenache                                                                                </a:t>
            </a:r>
          </a:p>
          <a:p>
            <a:r>
              <a:rPr lang="en-GB" sz="1550" dirty="0"/>
              <a:t>A high intensity red wine, spice and red berry driven.</a:t>
            </a:r>
          </a:p>
          <a:p>
            <a:r>
              <a:rPr lang="en-GB" sz="1550" b="1" dirty="0" err="1"/>
              <a:t>Airén</a:t>
            </a:r>
            <a:endParaRPr lang="en-GB" sz="1550" b="1" dirty="0"/>
          </a:p>
          <a:p>
            <a:r>
              <a:rPr lang="en-GB" sz="1550" dirty="0"/>
              <a:t>A bodied wine of tropical fruit flavours.</a:t>
            </a:r>
          </a:p>
          <a:p>
            <a:r>
              <a:rPr lang="en-GB" sz="1550" b="1" dirty="0"/>
              <a:t>Chardonnay</a:t>
            </a:r>
          </a:p>
          <a:p>
            <a:r>
              <a:rPr lang="en-GB" sz="1550" dirty="0"/>
              <a:t>A buttery, creamy wine with tree fruit flavours.</a:t>
            </a:r>
          </a:p>
          <a:p>
            <a:r>
              <a:rPr lang="en-GB" sz="1550" b="1" dirty="0" err="1"/>
              <a:t>Ugni</a:t>
            </a:r>
            <a:r>
              <a:rPr lang="en-GB" sz="1550" b="1" dirty="0"/>
              <a:t> Blanc</a:t>
            </a:r>
          </a:p>
          <a:p>
            <a:r>
              <a:rPr lang="en-GB" sz="1550" dirty="0"/>
              <a:t>A dry white wine associated with citrus fruits.</a:t>
            </a:r>
          </a:p>
          <a:p>
            <a:r>
              <a:rPr lang="en-GB" sz="1550" b="1" dirty="0"/>
              <a:t>Sauvignon Blanc</a:t>
            </a:r>
          </a:p>
          <a:p>
            <a:r>
              <a:rPr lang="en-GB" sz="1550" dirty="0"/>
              <a:t>A white wine with high acidity and herbal flavours.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4C0D85BC-8315-2541-9DCD-CF96D7B05302}"/>
              </a:ext>
            </a:extLst>
          </p:cNvPr>
          <p:cNvSpPr txBox="1"/>
          <p:nvPr/>
        </p:nvSpPr>
        <p:spPr>
          <a:xfrm>
            <a:off x="0" y="1154985"/>
            <a:ext cx="6858000" cy="86792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en-GB" sz="1550" b="1" dirty="0"/>
              <a:t>£9.99</a:t>
            </a:r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£14.99</a:t>
            </a:r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£11.99</a:t>
            </a:r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£5.99</a:t>
            </a:r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£4.99</a:t>
            </a:r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£3.50</a:t>
            </a:r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£30</a:t>
            </a:r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£15</a:t>
            </a:r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£40</a:t>
            </a:r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£40</a:t>
            </a:r>
          </a:p>
          <a:p>
            <a:pPr algn="r"/>
            <a:endParaRPr lang="en-GB" sz="1550" b="1" dirty="0"/>
          </a:p>
          <a:p>
            <a:pPr algn="r"/>
            <a:r>
              <a:rPr lang="en-GB" sz="1550" b="1" dirty="0"/>
              <a:t>£15</a:t>
            </a:r>
          </a:p>
          <a:p>
            <a:pPr algn="r"/>
            <a:endParaRPr lang="en-GB" sz="1550" b="1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49F9C90-ACD4-9E4B-A396-BD536719795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" t="1234" r="66285" b="-1"/>
          <a:stretch/>
        </p:blipFill>
        <p:spPr>
          <a:xfrm>
            <a:off x="3764054" y="1096662"/>
            <a:ext cx="282949" cy="30689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9AE303EE-9006-D448-AB37-4B3B1E114AF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3288" r="33042"/>
          <a:stretch/>
        </p:blipFill>
        <p:spPr>
          <a:xfrm>
            <a:off x="3429000" y="4377360"/>
            <a:ext cx="282949" cy="307189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E6AB8AF5-9163-7044-AAC8-45F18370C14F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469"/>
          <a:stretch/>
        </p:blipFill>
        <p:spPr>
          <a:xfrm>
            <a:off x="4047003" y="1094570"/>
            <a:ext cx="286184" cy="308987"/>
          </a:xfrm>
          <a:prstGeom prst="rect">
            <a:avLst/>
          </a:prstGeom>
        </p:spPr>
      </p:pic>
      <p:pic>
        <p:nvPicPr>
          <p:cNvPr id="15" name="Picture 14">
            <a:extLst>
              <a:ext uri="{FF2B5EF4-FFF2-40B4-BE49-F238E27FC236}">
                <a16:creationId xmlns:a16="http://schemas.microsoft.com/office/drawing/2014/main" id="{A2C9E5BA-ECBA-2D45-A488-4AAD30A5786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" t="1234" r="66285" b="-1"/>
          <a:stretch/>
        </p:blipFill>
        <p:spPr>
          <a:xfrm>
            <a:off x="2847694" y="2028902"/>
            <a:ext cx="282949" cy="306895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C9BBC457-6A4F-4247-9F44-ACC2D0D5091A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469"/>
          <a:stretch/>
        </p:blipFill>
        <p:spPr>
          <a:xfrm>
            <a:off x="3724961" y="4380624"/>
            <a:ext cx="286184" cy="308987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7C720515-0D02-1C42-A957-5CFEFAA472D1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66469"/>
          <a:stretch/>
        </p:blipFill>
        <p:spPr>
          <a:xfrm>
            <a:off x="4591773" y="5052010"/>
            <a:ext cx="286184" cy="308987"/>
          </a:xfrm>
          <a:prstGeom prst="rect">
            <a:avLst/>
          </a:prstGeom>
        </p:spPr>
      </p:pic>
      <p:pic>
        <p:nvPicPr>
          <p:cNvPr id="18" name="Picture 17">
            <a:extLst>
              <a:ext uri="{FF2B5EF4-FFF2-40B4-BE49-F238E27FC236}">
                <a16:creationId xmlns:a16="http://schemas.microsoft.com/office/drawing/2014/main" id="{F733FF90-AB53-9341-8E38-EBFEB1E6A6B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749" t="1234" r="66285" b="-1"/>
          <a:stretch/>
        </p:blipFill>
        <p:spPr>
          <a:xfrm>
            <a:off x="4285851" y="5052010"/>
            <a:ext cx="282949" cy="3068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64107040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C3505592-98EC-254A-9970-4DD140E5491E}"/>
              </a:ext>
            </a:extLst>
          </p:cNvPr>
          <p:cNvSpPr/>
          <p:nvPr/>
        </p:nvSpPr>
        <p:spPr>
          <a:xfrm>
            <a:off x="340659" y="286564"/>
            <a:ext cx="6185647" cy="5632311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wrap="square">
            <a:spAutoFit/>
          </a:bodyPr>
          <a:lstStyle/>
          <a:p>
            <a:pPr algn="ctr"/>
            <a:r>
              <a:rPr lang="en-GB" sz="1600" dirty="0"/>
              <a:t>Menu availability: All week (new menu issued each week)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Placing an order: Call us on 07791802535 (01482 222600)</a:t>
            </a:r>
          </a:p>
          <a:p>
            <a:pPr algn="ctr"/>
            <a:r>
              <a:rPr lang="en-GB" sz="1600" dirty="0"/>
              <a:t>                          or order on our website.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Tell us an address and we will deliver straight to your door…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OR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Place an order for collection and we’ll tell you when your order is ready. </a:t>
            </a:r>
          </a:p>
          <a:p>
            <a:pPr algn="ctr"/>
            <a:r>
              <a:rPr lang="en-GB" sz="1600" dirty="0"/>
              <a:t>(if collecting, wait outside the restaurant door, after notifying us that you have arrived. Due to COVID-19, please wear a mask indoors, sanitise your hands on the way in and stay 6 feet away from anyone who may be in line.)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Payment: We accept cash or card when delivering to your </a:t>
            </a:r>
          </a:p>
          <a:p>
            <a:pPr algn="ctr"/>
            <a:r>
              <a:rPr lang="en-GB" sz="1600" dirty="0"/>
              <a:t>              door.</a:t>
            </a:r>
          </a:p>
          <a:p>
            <a:pPr algn="ctr"/>
            <a:r>
              <a:rPr lang="en-GB" sz="1600" dirty="0"/>
              <a:t>              For collection, all customers must pay by card, if </a:t>
            </a:r>
          </a:p>
          <a:p>
            <a:pPr algn="ctr"/>
            <a:r>
              <a:rPr lang="en-GB" sz="1600" dirty="0"/>
              <a:t>              they have placed a telephone order.</a:t>
            </a:r>
          </a:p>
          <a:p>
            <a:pPr algn="ctr"/>
            <a:endParaRPr lang="en-GB" sz="1600" dirty="0"/>
          </a:p>
          <a:p>
            <a:pPr algn="ctr"/>
            <a:r>
              <a:rPr lang="en-GB" sz="1600" dirty="0"/>
              <a:t>(For any orders made through our website, you would need to pay online (e-payment).)</a:t>
            </a:r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222C663E-B684-474D-9186-BBA2221E4970}"/>
              </a:ext>
            </a:extLst>
          </p:cNvPr>
          <p:cNvSpPr txBox="1"/>
          <p:nvPr/>
        </p:nvSpPr>
        <p:spPr>
          <a:xfrm>
            <a:off x="340659" y="6010019"/>
            <a:ext cx="6185647" cy="181588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u="sng" dirty="0"/>
              <a:t>Calories per dish:</a:t>
            </a:r>
          </a:p>
          <a:p>
            <a:r>
              <a:rPr lang="en-GB" sz="1600" dirty="0"/>
              <a:t>Sweet potato, coconut and cardamom soup                                       366</a:t>
            </a:r>
          </a:p>
          <a:p>
            <a:r>
              <a:rPr lang="en-GB" sz="1600" dirty="0"/>
              <a:t>Roasted salmon and artichokes                                                         451</a:t>
            </a:r>
          </a:p>
          <a:p>
            <a:r>
              <a:rPr lang="en-GB" sz="1600" dirty="0"/>
              <a:t>Courgette carbonara                                                                       459</a:t>
            </a:r>
          </a:p>
          <a:p>
            <a:r>
              <a:rPr lang="en-GB" sz="1600" dirty="0"/>
              <a:t>Cheese and garlic tear and share bread                                          539</a:t>
            </a:r>
          </a:p>
          <a:p>
            <a:r>
              <a:rPr lang="en-GB" sz="1600" dirty="0"/>
              <a:t>Roasted beetroot, red onion and watercress salad                             339</a:t>
            </a:r>
          </a:p>
          <a:p>
            <a:r>
              <a:rPr lang="en-GB" sz="1600" dirty="0"/>
              <a:t>Amalfi lemon tart                                                                            323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CFD958FF-D410-4F42-B298-A2647BEEF1FE}"/>
              </a:ext>
            </a:extLst>
          </p:cNvPr>
          <p:cNvSpPr txBox="1"/>
          <p:nvPr/>
        </p:nvSpPr>
        <p:spPr>
          <a:xfrm>
            <a:off x="340659" y="7938653"/>
            <a:ext cx="6185647" cy="1815882"/>
          </a:xfrm>
          <a:prstGeom prst="rect">
            <a:avLst/>
          </a:prstGeom>
          <a:noFill/>
          <a:ln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r>
              <a:rPr lang="en-GB" sz="1600" b="1" dirty="0"/>
              <a:t>Allergens per dish:</a:t>
            </a:r>
          </a:p>
          <a:p>
            <a:r>
              <a:rPr lang="en-GB" sz="1600" dirty="0"/>
              <a:t>Sweet potato, coconut and cardamom soup: nuts</a:t>
            </a:r>
          </a:p>
          <a:p>
            <a:r>
              <a:rPr lang="en-GB" sz="1600" dirty="0"/>
              <a:t>Roasted salmon and artichokes: fish/ nuts/ meat</a:t>
            </a:r>
          </a:p>
          <a:p>
            <a:r>
              <a:rPr lang="en-GB" sz="1600" dirty="0"/>
              <a:t>Courgette carbonara: gluten/ eggs/ dairy/ meat</a:t>
            </a:r>
          </a:p>
          <a:p>
            <a:r>
              <a:rPr lang="en-GB" sz="1600" dirty="0"/>
              <a:t>Cheese and garlic tear and share bread: dairy/ eggs/ wine</a:t>
            </a:r>
          </a:p>
          <a:p>
            <a:r>
              <a:rPr lang="en-GB" sz="1600" dirty="0"/>
              <a:t>Roasted beetroot, red onion and watercress salad: wine/ mustard/ gluten</a:t>
            </a:r>
          </a:p>
          <a:p>
            <a:r>
              <a:rPr lang="en-GB" sz="1600" dirty="0"/>
              <a:t>Amalfi lemon tart: wine/ dairy/ eggs/ gluten</a:t>
            </a:r>
          </a:p>
        </p:txBody>
      </p:sp>
    </p:spTree>
    <p:extLst>
      <p:ext uri="{BB962C8B-B14F-4D97-AF65-F5344CB8AC3E}">
        <p14:creationId xmlns:p14="http://schemas.microsoft.com/office/powerpoint/2010/main" val="3137604334"/>
      </p:ext>
    </p:extLst>
  </p:cSld>
  <p:clrMapOvr>
    <a:masterClrMapping/>
  </p:clrMapOvr>
</p:sld>
</file>

<file path=ppt/theme/theme1.xml><?xml version="1.0" encoding="utf-8"?>
<a:theme xmlns:a="http://schemas.openxmlformats.org/drawingml/2006/main" name="Droplet">
  <a:themeElements>
    <a:clrScheme name="Droplet">
      <a:dk1>
        <a:sysClr val="windowText" lastClr="000000"/>
      </a:dk1>
      <a:lt1>
        <a:sysClr val="window" lastClr="FFFFFF"/>
      </a:lt1>
      <a:dk2>
        <a:srgbClr val="1C647B"/>
      </a:dk2>
      <a:lt2>
        <a:srgbClr val="98B7D3"/>
      </a:lt2>
      <a:accent1>
        <a:srgbClr val="274FA4"/>
      </a:accent1>
      <a:accent2>
        <a:srgbClr val="48A8D0"/>
      </a:accent2>
      <a:accent3>
        <a:srgbClr val="53B18F"/>
      </a:accent3>
      <a:accent4>
        <a:srgbClr val="D78D38"/>
      </a:accent4>
      <a:accent5>
        <a:srgbClr val="BA3F51"/>
      </a:accent5>
      <a:accent6>
        <a:srgbClr val="AE52D9"/>
      </a:accent6>
      <a:hlink>
        <a:srgbClr val="2AA2DA"/>
      </a:hlink>
      <a:folHlink>
        <a:srgbClr val="76A3B8"/>
      </a:folHlink>
    </a:clrScheme>
    <a:fontScheme name="Drople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Droplet">
      <a:fillStyleLst>
        <a:solidFill>
          <a:schemeClr val="phClr"/>
        </a:solidFill>
        <a:solidFill>
          <a:schemeClr val="phClr">
            <a:tint val="69000"/>
            <a:satMod val="105000"/>
            <a:lumMod val="110000"/>
          </a:schemeClr>
        </a:solidFill>
        <a:gradFill rotWithShape="1">
          <a:gsLst>
            <a:gs pos="0">
              <a:schemeClr val="phClr">
                <a:tint val="94000"/>
                <a:satMod val="100000"/>
                <a:lumMod val="108000"/>
              </a:schemeClr>
            </a:gs>
            <a:gs pos="50000">
              <a:schemeClr val="phClr">
                <a:tint val="98000"/>
                <a:shade val="100000"/>
                <a:satMod val="100000"/>
                <a:lumMod val="100000"/>
              </a:schemeClr>
            </a:gs>
            <a:gs pos="100000">
              <a:schemeClr val="phClr">
                <a:shade val="72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>
              <a:shade val="60000"/>
            </a:schemeClr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28000"/>
              </a:srgbClr>
            </a:outerShdw>
          </a:effectLst>
        </a:effectStyle>
        <a:effectStyle>
          <a:effectLst>
            <a:outerShdw blurRad="63500" dist="25400" dir="5400000" algn="ctr" rotWithShape="0">
              <a:srgbClr val="000000">
                <a:alpha val="69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200000"/>
            </a:lightRig>
          </a:scene3d>
          <a:sp3d prstMaterial="plastic">
            <a:bevelT w="254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64000"/>
                <a:lumMod val="8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4000"/>
                <a:shade val="100000"/>
                <a:hueMod val="92000"/>
                <a:satMod val="180000"/>
                <a:lumMod val="114000"/>
              </a:schemeClr>
            </a:gs>
            <a:gs pos="100000">
              <a:schemeClr val="phClr">
                <a:shade val="92000"/>
                <a:satMod val="170000"/>
                <a:lumMod val="96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Droplet" id="{8984A317-299A-4E50-B45D-BFC9EDE2337A}" vid="{DEB094D4-7FD8-4F86-93D5-B0F1341EF586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{05628BB7-75D5-824F-A34D-D7BCAEDC01E4}tf10001073</Template>
  <TotalTime>7106</TotalTime>
  <Words>514</Words>
  <Application>Microsoft Macintosh PowerPoint</Application>
  <PresentationFormat>A4 Paper (210x297 mm)</PresentationFormat>
  <Paragraphs>103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Savoye LET Plain</vt:lpstr>
      <vt:lpstr>Tw Cen MT</vt:lpstr>
      <vt:lpstr>Droplet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Syed Nazar Uddin (2013498)</dc:creator>
  <cp:lastModifiedBy>Syed Nazar Uddin (2013498)</cp:lastModifiedBy>
  <cp:revision>31</cp:revision>
  <dcterms:created xsi:type="dcterms:W3CDTF">2021-10-26T14:11:11Z</dcterms:created>
  <dcterms:modified xsi:type="dcterms:W3CDTF">2021-11-02T22:52:55Z</dcterms:modified>
</cp:coreProperties>
</file>