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3" r:id="rId2"/>
    <p:sldId id="258" r:id="rId3"/>
    <p:sldId id="272" r:id="rId4"/>
    <p:sldId id="273" r:id="rId5"/>
    <p:sldId id="274" r:id="rId6"/>
    <p:sldId id="275" r:id="rId7"/>
    <p:sldId id="265" r:id="rId8"/>
    <p:sldId id="266" r:id="rId9"/>
    <p:sldId id="278" r:id="rId10"/>
    <p:sldId id="277" r:id="rId11"/>
    <p:sldId id="276" r:id="rId12"/>
    <p:sldId id="270" r:id="rId13"/>
    <p:sldId id="271"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0" d="100"/>
          <a:sy n="80" d="100"/>
        </p:scale>
        <p:origin x="1116" y="-43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FAC609D-8BA5-49E9-A5BA-9E74D2CB7BF3}" type="datetimeFigureOut">
              <a:rPr lang="en-US" smtClean="0"/>
              <a:t>7/23/2021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0C76CA6-EE59-44C5-A0CE-E658CEFCEDBF}"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purpose of the study of Academic skills is to encourage the students to become more coherent learners. Through this study, the students can gain confidence to do the work properly and participate in every work without fear. This study helps the students to get conscious about time management and the students can understand the meaning of the articles that they are reading. Through this study, the students can get to know about how to research things and get information. It helps the students to increase their confidence, self-respect, and capability which will be beneficial for them in their future career life.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Activities of Amazon</a:t>
            </a:r>
            <a:endParaRPr lang="en-US" b="0" dirty="0"/>
          </a:p>
          <a:p>
            <a:pPr rtl="0"/>
            <a:r>
              <a:rPr lang="en-US" sz="1200" b="0" i="0" u="none" strike="noStrike" kern="1200" dirty="0">
                <a:solidFill>
                  <a:schemeClr val="tx1"/>
                </a:solidFill>
                <a:latin typeface="+mn-lt"/>
                <a:ea typeface="+mn-ea"/>
                <a:cs typeface="+mn-cs"/>
              </a:rPr>
              <a:t>The services of the Amazon company include baby products, garments, groceries, electronics products, beauty products, health, and personal care items, kitchen items, garden items, toys, musical instruments, jewelry, sporting goods, automotive materials, DVDs, videotapes, Software, scientific and industrial supplies, books etc (Amazon, 2021). </a:t>
            </a:r>
            <a:endParaRPr lang="en-US" b="0" dirty="0"/>
          </a:p>
          <a:p>
            <a:pPr rtl="0"/>
            <a:r>
              <a:rPr lang="en-US" sz="1200" b="0" i="0" u="none" strike="noStrike" kern="1200" dirty="0">
                <a:solidFill>
                  <a:schemeClr val="tx1"/>
                </a:solidFill>
                <a:latin typeface="+mn-lt"/>
                <a:ea typeface="+mn-ea"/>
                <a:cs typeface="+mn-cs"/>
              </a:rPr>
              <a:t>Below there are some activities of the Amazon company are -</a:t>
            </a:r>
            <a:endParaRPr lang="en-US" b="0" dirty="0"/>
          </a:p>
          <a:p>
            <a:pPr rtl="0" fontAlgn="base"/>
            <a:r>
              <a:rPr lang="en-US" sz="1200" b="0" i="0" u="none" strike="noStrike" kern="1200" dirty="0">
                <a:solidFill>
                  <a:schemeClr val="tx1"/>
                </a:solidFill>
                <a:latin typeface="+mn-lt"/>
                <a:ea typeface="+mn-ea"/>
                <a:cs typeface="+mn-cs"/>
              </a:rPr>
              <a:t>According to Business Strategy Hub (2021), Securing and building a friendly partnership with the sellers and suppliers of the products.</a:t>
            </a:r>
          </a:p>
          <a:p>
            <a:pPr rtl="0" fontAlgn="base"/>
            <a:r>
              <a:rPr lang="en-US" sz="1200" b="0" i="0" u="none" strike="noStrike" kern="1200" dirty="0">
                <a:solidFill>
                  <a:schemeClr val="tx1"/>
                </a:solidFill>
                <a:latin typeface="+mn-lt"/>
                <a:ea typeface="+mn-ea"/>
                <a:cs typeface="+mn-cs"/>
              </a:rPr>
              <a:t>Managing the entire logistics department, storage, and the supply chain of the company strategically.</a:t>
            </a:r>
          </a:p>
          <a:p>
            <a:pPr rtl="0" fontAlgn="base"/>
            <a:r>
              <a:rPr lang="en-US" sz="1200" b="0" i="0" u="none" strike="noStrike" kern="1200" dirty="0">
                <a:solidFill>
                  <a:schemeClr val="tx1"/>
                </a:solidFill>
                <a:latin typeface="+mn-lt"/>
                <a:ea typeface="+mn-ea"/>
                <a:cs typeface="+mn-cs"/>
              </a:rPr>
              <a:t>Acquiring a new propound for supporting its ecosystem.</a:t>
            </a:r>
          </a:p>
          <a:p>
            <a:pPr rtl="0" fontAlgn="base"/>
            <a:r>
              <a:rPr lang="en-US" sz="1200" b="0" i="0" u="none" strike="noStrike" kern="1200" dirty="0">
                <a:solidFill>
                  <a:schemeClr val="tx1"/>
                </a:solidFill>
                <a:latin typeface="+mn-lt"/>
                <a:ea typeface="+mn-ea"/>
                <a:cs typeface="+mn-cs"/>
              </a:rPr>
              <a:t>Promoting its physical goods and digital goods.</a:t>
            </a:r>
          </a:p>
          <a:p>
            <a:pPr rtl="0" fontAlgn="base"/>
            <a:r>
              <a:rPr lang="en-US" sz="1200" b="0" i="0" u="none" strike="noStrike" kern="1200" dirty="0">
                <a:solidFill>
                  <a:schemeClr val="tx1"/>
                </a:solidFill>
                <a:latin typeface="+mn-lt"/>
                <a:ea typeface="+mn-ea"/>
                <a:cs typeface="+mn-cs"/>
              </a:rPr>
              <a:t>Supporting its movies or shows production on its platform of prime video. </a:t>
            </a:r>
          </a:p>
          <a:p>
            <a:pPr rtl="0" fontAlgn="base"/>
            <a:r>
              <a:rPr lang="en-US" sz="1200" b="0" i="0" u="none" strike="noStrike" kern="1200" dirty="0">
                <a:solidFill>
                  <a:schemeClr val="tx1"/>
                </a:solidFill>
                <a:latin typeface="+mn-lt"/>
                <a:ea typeface="+mn-ea"/>
                <a:cs typeface="+mn-cs"/>
              </a:rPr>
              <a:t>Design, expansion, and development of its websites or apps platforms.</a:t>
            </a:r>
          </a:p>
          <a:p>
            <a:pPr rtl="0" fontAlgn="base"/>
            <a:r>
              <a:rPr lang="en-US" sz="1200" b="0" i="0" u="none" strike="noStrike" kern="1200" dirty="0">
                <a:solidFill>
                  <a:schemeClr val="tx1"/>
                </a:solidFill>
                <a:latin typeface="+mn-lt"/>
                <a:ea typeface="+mn-ea"/>
                <a:cs typeface="+mn-cs"/>
              </a:rPr>
              <a:t>The company has launched for superfast delivery. For the fastest delivery services, the company is seeking drone experts.</a:t>
            </a:r>
          </a:p>
          <a:p>
            <a:pPr rtl="0" fontAlgn="base"/>
            <a:r>
              <a:rPr lang="en-US" sz="1200" b="0" i="0" u="none" strike="noStrike" kern="1200" dirty="0">
                <a:solidFill>
                  <a:schemeClr val="tx1"/>
                </a:solidFill>
                <a:latin typeface="+mn-lt"/>
                <a:ea typeface="+mn-ea"/>
                <a:cs typeface="+mn-cs"/>
              </a:rPr>
              <a:t>Amazon considered launching the off-line store which primarily was meant for the clients to pick up their orders that they have placed online. </a:t>
            </a:r>
          </a:p>
          <a:p>
            <a:pPr rtl="0" fontAlgn="base"/>
            <a:r>
              <a:rPr lang="en-US" sz="1200" b="0" i="0" u="none" strike="noStrike" kern="1200" dirty="0">
                <a:solidFill>
                  <a:schemeClr val="tx1"/>
                </a:solidFill>
                <a:latin typeface="+mn-lt"/>
                <a:ea typeface="+mn-ea"/>
                <a:cs typeface="+mn-cs"/>
              </a:rPr>
              <a:t>The company has invested money in the management of the information security of cloud computing, e-commerce, and streaming platforms. were posted on the website.</a:t>
            </a:r>
          </a:p>
          <a:p>
            <a:endParaRPr lang="en-US" dirty="0"/>
          </a:p>
          <a:p>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fontAlgn="base"/>
            <a:r>
              <a:rPr lang="en-US" sz="1200" b="0" i="0" u="none" strike="noStrike" kern="1200" dirty="0">
                <a:solidFill>
                  <a:schemeClr val="tx1"/>
                </a:solidFill>
                <a:latin typeface="+mn-lt"/>
                <a:ea typeface="+mn-ea"/>
                <a:cs typeface="+mn-cs"/>
              </a:rPr>
              <a:t>Some fake negative feedback for thousands of products offered and sold by Amazon were posted on the website. The majority of customers choose their demanding products and decide by seeking through numbers of reviews and feedback. However, fake negative feedback can destroy the reputation of the company. The Amazon company stated that all users who post the “paid” or “fake” reviews can finish up in the courts in October 2015. There are 1000 clients that have been punished for “paid” reviews (Business model Analyst, 2021). </a:t>
            </a:r>
          </a:p>
          <a:p>
            <a:pPr rtl="0" fontAlgn="base"/>
            <a:r>
              <a:rPr lang="en-US" sz="1200" b="0" i="0" u="none" strike="noStrike" kern="1200" dirty="0">
                <a:solidFill>
                  <a:schemeClr val="tx1"/>
                </a:solidFill>
                <a:latin typeface="+mn-lt"/>
                <a:ea typeface="+mn-ea"/>
                <a:cs typeface="+mn-cs"/>
              </a:rPr>
              <a:t>The Amazon company has announced plans to start their product service in the U.S.A and the United Kingdom. Now there is a one-hour delivery option that is also available in London, New York, and other cities in the United States.</a:t>
            </a:r>
          </a:p>
          <a:p>
            <a:pPr rtl="0" fontAlgn="base"/>
            <a:r>
              <a:rPr lang="en-US" sz="1200" b="0" i="0" u="none" strike="noStrike" kern="1200" dirty="0">
                <a:solidFill>
                  <a:schemeClr val="tx1"/>
                </a:solidFill>
                <a:latin typeface="+mn-lt"/>
                <a:ea typeface="+mn-ea"/>
                <a:cs typeface="+mn-cs"/>
              </a:rPr>
              <a:t>Amazon has implemented varieties of marketing strategies to continue reaching new customers and gain their trust by offering the best quality products at lower prices. The company has continued to flourish and innovate new products through its operations and it has continued to implement and undergo changes of evolution for beating out its competition in the market segment (</a:t>
            </a:r>
            <a:r>
              <a:rPr lang="en-US" sz="1200" b="0" i="0" u="none" strike="noStrike" kern="1200" dirty="0" err="1">
                <a:solidFill>
                  <a:schemeClr val="tx1"/>
                </a:solidFill>
                <a:latin typeface="+mn-lt"/>
                <a:ea typeface="+mn-ea"/>
                <a:cs typeface="+mn-cs"/>
              </a:rPr>
              <a:t>GreyB</a:t>
            </a:r>
            <a:r>
              <a:rPr lang="en-US" sz="1200" b="0" i="0" u="none" strike="noStrike" kern="1200" dirty="0">
                <a:solidFill>
                  <a:schemeClr val="tx1"/>
                </a:solidFill>
                <a:latin typeface="+mn-lt"/>
                <a:ea typeface="+mn-ea"/>
                <a:cs typeface="+mn-cs"/>
              </a:rPr>
              <a:t>, 2021). </a:t>
            </a:r>
          </a:p>
          <a:p>
            <a:endParaRPr lang="en-US" dirty="0"/>
          </a:p>
          <a:p>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Suggested services for Amazon</a:t>
            </a:r>
            <a:endParaRPr lang="en-US" b="0" dirty="0"/>
          </a:p>
          <a:p>
            <a:pPr rtl="0"/>
            <a:r>
              <a:rPr lang="en-US" sz="1200" b="0" i="0" u="none" strike="noStrike" kern="1200" dirty="0">
                <a:solidFill>
                  <a:schemeClr val="tx1"/>
                </a:solidFill>
                <a:latin typeface="+mn-lt"/>
                <a:ea typeface="+mn-ea"/>
                <a:cs typeface="+mn-cs"/>
              </a:rPr>
              <a:t>It can be clearly suggested the Amazon company can bring their own hotel company in the future. The company has an excellent corporate reputation for its best services all over the world. So, it is very easy for the company to promote its hotel industry business. As the company has built the image of a strong brand and has a good reputation in the market segment, they can attract customers very easily.  </a:t>
            </a:r>
            <a:endParaRPr lang="en-US" b="0" dirty="0"/>
          </a:p>
          <a:p>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Targeted Customers of the Amazon Hotel Industry</a:t>
            </a:r>
            <a:endParaRPr lang="en-US" b="0" dirty="0"/>
          </a:p>
          <a:p>
            <a:pPr rtl="0"/>
            <a:r>
              <a:rPr lang="en-US" sz="1200" b="0" i="0" u="none" strike="noStrike" kern="1200" dirty="0">
                <a:solidFill>
                  <a:schemeClr val="tx1"/>
                </a:solidFill>
                <a:latin typeface="+mn-lt"/>
                <a:ea typeface="+mn-ea"/>
                <a:cs typeface="+mn-cs"/>
              </a:rPr>
              <a:t>People don’t know when the </a:t>
            </a:r>
            <a:r>
              <a:rPr lang="en-US" sz="1200" b="0" i="0" u="none" strike="noStrike" kern="1200" dirty="0" err="1">
                <a:solidFill>
                  <a:schemeClr val="tx1"/>
                </a:solidFill>
                <a:latin typeface="+mn-lt"/>
                <a:ea typeface="+mn-ea"/>
                <a:cs typeface="+mn-cs"/>
              </a:rPr>
              <a:t>Covid</a:t>
            </a:r>
            <a:r>
              <a:rPr lang="en-US" sz="1200" b="0" i="0" u="none" strike="noStrike" kern="1200" dirty="0">
                <a:solidFill>
                  <a:schemeClr val="tx1"/>
                </a:solidFill>
                <a:latin typeface="+mn-lt"/>
                <a:ea typeface="+mn-ea"/>
                <a:cs typeface="+mn-cs"/>
              </a:rPr>
              <a:t> situation will end. People will want to visit various places to get out of their daily stress. During the </a:t>
            </a:r>
            <a:r>
              <a:rPr lang="en-US" sz="1200" b="0" i="0" u="none" strike="noStrike" kern="1200" dirty="0" err="1">
                <a:solidFill>
                  <a:schemeClr val="tx1"/>
                </a:solidFill>
                <a:latin typeface="+mn-lt"/>
                <a:ea typeface="+mn-ea"/>
                <a:cs typeface="+mn-cs"/>
              </a:rPr>
              <a:t>Covid</a:t>
            </a:r>
            <a:r>
              <a:rPr lang="en-US" sz="1200" b="0" i="0" u="none" strike="noStrike" kern="1200" dirty="0">
                <a:solidFill>
                  <a:schemeClr val="tx1"/>
                </a:solidFill>
                <a:latin typeface="+mn-lt"/>
                <a:ea typeface="+mn-ea"/>
                <a:cs typeface="+mn-cs"/>
              </a:rPr>
              <a:t> situation, people are very health conscious and maintain hygienic things. So when they travel to the places, they will expect that all things of the hotel should be sanitized. So the  Amazon hotel industry provides safety precautions to the travelers who will come to stay in their hotel. They will maintain the hygiene in the washroom. They will sanitize the rooms, furniture, doors, windows, floors to keep the tourist secure. They should maintain social distance and wear masks when the staff of the hotels will interrupt the tourists. In a pandemic situation, travelers will naturally be conscious of their health. So the company needs to make sure that their hotels are undertaking best practices and make assurance to the tourist that they will increase precautions. All staff of the Amazon hotel company will be vaccinated and the tourists who will come to stay in the hotels will also be vaccinated. These are all things the company will have to ensure to the customers. So the company can gain the customers’ trust by fulfilling their expectations. </a:t>
            </a:r>
            <a:endParaRPr lang="en-US" b="0" dirty="0"/>
          </a:p>
          <a:p>
            <a:pPr rtl="0"/>
            <a:r>
              <a:rPr lang="en-US" sz="1200" b="0" i="0" u="none" strike="noStrike" kern="1200" dirty="0">
                <a:solidFill>
                  <a:schemeClr val="tx1"/>
                </a:solidFill>
                <a:latin typeface="+mn-lt"/>
                <a:ea typeface="+mn-ea"/>
                <a:cs typeface="+mn-cs"/>
              </a:rPr>
              <a:t>The company will target the middle class family whose income ranges from $40,100 to $120,000. The Amazon hotel company will target the single customers who will visit one city to another city for business purposes. The targeted customers' age should be above 20 years - 65 years. </a:t>
            </a:r>
            <a:endParaRPr lang="en-US" b="0" dirty="0"/>
          </a:p>
          <a:p>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Summary of the survey</a:t>
            </a:r>
            <a:endParaRPr lang="en-US" b="0" dirty="0"/>
          </a:p>
          <a:p>
            <a:pPr rtl="0" fontAlgn="base"/>
            <a:r>
              <a:rPr lang="en-US" sz="1200" b="0" i="0" u="none" strike="noStrike" kern="1200" dirty="0">
                <a:solidFill>
                  <a:schemeClr val="tx1"/>
                </a:solidFill>
                <a:latin typeface="+mn-lt"/>
                <a:ea typeface="+mn-ea"/>
                <a:cs typeface="+mn-cs"/>
              </a:rPr>
              <a:t>From the above analysis, it can be clear that 70 % of respondents are very conscious of the Amazon company as they have used the products and services of the company. On the other hand, 30 % of respondents are not conscious of the Amazon company as they are hoping from one service to another service. </a:t>
            </a:r>
          </a:p>
          <a:p>
            <a:pPr rtl="0" fontAlgn="base"/>
            <a:r>
              <a:rPr lang="en-US" sz="1200" b="0" i="0" u="none" strike="noStrike" kern="1200" dirty="0">
                <a:solidFill>
                  <a:schemeClr val="tx1"/>
                </a:solidFill>
                <a:latin typeface="+mn-lt"/>
                <a:ea typeface="+mn-ea"/>
                <a:cs typeface="+mn-cs"/>
              </a:rPr>
              <a:t>The customers claimed that among them 20 % of respondents are using the services of car rental, 30 % respondents are using online food delivery services, 20 % respondents are using the travel and tour services and 30 % respondents are using the retail goods services. </a:t>
            </a:r>
          </a:p>
          <a:p>
            <a:pPr rtl="0" fontAlgn="base"/>
            <a:r>
              <a:rPr lang="en-US" sz="1200" b="0" i="0" u="none" strike="noStrike" kern="1200" dirty="0">
                <a:solidFill>
                  <a:schemeClr val="tx1"/>
                </a:solidFill>
                <a:latin typeface="+mn-lt"/>
                <a:ea typeface="+mn-ea"/>
                <a:cs typeface="+mn-cs"/>
              </a:rPr>
              <a:t>Amazon provided the services and good quality products to the customers as per their expectations. 60 % of respondents are highly satisfied with the services and quality products of Amazon. 30 % of respondents are satisfied and 10 % of respondents are not satisfied with the services of Amazon. </a:t>
            </a:r>
          </a:p>
          <a:p>
            <a:pPr rtl="0" fontAlgn="base"/>
            <a:r>
              <a:rPr lang="en-US" sz="1200" b="0" i="0" u="none" strike="noStrike" kern="1200" dirty="0">
                <a:solidFill>
                  <a:schemeClr val="tx1"/>
                </a:solidFill>
                <a:latin typeface="+mn-lt"/>
                <a:ea typeface="+mn-ea"/>
                <a:cs typeface="+mn-cs"/>
              </a:rPr>
              <a:t>Now Amazon is planning to start their hotel business. Among them 90 % of respondents believe that the company can excel in this category too. On the other hand, 10% of respondents don’t believe that the company can excel in this hotel business.</a:t>
            </a:r>
          </a:p>
          <a:p>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9</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fontAlgn="base"/>
            <a:r>
              <a:rPr lang="en-US" sz="1200" b="0" i="0" u="none" strike="noStrike" kern="1200" dirty="0">
                <a:solidFill>
                  <a:schemeClr val="tx1"/>
                </a:solidFill>
                <a:latin typeface="+mn-lt"/>
                <a:ea typeface="+mn-ea"/>
                <a:cs typeface="+mn-cs"/>
              </a:rPr>
              <a:t>During the </a:t>
            </a:r>
            <a:r>
              <a:rPr lang="en-US" sz="1200" b="0" i="0" u="none" strike="noStrike" kern="1200" dirty="0" err="1">
                <a:solidFill>
                  <a:schemeClr val="tx1"/>
                </a:solidFill>
                <a:latin typeface="+mn-lt"/>
                <a:ea typeface="+mn-ea"/>
                <a:cs typeface="+mn-cs"/>
              </a:rPr>
              <a:t>Covid</a:t>
            </a:r>
            <a:r>
              <a:rPr lang="en-US" sz="1200" b="0" i="0" u="none" strike="noStrike" kern="1200" dirty="0">
                <a:solidFill>
                  <a:schemeClr val="tx1"/>
                </a:solidFill>
                <a:latin typeface="+mn-lt"/>
                <a:ea typeface="+mn-ea"/>
                <a:cs typeface="+mn-cs"/>
              </a:rPr>
              <a:t> situation customers claimed that 40 % of respondents expected that the hotels having sanitization process, 20% of respondents expected that the hotels have the staff which should be vaccinated, 20 % of respondents wants the guests who are visit hotel should be vaccinated and 20 % of respondents expected the hygienic food from the hotel.</a:t>
            </a:r>
          </a:p>
          <a:p>
            <a:pPr rtl="0" fontAlgn="base"/>
            <a:r>
              <a:rPr lang="en-US" sz="1200" b="0" i="0" u="none" strike="noStrike" kern="1200" dirty="0">
                <a:solidFill>
                  <a:schemeClr val="tx1"/>
                </a:solidFill>
                <a:latin typeface="+mn-lt"/>
                <a:ea typeface="+mn-ea"/>
                <a:cs typeface="+mn-cs"/>
              </a:rPr>
              <a:t>According to the customers, 30 % of respondents want the pricing range to be premium for an Amazon hotel and 70 % of respondents want the pricing range to be affordable for the hotel.</a:t>
            </a:r>
          </a:p>
          <a:p>
            <a:pPr rtl="0" fontAlgn="base"/>
            <a:r>
              <a:rPr lang="en-US" sz="1200" b="0" i="0" u="none" strike="noStrike" kern="1200" dirty="0">
                <a:solidFill>
                  <a:schemeClr val="tx1"/>
                </a:solidFill>
                <a:latin typeface="+mn-lt"/>
                <a:ea typeface="+mn-ea"/>
                <a:cs typeface="+mn-cs"/>
              </a:rPr>
              <a:t>In Amazon hotels, 40 % of respondents want easy online booking, 20 % of respondents want easy cancellation, 30 % of respondents want </a:t>
            </a:r>
            <a:r>
              <a:rPr lang="en-US" sz="1200" b="0" i="0" u="none" strike="noStrike" kern="1200" dirty="0" err="1">
                <a:solidFill>
                  <a:schemeClr val="tx1"/>
                </a:solidFill>
                <a:latin typeface="+mn-lt"/>
                <a:ea typeface="+mn-ea"/>
                <a:cs typeface="+mn-cs"/>
              </a:rPr>
              <a:t>Wifi</a:t>
            </a:r>
            <a:r>
              <a:rPr lang="en-US" sz="1200" b="0" i="0" u="none" strike="noStrike" kern="1200" dirty="0">
                <a:solidFill>
                  <a:schemeClr val="tx1"/>
                </a:solidFill>
                <a:latin typeface="+mn-lt"/>
                <a:ea typeface="+mn-ea"/>
                <a:cs typeface="+mn-cs"/>
              </a:rPr>
              <a:t> connection in the hotel room and 10 % of respondents want Pick and Drop service from the Airport. </a:t>
            </a:r>
          </a:p>
          <a:p>
            <a:endParaRPr lang="en-US" dirty="0"/>
          </a:p>
          <a:p>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10</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fontAlgn="base"/>
            <a:r>
              <a:rPr lang="en-US" sz="1200" b="0" i="0" u="none" strike="noStrike" kern="1200" dirty="0">
                <a:solidFill>
                  <a:schemeClr val="tx1"/>
                </a:solidFill>
                <a:latin typeface="+mn-lt"/>
                <a:ea typeface="+mn-ea"/>
                <a:cs typeface="+mn-cs"/>
              </a:rPr>
              <a:t>As stated by Smart Insight (2021), Amazon enjoys a strong brand image locally and internationally and it can expand its </a:t>
            </a:r>
            <a:r>
              <a:rPr lang="en-US" sz="1200" b="0" i="0" u="none" strike="noStrike" kern="1200" dirty="0" err="1">
                <a:solidFill>
                  <a:schemeClr val="tx1"/>
                </a:solidFill>
                <a:latin typeface="+mn-lt"/>
                <a:ea typeface="+mn-ea"/>
                <a:cs typeface="+mn-cs"/>
              </a:rPr>
              <a:t>markel</a:t>
            </a:r>
            <a:r>
              <a:rPr lang="en-US" sz="1200" b="0" i="0" u="none" strike="noStrike" kern="1200" dirty="0">
                <a:solidFill>
                  <a:schemeClr val="tx1"/>
                </a:solidFill>
                <a:latin typeface="+mn-lt"/>
                <a:ea typeface="+mn-ea"/>
                <a:cs typeface="+mn-cs"/>
              </a:rPr>
              <a:t> globally. The company should have to select some countries where it can open its hotel business. The company should have to start its hotel business in London, some cities of the U.S.A , India. The company should open the hotel near the airport, in the town, near the hospitals. Because people are traveling by air due to their busy schedule and they expected the hotels near the airport. </a:t>
            </a:r>
          </a:p>
          <a:p>
            <a:pPr rtl="0" fontAlgn="base"/>
            <a:r>
              <a:rPr lang="en-US" sz="1200" b="0" i="0" u="none" strike="noStrike" kern="1200" dirty="0">
                <a:solidFill>
                  <a:schemeClr val="tx1"/>
                </a:solidFill>
                <a:latin typeface="+mn-lt"/>
                <a:ea typeface="+mn-ea"/>
                <a:cs typeface="+mn-cs"/>
              </a:rPr>
              <a:t>Amazon should use its low cost structure for improving its profitability and competitive advantage. The pricing range of the room of the Amazon hotel should be affordable. Because if the hotel is offering the rooms at an affordable price, it should be attractive to the customers.</a:t>
            </a:r>
          </a:p>
          <a:p>
            <a:pPr rtl="0" fontAlgn="base"/>
            <a:r>
              <a:rPr lang="en-US" sz="1200" b="0" i="0" u="none" strike="noStrike" kern="1200" dirty="0">
                <a:solidFill>
                  <a:schemeClr val="tx1"/>
                </a:solidFill>
                <a:latin typeface="+mn-lt"/>
                <a:ea typeface="+mn-ea"/>
                <a:cs typeface="+mn-cs"/>
              </a:rPr>
              <a:t>The company should maintain the social distance, wearing masks during the </a:t>
            </a:r>
            <a:r>
              <a:rPr lang="en-US" sz="1200" b="0" i="0" u="none" strike="noStrike" kern="1200" dirty="0" err="1">
                <a:solidFill>
                  <a:schemeClr val="tx1"/>
                </a:solidFill>
                <a:latin typeface="+mn-lt"/>
                <a:ea typeface="+mn-ea"/>
                <a:cs typeface="+mn-cs"/>
              </a:rPr>
              <a:t>Covid</a:t>
            </a:r>
            <a:r>
              <a:rPr lang="en-US" sz="1200" b="0" i="0" u="none" strike="noStrike" kern="1200" dirty="0">
                <a:solidFill>
                  <a:schemeClr val="tx1"/>
                </a:solidFill>
                <a:latin typeface="+mn-lt"/>
                <a:ea typeface="+mn-ea"/>
                <a:cs typeface="+mn-cs"/>
              </a:rPr>
              <a:t> situation. The company should sanitize the rooms, furniture, and all things of the hotel every day. They should maintain the hygienic things in the food. The staff of the hotels should be vaccinated. As they should take safety precautions for the customers. So the customers will choose this Amazon hotel. </a:t>
            </a:r>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11</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In conclusion, people can understand the various activities of the Amazon company. They get to know about various products which the company has given services to the customers. Amazon company is a feedback-oriented company. The company has gained the trust of the customers by offering them their expected and wished products at low prices. People get to know about the suggested services of the company and get a clear concept about the customer expectations from the Amazon hotel industry. Moreover, they get to know about the primary research and findings of the Amazon hotel industry. </a:t>
            </a:r>
            <a:endParaRPr lang="en-US" b="0" dirty="0"/>
          </a:p>
          <a:p>
            <a:br>
              <a:rPr lang="en-US" b="0" dirty="0"/>
            </a:br>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3AFEFF13-365D-4113-AD45-D3B0FC1CA4A4}" type="datetimeFigureOut">
              <a:rPr lang="en-US" smtClean="0"/>
              <a:t>7/23/2021</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2DBC7ED-669A-46AF-A7D7-531153C7912A}"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3AFEFF13-365D-4113-AD45-D3B0FC1CA4A4}" type="datetimeFigureOut">
              <a:rPr lang="en-US" smtClean="0"/>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2DBC7ED-669A-46AF-A7D7-531153C7912A}" type="slidenum">
              <a:rPr lang="en-US" smtClean="0"/>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3AFEFF13-365D-4113-AD45-D3B0FC1CA4A4}" type="datetimeFigureOut">
              <a:rPr lang="en-US" smtClean="0"/>
              <a:t>7/23/2021</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2DBC7ED-669A-46AF-A7D7-531153C7912A}" type="slidenum">
              <a:rPr lang="en-US" smtClean="0"/>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3AFEFF13-365D-4113-AD45-D3B0FC1CA4A4}" type="datetimeFigureOut">
              <a:rPr lang="en-US" smtClean="0"/>
              <a:t>7/23/2021</a:t>
            </a:fld>
            <a:endParaRPr lang="en-US"/>
          </a:p>
        </p:txBody>
      </p:sp>
      <p:sp>
        <p:nvSpPr>
          <p:cNvPr id="10" name="Slide Number Placeholder 9"/>
          <p:cNvSpPr>
            <a:spLocks noGrp="1"/>
          </p:cNvSpPr>
          <p:nvPr>
            <p:ph type="sldNum" sz="quarter" idx="16"/>
          </p:nvPr>
        </p:nvSpPr>
        <p:spPr/>
        <p:txBody>
          <a:bodyPr rtlCol="0"/>
          <a:lstStyle/>
          <a:p>
            <a:fld id="{B2DBC7ED-669A-46AF-A7D7-531153C7912A}" type="slidenum">
              <a:rPr lang="en-US" smtClean="0"/>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3AFEFF13-365D-4113-AD45-D3B0FC1CA4A4}" type="datetimeFigureOut">
              <a:rPr lang="en-US" smtClean="0"/>
              <a:t>7/23/2021</a:t>
            </a:fld>
            <a:endParaRPr lang="en-US"/>
          </a:p>
        </p:txBody>
      </p:sp>
      <p:sp>
        <p:nvSpPr>
          <p:cNvPr id="12" name="Slide Number Placeholder 11"/>
          <p:cNvSpPr>
            <a:spLocks noGrp="1"/>
          </p:cNvSpPr>
          <p:nvPr>
            <p:ph type="sldNum" sz="quarter" idx="16"/>
          </p:nvPr>
        </p:nvSpPr>
        <p:spPr/>
        <p:txBody>
          <a:bodyPr rtlCol="0"/>
          <a:lstStyle/>
          <a:p>
            <a:fld id="{B2DBC7ED-669A-46AF-A7D7-531153C7912A}" type="slidenum">
              <a:rPr lang="en-US" smtClean="0"/>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AFEFF13-365D-4113-AD45-D3B0FC1CA4A4}" type="datetimeFigureOut">
              <a:rPr lang="en-US" smtClean="0"/>
              <a:t>7/23/2021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2DBC7ED-669A-46AF-A7D7-531153C7912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FEFF13-365D-4113-AD45-D3B0FC1CA4A4}" type="datetimeFigureOut">
              <a:rPr lang="en-US" smtClean="0"/>
              <a:t>7/23/2021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2DBC7ED-669A-46AF-A7D7-531153C7912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3AFEFF13-365D-4113-AD45-D3B0FC1CA4A4}" type="datetimeFigureOut">
              <a:rPr lang="en-US" smtClean="0"/>
              <a:t>7/23/2021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2DBC7ED-669A-46AF-A7D7-531153C7912A}" type="slidenum">
              <a:rPr lang="en-US" smtClean="0"/>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3AFEFF13-365D-4113-AD45-D3B0FC1CA4A4}" type="datetimeFigureOut">
              <a:rPr lang="en-US" smtClean="0"/>
              <a:t>7/23/2021</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2DBC7ED-669A-46AF-A7D7-531153C7912A}" type="slidenum">
              <a:rPr lang="en-US" smtClean="0"/>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AFEFF13-365D-4113-AD45-D3B0FC1CA4A4}" type="datetimeFigureOut">
              <a:rPr lang="en-US" smtClean="0"/>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BC7ED-669A-46AF-A7D7-531153C7912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3AFEFF13-365D-4113-AD45-D3B0FC1CA4A4}" type="datetimeFigureOut">
              <a:rPr lang="en-US" smtClean="0"/>
              <a:t>7/23/2021</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B2DBC7ED-669A-46AF-A7D7-531153C7912A}"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3AFEFF13-365D-4113-AD45-D3B0FC1CA4A4}" type="datetimeFigureOut">
              <a:rPr lang="en-US" smtClean="0"/>
              <a:t>7/23/2021</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2DBC7ED-669A-46AF-A7D7-531153C7912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Academic Skills</a:t>
            </a:r>
          </a:p>
        </p:txBody>
      </p:sp>
      <p:graphicFrame>
        <p:nvGraphicFramePr>
          <p:cNvPr id="3" name="Table 3">
            <a:extLst>
              <a:ext uri="{FF2B5EF4-FFF2-40B4-BE49-F238E27FC236}">
                <a16:creationId xmlns:a16="http://schemas.microsoft.com/office/drawing/2014/main" id="{ACF87B44-1445-47AB-8E4A-DB7726305A3C}"/>
              </a:ext>
            </a:extLst>
          </p:cNvPr>
          <p:cNvGraphicFramePr>
            <a:graphicFrameLocks noGrp="1"/>
          </p:cNvGraphicFramePr>
          <p:nvPr>
            <p:extLst>
              <p:ext uri="{D42A27DB-BD31-4B8C-83A1-F6EECF244321}">
                <p14:modId xmlns:p14="http://schemas.microsoft.com/office/powerpoint/2010/main" val="1468230913"/>
              </p:ext>
            </p:extLst>
          </p:nvPr>
        </p:nvGraphicFramePr>
        <p:xfrm>
          <a:off x="4953000" y="4876800"/>
          <a:ext cx="3581400" cy="1419570"/>
        </p:xfrm>
        <a:graphic>
          <a:graphicData uri="http://schemas.openxmlformats.org/drawingml/2006/table">
            <a:tbl>
              <a:tblPr firstRow="1" bandRow="1">
                <a:tableStyleId>{5C22544A-7EE6-4342-B048-85BDC9FD1C3A}</a:tableStyleId>
              </a:tblPr>
              <a:tblGrid>
                <a:gridCol w="1905000">
                  <a:extLst>
                    <a:ext uri="{9D8B030D-6E8A-4147-A177-3AD203B41FA5}">
                      <a16:colId xmlns:a16="http://schemas.microsoft.com/office/drawing/2014/main" val="2850725134"/>
                    </a:ext>
                  </a:extLst>
                </a:gridCol>
                <a:gridCol w="1676400">
                  <a:extLst>
                    <a:ext uri="{9D8B030D-6E8A-4147-A177-3AD203B41FA5}">
                      <a16:colId xmlns:a16="http://schemas.microsoft.com/office/drawing/2014/main" val="3201000331"/>
                    </a:ext>
                  </a:extLst>
                </a:gridCol>
              </a:tblGrid>
              <a:tr h="782598">
                <a:tc>
                  <a:txBody>
                    <a:bodyPr/>
                    <a:lstStyle/>
                    <a:p>
                      <a:pPr algn="ctr"/>
                      <a:r>
                        <a:rPr lang="en-US" dirty="0"/>
                        <a:t>Ionut Mihai Atanasiu</a:t>
                      </a:r>
                    </a:p>
                  </a:txBody>
                  <a:tcPr/>
                </a:tc>
                <a:tc>
                  <a:txBody>
                    <a:bodyPr/>
                    <a:lstStyle/>
                    <a:p>
                      <a:pPr algn="ctr"/>
                      <a:r>
                        <a:rPr lang="en-US" dirty="0"/>
                        <a:t>Student No -2026948</a:t>
                      </a:r>
                    </a:p>
                  </a:txBody>
                  <a:tcPr/>
                </a:tc>
                <a:extLst>
                  <a:ext uri="{0D108BD9-81ED-4DB2-BD59-A6C34878D82A}">
                    <a16:rowId xmlns:a16="http://schemas.microsoft.com/office/drawing/2014/main" val="2718595006"/>
                  </a:ext>
                </a:extLst>
              </a:tr>
              <a:tr h="636972">
                <a:tc>
                  <a:txBody>
                    <a:bodyPr/>
                    <a:lstStyle/>
                    <a:p>
                      <a:pPr algn="ctr"/>
                      <a:endParaRPr lang="en-US" dirty="0"/>
                    </a:p>
                  </a:txBody>
                  <a:tcPr/>
                </a:tc>
                <a:tc>
                  <a:txBody>
                    <a:bodyPr/>
                    <a:lstStyle/>
                    <a:p>
                      <a:endParaRPr lang="en-US" dirty="0"/>
                    </a:p>
                  </a:txBody>
                  <a:tcPr/>
                </a:tc>
                <a:extLst>
                  <a:ext uri="{0D108BD9-81ED-4DB2-BD59-A6C34878D82A}">
                    <a16:rowId xmlns:a16="http://schemas.microsoft.com/office/drawing/2014/main" val="3865374196"/>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p>
        </p:txBody>
      </p:sp>
      <p:sp>
        <p:nvSpPr>
          <p:cNvPr id="3" name="Content Placeholder 2"/>
          <p:cNvSpPr>
            <a:spLocks noGrp="1"/>
          </p:cNvSpPr>
          <p:nvPr>
            <p:ph sz="quarter" idx="1"/>
          </p:nvPr>
        </p:nvSpPr>
        <p:spPr/>
        <p:txBody>
          <a:bodyPr/>
          <a:lstStyle/>
          <a:p>
            <a:r>
              <a:rPr lang="en-US" sz="2400" dirty="0"/>
              <a:t> The students can gain confidence to do the work properly and participate in every work.</a:t>
            </a:r>
          </a:p>
          <a:p>
            <a:r>
              <a:rPr lang="en-US" sz="2400" dirty="0"/>
              <a:t>Encourage the students to become more coherent learners.</a:t>
            </a:r>
          </a:p>
          <a:p>
            <a:r>
              <a:rPr lang="en-US" sz="2400" dirty="0"/>
              <a:t>Increase their confidence, self-respect, and capability</a:t>
            </a:r>
            <a:r>
              <a:rPr lang="en-US" dirty="0"/>
              <a:t>.</a:t>
            </a:r>
          </a:p>
          <a:p>
            <a:endParaRPr lang="en-US" dirty="0"/>
          </a:p>
          <a:p>
            <a:endParaRPr lang="en-US" dirty="0"/>
          </a:p>
          <a:p>
            <a:endParaRPr lang="en-US" dirty="0"/>
          </a:p>
          <a:p>
            <a:endParaRPr lang="en-US" dirty="0"/>
          </a:p>
        </p:txBody>
      </p:sp>
      <p:pic>
        <p:nvPicPr>
          <p:cNvPr id="4" name="Picture 3"/>
          <p:cNvPicPr>
            <a:picLocks noChangeAspect="1" noChangeArrowheads="1"/>
          </p:cNvPicPr>
          <p:nvPr/>
        </p:nvPicPr>
        <p:blipFill>
          <a:blip r:embed="rId3"/>
          <a:srcRect t="3899" b="3899"/>
          <a:stretch>
            <a:fillRect/>
          </a:stretch>
        </p:blipFill>
        <p:spPr bwMode="auto">
          <a:xfrm>
            <a:off x="2514600" y="3505200"/>
            <a:ext cx="4876800" cy="2846413"/>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Activities of Amazon</a:t>
            </a:r>
            <a:endParaRPr lang="en-US" dirty="0"/>
          </a:p>
        </p:txBody>
      </p:sp>
      <p:sp>
        <p:nvSpPr>
          <p:cNvPr id="3" name="Text Placeholder 2"/>
          <p:cNvSpPr>
            <a:spLocks noGrp="1"/>
          </p:cNvSpPr>
          <p:nvPr>
            <p:ph type="body" idx="2"/>
          </p:nvPr>
        </p:nvSpPr>
        <p:spPr/>
        <p:txBody>
          <a:bodyPr>
            <a:normAutofit fontScale="85000" lnSpcReduction="20000"/>
          </a:bodyPr>
          <a:lstStyle/>
          <a:p>
            <a:pPr fontAlgn="base"/>
            <a:r>
              <a:rPr lang="en-US" dirty="0">
                <a:solidFill>
                  <a:schemeClr val="tx1"/>
                </a:solidFill>
              </a:rPr>
              <a:t>Acquiring a new propound for supporting its ecosystem.</a:t>
            </a:r>
          </a:p>
          <a:p>
            <a:pPr fontAlgn="base"/>
            <a:r>
              <a:rPr lang="en-US" dirty="0">
                <a:solidFill>
                  <a:schemeClr val="tx1"/>
                </a:solidFill>
              </a:rPr>
              <a:t>Promoting its physical goods and digital goods.</a:t>
            </a:r>
          </a:p>
          <a:p>
            <a:pPr fontAlgn="base"/>
            <a:r>
              <a:rPr lang="en-US" dirty="0">
                <a:solidFill>
                  <a:schemeClr val="tx1"/>
                </a:solidFill>
              </a:rPr>
              <a:t>Supporting its movies or shows production on its platform of prime video. </a:t>
            </a:r>
          </a:p>
          <a:p>
            <a:pPr fontAlgn="base"/>
            <a:r>
              <a:rPr lang="en-US" dirty="0">
                <a:solidFill>
                  <a:schemeClr val="tx1"/>
                </a:solidFill>
              </a:rPr>
              <a:t>Design, expansion, and development of its websites or apps </a:t>
            </a:r>
            <a:r>
              <a:rPr lang="en-US" b="1" dirty="0">
                <a:solidFill>
                  <a:schemeClr val="tx1"/>
                </a:solidFill>
              </a:rPr>
              <a:t>platforms</a:t>
            </a:r>
            <a:r>
              <a:rPr lang="en-US" dirty="0"/>
              <a:t>.</a:t>
            </a:r>
          </a:p>
          <a:p>
            <a:endParaRPr lang="en-US" dirty="0"/>
          </a:p>
        </p:txBody>
      </p:sp>
      <p:pic>
        <p:nvPicPr>
          <p:cNvPr id="9218" name="Picture 2"/>
          <p:cNvPicPr>
            <a:picLocks noGrp="1" noChangeAspect="1" noChangeArrowheads="1"/>
          </p:cNvPicPr>
          <p:nvPr>
            <p:ph sz="quarter" idx="1"/>
          </p:nvPr>
        </p:nvPicPr>
        <p:blipFill>
          <a:blip r:embed="rId3"/>
          <a:srcRect/>
          <a:stretch>
            <a:fillRect/>
          </a:stretch>
        </p:blipFill>
        <p:spPr bwMode="auto">
          <a:xfrm>
            <a:off x="3657600" y="2438400"/>
            <a:ext cx="4038600" cy="27432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Activities of Amazon </a:t>
            </a:r>
            <a:endParaRPr lang="en-US" dirty="0"/>
          </a:p>
        </p:txBody>
      </p:sp>
      <p:sp>
        <p:nvSpPr>
          <p:cNvPr id="3" name="Content Placeholder 2"/>
          <p:cNvSpPr>
            <a:spLocks noGrp="1"/>
          </p:cNvSpPr>
          <p:nvPr>
            <p:ph sz="quarter" idx="2"/>
          </p:nvPr>
        </p:nvSpPr>
        <p:spPr/>
        <p:txBody>
          <a:bodyPr>
            <a:normAutofit fontScale="85000" lnSpcReduction="10000"/>
          </a:bodyPr>
          <a:lstStyle/>
          <a:p>
            <a:r>
              <a:rPr lang="en-US" dirty="0"/>
              <a:t>The company has invested money on the development and management of websites and information security.</a:t>
            </a:r>
          </a:p>
          <a:p>
            <a:r>
              <a:rPr lang="en-US" dirty="0"/>
              <a:t>Amazon has implemented varieties of marketing strategies to continue reaching new customers</a:t>
            </a:r>
          </a:p>
          <a:p>
            <a:endParaRPr lang="en-US" dirty="0"/>
          </a:p>
        </p:txBody>
      </p:sp>
      <p:sp>
        <p:nvSpPr>
          <p:cNvPr id="5" name="Text Placeholder 4"/>
          <p:cNvSpPr>
            <a:spLocks noGrp="1"/>
          </p:cNvSpPr>
          <p:nvPr>
            <p:ph type="body" sz="quarter" idx="1"/>
          </p:nvPr>
        </p:nvSpPr>
        <p:spPr/>
        <p:txBody>
          <a:bodyPr/>
          <a:lstStyle/>
          <a:p>
            <a:endParaRPr lang="en-US"/>
          </a:p>
        </p:txBody>
      </p:sp>
      <p:sp>
        <p:nvSpPr>
          <p:cNvPr id="6" name="Text Placeholder 5"/>
          <p:cNvSpPr>
            <a:spLocks noGrp="1"/>
          </p:cNvSpPr>
          <p:nvPr>
            <p:ph type="body" sz="quarter" idx="3"/>
          </p:nvPr>
        </p:nvSpPr>
        <p:spPr/>
        <p:txBody>
          <a:bodyPr/>
          <a:lstStyle/>
          <a:p>
            <a:endParaRPr lang="en-US"/>
          </a:p>
        </p:txBody>
      </p:sp>
      <p:pic>
        <p:nvPicPr>
          <p:cNvPr id="10242" name="Picture 2"/>
          <p:cNvPicPr>
            <a:picLocks noGrp="1" noChangeAspect="1" noChangeArrowheads="1"/>
          </p:cNvPicPr>
          <p:nvPr>
            <p:ph sz="quarter" idx="4"/>
          </p:nvPr>
        </p:nvPicPr>
        <p:blipFill>
          <a:blip r:embed="rId3"/>
          <a:srcRect/>
          <a:stretch>
            <a:fillRect/>
          </a:stretch>
        </p:blipFill>
        <p:spPr bwMode="auto">
          <a:xfrm>
            <a:off x="5257800" y="3124200"/>
            <a:ext cx="2686050" cy="1976437"/>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Suggested services for Amazon</a:t>
            </a:r>
            <a:endParaRPr lang="en-US" dirty="0"/>
          </a:p>
        </p:txBody>
      </p:sp>
      <p:sp>
        <p:nvSpPr>
          <p:cNvPr id="3" name="Text Placeholder 2"/>
          <p:cNvSpPr>
            <a:spLocks noGrp="1"/>
          </p:cNvSpPr>
          <p:nvPr>
            <p:ph type="body" idx="2"/>
          </p:nvPr>
        </p:nvSpPr>
        <p:spPr/>
        <p:txBody>
          <a:bodyPr/>
          <a:lstStyle/>
          <a:p>
            <a:r>
              <a:rPr lang="en-US" dirty="0"/>
              <a:t>Suggesting the hotel services.</a:t>
            </a:r>
          </a:p>
          <a:p>
            <a:endParaRPr lang="en-US" dirty="0"/>
          </a:p>
        </p:txBody>
      </p:sp>
      <p:pic>
        <p:nvPicPr>
          <p:cNvPr id="12290" name="Picture 2"/>
          <p:cNvPicPr>
            <a:picLocks noGrp="1" noChangeAspect="1" noChangeArrowheads="1"/>
          </p:cNvPicPr>
          <p:nvPr>
            <p:ph sz="quarter" idx="1"/>
          </p:nvPr>
        </p:nvPicPr>
        <p:blipFill>
          <a:blip r:embed="rId3"/>
          <a:srcRect/>
          <a:stretch>
            <a:fillRect/>
          </a:stretch>
        </p:blipFill>
        <p:spPr bwMode="auto">
          <a:xfrm>
            <a:off x="4338637" y="2438401"/>
            <a:ext cx="4119563" cy="34290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Targeting Customers</a:t>
            </a:r>
            <a:endParaRPr lang="en-US" dirty="0"/>
          </a:p>
        </p:txBody>
      </p:sp>
      <p:sp>
        <p:nvSpPr>
          <p:cNvPr id="3" name="Content Placeholder 2"/>
          <p:cNvSpPr>
            <a:spLocks noGrp="1"/>
          </p:cNvSpPr>
          <p:nvPr>
            <p:ph sz="quarter" idx="1"/>
          </p:nvPr>
        </p:nvSpPr>
        <p:spPr/>
        <p:txBody>
          <a:bodyPr>
            <a:normAutofit fontScale="85000" lnSpcReduction="10000"/>
          </a:bodyPr>
          <a:lstStyle/>
          <a:p>
            <a:r>
              <a:rPr lang="en-US" dirty="0"/>
              <a:t>The company will target the middle class family whose income ranges from $40,100 to $120,000. </a:t>
            </a:r>
          </a:p>
          <a:p>
            <a:r>
              <a:rPr lang="en-US" dirty="0"/>
              <a:t>The Amazon hotel company will target the single customers who will visit one city to another city for business purposes. </a:t>
            </a:r>
          </a:p>
          <a:p>
            <a:r>
              <a:rPr lang="en-US" dirty="0"/>
              <a:t>The targeted customers' age should be above 20 years - 65 years. </a:t>
            </a:r>
          </a:p>
          <a:p>
            <a:endParaRPr lang="en-US" dirty="0"/>
          </a:p>
          <a:p>
            <a:endParaRPr lang="en-US" dirty="0"/>
          </a:p>
          <a:p>
            <a:endParaRPr lang="en-US" dirty="0"/>
          </a:p>
        </p:txBody>
      </p:sp>
      <p:pic>
        <p:nvPicPr>
          <p:cNvPr id="14338" name="Picture 2"/>
          <p:cNvPicPr>
            <a:picLocks noGrp="1" noChangeAspect="1" noChangeArrowheads="1"/>
          </p:cNvPicPr>
          <p:nvPr>
            <p:ph sz="quarter" idx="2"/>
          </p:nvPr>
        </p:nvPicPr>
        <p:blipFill>
          <a:blip r:embed="rId3"/>
          <a:srcRect/>
          <a:stretch>
            <a:fillRect/>
          </a:stretch>
        </p:blipFill>
        <p:spPr bwMode="auto">
          <a:xfrm>
            <a:off x="5410200" y="2438400"/>
            <a:ext cx="2895600" cy="2332038"/>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86000" y="2967335"/>
            <a:ext cx="4572000" cy="923330"/>
          </a:xfrm>
          <a:prstGeom prst="rect">
            <a:avLst/>
          </a:prstGeom>
        </p:spPr>
        <p:txBody>
          <a:bodyPr wrap="square">
            <a:spAutoFit/>
          </a:bodyPr>
          <a:lstStyle/>
          <a:p>
            <a:endParaRPr lang="en-US" b="0" dirty="0"/>
          </a:p>
          <a:p>
            <a:br>
              <a:rPr lang="en-US" dirty="0"/>
            </a:br>
            <a:endParaRPr lang="en-US" dirty="0"/>
          </a:p>
        </p:txBody>
      </p:sp>
      <p:sp>
        <p:nvSpPr>
          <p:cNvPr id="4" name="Rectangle 3"/>
          <p:cNvSpPr/>
          <p:nvPr/>
        </p:nvSpPr>
        <p:spPr>
          <a:xfrm>
            <a:off x="457200" y="685800"/>
            <a:ext cx="3886200" cy="1477328"/>
          </a:xfrm>
          <a:prstGeom prst="rect">
            <a:avLst/>
          </a:prstGeom>
        </p:spPr>
        <p:txBody>
          <a:bodyPr wrap="square">
            <a:spAutoFit/>
          </a:bodyPr>
          <a:lstStyle/>
          <a:p>
            <a:r>
              <a:rPr lang="en-US" b="1" dirty="0"/>
              <a:t>Are you aware of the Amazon company?</a:t>
            </a:r>
          </a:p>
          <a:p>
            <a:endParaRPr lang="en-US" b="0" dirty="0"/>
          </a:p>
          <a:p>
            <a:br>
              <a:rPr lang="en-US" dirty="0"/>
            </a:br>
            <a:endParaRPr lang="en-US" dirty="0"/>
          </a:p>
        </p:txBody>
      </p:sp>
      <p:sp>
        <p:nvSpPr>
          <p:cNvPr id="5" name="Rectangle 4"/>
          <p:cNvSpPr/>
          <p:nvPr/>
        </p:nvSpPr>
        <p:spPr>
          <a:xfrm>
            <a:off x="3886200" y="3200400"/>
            <a:ext cx="2971800" cy="646331"/>
          </a:xfrm>
          <a:prstGeom prst="rect">
            <a:avLst/>
          </a:prstGeom>
        </p:spPr>
        <p:txBody>
          <a:bodyPr wrap="square">
            <a:spAutoFit/>
          </a:bodyPr>
          <a:lstStyle/>
          <a:p>
            <a:br>
              <a:rPr lang="en-US" dirty="0"/>
            </a:br>
            <a:endParaRPr lang="en-US" dirty="0"/>
          </a:p>
        </p:txBody>
      </p:sp>
      <p:pic>
        <p:nvPicPr>
          <p:cNvPr id="4099" name="Picture 3"/>
          <p:cNvPicPr>
            <a:picLocks noChangeAspect="1" noChangeArrowheads="1"/>
          </p:cNvPicPr>
          <p:nvPr/>
        </p:nvPicPr>
        <p:blipFill>
          <a:blip r:embed="rId2"/>
          <a:srcRect/>
          <a:stretch>
            <a:fillRect/>
          </a:stretch>
        </p:blipFill>
        <p:spPr bwMode="auto">
          <a:xfrm>
            <a:off x="304800" y="1371600"/>
            <a:ext cx="4111917" cy="1981200"/>
          </a:xfrm>
          <a:prstGeom prst="rect">
            <a:avLst/>
          </a:prstGeom>
          <a:noFill/>
          <a:ln w="9525">
            <a:noFill/>
            <a:miter lim="800000"/>
            <a:headEnd/>
            <a:tailEnd/>
          </a:ln>
          <a:effectLst/>
        </p:spPr>
      </p:pic>
      <p:sp>
        <p:nvSpPr>
          <p:cNvPr id="8" name="Rectangle 7"/>
          <p:cNvSpPr/>
          <p:nvPr/>
        </p:nvSpPr>
        <p:spPr>
          <a:xfrm>
            <a:off x="4572000" y="685800"/>
            <a:ext cx="3352800" cy="1200329"/>
          </a:xfrm>
          <a:prstGeom prst="rect">
            <a:avLst/>
          </a:prstGeom>
        </p:spPr>
        <p:txBody>
          <a:bodyPr wrap="square">
            <a:spAutoFit/>
          </a:bodyPr>
          <a:lstStyle/>
          <a:p>
            <a:r>
              <a:rPr lang="en-US" b="1" dirty="0"/>
              <a:t>Which service of Amazon do you use the most?</a:t>
            </a:r>
          </a:p>
          <a:p>
            <a:br>
              <a:rPr lang="en-US" dirty="0"/>
            </a:br>
            <a:endParaRPr lang="en-US" dirty="0"/>
          </a:p>
        </p:txBody>
      </p:sp>
      <p:pic>
        <p:nvPicPr>
          <p:cNvPr id="4100" name="Picture 4"/>
          <p:cNvPicPr>
            <a:picLocks noChangeAspect="1" noChangeArrowheads="1"/>
          </p:cNvPicPr>
          <p:nvPr/>
        </p:nvPicPr>
        <p:blipFill>
          <a:blip r:embed="rId3"/>
          <a:srcRect/>
          <a:stretch>
            <a:fillRect/>
          </a:stretch>
        </p:blipFill>
        <p:spPr bwMode="auto">
          <a:xfrm>
            <a:off x="4572000" y="1676400"/>
            <a:ext cx="3581400" cy="1600200"/>
          </a:xfrm>
          <a:prstGeom prst="rect">
            <a:avLst/>
          </a:prstGeom>
          <a:noFill/>
          <a:ln w="9525">
            <a:noFill/>
            <a:miter lim="800000"/>
            <a:headEnd/>
            <a:tailEnd/>
          </a:ln>
          <a:effectLst/>
        </p:spPr>
      </p:pic>
      <p:sp>
        <p:nvSpPr>
          <p:cNvPr id="10" name="Rectangle 9"/>
          <p:cNvSpPr/>
          <p:nvPr/>
        </p:nvSpPr>
        <p:spPr>
          <a:xfrm>
            <a:off x="228600" y="3429000"/>
            <a:ext cx="4419600" cy="1200329"/>
          </a:xfrm>
          <a:prstGeom prst="rect">
            <a:avLst/>
          </a:prstGeom>
        </p:spPr>
        <p:txBody>
          <a:bodyPr wrap="square">
            <a:spAutoFit/>
          </a:bodyPr>
          <a:lstStyle/>
          <a:p>
            <a:r>
              <a:rPr lang="en-US" b="1" dirty="0"/>
              <a:t>How far do you satisfy with the services and product quality provided by Amazon?</a:t>
            </a:r>
          </a:p>
          <a:p>
            <a:br>
              <a:rPr lang="en-US" dirty="0"/>
            </a:br>
            <a:endParaRPr lang="en-US" dirty="0"/>
          </a:p>
        </p:txBody>
      </p:sp>
      <p:pic>
        <p:nvPicPr>
          <p:cNvPr id="4101" name="Picture 5"/>
          <p:cNvPicPr>
            <a:picLocks noChangeAspect="1" noChangeArrowheads="1"/>
          </p:cNvPicPr>
          <p:nvPr/>
        </p:nvPicPr>
        <p:blipFill>
          <a:blip r:embed="rId4"/>
          <a:srcRect/>
          <a:stretch>
            <a:fillRect/>
          </a:stretch>
        </p:blipFill>
        <p:spPr bwMode="auto">
          <a:xfrm>
            <a:off x="228599" y="4191000"/>
            <a:ext cx="4419601" cy="1905000"/>
          </a:xfrm>
          <a:prstGeom prst="rect">
            <a:avLst/>
          </a:prstGeom>
          <a:noFill/>
          <a:ln w="9525">
            <a:noFill/>
            <a:miter lim="800000"/>
            <a:headEnd/>
            <a:tailEnd/>
          </a:ln>
          <a:effectLst/>
        </p:spPr>
      </p:pic>
      <p:sp>
        <p:nvSpPr>
          <p:cNvPr id="12" name="Rectangle 11"/>
          <p:cNvSpPr/>
          <p:nvPr/>
        </p:nvSpPr>
        <p:spPr>
          <a:xfrm>
            <a:off x="4876800" y="3352800"/>
            <a:ext cx="3962400" cy="1477328"/>
          </a:xfrm>
          <a:prstGeom prst="rect">
            <a:avLst/>
          </a:prstGeom>
        </p:spPr>
        <p:txBody>
          <a:bodyPr wrap="square">
            <a:spAutoFit/>
          </a:bodyPr>
          <a:lstStyle/>
          <a:p>
            <a:r>
              <a:rPr lang="en-US" b="1" dirty="0"/>
              <a:t>Amazon is planning to start its own hotel business. Do you believe that the company can excel in this category too?</a:t>
            </a:r>
          </a:p>
          <a:p>
            <a:br>
              <a:rPr lang="en-US" dirty="0"/>
            </a:br>
            <a:endParaRPr lang="en-US" dirty="0"/>
          </a:p>
        </p:txBody>
      </p:sp>
      <p:pic>
        <p:nvPicPr>
          <p:cNvPr id="4102" name="Picture 6"/>
          <p:cNvPicPr>
            <a:picLocks noChangeAspect="1" noChangeArrowheads="1"/>
          </p:cNvPicPr>
          <p:nvPr/>
        </p:nvPicPr>
        <p:blipFill>
          <a:blip r:embed="rId5"/>
          <a:srcRect/>
          <a:stretch>
            <a:fillRect/>
          </a:stretch>
        </p:blipFill>
        <p:spPr bwMode="auto">
          <a:xfrm>
            <a:off x="5257800" y="4415359"/>
            <a:ext cx="3787627" cy="1604441"/>
          </a:xfrm>
          <a:prstGeom prst="rect">
            <a:avLst/>
          </a:prstGeom>
          <a:noFill/>
          <a:ln w="9525">
            <a:noFill/>
            <a:miter lim="800000"/>
            <a:headEnd/>
            <a:tailEnd/>
          </a:ln>
          <a:effectLst/>
        </p:spPr>
      </p:pic>
      <p:sp>
        <p:nvSpPr>
          <p:cNvPr id="14" name="Rectangle 13"/>
          <p:cNvSpPr/>
          <p:nvPr/>
        </p:nvSpPr>
        <p:spPr>
          <a:xfrm>
            <a:off x="2286000" y="0"/>
            <a:ext cx="3505200" cy="923330"/>
          </a:xfrm>
          <a:prstGeom prst="rect">
            <a:avLst/>
          </a:prstGeom>
        </p:spPr>
        <p:txBody>
          <a:bodyPr wrap="square">
            <a:spAutoFit/>
          </a:bodyPr>
          <a:lstStyle/>
          <a:p>
            <a:r>
              <a:rPr lang="en-US" b="1" dirty="0"/>
              <a:t>            Primary Research</a:t>
            </a:r>
            <a:endParaRPr lang="en-US" b="0" dirty="0"/>
          </a:p>
          <a:p>
            <a:br>
              <a:rPr lang="en-US" dirty="0"/>
            </a:b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228601"/>
            <a:ext cx="3733800" cy="1477328"/>
          </a:xfrm>
          <a:prstGeom prst="rect">
            <a:avLst/>
          </a:prstGeom>
        </p:spPr>
        <p:txBody>
          <a:bodyPr wrap="square">
            <a:spAutoFit/>
          </a:bodyPr>
          <a:lstStyle/>
          <a:p>
            <a:r>
              <a:rPr lang="en-US" b="1" dirty="0"/>
              <a:t>Safety related features do you expect from the Amazon hotels during the </a:t>
            </a:r>
            <a:r>
              <a:rPr lang="en-US" b="1" dirty="0" err="1"/>
              <a:t>Covid</a:t>
            </a:r>
            <a:r>
              <a:rPr lang="en-US" b="1" dirty="0"/>
              <a:t> situation?</a:t>
            </a:r>
          </a:p>
          <a:p>
            <a:br>
              <a:rPr lang="en-US" b="1" dirty="0"/>
            </a:br>
            <a:endParaRPr lang="en-US" b="1" dirty="0"/>
          </a:p>
        </p:txBody>
      </p:sp>
      <p:pic>
        <p:nvPicPr>
          <p:cNvPr id="5122" name="Picture 2"/>
          <p:cNvPicPr>
            <a:picLocks noChangeAspect="1" noChangeArrowheads="1"/>
          </p:cNvPicPr>
          <p:nvPr/>
        </p:nvPicPr>
        <p:blipFill>
          <a:blip r:embed="rId2"/>
          <a:srcRect/>
          <a:stretch>
            <a:fillRect/>
          </a:stretch>
        </p:blipFill>
        <p:spPr bwMode="auto">
          <a:xfrm>
            <a:off x="228600" y="1143001"/>
            <a:ext cx="4456595" cy="2209800"/>
          </a:xfrm>
          <a:prstGeom prst="rect">
            <a:avLst/>
          </a:prstGeom>
          <a:noFill/>
          <a:ln w="9525">
            <a:noFill/>
            <a:miter lim="800000"/>
            <a:headEnd/>
            <a:tailEnd/>
          </a:ln>
          <a:effectLst/>
        </p:spPr>
      </p:pic>
      <p:sp>
        <p:nvSpPr>
          <p:cNvPr id="4" name="Rectangle 3"/>
          <p:cNvSpPr/>
          <p:nvPr/>
        </p:nvSpPr>
        <p:spPr>
          <a:xfrm>
            <a:off x="4876800" y="304800"/>
            <a:ext cx="3505200" cy="1477328"/>
          </a:xfrm>
          <a:prstGeom prst="rect">
            <a:avLst/>
          </a:prstGeom>
        </p:spPr>
        <p:txBody>
          <a:bodyPr wrap="square">
            <a:spAutoFit/>
          </a:bodyPr>
          <a:lstStyle/>
          <a:p>
            <a:r>
              <a:rPr lang="en-US" b="1" dirty="0"/>
              <a:t>What according to you should be the price range of rooms of Amazon hotel?</a:t>
            </a:r>
          </a:p>
          <a:p>
            <a:br>
              <a:rPr lang="en-US" dirty="0"/>
            </a:br>
            <a:endParaRPr lang="en-US" dirty="0"/>
          </a:p>
        </p:txBody>
      </p:sp>
      <p:pic>
        <p:nvPicPr>
          <p:cNvPr id="5123" name="Picture 3"/>
          <p:cNvPicPr>
            <a:picLocks noChangeAspect="1" noChangeArrowheads="1"/>
          </p:cNvPicPr>
          <p:nvPr/>
        </p:nvPicPr>
        <p:blipFill>
          <a:blip r:embed="rId3"/>
          <a:srcRect/>
          <a:stretch>
            <a:fillRect/>
          </a:stretch>
        </p:blipFill>
        <p:spPr bwMode="auto">
          <a:xfrm>
            <a:off x="5029200" y="1143000"/>
            <a:ext cx="3988190" cy="1676400"/>
          </a:xfrm>
          <a:prstGeom prst="rect">
            <a:avLst/>
          </a:prstGeom>
          <a:noFill/>
          <a:ln w="9525">
            <a:noFill/>
            <a:miter lim="800000"/>
            <a:headEnd/>
            <a:tailEnd/>
          </a:ln>
          <a:effectLst/>
        </p:spPr>
      </p:pic>
      <p:sp>
        <p:nvSpPr>
          <p:cNvPr id="6" name="Rectangle 5"/>
          <p:cNvSpPr/>
          <p:nvPr/>
        </p:nvSpPr>
        <p:spPr>
          <a:xfrm>
            <a:off x="2362200" y="3733800"/>
            <a:ext cx="4572000" cy="923330"/>
          </a:xfrm>
          <a:prstGeom prst="rect">
            <a:avLst/>
          </a:prstGeom>
        </p:spPr>
        <p:txBody>
          <a:bodyPr wrap="square">
            <a:spAutoFit/>
          </a:bodyPr>
          <a:lstStyle/>
          <a:p>
            <a:r>
              <a:rPr lang="en-US" b="1" dirty="0"/>
              <a:t>What features do you want in Amazon hotel?</a:t>
            </a:r>
          </a:p>
          <a:p>
            <a:br>
              <a:rPr lang="en-US" dirty="0"/>
            </a:br>
            <a:endParaRPr lang="en-US" dirty="0"/>
          </a:p>
        </p:txBody>
      </p:sp>
      <p:pic>
        <p:nvPicPr>
          <p:cNvPr id="5124" name="Picture 4"/>
          <p:cNvPicPr>
            <a:picLocks noChangeAspect="1" noChangeArrowheads="1"/>
          </p:cNvPicPr>
          <p:nvPr/>
        </p:nvPicPr>
        <p:blipFill>
          <a:blip r:embed="rId4"/>
          <a:srcRect/>
          <a:stretch>
            <a:fillRect/>
          </a:stretch>
        </p:blipFill>
        <p:spPr bwMode="auto">
          <a:xfrm>
            <a:off x="1295400" y="4267200"/>
            <a:ext cx="6705600" cy="17145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Summary of the survey</a:t>
            </a:r>
            <a:endParaRPr lang="en-US" dirty="0"/>
          </a:p>
        </p:txBody>
      </p:sp>
      <p:sp>
        <p:nvSpPr>
          <p:cNvPr id="3" name="Content Placeholder 2"/>
          <p:cNvSpPr>
            <a:spLocks noGrp="1"/>
          </p:cNvSpPr>
          <p:nvPr>
            <p:ph sz="quarter" idx="1"/>
          </p:nvPr>
        </p:nvSpPr>
        <p:spPr/>
        <p:txBody>
          <a:bodyPr>
            <a:normAutofit fontScale="77500" lnSpcReduction="20000"/>
          </a:bodyPr>
          <a:lstStyle/>
          <a:p>
            <a:r>
              <a:rPr lang="en-US" dirty="0"/>
              <a:t>70 % of respondents are very conscious of the Amazon company as they have used the products and services of the company.</a:t>
            </a:r>
          </a:p>
          <a:p>
            <a:r>
              <a:rPr lang="en-US" dirty="0"/>
              <a:t>30 % respondents are using online food delivery services.</a:t>
            </a:r>
          </a:p>
          <a:p>
            <a:r>
              <a:rPr lang="en-US" dirty="0"/>
              <a:t>60 % of respondents are highly satisfied with the services and quality products of Amazon. </a:t>
            </a:r>
          </a:p>
          <a:p>
            <a:r>
              <a:rPr lang="en-US" dirty="0"/>
              <a:t>10% of respondents don’t believe that the company can excel in this hotel business.</a:t>
            </a:r>
          </a:p>
          <a:p>
            <a:endParaRPr lang="en-US" dirty="0"/>
          </a:p>
        </p:txBody>
      </p:sp>
      <p:pic>
        <p:nvPicPr>
          <p:cNvPr id="17410" name="Picture 2"/>
          <p:cNvPicPr>
            <a:picLocks noGrp="1" noChangeAspect="1" noChangeArrowheads="1"/>
          </p:cNvPicPr>
          <p:nvPr>
            <p:ph sz="quarter" idx="2"/>
          </p:nvPr>
        </p:nvPicPr>
        <p:blipFill>
          <a:blip r:embed="rId3"/>
          <a:srcRect/>
          <a:stretch>
            <a:fillRect/>
          </a:stretch>
        </p:blipFill>
        <p:spPr bwMode="auto">
          <a:xfrm>
            <a:off x="5257800" y="2590800"/>
            <a:ext cx="2895600" cy="25908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Summary of the survey</a:t>
            </a:r>
            <a:endParaRPr lang="en-US" dirty="0"/>
          </a:p>
        </p:txBody>
      </p:sp>
      <p:sp>
        <p:nvSpPr>
          <p:cNvPr id="3" name="Content Placeholder 2"/>
          <p:cNvSpPr>
            <a:spLocks noGrp="1"/>
          </p:cNvSpPr>
          <p:nvPr>
            <p:ph sz="quarter" idx="1"/>
          </p:nvPr>
        </p:nvSpPr>
        <p:spPr/>
        <p:txBody>
          <a:bodyPr>
            <a:normAutofit fontScale="92500" lnSpcReduction="10000"/>
          </a:bodyPr>
          <a:lstStyle/>
          <a:p>
            <a:r>
              <a:rPr lang="en-US" dirty="0"/>
              <a:t>40 % of respondents expected that the hotels having sanitization process.</a:t>
            </a:r>
          </a:p>
          <a:p>
            <a:r>
              <a:rPr lang="en-US" dirty="0"/>
              <a:t>70 % of respondents want the pricing range to be affordable for the hotel.</a:t>
            </a:r>
          </a:p>
          <a:p>
            <a:r>
              <a:rPr lang="en-US" dirty="0"/>
              <a:t>10 % of respondents want Pick and Drop service from the Airport. </a:t>
            </a:r>
          </a:p>
          <a:p>
            <a:endParaRPr lang="en-US" dirty="0"/>
          </a:p>
        </p:txBody>
      </p:sp>
      <p:pic>
        <p:nvPicPr>
          <p:cNvPr id="16386" name="Picture 2"/>
          <p:cNvPicPr>
            <a:picLocks noGrp="1" noChangeAspect="1" noChangeArrowheads="1"/>
          </p:cNvPicPr>
          <p:nvPr>
            <p:ph sz="quarter" idx="2"/>
          </p:nvPr>
        </p:nvPicPr>
        <p:blipFill>
          <a:blip r:embed="rId3"/>
          <a:srcRect/>
          <a:stretch>
            <a:fillRect/>
          </a:stretch>
        </p:blipFill>
        <p:spPr bwMode="auto">
          <a:xfrm>
            <a:off x="4845050" y="2589922"/>
            <a:ext cx="3886200" cy="2570331"/>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Recommendations for Amazon</a:t>
            </a:r>
            <a:endParaRPr lang="en-US" dirty="0"/>
          </a:p>
        </p:txBody>
      </p:sp>
      <p:sp>
        <p:nvSpPr>
          <p:cNvPr id="3" name="Content Placeholder 2"/>
          <p:cNvSpPr>
            <a:spLocks noGrp="1"/>
          </p:cNvSpPr>
          <p:nvPr>
            <p:ph sz="quarter" idx="1"/>
          </p:nvPr>
        </p:nvSpPr>
        <p:spPr/>
        <p:txBody>
          <a:bodyPr>
            <a:normAutofit fontScale="70000" lnSpcReduction="20000"/>
          </a:bodyPr>
          <a:lstStyle/>
          <a:p>
            <a:r>
              <a:rPr lang="en-US" sz="3200" dirty="0"/>
              <a:t>The company should have to start its hotel business in London, some cities of the U.S.A , India. The company should open the hotel near the airport, in the town, near the hospitals.</a:t>
            </a:r>
          </a:p>
          <a:p>
            <a:r>
              <a:rPr lang="en-US" sz="3200" dirty="0"/>
              <a:t>Amazon should use its low cost structure for improving its profitability and competitive advantage.</a:t>
            </a:r>
          </a:p>
          <a:p>
            <a:r>
              <a:rPr lang="en-US" sz="3200" dirty="0"/>
              <a:t>They should maintain the hygienic things in the food. The staff of the hotels should be vaccinated. </a:t>
            </a:r>
          </a:p>
          <a:p>
            <a:endParaRPr lang="en-US" dirty="0"/>
          </a:p>
        </p:txBody>
      </p:sp>
      <p:pic>
        <p:nvPicPr>
          <p:cNvPr id="15362" name="Picture 2"/>
          <p:cNvPicPr>
            <a:picLocks noGrp="1" noChangeAspect="1" noChangeArrowheads="1"/>
          </p:cNvPicPr>
          <p:nvPr>
            <p:ph sz="quarter" idx="2"/>
          </p:nvPr>
        </p:nvPicPr>
        <p:blipFill>
          <a:blip r:embed="rId3"/>
          <a:srcRect/>
          <a:stretch>
            <a:fillRect/>
          </a:stretch>
        </p:blipFill>
        <p:spPr bwMode="auto">
          <a:xfrm>
            <a:off x="5335587" y="2514601"/>
            <a:ext cx="2905125" cy="31242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sp>
        <p:nvSpPr>
          <p:cNvPr id="3" name="Content Placeholder 2"/>
          <p:cNvSpPr>
            <a:spLocks noGrp="1"/>
          </p:cNvSpPr>
          <p:nvPr>
            <p:ph sz="quarter" idx="1"/>
          </p:nvPr>
        </p:nvSpPr>
        <p:spPr/>
        <p:txBody>
          <a:bodyPr/>
          <a:lstStyle/>
          <a:p>
            <a:r>
              <a:rPr lang="en-US" dirty="0"/>
              <a:t>The company has gained the trust of the customers by offering them their expected and wished products at low prices.</a:t>
            </a:r>
          </a:p>
          <a:p>
            <a:r>
              <a:rPr lang="en-US" dirty="0"/>
              <a:t>People get to know about the suggested services of the company.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 List</a:t>
            </a:r>
          </a:p>
        </p:txBody>
      </p:sp>
      <p:sp>
        <p:nvSpPr>
          <p:cNvPr id="3" name="Content Placeholder 2"/>
          <p:cNvSpPr>
            <a:spLocks noGrp="1"/>
          </p:cNvSpPr>
          <p:nvPr>
            <p:ph sz="quarter" idx="1"/>
          </p:nvPr>
        </p:nvSpPr>
        <p:spPr/>
        <p:txBody>
          <a:bodyPr>
            <a:normAutofit fontScale="62500" lnSpcReduction="20000"/>
          </a:bodyPr>
          <a:lstStyle/>
          <a:p>
            <a:r>
              <a:rPr lang="en-US" dirty="0" err="1"/>
              <a:t>Amazon.in</a:t>
            </a:r>
            <a:r>
              <a:rPr lang="en-US" dirty="0"/>
              <a:t>. 2021. </a:t>
            </a:r>
            <a:r>
              <a:rPr lang="en-US" i="1" dirty="0" err="1"/>
              <a:t>Amazon.in</a:t>
            </a:r>
            <a:r>
              <a:rPr lang="en-US" i="1" dirty="0"/>
              <a:t> Help: About Public Activity</a:t>
            </a:r>
            <a:r>
              <a:rPr lang="en-US" dirty="0"/>
              <a:t>. [online] Available at: &lt;https://www.amazon.in/gp/help/customer/display.html?nodeId=202111160&gt; [Accessed 22 July 2021].</a:t>
            </a:r>
          </a:p>
          <a:p>
            <a:r>
              <a:rPr lang="en-US" dirty="0"/>
              <a:t>Business Model Analyst. 2021. </a:t>
            </a:r>
            <a:r>
              <a:rPr lang="en-US" i="1" dirty="0"/>
              <a:t>Amazon Business Model</a:t>
            </a:r>
            <a:r>
              <a:rPr lang="en-US" dirty="0"/>
              <a:t>. [online] Available at: &lt;https://businessmodelanalyst.com/amazon-business-model/&gt; [Accessed 22 July 2021].</a:t>
            </a:r>
          </a:p>
          <a:p>
            <a:r>
              <a:rPr lang="en-US" dirty="0" err="1"/>
              <a:t>GreyB</a:t>
            </a:r>
            <a:r>
              <a:rPr lang="en-US" dirty="0"/>
              <a:t>. 2021. </a:t>
            </a:r>
            <a:r>
              <a:rPr lang="en-US" i="1" dirty="0"/>
              <a:t>Amazon Business Strategy: Insights of its Core Operations and Investment</a:t>
            </a:r>
            <a:r>
              <a:rPr lang="en-US" dirty="0"/>
              <a:t>. [online] Available at: &lt;https://www.greyb.com/amazon-business-strategy/&gt; [Accessed 22 July 2021].</a:t>
            </a:r>
          </a:p>
          <a:p>
            <a:r>
              <a:rPr lang="en-US" dirty="0"/>
              <a:t>Sheen and Gupta, 2021. </a:t>
            </a:r>
            <a:r>
              <a:rPr lang="en-US" i="1" dirty="0"/>
              <a:t>Amazon Business Model | How does Amazon make money | Business Strategy Hub</a:t>
            </a:r>
            <a:r>
              <a:rPr lang="en-US" dirty="0"/>
              <a:t>. [online] Business Strategy Hub. Available at: &lt;https://bstrategyhub.com/how-does-amazon-makes-money/&gt; [Accessed 22 July 2021].</a:t>
            </a:r>
          </a:p>
          <a:p>
            <a:r>
              <a:rPr lang="en-US" dirty="0"/>
              <a:t>Smart Insights. 2021. </a:t>
            </a:r>
            <a:r>
              <a:rPr lang="en-US" i="1" dirty="0"/>
              <a:t>Amazon marketing strategy business case study | Smart Insights</a:t>
            </a:r>
            <a:r>
              <a:rPr lang="en-US" dirty="0"/>
              <a:t>. [online] Available at: &lt;https://www.smartinsights.com/digital-marketing-strategy/online-business-revenue-models/amazon-case-study/&gt; [Accessed 22 July 2021].</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114</TotalTime>
  <Words>2344</Words>
  <Application>Microsoft Office PowerPoint</Application>
  <PresentationFormat>On-screen Show (4:3)</PresentationFormat>
  <Paragraphs>110</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Calibri</vt:lpstr>
      <vt:lpstr>Tw Cen MT</vt:lpstr>
      <vt:lpstr>Wingdings</vt:lpstr>
      <vt:lpstr>Wingdings 2</vt:lpstr>
      <vt:lpstr>Median</vt:lpstr>
      <vt:lpstr>Academic Skills</vt:lpstr>
      <vt:lpstr>Introduction</vt:lpstr>
      <vt:lpstr>Activities of Amazon</vt:lpstr>
      <vt:lpstr>Activities of Amazon </vt:lpstr>
      <vt:lpstr>Suggested services for Amazon</vt:lpstr>
      <vt:lpstr>Targeting Customers</vt:lpstr>
      <vt:lpstr>PowerPoint Presentation</vt:lpstr>
      <vt:lpstr>PowerPoint Presentation</vt:lpstr>
      <vt:lpstr>Summary of the survey</vt:lpstr>
      <vt:lpstr>Summary of the survey</vt:lpstr>
      <vt:lpstr>Recommendations for Amazon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Amazon Company</dc:title>
  <dc:creator>Susanta Ghosh</dc:creator>
  <cp:lastModifiedBy>Ionut Mihai Atanasiu (2026948)</cp:lastModifiedBy>
  <cp:revision>17</cp:revision>
  <dcterms:created xsi:type="dcterms:W3CDTF">2021-07-22T11:45:08Z</dcterms:created>
  <dcterms:modified xsi:type="dcterms:W3CDTF">2021-07-23T13:58:02Z</dcterms:modified>
</cp:coreProperties>
</file>