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D6D7BF-61D5-1111-26DD-0889D5F0FB97}" v="69" dt="2024-07-30T13:20:00.592"/>
    <p1510:client id="{750D93FD-35DD-8415-BC00-D6F8F94CA788}" v="334" dt="2024-07-29T22:29:19.692"/>
    <p1510:client id="{9D45B7A7-BDAC-37AA-5A89-788E99871429}" v="25" dt="2024-07-30T11:11:13.074"/>
    <p1510:client id="{E9C5FE62-A474-CFCC-0183-F6C1D6A08DAB}" v="56" dt="2024-07-29T20:22:46.713"/>
    <p1510:client id="{F15A1372-1B7E-4032-F8E9-8897F4B040C7}" v="72" dt="2024-07-29T15:42:11.2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8/12/2024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791931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8/12/2024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14690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8/12/2024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76756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8/12/2024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11846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8/12/2024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06208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8/12/2024</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581509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8/12/2024</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59205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8/12/2024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97727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8/12/2024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41035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8/12/2024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553570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8/12/2024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83508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8/12/2024</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0427547"/>
      </p:ext>
    </p:extLst>
  </p:cSld>
  <p:clrMap bg1="dk1" tx1="lt1" bg2="dk2" tx2="lt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9.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www.samsung.com/us/aboutsamsung/sustainability/strategy/b2bapp/" TargetMode="External"/><Relationship Id="rId3" Type="http://schemas.openxmlformats.org/officeDocument/2006/relationships/image" Target="../media/image2.png"/><Relationship Id="rId7" Type="http://schemas.openxmlformats.org/officeDocument/2006/relationships/hyperlink" Target="http://www.samsung.com/us/about-us/leadership-and-mission/heritage/"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www.britannica.com/money/Apple-Inc" TargetMode="External"/><Relationship Id="rId11" Type="http://schemas.openxmlformats.org/officeDocument/2006/relationships/image" Target="../media/image10.jpeg"/><Relationship Id="rId5" Type="http://schemas.openxmlformats.org/officeDocument/2006/relationships/hyperlink" Target="http://www.levels.fyi/companies/apple/salaries/software-engineer?country=254" TargetMode="External"/><Relationship Id="rId10" Type="http://schemas.openxmlformats.org/officeDocument/2006/relationships/hyperlink" Target="https://www.samsung.com/uk/aboutsamsung/careers/emerging-talent/placement-opportunities/" TargetMode="External"/><Relationship Id="rId4" Type="http://schemas.openxmlformats.org/officeDocument/2006/relationships/image" Target="../media/image3.png"/><Relationship Id="rId9" Type="http://schemas.openxmlformats.org/officeDocument/2006/relationships/hyperlink" Target="http://www.levels.fyi/companies/samsung/salaries/software-engineer/locations/united-kingdom?country=25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EF24D33-D7FD-4AFA-97E8-E65417983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63116A1-886E-431E-B843-63DE3FED40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6195D3C0-6106-4FF1-853F-09354C39CD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866CAA98-B8D1-460B-AB83-0C31A9984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5115DC-16D5-43DB-BEA9-FF87B1A9A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A5FCFFA-7D76-43C7-A843-948F71C11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761" y="0"/>
            <a:ext cx="573791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logo&#10;&#10;Description automatically generated">
            <a:extLst>
              <a:ext uri="{FF2B5EF4-FFF2-40B4-BE49-F238E27FC236}">
                <a16:creationId xmlns:a16="http://schemas.microsoft.com/office/drawing/2014/main" id="{0A462497-2D45-C4D9-0C52-CE85155C5FF2}"/>
              </a:ext>
            </a:extLst>
          </p:cNvPr>
          <p:cNvPicPr>
            <a:picLocks noChangeAspect="1"/>
          </p:cNvPicPr>
          <p:nvPr/>
        </p:nvPicPr>
        <p:blipFill rotWithShape="1">
          <a:blip r:embed="rId5"/>
          <a:srcRect t="17292" b="23817"/>
          <a:stretch/>
        </p:blipFill>
        <p:spPr>
          <a:xfrm>
            <a:off x="1320991" y="2588385"/>
            <a:ext cx="5108036" cy="1669536"/>
          </a:xfrm>
          <a:prstGeom prst="rect">
            <a:avLst/>
          </a:prstGeom>
          <a:ln w="12700">
            <a:noFill/>
          </a:ln>
        </p:spPr>
      </p:pic>
      <p:sp>
        <p:nvSpPr>
          <p:cNvPr id="21" name="Rectangle 20">
            <a:extLst>
              <a:ext uri="{FF2B5EF4-FFF2-40B4-BE49-F238E27FC236}">
                <a16:creationId xmlns:a16="http://schemas.microsoft.com/office/drawing/2014/main" id="{AEC59019-9455-4128-A594-6FF355EE3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8123" y="0"/>
            <a:ext cx="463972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750480" y="1823927"/>
            <a:ext cx="4659319" cy="3210735"/>
          </a:xfrm>
        </p:spPr>
        <p:txBody>
          <a:bodyPr vert="horz" lIns="91440" tIns="45720" rIns="91440" bIns="45720" rtlCol="0" anchor="b">
            <a:noAutofit/>
          </a:bodyPr>
          <a:lstStyle/>
          <a:p>
            <a:pPr algn="l">
              <a:lnSpc>
                <a:spcPct val="100000"/>
              </a:lnSpc>
            </a:pPr>
            <a:r>
              <a:rPr lang="en-US" sz="2000" b="1" dirty="0">
                <a:latin typeface="Garamond"/>
              </a:rPr>
              <a:t>Presented By:</a:t>
            </a:r>
            <a:r>
              <a:rPr lang="en-US" sz="2000" dirty="0">
                <a:latin typeface="Garamond"/>
              </a:rPr>
              <a:t> </a:t>
            </a:r>
            <a:r>
              <a:rPr lang="en-US" sz="2000" dirty="0" err="1">
                <a:latin typeface="Garamond"/>
              </a:rPr>
              <a:t>Prashantkumar</a:t>
            </a:r>
            <a:r>
              <a:rPr lang="en-US" sz="2000" dirty="0">
                <a:latin typeface="Garamond"/>
              </a:rPr>
              <a:t> J Sharma</a:t>
            </a:r>
            <a:endParaRPr lang="en-US" dirty="0">
              <a:latin typeface="Arial" panose="020B0604020202020204"/>
              <a:cs typeface="Arial"/>
            </a:endParaRPr>
          </a:p>
          <a:p>
            <a:pPr algn="l">
              <a:lnSpc>
                <a:spcPct val="100000"/>
              </a:lnSpc>
            </a:pPr>
            <a:r>
              <a:rPr lang="en-US" sz="2000" b="1" dirty="0">
                <a:latin typeface="Garamond"/>
              </a:rPr>
              <a:t>Student ID:</a:t>
            </a:r>
            <a:r>
              <a:rPr lang="en-US" sz="2000" dirty="0">
                <a:latin typeface="Garamond"/>
              </a:rPr>
              <a:t> 2333800</a:t>
            </a:r>
            <a:endParaRPr lang="en-US" dirty="0">
              <a:latin typeface="Arial" panose="020B0604020202020204"/>
              <a:cs typeface="Arial"/>
            </a:endParaRPr>
          </a:p>
          <a:p>
            <a:pPr algn="l">
              <a:lnSpc>
                <a:spcPct val="100000"/>
              </a:lnSpc>
            </a:pPr>
            <a:r>
              <a:rPr lang="en-US" sz="2000" b="1" dirty="0">
                <a:latin typeface="Garamond"/>
              </a:rPr>
              <a:t>Course:</a:t>
            </a:r>
            <a:r>
              <a:rPr lang="en-US" sz="2000" dirty="0">
                <a:latin typeface="Garamond"/>
              </a:rPr>
              <a:t> M.B.A. International Business</a:t>
            </a:r>
            <a:endParaRPr lang="en-US" dirty="0">
              <a:latin typeface="Arial" panose="020B0604020202020204"/>
              <a:cs typeface="Arial"/>
            </a:endParaRPr>
          </a:p>
          <a:p>
            <a:pPr algn="l">
              <a:lnSpc>
                <a:spcPct val="100000"/>
              </a:lnSpc>
            </a:pPr>
            <a:r>
              <a:rPr lang="en-US" sz="2000" b="1" dirty="0">
                <a:latin typeface="Garamond"/>
              </a:rPr>
              <a:t>Subject:</a:t>
            </a:r>
            <a:r>
              <a:rPr lang="en-US" sz="2000" dirty="0">
                <a:latin typeface="Garamond"/>
              </a:rPr>
              <a:t> Human Capital Management</a:t>
            </a:r>
            <a:endParaRPr lang="en-US" dirty="0">
              <a:latin typeface="Arial" panose="020B0604020202020204"/>
              <a:cs typeface="Arial"/>
            </a:endParaRPr>
          </a:p>
          <a:p>
            <a:pPr algn="l">
              <a:lnSpc>
                <a:spcPct val="100000"/>
              </a:lnSpc>
            </a:pPr>
            <a:r>
              <a:rPr lang="en-US" sz="2000" b="1" dirty="0">
                <a:latin typeface="Garamond"/>
              </a:rPr>
              <a:t>Presented To: </a:t>
            </a:r>
            <a:r>
              <a:rPr lang="en-US" sz="2000" dirty="0">
                <a:latin typeface="Garamond"/>
              </a:rPr>
              <a:t>Dr. Gladius David Kulothungan</a:t>
            </a:r>
            <a:endParaRPr lang="en-US" sz="2000" dirty="0">
              <a:latin typeface="Garamond"/>
              <a:cs typeface="Arial"/>
            </a:endParaRPr>
          </a:p>
          <a:p>
            <a:pPr algn="l">
              <a:lnSpc>
                <a:spcPct val="100000"/>
              </a:lnSpc>
            </a:pPr>
            <a:r>
              <a:rPr lang="en-US" sz="2000" b="1" dirty="0">
                <a:latin typeface="Garamond"/>
              </a:rPr>
              <a:t>Session:</a:t>
            </a:r>
            <a:r>
              <a:rPr lang="en-US" sz="2000" dirty="0">
                <a:latin typeface="Garamond"/>
              </a:rPr>
              <a:t> June 2024 Term</a:t>
            </a:r>
            <a:endParaRPr lang="en-US">
              <a:cs typeface="Arial"/>
            </a:endParaRPr>
          </a:p>
        </p:txBody>
      </p:sp>
      <p:sp>
        <p:nvSpPr>
          <p:cNvPr id="23" name="Rectangle 22">
            <a:extLst>
              <a:ext uri="{FF2B5EF4-FFF2-40B4-BE49-F238E27FC236}">
                <a16:creationId xmlns:a16="http://schemas.microsoft.com/office/drawing/2014/main" id="{607B1315-448A-443D-8367-F1BCF69DD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66" y="236475"/>
            <a:ext cx="5255628" cy="637335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EC6DBF6-9B0F-437A-AF7D-C30DB2734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6" name="Picture 15">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901395-12C8-CB94-B33F-E95D4EFB8194}"/>
              </a:ext>
            </a:extLst>
          </p:cNvPr>
          <p:cNvSpPr>
            <a:spLocks noGrp="1"/>
          </p:cNvSpPr>
          <p:nvPr>
            <p:ph type="title"/>
          </p:nvPr>
        </p:nvSpPr>
        <p:spPr>
          <a:xfrm>
            <a:off x="6390352" y="327892"/>
            <a:ext cx="4203364" cy="1077229"/>
          </a:xfrm>
        </p:spPr>
        <p:txBody>
          <a:bodyPr>
            <a:normAutofit/>
          </a:bodyPr>
          <a:lstStyle/>
          <a:p>
            <a:pPr algn="l"/>
            <a:r>
              <a:rPr lang="en-US" u="sng" dirty="0"/>
              <a:t>Table of Contents</a:t>
            </a:r>
            <a:r>
              <a:rPr lang="en-US" dirty="0"/>
              <a:t>:</a:t>
            </a:r>
          </a:p>
        </p:txBody>
      </p:sp>
      <p:sp>
        <p:nvSpPr>
          <p:cNvPr id="6" name="Slide Number Placeholder 5">
            <a:extLst>
              <a:ext uri="{FF2B5EF4-FFF2-40B4-BE49-F238E27FC236}">
                <a16:creationId xmlns:a16="http://schemas.microsoft.com/office/drawing/2014/main" id="{74CF1A25-4DD2-866F-A71C-9F5F7F772BC5}"/>
              </a:ext>
            </a:extLst>
          </p:cNvPr>
          <p:cNvSpPr>
            <a:spLocks noGrp="1"/>
          </p:cNvSpPr>
          <p:nvPr>
            <p:ph type="sldNum" sz="quarter" idx="12"/>
          </p:nvPr>
        </p:nvSpPr>
        <p:spPr>
          <a:xfrm>
            <a:off x="158407" y="164592"/>
            <a:ext cx="636727" cy="322851"/>
          </a:xfrm>
        </p:spPr>
        <p:txBody>
          <a:bodyPr>
            <a:normAutofit/>
          </a:bodyPr>
          <a:lstStyle/>
          <a:p>
            <a:pPr>
              <a:lnSpc>
                <a:spcPct val="90000"/>
              </a:lnSpc>
              <a:spcAft>
                <a:spcPts val="600"/>
              </a:spcAft>
            </a:pPr>
            <a:fld id="{C68AC1EC-23E2-4F0E-A5A4-674EC8DB954E}" type="slidenum">
              <a:rPr lang="en-US" sz="1500" smtClean="0"/>
              <a:pPr>
                <a:lnSpc>
                  <a:spcPct val="90000"/>
                </a:lnSpc>
                <a:spcAft>
                  <a:spcPts val="600"/>
                </a:spcAft>
              </a:pPr>
              <a:t>2</a:t>
            </a:fld>
            <a:endParaRPr lang="en-US" sz="1500"/>
          </a:p>
        </p:txBody>
      </p:sp>
      <p:sp>
        <p:nvSpPr>
          <p:cNvPr id="4" name="Date Placeholder 3">
            <a:extLst>
              <a:ext uri="{FF2B5EF4-FFF2-40B4-BE49-F238E27FC236}">
                <a16:creationId xmlns:a16="http://schemas.microsoft.com/office/drawing/2014/main" id="{D76A749C-A2FE-F960-0240-25AD28ECA7B9}"/>
              </a:ext>
            </a:extLst>
          </p:cNvPr>
          <p:cNvSpPr>
            <a:spLocks noGrp="1"/>
          </p:cNvSpPr>
          <p:nvPr>
            <p:ph type="dt" sz="half" idx="10"/>
          </p:nvPr>
        </p:nvSpPr>
        <p:spPr>
          <a:xfrm rot="5400000">
            <a:off x="-810065" y="5270604"/>
            <a:ext cx="2662729" cy="182880"/>
          </a:xfrm>
        </p:spPr>
        <p:txBody>
          <a:bodyPr>
            <a:normAutofit/>
          </a:bodyPr>
          <a:lstStyle/>
          <a:p>
            <a:pPr>
              <a:lnSpc>
                <a:spcPct val="90000"/>
              </a:lnSpc>
              <a:spcAft>
                <a:spcPts val="600"/>
              </a:spcAft>
            </a:pPr>
            <a:fld id="{579F6069-8263-4296-913A-BC2234E8D32B}" type="datetime1">
              <a:rPr lang="en-US" smtClean="0"/>
              <a:pPr>
                <a:lnSpc>
                  <a:spcPct val="90000"/>
                </a:lnSpc>
                <a:spcAft>
                  <a:spcPts val="600"/>
                </a:spcAft>
              </a:pPr>
              <a:t>8/12/2024</a:t>
            </a:fld>
            <a:endParaRPr lang="en-US"/>
          </a:p>
        </p:txBody>
      </p:sp>
      <p:sp>
        <p:nvSpPr>
          <p:cNvPr id="5" name="Footer Placeholder 4">
            <a:extLst>
              <a:ext uri="{FF2B5EF4-FFF2-40B4-BE49-F238E27FC236}">
                <a16:creationId xmlns:a16="http://schemas.microsoft.com/office/drawing/2014/main" id="{4BDFEE5A-B3A0-20B2-DE16-283A784BA13D}"/>
              </a:ext>
            </a:extLst>
          </p:cNvPr>
          <p:cNvSpPr>
            <a:spLocks noGrp="1"/>
          </p:cNvSpPr>
          <p:nvPr>
            <p:ph type="ftr" sz="quarter" idx="11"/>
          </p:nvPr>
        </p:nvSpPr>
        <p:spPr>
          <a:xfrm rot="5400000">
            <a:off x="-2237130" y="3661144"/>
            <a:ext cx="5885352" cy="179176"/>
          </a:xfrm>
        </p:spPr>
        <p:txBody>
          <a:bodyPr>
            <a:normAutofit/>
          </a:bodyPr>
          <a:lstStyle/>
          <a:p>
            <a:pPr>
              <a:lnSpc>
                <a:spcPct val="90000"/>
              </a:lnSpc>
              <a:spcAft>
                <a:spcPts val="600"/>
              </a:spcAft>
            </a:pPr>
            <a:r>
              <a:rPr lang="en-US"/>
              <a:t>Sample Footer Text</a:t>
            </a:r>
          </a:p>
        </p:txBody>
      </p:sp>
      <p:pic>
        <p:nvPicPr>
          <p:cNvPr id="8" name="Picture 7" descr="Working space background">
            <a:extLst>
              <a:ext uri="{FF2B5EF4-FFF2-40B4-BE49-F238E27FC236}">
                <a16:creationId xmlns:a16="http://schemas.microsoft.com/office/drawing/2014/main" id="{5FC54878-09EB-C92D-C031-0150F4188719}"/>
              </a:ext>
            </a:extLst>
          </p:cNvPr>
          <p:cNvPicPr>
            <a:picLocks noChangeAspect="1"/>
          </p:cNvPicPr>
          <p:nvPr/>
        </p:nvPicPr>
        <p:blipFill rotWithShape="1">
          <a:blip r:embed="rId5"/>
          <a:srcRect l="57006" r="-3" b="-3"/>
          <a:stretch/>
        </p:blipFill>
        <p:spPr>
          <a:xfrm>
            <a:off x="1192970" y="227"/>
            <a:ext cx="4424045" cy="6858000"/>
          </a:xfrm>
          <a:prstGeom prst="rect">
            <a:avLst/>
          </a:prstGeom>
          <a:ln w="12700">
            <a:solidFill>
              <a:schemeClr val="tx1"/>
            </a:solidFill>
          </a:ln>
        </p:spPr>
      </p:pic>
      <p:sp>
        <p:nvSpPr>
          <p:cNvPr id="22" name="Rectangle 21">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7E369D-C196-0962-4253-D070C4AA46A2}"/>
              </a:ext>
            </a:extLst>
          </p:cNvPr>
          <p:cNvSpPr>
            <a:spLocks noGrp="1"/>
          </p:cNvSpPr>
          <p:nvPr>
            <p:ph idx="1"/>
          </p:nvPr>
        </p:nvSpPr>
        <p:spPr>
          <a:xfrm>
            <a:off x="5795365" y="1143979"/>
            <a:ext cx="5393337" cy="5553143"/>
          </a:xfrm>
        </p:spPr>
        <p:txBody>
          <a:bodyPr vert="horz" lIns="91440" tIns="45720" rIns="91440" bIns="45720" rtlCol="0">
            <a:normAutofit/>
          </a:bodyPr>
          <a:lstStyle/>
          <a:p>
            <a:pPr marL="342900" indent="-342900">
              <a:lnSpc>
                <a:spcPct val="110000"/>
              </a:lnSpc>
              <a:buAutoNum type="arabicPeriod"/>
            </a:pPr>
            <a:r>
              <a:rPr lang="en-US" dirty="0"/>
              <a:t>Introduction of Organization</a:t>
            </a:r>
            <a:endParaRPr lang="en-US">
              <a:cs typeface="Arial"/>
            </a:endParaRPr>
          </a:p>
          <a:p>
            <a:pPr marL="342900" indent="-342900">
              <a:lnSpc>
                <a:spcPct val="110000"/>
              </a:lnSpc>
              <a:buAutoNum type="arabicPeriod"/>
            </a:pPr>
            <a:r>
              <a:rPr lang="en-US" dirty="0"/>
              <a:t>Strategic Goals</a:t>
            </a:r>
            <a:endParaRPr lang="en-US">
              <a:cs typeface="Arial"/>
            </a:endParaRPr>
          </a:p>
          <a:p>
            <a:pPr marL="342900" indent="-342900">
              <a:lnSpc>
                <a:spcPct val="110000"/>
              </a:lnSpc>
              <a:buAutoNum type="arabicPeriod"/>
            </a:pPr>
            <a:r>
              <a:rPr lang="en-US" dirty="0"/>
              <a:t>Job Analysis</a:t>
            </a:r>
            <a:endParaRPr lang="en-US">
              <a:cs typeface="Arial"/>
            </a:endParaRPr>
          </a:p>
          <a:p>
            <a:pPr marL="342900" indent="-342900">
              <a:lnSpc>
                <a:spcPct val="110000"/>
              </a:lnSpc>
              <a:buAutoNum type="arabicPeriod"/>
            </a:pPr>
            <a:r>
              <a:rPr lang="en-US" dirty="0"/>
              <a:t>Job Description</a:t>
            </a:r>
            <a:endParaRPr lang="en-US">
              <a:cs typeface="Arial"/>
            </a:endParaRPr>
          </a:p>
          <a:p>
            <a:pPr marL="342900" indent="-342900">
              <a:lnSpc>
                <a:spcPct val="110000"/>
              </a:lnSpc>
              <a:buAutoNum type="arabicPeriod"/>
            </a:pPr>
            <a:r>
              <a:rPr lang="en-US" dirty="0"/>
              <a:t>Required Skills</a:t>
            </a:r>
            <a:endParaRPr lang="en-US">
              <a:cs typeface="Arial"/>
            </a:endParaRPr>
          </a:p>
          <a:p>
            <a:pPr marL="342900" indent="-342900">
              <a:lnSpc>
                <a:spcPct val="110000"/>
              </a:lnSpc>
              <a:buAutoNum type="arabicPeriod"/>
            </a:pPr>
            <a:r>
              <a:rPr lang="en-US" dirty="0"/>
              <a:t>Pay &amp; Working Condition</a:t>
            </a:r>
            <a:endParaRPr lang="en-US">
              <a:cs typeface="Arial"/>
            </a:endParaRPr>
          </a:p>
          <a:p>
            <a:pPr marL="342900" indent="-342900">
              <a:lnSpc>
                <a:spcPct val="110000"/>
              </a:lnSpc>
              <a:buAutoNum type="arabicPeriod"/>
            </a:pPr>
            <a:r>
              <a:rPr lang="en-US" dirty="0"/>
              <a:t>Working Arrangement with Justifications</a:t>
            </a:r>
            <a:endParaRPr lang="en-US" dirty="0">
              <a:cs typeface="Arial"/>
            </a:endParaRPr>
          </a:p>
          <a:p>
            <a:pPr marL="342900" indent="-342900">
              <a:lnSpc>
                <a:spcPct val="110000"/>
              </a:lnSpc>
              <a:buAutoNum type="arabicPeriod"/>
            </a:pPr>
            <a:r>
              <a:rPr lang="en-US" dirty="0"/>
              <a:t>Conclusion</a:t>
            </a:r>
            <a:endParaRPr lang="en-US">
              <a:cs typeface="Arial"/>
            </a:endParaRPr>
          </a:p>
          <a:p>
            <a:pPr marL="342900" indent="-342900">
              <a:lnSpc>
                <a:spcPct val="110000"/>
              </a:lnSpc>
              <a:buAutoNum type="arabicPeriod"/>
            </a:pPr>
            <a:r>
              <a:rPr lang="en-US" dirty="0"/>
              <a:t>List Of References </a:t>
            </a:r>
            <a:endParaRPr lang="en-US" dirty="0">
              <a:cs typeface="Arial"/>
            </a:endParaRPr>
          </a:p>
        </p:txBody>
      </p:sp>
      <p:sp>
        <p:nvSpPr>
          <p:cNvPr id="24" name="Rectangle 23">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0523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A71BAFC-5603-736F-560B-BB76D5D98DB5}"/>
              </a:ext>
            </a:extLst>
          </p:cNvPr>
          <p:cNvSpPr>
            <a:spLocks noGrp="1"/>
          </p:cNvSpPr>
          <p:nvPr>
            <p:ph type="title"/>
          </p:nvPr>
        </p:nvSpPr>
        <p:spPr>
          <a:xfrm>
            <a:off x="2566741" y="633290"/>
            <a:ext cx="7956560" cy="1078348"/>
          </a:xfrm>
        </p:spPr>
        <p:txBody>
          <a:bodyPr/>
          <a:lstStyle/>
          <a:p>
            <a:pPr algn="ctr"/>
            <a:r>
              <a:rPr lang="en-US" b="1" u="sng" dirty="0">
                <a:solidFill>
                  <a:schemeClr val="tx1">
                    <a:lumMod val="75000"/>
                  </a:schemeClr>
                </a:solidFill>
                <a:cs typeface="Arial"/>
              </a:rPr>
              <a:t>Introduction</a:t>
            </a:r>
            <a:r>
              <a:rPr lang="en-US" b="1" dirty="0">
                <a:solidFill>
                  <a:schemeClr val="tx1">
                    <a:lumMod val="75000"/>
                  </a:schemeClr>
                </a:solidFill>
                <a:cs typeface="Arial"/>
              </a:rPr>
              <a:t>:</a:t>
            </a:r>
            <a:endParaRPr lang="en-US" b="1" u="sng">
              <a:solidFill>
                <a:schemeClr val="tx1">
                  <a:lumMod val="75000"/>
                </a:schemeClr>
              </a:solidFill>
              <a:cs typeface="Arial" panose="020B0604020202020204"/>
            </a:endParaRPr>
          </a:p>
        </p:txBody>
      </p:sp>
      <p:sp>
        <p:nvSpPr>
          <p:cNvPr id="7" name="Text Placeholder 6">
            <a:extLst>
              <a:ext uri="{FF2B5EF4-FFF2-40B4-BE49-F238E27FC236}">
                <a16:creationId xmlns:a16="http://schemas.microsoft.com/office/drawing/2014/main" id="{6C3BFDC6-4BDA-6AFB-8359-A195DD2B7093}"/>
              </a:ext>
            </a:extLst>
          </p:cNvPr>
          <p:cNvSpPr>
            <a:spLocks noGrp="1"/>
          </p:cNvSpPr>
          <p:nvPr>
            <p:ph type="body" idx="1"/>
          </p:nvPr>
        </p:nvSpPr>
        <p:spPr>
          <a:xfrm>
            <a:off x="1148503" y="1166850"/>
            <a:ext cx="3896467" cy="713818"/>
          </a:xfrm>
        </p:spPr>
        <p:txBody>
          <a:bodyPr/>
          <a:lstStyle/>
          <a:p>
            <a:r>
              <a:rPr lang="en-US" u="sng" dirty="0">
                <a:cs typeface="Arial"/>
              </a:rPr>
              <a:t>Sa</a:t>
            </a:r>
            <a:r>
              <a:rPr lang="en-US" u="sng" dirty="0">
                <a:solidFill>
                  <a:srgbClr val="8EC0C1"/>
                </a:solidFill>
                <a:cs typeface="Arial"/>
              </a:rPr>
              <a:t>msun</a:t>
            </a:r>
            <a:r>
              <a:rPr lang="en-US" u="sng" dirty="0">
                <a:cs typeface="Arial"/>
              </a:rPr>
              <a:t>g</a:t>
            </a:r>
            <a:r>
              <a:rPr lang="en-US" dirty="0">
                <a:cs typeface="Arial"/>
              </a:rPr>
              <a:t>:</a:t>
            </a:r>
            <a:endParaRPr lang="en-US" dirty="0"/>
          </a:p>
        </p:txBody>
      </p:sp>
      <p:sp>
        <p:nvSpPr>
          <p:cNvPr id="3" name="Content Placeholder 2">
            <a:extLst>
              <a:ext uri="{FF2B5EF4-FFF2-40B4-BE49-F238E27FC236}">
                <a16:creationId xmlns:a16="http://schemas.microsoft.com/office/drawing/2014/main" id="{2A3F25E4-C6E0-BAAB-8FBC-1A3360ECC6AB}"/>
              </a:ext>
            </a:extLst>
          </p:cNvPr>
          <p:cNvSpPr>
            <a:spLocks noGrp="1"/>
          </p:cNvSpPr>
          <p:nvPr>
            <p:ph sz="half" idx="2"/>
          </p:nvPr>
        </p:nvSpPr>
        <p:spPr>
          <a:xfrm>
            <a:off x="1138066" y="1888606"/>
            <a:ext cx="5395230" cy="4606715"/>
          </a:xfrm>
        </p:spPr>
        <p:txBody>
          <a:bodyPr vert="horz" lIns="91440" tIns="45720" rIns="91440" bIns="45720" rtlCol="0" anchor="t">
            <a:normAutofit/>
          </a:bodyPr>
          <a:lstStyle/>
          <a:p>
            <a:pPr marL="0" indent="0" algn="just">
              <a:buNone/>
            </a:pPr>
            <a:r>
              <a:rPr lang="en-US" sz="1800" dirty="0">
                <a:cs typeface="Arial" panose="020B0604020202020204"/>
              </a:rPr>
              <a:t>Samsung was founded in 1938 by lee Byung-Chul as a trading company in South Korea. </a:t>
            </a:r>
            <a:r>
              <a:rPr lang="en-US" sz="1200" dirty="0">
                <a:latin typeface="Times New Roman"/>
                <a:cs typeface="Times New Roman"/>
              </a:rPr>
              <a:t>(Samsung, “Samsung’s Heritage | about Us”)</a:t>
            </a:r>
          </a:p>
          <a:p>
            <a:pPr marL="0" indent="0" algn="just">
              <a:buNone/>
            </a:pPr>
            <a:r>
              <a:rPr lang="en-US" sz="1800" dirty="0">
                <a:cs typeface="Arial" panose="020B0604020202020204"/>
              </a:rPr>
              <a:t>Samsung electronics, a subsidiary of Samsung group, is a global leader in technology.</a:t>
            </a:r>
            <a:endParaRPr lang="en-US"/>
          </a:p>
          <a:p>
            <a:pPr marL="0" indent="0" algn="just">
              <a:buNone/>
            </a:pPr>
            <a:r>
              <a:rPr lang="en-US" sz="1800" dirty="0">
                <a:cs typeface="Arial" panose="020B0604020202020204"/>
              </a:rPr>
              <a:t>Samsung is known for its heavy investment in research and development in various fields such as mobile tech, display tech and memory solutions.</a:t>
            </a:r>
          </a:p>
          <a:p>
            <a:pPr marL="0" indent="0" algn="just">
              <a:buNone/>
            </a:pPr>
            <a:r>
              <a:rPr lang="en-US" sz="1800" dirty="0">
                <a:cs typeface="Arial" panose="020B0604020202020204"/>
              </a:rPr>
              <a:t>Samsung consistently ranks as one of the top smartphone manufacturers in the world, often competing closely with apple for the position in market share.</a:t>
            </a:r>
          </a:p>
        </p:txBody>
      </p:sp>
      <p:sp>
        <p:nvSpPr>
          <p:cNvPr id="8" name="Text Placeholder 7">
            <a:extLst>
              <a:ext uri="{FF2B5EF4-FFF2-40B4-BE49-F238E27FC236}">
                <a16:creationId xmlns:a16="http://schemas.microsoft.com/office/drawing/2014/main" id="{E8E1238B-5076-C61F-6FF3-58377E77460A}"/>
              </a:ext>
            </a:extLst>
          </p:cNvPr>
          <p:cNvSpPr>
            <a:spLocks noGrp="1"/>
          </p:cNvSpPr>
          <p:nvPr>
            <p:ph type="body" sz="quarter" idx="3"/>
          </p:nvPr>
        </p:nvSpPr>
        <p:spPr>
          <a:xfrm>
            <a:off x="6537238" y="1166850"/>
            <a:ext cx="3899798" cy="713818"/>
          </a:xfrm>
        </p:spPr>
        <p:txBody>
          <a:bodyPr/>
          <a:lstStyle/>
          <a:p>
            <a:r>
              <a:rPr lang="en-US" u="sng" dirty="0">
                <a:cs typeface="Arial"/>
              </a:rPr>
              <a:t>Apple</a:t>
            </a:r>
            <a:r>
              <a:rPr lang="en-US" dirty="0">
                <a:cs typeface="Arial"/>
              </a:rPr>
              <a:t>:</a:t>
            </a:r>
            <a:endParaRPr lang="en-US" dirty="0"/>
          </a:p>
        </p:txBody>
      </p:sp>
      <p:sp>
        <p:nvSpPr>
          <p:cNvPr id="9" name="Content Placeholder 8">
            <a:extLst>
              <a:ext uri="{FF2B5EF4-FFF2-40B4-BE49-F238E27FC236}">
                <a16:creationId xmlns:a16="http://schemas.microsoft.com/office/drawing/2014/main" id="{A3FC56C7-D34D-97C5-AD0D-81D23A9810BA}"/>
              </a:ext>
            </a:extLst>
          </p:cNvPr>
          <p:cNvSpPr>
            <a:spLocks noGrp="1"/>
          </p:cNvSpPr>
          <p:nvPr>
            <p:ph sz="quarter" idx="4"/>
          </p:nvPr>
        </p:nvSpPr>
        <p:spPr>
          <a:xfrm>
            <a:off x="6538618" y="1884666"/>
            <a:ext cx="4764019" cy="4610653"/>
          </a:xfrm>
        </p:spPr>
        <p:txBody>
          <a:bodyPr vert="horz" lIns="91440" tIns="45720" rIns="91440" bIns="45720" rtlCol="0" anchor="t">
            <a:normAutofit/>
          </a:bodyPr>
          <a:lstStyle/>
          <a:p>
            <a:pPr marL="0" indent="0" algn="just">
              <a:buNone/>
            </a:pPr>
            <a:r>
              <a:rPr lang="en-US" sz="1800" dirty="0">
                <a:cs typeface="Arial" panose="020B0604020202020204"/>
              </a:rPr>
              <a:t>Apple was founded in 1976 by Steve Jobs, Steve Wozniak, and Ronald Wayne in California. </a:t>
            </a:r>
            <a:r>
              <a:rPr lang="en-US" sz="1200" dirty="0">
                <a:latin typeface="Times New Roman"/>
                <a:cs typeface="Times New Roman"/>
              </a:rPr>
              <a:t>(Levy and </a:t>
            </a:r>
            <a:r>
              <a:rPr lang="en-US" sz="1200" dirty="0" err="1">
                <a:latin typeface="Times New Roman"/>
                <a:cs typeface="Times New Roman"/>
              </a:rPr>
              <a:t>Montevirgen</a:t>
            </a:r>
            <a:r>
              <a:rPr lang="en-US" sz="1200" dirty="0">
                <a:latin typeface="Times New Roman"/>
                <a:cs typeface="Times New Roman"/>
              </a:rPr>
              <a:t>) </a:t>
            </a:r>
            <a:endParaRPr lang="en-US" sz="1200" dirty="0">
              <a:solidFill>
                <a:srgbClr val="000000"/>
              </a:solidFill>
              <a:latin typeface="Times New Roman"/>
              <a:cs typeface="Times New Roman"/>
            </a:endParaRPr>
          </a:p>
          <a:p>
            <a:pPr marL="0" indent="0" algn="just">
              <a:buNone/>
            </a:pPr>
            <a:r>
              <a:rPr lang="en-US" sz="1800" dirty="0">
                <a:cs typeface="Arial" panose="020B0604020202020204"/>
              </a:rPr>
              <a:t>Apple revolutionized the technology industry with its innovative products.</a:t>
            </a:r>
          </a:p>
          <a:p>
            <a:pPr marL="0" indent="0" algn="just">
              <a:buNone/>
            </a:pPr>
            <a:r>
              <a:rPr lang="en-US" sz="1800" dirty="0">
                <a:cs typeface="Arial" panose="020B0604020202020204"/>
              </a:rPr>
              <a:t>Apple is renowned for its emphasis on sleek, user-friendly design and creating a seamless ecosystem across its all devices.</a:t>
            </a:r>
          </a:p>
          <a:p>
            <a:pPr marL="0" indent="0" algn="just">
              <a:buNone/>
            </a:pPr>
            <a:r>
              <a:rPr lang="en-US" sz="1800" dirty="0">
                <a:cs typeface="Arial" panose="020B0604020202020204"/>
              </a:rPr>
              <a:t>Apple is the one of the best in all, terms of values and recognizes in the world</a:t>
            </a:r>
          </a:p>
          <a:p>
            <a:pPr marL="0" indent="0" algn="just">
              <a:buNone/>
            </a:pPr>
            <a:endParaRPr lang="en-US" sz="1800" dirty="0">
              <a:cs typeface="Arial" panose="020B0604020202020204"/>
            </a:endParaRPr>
          </a:p>
          <a:p>
            <a:pPr marL="0" indent="0">
              <a:buNone/>
            </a:pPr>
            <a:endParaRPr lang="en-US" dirty="0">
              <a:cs typeface="Arial" panose="020B0604020202020204"/>
            </a:endParaRPr>
          </a:p>
        </p:txBody>
      </p:sp>
      <p:pic>
        <p:nvPicPr>
          <p:cNvPr id="10" name="Picture 9">
            <a:extLst>
              <a:ext uri="{FF2B5EF4-FFF2-40B4-BE49-F238E27FC236}">
                <a16:creationId xmlns:a16="http://schemas.microsoft.com/office/drawing/2014/main" id="{989D22ED-9D2C-D9DF-B87C-CCC9037A71A6}"/>
              </a:ext>
            </a:extLst>
          </p:cNvPr>
          <p:cNvPicPr>
            <a:picLocks noChangeAspect="1"/>
          </p:cNvPicPr>
          <p:nvPr/>
        </p:nvPicPr>
        <p:blipFill rotWithShape="1">
          <a:blip r:embed="rId2"/>
          <a:srcRect t="-52" r="70748" b="-111"/>
          <a:stretch/>
        </p:blipFill>
        <p:spPr>
          <a:xfrm>
            <a:off x="2723" y="896"/>
            <a:ext cx="965394" cy="6860245"/>
          </a:xfrm>
          <a:prstGeom prst="rect">
            <a:avLst/>
          </a:prstGeom>
        </p:spPr>
      </p:pic>
      <p:pic>
        <p:nvPicPr>
          <p:cNvPr id="11" name="Picture 10">
            <a:extLst>
              <a:ext uri="{FF2B5EF4-FFF2-40B4-BE49-F238E27FC236}">
                <a16:creationId xmlns:a16="http://schemas.microsoft.com/office/drawing/2014/main" id="{03D603AB-5333-904B-D50C-07F233FBB40A}"/>
              </a:ext>
            </a:extLst>
          </p:cNvPr>
          <p:cNvPicPr>
            <a:picLocks noChangeAspect="1"/>
          </p:cNvPicPr>
          <p:nvPr/>
        </p:nvPicPr>
        <p:blipFill rotWithShape="1">
          <a:blip r:embed="rId2"/>
          <a:srcRect t="-52" r="70748" b="-111"/>
          <a:stretch/>
        </p:blipFill>
        <p:spPr>
          <a:xfrm>
            <a:off x="11421516" y="896"/>
            <a:ext cx="774895" cy="6860245"/>
          </a:xfrm>
          <a:prstGeom prst="rect">
            <a:avLst/>
          </a:prstGeom>
        </p:spPr>
      </p:pic>
    </p:spTree>
    <p:extLst>
      <p:ext uri="{BB962C8B-B14F-4D97-AF65-F5344CB8AC3E}">
        <p14:creationId xmlns:p14="http://schemas.microsoft.com/office/powerpoint/2010/main" val="1399627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500"/>
                                        <p:tgtEl>
                                          <p:spTgt spid="7">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fade">
                                      <p:cBhvr>
                                        <p:cTn id="13" dur="500"/>
                                        <p:tgtEl>
                                          <p:spTgt spid="8">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build="p"/>
      <p:bldP spid="3" grpId="0"/>
      <p:bldP spid="8" grpId="0" build="p"/>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2A839-0E4E-2A1B-E140-A931AA5DCDC9}"/>
              </a:ext>
            </a:extLst>
          </p:cNvPr>
          <p:cNvSpPr>
            <a:spLocks noGrp="1"/>
          </p:cNvSpPr>
          <p:nvPr>
            <p:ph type="title"/>
          </p:nvPr>
        </p:nvSpPr>
        <p:spPr>
          <a:xfrm>
            <a:off x="2609873" y="440476"/>
            <a:ext cx="7956560" cy="1078348"/>
          </a:xfrm>
        </p:spPr>
        <p:txBody>
          <a:bodyPr/>
          <a:lstStyle/>
          <a:p>
            <a:pPr algn="ctr"/>
            <a:r>
              <a:rPr lang="en-US" b="1" u="sng" dirty="0">
                <a:solidFill>
                  <a:schemeClr val="tx1">
                    <a:lumMod val="75000"/>
                  </a:schemeClr>
                </a:solidFill>
                <a:cs typeface="Arial"/>
              </a:rPr>
              <a:t>Strategic Goals</a:t>
            </a:r>
            <a:r>
              <a:rPr lang="en-US" b="1" dirty="0">
                <a:solidFill>
                  <a:schemeClr val="tx1">
                    <a:lumMod val="75000"/>
                  </a:schemeClr>
                </a:solidFill>
                <a:cs typeface="Arial"/>
              </a:rPr>
              <a:t>: </a:t>
            </a:r>
            <a:endParaRPr lang="en-US" dirty="0">
              <a:solidFill>
                <a:schemeClr val="tx1">
                  <a:lumMod val="75000"/>
                </a:schemeClr>
              </a:solidFill>
            </a:endParaRPr>
          </a:p>
        </p:txBody>
      </p:sp>
      <p:sp>
        <p:nvSpPr>
          <p:cNvPr id="3" name="Text Placeholder 2">
            <a:extLst>
              <a:ext uri="{FF2B5EF4-FFF2-40B4-BE49-F238E27FC236}">
                <a16:creationId xmlns:a16="http://schemas.microsoft.com/office/drawing/2014/main" id="{12F42030-1E9B-1DD6-AA7A-E6CEE3D7069D}"/>
              </a:ext>
            </a:extLst>
          </p:cNvPr>
          <p:cNvSpPr>
            <a:spLocks noGrp="1"/>
          </p:cNvSpPr>
          <p:nvPr>
            <p:ph type="body" idx="1"/>
          </p:nvPr>
        </p:nvSpPr>
        <p:spPr>
          <a:xfrm>
            <a:off x="1106162" y="987403"/>
            <a:ext cx="4345316" cy="724256"/>
          </a:xfrm>
        </p:spPr>
        <p:txBody>
          <a:bodyPr/>
          <a:lstStyle/>
          <a:p>
            <a:r>
              <a:rPr lang="en-US" u="sng" dirty="0">
                <a:cs typeface="Arial"/>
              </a:rPr>
              <a:t>Samsung</a:t>
            </a:r>
            <a:r>
              <a:rPr lang="en-US" dirty="0">
                <a:cs typeface="Arial"/>
              </a:rPr>
              <a:t>:</a:t>
            </a:r>
            <a:endParaRPr lang="en-US" dirty="0"/>
          </a:p>
        </p:txBody>
      </p:sp>
      <p:sp>
        <p:nvSpPr>
          <p:cNvPr id="4" name="Content Placeholder 3">
            <a:extLst>
              <a:ext uri="{FF2B5EF4-FFF2-40B4-BE49-F238E27FC236}">
                <a16:creationId xmlns:a16="http://schemas.microsoft.com/office/drawing/2014/main" id="{D581AB8A-7FA7-DBA3-8251-5C48BBDB10D7}"/>
              </a:ext>
            </a:extLst>
          </p:cNvPr>
          <p:cNvSpPr>
            <a:spLocks noGrp="1"/>
          </p:cNvSpPr>
          <p:nvPr>
            <p:ph sz="half" idx="2"/>
          </p:nvPr>
        </p:nvSpPr>
        <p:spPr>
          <a:xfrm>
            <a:off x="1106162" y="1891002"/>
            <a:ext cx="4780883" cy="4522365"/>
          </a:xfrm>
        </p:spPr>
        <p:txBody>
          <a:bodyPr vert="horz" lIns="91440" tIns="45720" rIns="91440" bIns="45720" rtlCol="0" anchor="t">
            <a:normAutofit lnSpcReduction="10000"/>
          </a:bodyPr>
          <a:lstStyle/>
          <a:p>
            <a:pPr marL="0" indent="0" algn="just">
              <a:buNone/>
            </a:pPr>
            <a:r>
              <a:rPr lang="en-US" sz="1800" dirty="0">
                <a:cs typeface="Arial" panose="020B0604020202020204"/>
              </a:rPr>
              <a:t>Samsung aims to remain at the forefront of technological advancements, focusing on innovation in areas such as AI (Artificial Intelligence), 5G, display tech and more.</a:t>
            </a:r>
          </a:p>
          <a:p>
            <a:pPr marL="0" indent="0" algn="just">
              <a:buNone/>
            </a:pPr>
            <a:r>
              <a:rPr lang="en-US" sz="1800" dirty="0">
                <a:cs typeface="Arial" panose="020B0604020202020204"/>
              </a:rPr>
              <a:t>Samsung is committed to enhancing its sustainability practices and corporate social responsibility.</a:t>
            </a:r>
          </a:p>
          <a:p>
            <a:pPr marL="0" indent="0" algn="just">
              <a:buNone/>
            </a:pPr>
            <a:r>
              <a:rPr lang="en-US" sz="1800" dirty="0">
                <a:cs typeface="Arial" panose="020B0604020202020204"/>
              </a:rPr>
              <a:t>Samsung seeks to strengthen its position in existing markets and expand into new ones.</a:t>
            </a:r>
          </a:p>
          <a:p>
            <a:pPr marL="0" indent="0" algn="just">
              <a:buNone/>
            </a:pPr>
            <a:r>
              <a:rPr lang="en-US" sz="1800" dirty="0">
                <a:cs typeface="Arial" panose="020B0604020202020204"/>
              </a:rPr>
              <a:t>Samsung Improving customer satisfaction by offering high-quality products and  exceptional service. </a:t>
            </a:r>
          </a:p>
        </p:txBody>
      </p:sp>
      <p:sp>
        <p:nvSpPr>
          <p:cNvPr id="5" name="Text Placeholder 4">
            <a:extLst>
              <a:ext uri="{FF2B5EF4-FFF2-40B4-BE49-F238E27FC236}">
                <a16:creationId xmlns:a16="http://schemas.microsoft.com/office/drawing/2014/main" id="{12F884C9-976C-23F7-F39F-B7AE939BD9F8}"/>
              </a:ext>
            </a:extLst>
          </p:cNvPr>
          <p:cNvSpPr>
            <a:spLocks noGrp="1"/>
          </p:cNvSpPr>
          <p:nvPr>
            <p:ph type="body" sz="quarter" idx="3"/>
          </p:nvPr>
        </p:nvSpPr>
        <p:spPr>
          <a:xfrm>
            <a:off x="6238661" y="987403"/>
            <a:ext cx="4766181" cy="724256"/>
          </a:xfrm>
        </p:spPr>
        <p:txBody>
          <a:bodyPr/>
          <a:lstStyle/>
          <a:p>
            <a:r>
              <a:rPr lang="en-US" u="sng" dirty="0">
                <a:cs typeface="Arial"/>
              </a:rPr>
              <a:t>Apple</a:t>
            </a:r>
            <a:r>
              <a:rPr lang="en-US" dirty="0">
                <a:cs typeface="Arial"/>
              </a:rPr>
              <a:t>:</a:t>
            </a:r>
            <a:endParaRPr lang="en-US" dirty="0"/>
          </a:p>
        </p:txBody>
      </p:sp>
      <p:sp>
        <p:nvSpPr>
          <p:cNvPr id="6" name="Content Placeholder 5">
            <a:extLst>
              <a:ext uri="{FF2B5EF4-FFF2-40B4-BE49-F238E27FC236}">
                <a16:creationId xmlns:a16="http://schemas.microsoft.com/office/drawing/2014/main" id="{565FFD0C-F27C-F8C4-C3E1-3D4129FF2DAB}"/>
              </a:ext>
            </a:extLst>
          </p:cNvPr>
          <p:cNvSpPr>
            <a:spLocks noGrp="1"/>
          </p:cNvSpPr>
          <p:nvPr>
            <p:ph sz="quarter" idx="4"/>
          </p:nvPr>
        </p:nvSpPr>
        <p:spPr>
          <a:xfrm>
            <a:off x="6238662" y="1891002"/>
            <a:ext cx="4839250" cy="4522365"/>
          </a:xfrm>
        </p:spPr>
        <p:txBody>
          <a:bodyPr vert="horz" lIns="91440" tIns="45720" rIns="91440" bIns="45720" rtlCol="0" anchor="t">
            <a:normAutofit lnSpcReduction="10000"/>
          </a:bodyPr>
          <a:lstStyle/>
          <a:p>
            <a:pPr marL="0" indent="0" algn="just">
              <a:buNone/>
            </a:pPr>
            <a:r>
              <a:rPr lang="en-US" sz="1700" dirty="0">
                <a:cs typeface="Arial" panose="020B0604020202020204"/>
              </a:rPr>
              <a:t>Apple prioritizes continuous innovation and maintaining its reputation for design excellence.</a:t>
            </a:r>
            <a:endParaRPr lang="en-US"/>
          </a:p>
          <a:p>
            <a:pPr marL="0" indent="0" algn="just">
              <a:buNone/>
            </a:pPr>
            <a:r>
              <a:rPr lang="en-US" sz="1700" dirty="0">
                <a:cs typeface="Arial" panose="020B0604020202020204"/>
              </a:rPr>
              <a:t>Apple aims to expand and strengthen its ecosystem of hardware, software and services.</a:t>
            </a:r>
          </a:p>
          <a:p>
            <a:pPr marL="0" indent="0" algn="just">
              <a:buNone/>
            </a:pPr>
            <a:r>
              <a:rPr lang="en-US" sz="1700" dirty="0">
                <a:cs typeface="Arial" panose="020B0604020202020204"/>
              </a:rPr>
              <a:t>Apple is dedicated to becoming a leader in sustainability.</a:t>
            </a:r>
          </a:p>
          <a:p>
            <a:pPr marL="0" indent="0" algn="just">
              <a:buNone/>
            </a:pPr>
            <a:r>
              <a:rPr lang="en-US" sz="1700" dirty="0">
                <a:cs typeface="Arial" panose="020B0604020202020204"/>
              </a:rPr>
              <a:t>Apple seeks to expand its global footprints, particularly in high-growth markets like China and India.</a:t>
            </a:r>
          </a:p>
          <a:p>
            <a:pPr marL="0" indent="0">
              <a:buNone/>
            </a:pPr>
            <a:endParaRPr lang="en-US" sz="1700" dirty="0">
              <a:cs typeface="Arial" panose="020B0604020202020204"/>
            </a:endParaRPr>
          </a:p>
        </p:txBody>
      </p:sp>
    </p:spTree>
    <p:extLst>
      <p:ext uri="{BB962C8B-B14F-4D97-AF65-F5344CB8AC3E}">
        <p14:creationId xmlns:p14="http://schemas.microsoft.com/office/powerpoint/2010/main" val="3925354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par>
                                <p:cTn id="9" presetID="16" presetClass="entr" presetSubtype="21"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par>
                                <p:cTn id="12" presetID="16" presetClass="entr" presetSubtype="21" fill="hold" grpId="0" nodeType="with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barn(inVertical)">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 calcmode="lin" valueType="num">
                                      <p:cBhvr additive="base">
                                        <p:cTn id="27"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4">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additive="base">
                                        <p:cTn id="37" dur="500" fill="hold"/>
                                        <p:tgtEl>
                                          <p:spTgt spid="6">
                                            <p:txEl>
                                              <p:pRg st="0" end="0"/>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6">
                                            <p:txEl>
                                              <p:pRg st="0" end="0"/>
                                            </p:txEl>
                                          </p:spTgt>
                                        </p:tgtEl>
                                        <p:attrNameLst>
                                          <p:attrName>ppt_y</p:attrName>
                                        </p:attrNameLst>
                                      </p:cBhvr>
                                      <p:tavLst>
                                        <p:tav tm="0">
                                          <p:val>
                                            <p:strVal val="#ppt_y"/>
                                          </p:val>
                                        </p:tav>
                                        <p:tav tm="100000">
                                          <p:val>
                                            <p:strVal val="#ppt_y"/>
                                          </p:val>
                                        </p:tav>
                                      </p:tavLst>
                                    </p:anim>
                                  </p:childTnLst>
                                </p:cTn>
                              </p:par>
                              <p:par>
                                <p:cTn id="39" presetID="2" presetClass="entr" presetSubtype="2" fill="hold" grpId="0" nodeType="withEffect">
                                  <p:stCondLst>
                                    <p:cond delay="0"/>
                                  </p:stCondLst>
                                  <p:childTnLst>
                                    <p:set>
                                      <p:cBhvr>
                                        <p:cTn id="40" dur="1" fill="hold">
                                          <p:stCondLst>
                                            <p:cond delay="0"/>
                                          </p:stCondLst>
                                        </p:cTn>
                                        <p:tgtEl>
                                          <p:spTgt spid="6">
                                            <p:txEl>
                                              <p:pRg st="1" end="1"/>
                                            </p:txEl>
                                          </p:spTgt>
                                        </p:tgtEl>
                                        <p:attrNameLst>
                                          <p:attrName>style.visibility</p:attrName>
                                        </p:attrNameLst>
                                      </p:cBhvr>
                                      <p:to>
                                        <p:strVal val="visible"/>
                                      </p:to>
                                    </p:set>
                                    <p:anim calcmode="lin" valueType="num">
                                      <p:cBhvr additive="base">
                                        <p:cTn id="41" dur="500" fill="hold"/>
                                        <p:tgtEl>
                                          <p:spTgt spid="6">
                                            <p:txEl>
                                              <p:pRg st="1" end="1"/>
                                            </p:txEl>
                                          </p:spTgt>
                                        </p:tgtEl>
                                        <p:attrNameLst>
                                          <p:attrName>ppt_x</p:attrName>
                                        </p:attrNameLst>
                                      </p:cBhvr>
                                      <p:tavLst>
                                        <p:tav tm="0">
                                          <p:val>
                                            <p:strVal val="1+#ppt_w/2"/>
                                          </p:val>
                                        </p:tav>
                                        <p:tav tm="100000">
                                          <p:val>
                                            <p:strVal val="#ppt_x"/>
                                          </p:val>
                                        </p:tav>
                                      </p:tavLst>
                                    </p:anim>
                                    <p:anim calcmode="lin" valueType="num">
                                      <p:cBhvr additive="base">
                                        <p:cTn id="42" dur="500" fill="hold"/>
                                        <p:tgtEl>
                                          <p:spTgt spid="6">
                                            <p:txEl>
                                              <p:pRg st="1" end="1"/>
                                            </p:txEl>
                                          </p:spTgt>
                                        </p:tgtEl>
                                        <p:attrNameLst>
                                          <p:attrName>ppt_y</p:attrName>
                                        </p:attrNameLst>
                                      </p:cBhvr>
                                      <p:tavLst>
                                        <p:tav tm="0">
                                          <p:val>
                                            <p:strVal val="#ppt_y"/>
                                          </p:val>
                                        </p:tav>
                                        <p:tav tm="100000">
                                          <p:val>
                                            <p:strVal val="#ppt_y"/>
                                          </p:val>
                                        </p:tav>
                                      </p:tavLst>
                                    </p:anim>
                                  </p:childTnLst>
                                </p:cTn>
                              </p:par>
                              <p:par>
                                <p:cTn id="43" presetID="2" presetClass="entr" presetSubtype="2" fill="hold" grpId="0" nodeType="withEffect">
                                  <p:stCondLst>
                                    <p:cond delay="0"/>
                                  </p:stCondLst>
                                  <p:childTnLst>
                                    <p:set>
                                      <p:cBhvr>
                                        <p:cTn id="44" dur="1" fill="hold">
                                          <p:stCondLst>
                                            <p:cond delay="0"/>
                                          </p:stCondLst>
                                        </p:cTn>
                                        <p:tgtEl>
                                          <p:spTgt spid="6">
                                            <p:txEl>
                                              <p:pRg st="2" end="2"/>
                                            </p:txEl>
                                          </p:spTgt>
                                        </p:tgtEl>
                                        <p:attrNameLst>
                                          <p:attrName>style.visibility</p:attrName>
                                        </p:attrNameLst>
                                      </p:cBhvr>
                                      <p:to>
                                        <p:strVal val="visible"/>
                                      </p:to>
                                    </p:set>
                                    <p:anim calcmode="lin" valueType="num">
                                      <p:cBhvr additive="base">
                                        <p:cTn id="45" dur="500" fill="hold"/>
                                        <p:tgtEl>
                                          <p:spTgt spid="6">
                                            <p:txEl>
                                              <p:pRg st="2" end="2"/>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6">
                                            <p:txEl>
                                              <p:pRg st="2" end="2"/>
                                            </p:txEl>
                                          </p:spTgt>
                                        </p:tgtEl>
                                        <p:attrNameLst>
                                          <p:attrName>ppt_y</p:attrName>
                                        </p:attrNameLst>
                                      </p:cBhvr>
                                      <p:tavLst>
                                        <p:tav tm="0">
                                          <p:val>
                                            <p:strVal val="#ppt_y"/>
                                          </p:val>
                                        </p:tav>
                                        <p:tav tm="100000">
                                          <p:val>
                                            <p:strVal val="#ppt_y"/>
                                          </p:val>
                                        </p:tav>
                                      </p:tavLst>
                                    </p:anim>
                                  </p:childTnLst>
                                </p:cTn>
                              </p:par>
                              <p:par>
                                <p:cTn id="47" presetID="2" presetClass="entr" presetSubtype="2" fill="hold" grpId="0" nodeType="withEffect">
                                  <p:stCondLst>
                                    <p:cond delay="0"/>
                                  </p:stCondLst>
                                  <p:childTnLst>
                                    <p:set>
                                      <p:cBhvr>
                                        <p:cTn id="48" dur="1" fill="hold">
                                          <p:stCondLst>
                                            <p:cond delay="0"/>
                                          </p:stCondLst>
                                        </p:cTn>
                                        <p:tgtEl>
                                          <p:spTgt spid="6">
                                            <p:txEl>
                                              <p:pRg st="3" end="3"/>
                                            </p:txEl>
                                          </p:spTgt>
                                        </p:tgtEl>
                                        <p:attrNameLst>
                                          <p:attrName>style.visibility</p:attrName>
                                        </p:attrNameLst>
                                      </p:cBhvr>
                                      <p:to>
                                        <p:strVal val="visible"/>
                                      </p:to>
                                    </p:set>
                                    <p:anim calcmode="lin" valueType="num">
                                      <p:cBhvr additive="base">
                                        <p:cTn id="49" dur="500" fill="hold"/>
                                        <p:tgtEl>
                                          <p:spTgt spid="6">
                                            <p:txEl>
                                              <p:pRg st="3" end="3"/>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6">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allAtOnce"/>
      <p:bldP spid="5" grpId="0" build="p"/>
      <p:bldP spid="6"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24A1565-B7E1-4C59-84A2-5831F1160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3B8B134C-47B2-49B8-B810-2931B20EA7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3" name="Picture 22">
            <a:extLst>
              <a:ext uri="{FF2B5EF4-FFF2-40B4-BE49-F238E27FC236}">
                <a16:creationId xmlns:a16="http://schemas.microsoft.com/office/drawing/2014/main" id="{1550BD34-8417-42DB-BEA7-96B1E41562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5" name="Rectangle 24">
            <a:extLst>
              <a:ext uri="{FF2B5EF4-FFF2-40B4-BE49-F238E27FC236}">
                <a16:creationId xmlns:a16="http://schemas.microsoft.com/office/drawing/2014/main" id="{EE04A24D-ECF7-4024-BAC2-981BA69CF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1C3D135-9831-45A9-8FBE-2A2548C8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8375ABF-52E0-4C78-B2CF-0A949D7D88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1EB3A-7432-E28D-1369-BB588A306D6E}"/>
              </a:ext>
            </a:extLst>
          </p:cNvPr>
          <p:cNvSpPr>
            <a:spLocks noGrp="1"/>
          </p:cNvSpPr>
          <p:nvPr>
            <p:ph type="title"/>
          </p:nvPr>
        </p:nvSpPr>
        <p:spPr>
          <a:xfrm>
            <a:off x="1181528" y="151160"/>
            <a:ext cx="3969504" cy="1077229"/>
          </a:xfrm>
        </p:spPr>
        <p:txBody>
          <a:bodyPr>
            <a:normAutofit/>
          </a:bodyPr>
          <a:lstStyle/>
          <a:p>
            <a:pPr algn="l"/>
            <a:r>
              <a:rPr lang="en-US" b="1" u="sng" dirty="0">
                <a:solidFill>
                  <a:schemeClr val="tx1">
                    <a:lumMod val="75000"/>
                  </a:schemeClr>
                </a:solidFill>
                <a:cs typeface="Arial"/>
              </a:rPr>
              <a:t>Job analysis:</a:t>
            </a:r>
          </a:p>
        </p:txBody>
      </p:sp>
      <p:sp>
        <p:nvSpPr>
          <p:cNvPr id="3" name="Text Placeholder 2">
            <a:extLst>
              <a:ext uri="{FF2B5EF4-FFF2-40B4-BE49-F238E27FC236}">
                <a16:creationId xmlns:a16="http://schemas.microsoft.com/office/drawing/2014/main" id="{0C2B9048-F977-066F-2957-2272AAC6723C}"/>
              </a:ext>
            </a:extLst>
          </p:cNvPr>
          <p:cNvSpPr>
            <a:spLocks noGrp="1"/>
          </p:cNvSpPr>
          <p:nvPr>
            <p:ph idx="1"/>
          </p:nvPr>
        </p:nvSpPr>
        <p:spPr>
          <a:xfrm>
            <a:off x="1207802" y="922254"/>
            <a:ext cx="6071574" cy="2881104"/>
          </a:xfrm>
        </p:spPr>
        <p:txBody>
          <a:bodyPr>
            <a:normAutofit/>
          </a:bodyPr>
          <a:lstStyle/>
          <a:p>
            <a:pPr marL="0" indent="0">
              <a:buNone/>
            </a:pPr>
            <a:r>
              <a:rPr lang="en-US" sz="1800" u="sng">
                <a:cs typeface="Arial"/>
              </a:rPr>
              <a:t>Job Title</a:t>
            </a:r>
            <a:r>
              <a:rPr lang="en-US" sz="1800">
                <a:cs typeface="Arial"/>
              </a:rPr>
              <a:t>:</a:t>
            </a:r>
            <a:r>
              <a:rPr lang="en-US" sz="1800" dirty="0">
                <a:cs typeface="Arial"/>
              </a:rPr>
              <a:t> Software Engineer </a:t>
            </a:r>
            <a:endParaRPr lang="en-US" sz="1800">
              <a:cs typeface="Arial"/>
            </a:endParaRPr>
          </a:p>
          <a:p>
            <a:pPr marL="0" indent="0">
              <a:buNone/>
            </a:pPr>
            <a:r>
              <a:rPr lang="en-US" sz="1800" dirty="0">
                <a:cs typeface="Arial"/>
              </a:rPr>
              <a:t>Software Engineer department is Software Development and should reports to "Lead Software Engineer or Software Development Manager." In, Global Headquarters, Suwon, South Korea (With Flexibility for Remote work.)</a:t>
            </a:r>
            <a:endParaRPr lang="en-US" sz="1800">
              <a:cs typeface="Arial"/>
            </a:endParaRPr>
          </a:p>
          <a:p>
            <a:pPr marL="0" indent="0">
              <a:buNone/>
            </a:pPr>
            <a:endParaRPr lang="en-US" sz="1800">
              <a:cs typeface="Arial"/>
            </a:endParaRPr>
          </a:p>
        </p:txBody>
      </p:sp>
      <p:pic>
        <p:nvPicPr>
          <p:cNvPr id="8" name="Picture 7" descr="A person typing on a computer&#10;&#10;Description automatically generated">
            <a:extLst>
              <a:ext uri="{FF2B5EF4-FFF2-40B4-BE49-F238E27FC236}">
                <a16:creationId xmlns:a16="http://schemas.microsoft.com/office/drawing/2014/main" id="{3E7C60B5-8B66-DFD8-F360-0968AE929818}"/>
              </a:ext>
            </a:extLst>
          </p:cNvPr>
          <p:cNvPicPr>
            <a:picLocks noChangeAspect="1"/>
          </p:cNvPicPr>
          <p:nvPr/>
        </p:nvPicPr>
        <p:blipFill>
          <a:blip r:embed="rId5"/>
          <a:stretch>
            <a:fillRect/>
          </a:stretch>
        </p:blipFill>
        <p:spPr>
          <a:xfrm>
            <a:off x="7395527" y="11282"/>
            <a:ext cx="3994617" cy="2658236"/>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1" name="Rectangle 30">
            <a:extLst>
              <a:ext uri="{FF2B5EF4-FFF2-40B4-BE49-F238E27FC236}">
                <a16:creationId xmlns:a16="http://schemas.microsoft.com/office/drawing/2014/main" id="{34BB1BDF-EAFF-49B6-ABF3-7F9B3201C9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617B8AF-9FD7-4E6E-77DE-C2123B8C38C2}"/>
              </a:ext>
            </a:extLst>
          </p:cNvPr>
          <p:cNvSpPr txBox="1"/>
          <p:nvPr/>
        </p:nvSpPr>
        <p:spPr>
          <a:xfrm>
            <a:off x="1211974" y="3803430"/>
            <a:ext cx="3944664"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Arial"/>
              </a:rPr>
              <a:t>Samsung:</a:t>
            </a:r>
          </a:p>
          <a:p>
            <a:endParaRPr lang="en-US" dirty="0">
              <a:cs typeface="Arial"/>
            </a:endParaRPr>
          </a:p>
          <a:p>
            <a:pPr marL="342900" indent="-342900">
              <a:buAutoNum type="arabicParenR"/>
            </a:pPr>
            <a:r>
              <a:rPr lang="en-US" dirty="0">
                <a:cs typeface="Arial"/>
              </a:rPr>
              <a:t>Development &amp; Innovation</a:t>
            </a:r>
          </a:p>
          <a:p>
            <a:pPr marL="342900" indent="-342900">
              <a:buAutoNum type="arabicParenR"/>
            </a:pPr>
            <a:r>
              <a:rPr lang="en-US" dirty="0">
                <a:cs typeface="Arial"/>
              </a:rPr>
              <a:t>Project Management</a:t>
            </a:r>
          </a:p>
          <a:p>
            <a:pPr marL="342900" indent="-342900">
              <a:buAutoNum type="arabicParenR"/>
            </a:pPr>
            <a:r>
              <a:rPr lang="en-US" dirty="0">
                <a:cs typeface="Arial"/>
              </a:rPr>
              <a:t>Testing and Quality Assurance</a:t>
            </a:r>
          </a:p>
          <a:p>
            <a:pPr marL="342900" indent="-342900">
              <a:buAutoNum type="arabicParenR"/>
            </a:pPr>
            <a:r>
              <a:rPr lang="en-US" dirty="0">
                <a:cs typeface="Arial"/>
              </a:rPr>
              <a:t>Customer Feedback Integration</a:t>
            </a:r>
          </a:p>
        </p:txBody>
      </p:sp>
      <p:sp>
        <p:nvSpPr>
          <p:cNvPr id="5" name="TextBox 4">
            <a:extLst>
              <a:ext uri="{FF2B5EF4-FFF2-40B4-BE49-F238E27FC236}">
                <a16:creationId xmlns:a16="http://schemas.microsoft.com/office/drawing/2014/main" id="{0D1F47F7-E00C-2B41-FC0E-9498ECC98F5D}"/>
              </a:ext>
            </a:extLst>
          </p:cNvPr>
          <p:cNvSpPr txBox="1"/>
          <p:nvPr/>
        </p:nvSpPr>
        <p:spPr>
          <a:xfrm>
            <a:off x="6115707" y="3816568"/>
            <a:ext cx="4470180"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Arial"/>
              </a:rPr>
              <a:t>Apple: </a:t>
            </a:r>
            <a:endParaRPr lang="en-US">
              <a:cs typeface="Arial"/>
            </a:endParaRPr>
          </a:p>
          <a:p>
            <a:pPr algn="l"/>
            <a:endParaRPr lang="en-US" dirty="0">
              <a:cs typeface="Arial"/>
            </a:endParaRPr>
          </a:p>
          <a:p>
            <a:pPr marL="342900" indent="-342900">
              <a:buAutoNum type="arabicParenR"/>
            </a:pPr>
            <a:r>
              <a:rPr lang="en-US" dirty="0">
                <a:cs typeface="Arial"/>
              </a:rPr>
              <a:t>Software Design &amp; Development </a:t>
            </a:r>
          </a:p>
          <a:p>
            <a:pPr marL="342900" indent="-342900">
              <a:buAutoNum type="arabicParenR"/>
            </a:pPr>
            <a:r>
              <a:rPr lang="en-US" dirty="0">
                <a:cs typeface="Arial"/>
              </a:rPr>
              <a:t>User Interface (UI)</a:t>
            </a:r>
          </a:p>
          <a:p>
            <a:pPr marL="342900" indent="-342900">
              <a:buAutoNum type="arabicParenR"/>
            </a:pPr>
            <a:r>
              <a:rPr lang="en-US" dirty="0">
                <a:cs typeface="Arial"/>
              </a:rPr>
              <a:t>Integration &amp; Compatibility</a:t>
            </a:r>
          </a:p>
          <a:p>
            <a:pPr marL="342900" indent="-342900">
              <a:buAutoNum type="arabicParenR"/>
            </a:pPr>
            <a:r>
              <a:rPr lang="en-US" dirty="0">
                <a:cs typeface="Arial"/>
              </a:rPr>
              <a:t>Security and privacy</a:t>
            </a:r>
          </a:p>
        </p:txBody>
      </p:sp>
    </p:spTree>
    <p:extLst>
      <p:ext uri="{BB962C8B-B14F-4D97-AF65-F5344CB8AC3E}">
        <p14:creationId xmlns:p14="http://schemas.microsoft.com/office/powerpoint/2010/main" val="4051973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additive="base">
                                        <p:cTn id="20" dur="500" fill="hold"/>
                                        <p:tgtEl>
                                          <p:spTgt spid="4"/>
                                        </p:tgtEl>
                                        <p:attrNameLst>
                                          <p:attrName>ppt_x</p:attrName>
                                        </p:attrNameLst>
                                      </p:cBhvr>
                                      <p:tavLst>
                                        <p:tav tm="0">
                                          <p:val>
                                            <p:strVal val="#ppt_x"/>
                                          </p:val>
                                        </p:tav>
                                        <p:tav tm="100000">
                                          <p:val>
                                            <p:strVal val="#ppt_x"/>
                                          </p:val>
                                        </p:tav>
                                      </p:tavLst>
                                    </p:anim>
                                    <p:anim calcmode="lin" valueType="num">
                                      <p:cBhvr additive="base">
                                        <p:cTn id="21" dur="500" fill="hold"/>
                                        <p:tgtEl>
                                          <p:spTgt spid="4"/>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855F39-4670-655E-C0D0-15030D1CA666}"/>
              </a:ext>
            </a:extLst>
          </p:cNvPr>
          <p:cNvSpPr>
            <a:spLocks noGrp="1"/>
          </p:cNvSpPr>
          <p:nvPr>
            <p:ph type="title"/>
          </p:nvPr>
        </p:nvSpPr>
        <p:spPr>
          <a:xfrm>
            <a:off x="1190326" y="158114"/>
            <a:ext cx="6053754" cy="1077229"/>
          </a:xfrm>
        </p:spPr>
        <p:txBody>
          <a:bodyPr>
            <a:normAutofit/>
          </a:bodyPr>
          <a:lstStyle/>
          <a:p>
            <a:pPr algn="l"/>
            <a:r>
              <a:rPr lang="en-US" sz="3600" b="1" u="sng" dirty="0">
                <a:solidFill>
                  <a:schemeClr val="tx1">
                    <a:lumMod val="75000"/>
                  </a:schemeClr>
                </a:solidFill>
                <a:cs typeface="Arial"/>
              </a:rPr>
              <a:t>Job Description for Both</a:t>
            </a:r>
            <a:r>
              <a:rPr lang="en-US" sz="3600" b="1" dirty="0">
                <a:solidFill>
                  <a:schemeClr val="tx1">
                    <a:lumMod val="75000"/>
                  </a:schemeClr>
                </a:solidFill>
                <a:cs typeface="Arial"/>
              </a:rPr>
              <a:t>:</a:t>
            </a:r>
          </a:p>
        </p:txBody>
      </p:sp>
      <p:sp>
        <p:nvSpPr>
          <p:cNvPr id="3" name="Content Placeholder 2">
            <a:extLst>
              <a:ext uri="{FF2B5EF4-FFF2-40B4-BE49-F238E27FC236}">
                <a16:creationId xmlns:a16="http://schemas.microsoft.com/office/drawing/2014/main" id="{906013B7-CC3D-A684-E428-5FFCBACB5345}"/>
              </a:ext>
            </a:extLst>
          </p:cNvPr>
          <p:cNvSpPr>
            <a:spLocks noGrp="1"/>
          </p:cNvSpPr>
          <p:nvPr>
            <p:ph idx="1"/>
          </p:nvPr>
        </p:nvSpPr>
        <p:spPr>
          <a:xfrm>
            <a:off x="1019535" y="689040"/>
            <a:ext cx="6469494" cy="5735657"/>
          </a:xfrm>
        </p:spPr>
        <p:txBody>
          <a:bodyPr>
            <a:normAutofit/>
          </a:bodyPr>
          <a:lstStyle/>
          <a:p>
            <a:pPr marL="344170" indent="-344170" algn="just">
              <a:buNone/>
            </a:pPr>
            <a:r>
              <a:rPr lang="en-US" sz="1400" dirty="0">
                <a:cs typeface="Arial" panose="020B0604020202020204"/>
              </a:rPr>
              <a:t>      An IT specialist who plans creates and maintains computer software for a business is known as a software engineer. They apply the concepts of software engineering along with their technical expertise and creativity to help organizations solve both new and ongoing problems. </a:t>
            </a:r>
            <a:r>
              <a:rPr lang="en-US" sz="1800" dirty="0">
                <a:cs typeface="Arial" panose="020B0604020202020204"/>
              </a:rPr>
              <a:t>(</a:t>
            </a:r>
            <a:r>
              <a:rPr lang="en-US" sz="1800" dirty="0" err="1">
                <a:cs typeface="Arial" panose="020B0604020202020204"/>
              </a:rPr>
              <a:t>Kourmentza</a:t>
            </a:r>
            <a:r>
              <a:rPr lang="en-US" sz="1800" dirty="0">
                <a:cs typeface="Arial" panose="020B0604020202020204"/>
              </a:rPr>
              <a:t>)</a:t>
            </a:r>
            <a:endParaRPr lang="en-US" dirty="0">
              <a:cs typeface="Arial" panose="020B0604020202020204"/>
            </a:endParaRPr>
          </a:p>
          <a:p>
            <a:pPr marL="285750" indent="-285750" algn="just"/>
            <a:r>
              <a:rPr lang="en-US" sz="1400" dirty="0">
                <a:cs typeface="Arial" panose="020B0604020202020204"/>
              </a:rPr>
              <a:t>Design, Develop, Test, and Deploy software applications and Systems.</a:t>
            </a:r>
          </a:p>
          <a:p>
            <a:pPr marL="285750" indent="-285750" algn="just"/>
            <a:r>
              <a:rPr lang="en-US" sz="1400" dirty="0">
                <a:cs typeface="Arial" panose="020B0604020202020204"/>
              </a:rPr>
              <a:t>Work together with cross-functional teams to collect requirements and create software solutions.</a:t>
            </a:r>
          </a:p>
          <a:p>
            <a:pPr marL="285750" indent="-285750" algn="just"/>
            <a:r>
              <a:rPr lang="en-US" sz="1400" dirty="0">
                <a:cs typeface="Arial" panose="020B0604020202020204"/>
              </a:rPr>
              <a:t>Maintain and Improve existing Software by Identifying and Fixing Bugs.</a:t>
            </a:r>
          </a:p>
          <a:p>
            <a:pPr marL="285750" indent="-285750" algn="just"/>
            <a:r>
              <a:rPr lang="en-US" sz="1400" dirty="0">
                <a:cs typeface="Arial" panose="020B0604020202020204"/>
              </a:rPr>
              <a:t>Ensure Software Quality Through Code Reviews and Automated Testing.</a:t>
            </a:r>
          </a:p>
          <a:p>
            <a:pPr marL="285750" indent="-285750" algn="just"/>
            <a:r>
              <a:rPr lang="en-US" sz="1400" dirty="0">
                <a:cs typeface="Arial" panose="020B0604020202020204"/>
              </a:rPr>
              <a:t>Document Software Design and Development Processes.</a:t>
            </a:r>
          </a:p>
          <a:p>
            <a:pPr marL="285750" indent="-285750" algn="just"/>
            <a:r>
              <a:rPr lang="en-US" sz="1400" dirty="0">
                <a:cs typeface="Arial" panose="020B0604020202020204"/>
              </a:rPr>
              <a:t>Stay Updated with The Latest Technologies and Industry Trends.</a:t>
            </a:r>
          </a:p>
        </p:txBody>
      </p:sp>
      <p:sp>
        <p:nvSpPr>
          <p:cNvPr id="17" name="Rectangle 16">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unlit desk">
            <a:extLst>
              <a:ext uri="{FF2B5EF4-FFF2-40B4-BE49-F238E27FC236}">
                <a16:creationId xmlns:a16="http://schemas.microsoft.com/office/drawing/2014/main" id="{B04E82B2-65F0-7CE5-5AEB-64F134A5A182}"/>
              </a:ext>
            </a:extLst>
          </p:cNvPr>
          <p:cNvPicPr>
            <a:picLocks noChangeAspect="1"/>
          </p:cNvPicPr>
          <p:nvPr/>
        </p:nvPicPr>
        <p:blipFill>
          <a:blip r:embed="rId3"/>
          <a:srcRect l="22037" r="32701" b="-3"/>
          <a:stretch/>
        </p:blipFill>
        <p:spPr>
          <a:xfrm>
            <a:off x="7534656" y="227"/>
            <a:ext cx="4657039" cy="6858000"/>
          </a:xfrm>
          <a:prstGeom prst="rect">
            <a:avLst/>
          </a:prstGeom>
        </p:spPr>
      </p:pic>
      <p:pic>
        <p:nvPicPr>
          <p:cNvPr id="19" name="Picture 18">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1252194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12" name="Picture 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14" name="Rectangle 1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Shape 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221F16-7DA9-08D9-F793-7AE42EEA82E0}"/>
              </a:ext>
            </a:extLst>
          </p:cNvPr>
          <p:cNvSpPr>
            <a:spLocks noGrp="1"/>
          </p:cNvSpPr>
          <p:nvPr>
            <p:ph type="title"/>
          </p:nvPr>
        </p:nvSpPr>
        <p:spPr>
          <a:xfrm>
            <a:off x="962155" y="493528"/>
            <a:ext cx="10775898" cy="922361"/>
          </a:xfrm>
        </p:spPr>
        <p:txBody>
          <a:bodyPr>
            <a:normAutofit/>
          </a:bodyPr>
          <a:lstStyle/>
          <a:p>
            <a:pPr algn="ctr"/>
            <a:r>
              <a:rPr lang="en-US" sz="2800" b="1" u="sng" dirty="0">
                <a:solidFill>
                  <a:schemeClr val="tx1">
                    <a:lumMod val="75000"/>
                  </a:schemeClr>
                </a:solidFill>
                <a:cs typeface="Arial"/>
              </a:rPr>
              <a:t>Required Skills of Software Engineer (Samsung &amp; Apple):</a:t>
            </a:r>
            <a:endParaRPr lang="en-US" sz="2800">
              <a:solidFill>
                <a:schemeClr val="tx1">
                  <a:lumMod val="75000"/>
                </a:schemeClr>
              </a:solidFill>
              <a:cs typeface="Arial"/>
            </a:endParaRPr>
          </a:p>
        </p:txBody>
      </p:sp>
      <p:sp>
        <p:nvSpPr>
          <p:cNvPr id="3" name="Content Placeholder 2">
            <a:extLst>
              <a:ext uri="{FF2B5EF4-FFF2-40B4-BE49-F238E27FC236}">
                <a16:creationId xmlns:a16="http://schemas.microsoft.com/office/drawing/2014/main" id="{A31363A4-EE13-3446-7EB6-4B8301C9D397}"/>
              </a:ext>
            </a:extLst>
          </p:cNvPr>
          <p:cNvSpPr>
            <a:spLocks noGrp="1"/>
          </p:cNvSpPr>
          <p:nvPr>
            <p:ph idx="1"/>
          </p:nvPr>
        </p:nvSpPr>
        <p:spPr>
          <a:xfrm>
            <a:off x="1605010" y="1421495"/>
            <a:ext cx="9501227" cy="4379700"/>
          </a:xfrm>
        </p:spPr>
        <p:txBody>
          <a:bodyPr anchor="t">
            <a:normAutofit/>
          </a:bodyPr>
          <a:lstStyle/>
          <a:p>
            <a:pPr marL="344170" indent="-344170" algn="just"/>
            <a:r>
              <a:rPr lang="en-US" dirty="0">
                <a:cs typeface="Arial"/>
              </a:rPr>
              <a:t>Requires a bachelor's degree in software engineering computer science or a related field.</a:t>
            </a:r>
          </a:p>
          <a:p>
            <a:pPr marL="344170" indent="-344170" algn="just"/>
            <a:r>
              <a:rPr lang="en-US" dirty="0">
                <a:cs typeface="Arial"/>
              </a:rPr>
              <a:t>Software Development Experience of 3+ Years Samsung, 5+ Years for Apple.</a:t>
            </a:r>
          </a:p>
          <a:p>
            <a:pPr marL="344170" indent="-344170" algn="just"/>
            <a:r>
              <a:rPr lang="en-US" dirty="0">
                <a:cs typeface="Arial"/>
              </a:rPr>
              <a:t>Proficiency in Programming Languages Such as Java, Python, C++ or JavaScript.</a:t>
            </a:r>
          </a:p>
          <a:p>
            <a:pPr marL="344170" indent="-344170" algn="just"/>
            <a:r>
              <a:rPr lang="en-US" dirty="0">
                <a:cs typeface="Arial"/>
              </a:rPr>
              <a:t>Experience with Software Development Frameworks and Tools.</a:t>
            </a:r>
          </a:p>
          <a:p>
            <a:pPr marL="344170" indent="-344170" algn="just"/>
            <a:r>
              <a:rPr lang="en-US" dirty="0">
                <a:cs typeface="Arial"/>
              </a:rPr>
              <a:t>Strong Problem-Solving Skills and Attention to Detail.</a:t>
            </a:r>
          </a:p>
          <a:p>
            <a:pPr marL="344170" indent="-344170" algn="just"/>
            <a:r>
              <a:rPr lang="en-US" dirty="0">
                <a:cs typeface="Arial"/>
              </a:rPr>
              <a:t>Good Communcation and Teamwork Skills.</a:t>
            </a:r>
          </a:p>
          <a:p>
            <a:pPr marL="344170" indent="-344170"/>
            <a:endParaRPr lang="en-US" dirty="0">
              <a:cs typeface="Arial"/>
            </a:endParaRPr>
          </a:p>
        </p:txBody>
      </p:sp>
    </p:spTree>
    <p:extLst>
      <p:ext uri="{BB962C8B-B14F-4D97-AF65-F5344CB8AC3E}">
        <p14:creationId xmlns:p14="http://schemas.microsoft.com/office/powerpoint/2010/main" val="3710124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959DC-152B-F0BA-7236-26F347391832}"/>
              </a:ext>
            </a:extLst>
          </p:cNvPr>
          <p:cNvSpPr>
            <a:spLocks noGrp="1"/>
          </p:cNvSpPr>
          <p:nvPr>
            <p:ph type="title" idx="4294967295"/>
          </p:nvPr>
        </p:nvSpPr>
        <p:spPr>
          <a:xfrm>
            <a:off x="1412035" y="664603"/>
            <a:ext cx="9368024" cy="663295"/>
          </a:xfrm>
        </p:spPr>
        <p:txBody>
          <a:bodyPr vert="horz" lIns="91440" tIns="45720" rIns="91440" bIns="45720" rtlCol="0" anchor="t">
            <a:noAutofit/>
          </a:bodyPr>
          <a:lstStyle/>
          <a:p>
            <a:pPr algn="ctr"/>
            <a:r>
              <a:rPr lang="en-US" sz="2800" b="1" u="sng" dirty="0">
                <a:solidFill>
                  <a:schemeClr val="tx1">
                    <a:lumMod val="75000"/>
                  </a:schemeClr>
                </a:solidFill>
                <a:cs typeface="Arial"/>
              </a:rPr>
              <a:t>Pay &amp; Working Condition of "Samsung" and "Apple"</a:t>
            </a:r>
            <a:r>
              <a:rPr lang="en-US" sz="2800" b="1" dirty="0">
                <a:solidFill>
                  <a:schemeClr val="tx1">
                    <a:lumMod val="75000"/>
                  </a:schemeClr>
                </a:solidFill>
                <a:cs typeface="Arial"/>
              </a:rPr>
              <a:t>:</a:t>
            </a:r>
            <a:endParaRPr lang="en-US" sz="2800">
              <a:solidFill>
                <a:schemeClr val="tx1">
                  <a:lumMod val="75000"/>
                </a:schemeClr>
              </a:solidFill>
              <a:cs typeface="Arial"/>
            </a:endParaRPr>
          </a:p>
        </p:txBody>
      </p:sp>
      <p:sp>
        <p:nvSpPr>
          <p:cNvPr id="4" name="Content Placeholder 3">
            <a:extLst>
              <a:ext uri="{FF2B5EF4-FFF2-40B4-BE49-F238E27FC236}">
                <a16:creationId xmlns:a16="http://schemas.microsoft.com/office/drawing/2014/main" id="{13388CDF-D759-81D7-6012-955F22E63E98}"/>
              </a:ext>
            </a:extLst>
          </p:cNvPr>
          <p:cNvSpPr>
            <a:spLocks noGrp="1"/>
          </p:cNvSpPr>
          <p:nvPr>
            <p:ph sz="quarter" idx="4294967295"/>
          </p:nvPr>
        </p:nvSpPr>
        <p:spPr>
          <a:xfrm>
            <a:off x="1023004" y="1714407"/>
            <a:ext cx="10149259" cy="4955241"/>
          </a:xfrm>
        </p:spPr>
        <p:txBody>
          <a:bodyPr vert="horz" lIns="91440" tIns="45720" rIns="91440" bIns="45720" rtlCol="0" anchor="t">
            <a:normAutofit/>
          </a:bodyPr>
          <a:lstStyle/>
          <a:p>
            <a:pPr marL="344170" indent="-344170" algn="just"/>
            <a:r>
              <a:rPr lang="en-US" dirty="0">
                <a:cs typeface="Arial"/>
              </a:rPr>
              <a:t>Apple offers A Higher Base Salary Range ($100,000-$140,000) Compared to Samsung ($80,000-$120,000). Apple offer A Higher Base Salary Range Compared To Samsung, Making it Morre Attractive to Software Engineers Seeking Higher Immediate Compensation.</a:t>
            </a:r>
          </a:p>
          <a:p>
            <a:pPr marL="344170" indent="-344170" algn="just"/>
            <a:r>
              <a:rPr lang="en-US" dirty="0">
                <a:cs typeface="Arial"/>
              </a:rPr>
              <a:t>Apple Provides Higher Performance-Based Bonused (Up To 20% of Base Salary) Compared to Samsung (Up to 15%). Apple Bonus Structure is Competitive, Offering Higher Potential Bonuses, Which Can Be A Significant Factor in Total Compensation.</a:t>
            </a:r>
          </a:p>
          <a:p>
            <a:pPr marL="344170" indent="-344170" algn="just"/>
            <a:r>
              <a:rPr lang="en-US" dirty="0">
                <a:cs typeface="Arial"/>
              </a:rPr>
              <a:t>Both Samsung and Apple offer Similar Flexible Working Arrangements, Emphasizing Remote Work Options, Hybrid Models and Wellness Programs, But Apple May Have More Comprehensive Wellness Programs and On-Site Facilities.</a:t>
            </a:r>
          </a:p>
          <a:p>
            <a:pPr marL="344170" indent="-344170" algn="just"/>
            <a:endParaRPr lang="en-US" dirty="0">
              <a:cs typeface="Arial"/>
            </a:endParaRPr>
          </a:p>
        </p:txBody>
      </p:sp>
    </p:spTree>
    <p:extLst>
      <p:ext uri="{BB962C8B-B14F-4D97-AF65-F5344CB8AC3E}">
        <p14:creationId xmlns:p14="http://schemas.microsoft.com/office/powerpoint/2010/main" val="1869683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9D42E-03CC-5203-169D-08D24ACCFA4A}"/>
              </a:ext>
            </a:extLst>
          </p:cNvPr>
          <p:cNvSpPr>
            <a:spLocks noGrp="1"/>
          </p:cNvSpPr>
          <p:nvPr>
            <p:ph type="title" idx="4294967295"/>
          </p:nvPr>
        </p:nvSpPr>
        <p:spPr>
          <a:xfrm>
            <a:off x="1896179" y="414245"/>
            <a:ext cx="9032315" cy="1122736"/>
          </a:xfrm>
        </p:spPr>
        <p:txBody>
          <a:bodyPr>
            <a:normAutofit/>
          </a:bodyPr>
          <a:lstStyle/>
          <a:p>
            <a:pPr algn="ctr"/>
            <a:r>
              <a:rPr lang="en-US" sz="3600" b="1" u="sng" dirty="0">
                <a:solidFill>
                  <a:schemeClr val="tx1">
                    <a:lumMod val="75000"/>
                  </a:schemeClr>
                </a:solidFill>
                <a:cs typeface="Arial"/>
              </a:rPr>
              <a:t>Working Arrangement with Justification</a:t>
            </a:r>
            <a:r>
              <a:rPr lang="en-US" sz="3600" b="1" dirty="0">
                <a:solidFill>
                  <a:schemeClr val="tx1">
                    <a:lumMod val="75000"/>
                  </a:schemeClr>
                </a:solidFill>
                <a:cs typeface="Arial"/>
              </a:rPr>
              <a:t>:</a:t>
            </a:r>
          </a:p>
        </p:txBody>
      </p:sp>
      <p:sp>
        <p:nvSpPr>
          <p:cNvPr id="7" name="TextBox 6">
            <a:extLst>
              <a:ext uri="{FF2B5EF4-FFF2-40B4-BE49-F238E27FC236}">
                <a16:creationId xmlns:a16="http://schemas.microsoft.com/office/drawing/2014/main" id="{480D3108-744C-1688-9F65-CDD7C981AB80}"/>
              </a:ext>
            </a:extLst>
          </p:cNvPr>
          <p:cNvSpPr txBox="1"/>
          <p:nvPr/>
        </p:nvSpPr>
        <p:spPr>
          <a:xfrm>
            <a:off x="1356781" y="1312830"/>
            <a:ext cx="9788409"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b="1" dirty="0">
                <a:cs typeface="Arial"/>
              </a:rPr>
              <a:t>Remote Work Options:</a:t>
            </a:r>
            <a:r>
              <a:rPr lang="en-US" sz="1600" dirty="0">
                <a:cs typeface="Arial"/>
              </a:rPr>
              <a:t> Samsung Offer The Flexibility for Software Engineer to Work Remotely.</a:t>
            </a:r>
          </a:p>
          <a:p>
            <a:pPr algn="just"/>
            <a:endParaRPr lang="en-US" sz="1600" dirty="0">
              <a:cs typeface="Arial"/>
            </a:endParaRPr>
          </a:p>
          <a:p>
            <a:pPr algn="just"/>
            <a:r>
              <a:rPr lang="en-US" sz="1600" b="1" dirty="0">
                <a:cs typeface="Arial"/>
              </a:rPr>
              <a:t>Hybrid Work Model:</a:t>
            </a:r>
            <a:r>
              <a:rPr lang="en-US" sz="1600" dirty="0">
                <a:cs typeface="Arial"/>
              </a:rPr>
              <a:t> Samsung is Implementing A Hybrid Work Model, Which Allows Software Engineers to Split Their Time Between Working Remotely and Working in The Office.</a:t>
            </a:r>
          </a:p>
          <a:p>
            <a:pPr algn="just"/>
            <a:endParaRPr lang="en-US" sz="1600" dirty="0">
              <a:cs typeface="Arial"/>
            </a:endParaRPr>
          </a:p>
          <a:p>
            <a:pPr algn="just"/>
            <a:r>
              <a:rPr lang="en-US" sz="1600" b="1" dirty="0">
                <a:cs typeface="Arial"/>
              </a:rPr>
              <a:t>Flexible Working Hours:</a:t>
            </a:r>
            <a:r>
              <a:rPr lang="en-US" sz="1600" dirty="0">
                <a:cs typeface="Arial"/>
              </a:rPr>
              <a:t> Samsung Offers Flexible Working Hours to Accommodate Different Lifestyles and Personal Commitments.</a:t>
            </a:r>
          </a:p>
          <a:p>
            <a:pPr algn="just"/>
            <a:endParaRPr lang="en-US" sz="1600" dirty="0">
              <a:cs typeface="Arial"/>
            </a:endParaRPr>
          </a:p>
          <a:p>
            <a:pPr algn="just"/>
            <a:r>
              <a:rPr lang="en-US" sz="1600" b="1" dirty="0">
                <a:cs typeface="Arial"/>
              </a:rPr>
              <a:t>Enhanced Wellness Programs:</a:t>
            </a:r>
            <a:r>
              <a:rPr lang="en-US" sz="1600" dirty="0">
                <a:cs typeface="Arial"/>
              </a:rPr>
              <a:t> Samsung Provides A Range of Wellness Programs to Support The Health and Well-Being of Their Software Engineers.</a:t>
            </a:r>
          </a:p>
          <a:p>
            <a:pPr algn="just"/>
            <a:endParaRPr lang="en-US" sz="1600" dirty="0">
              <a:cs typeface="Arial"/>
            </a:endParaRPr>
          </a:p>
          <a:p>
            <a:pPr algn="just"/>
            <a:r>
              <a:rPr lang="en-US" sz="1600" dirty="0">
                <a:cs typeface="Arial"/>
              </a:rPr>
              <a:t>While both Apple and Samsung provide software engineers with exciting and cutting-edge work environments each has its own unique work arrangements and corporate cultures. Samsung places a great emphasis on project management and rapid development in an environment that is fast-paced collaborative and globally integrated. On the other side Apple is renowned for its innovative work culture meticulous attention to detail and encouraging work atmosphere that promotes creativity and career advancement. Both organizations offer competitive pay and benefits as well as chances for professional growth and career advancement. The decision between the two may ultimately boil down to individual preferences in terms of project interests career aspirations and work culture.</a:t>
            </a:r>
            <a:endParaRPr lang="en-US" sz="1400">
              <a:cs typeface="Arial"/>
            </a:endParaRPr>
          </a:p>
        </p:txBody>
      </p:sp>
    </p:spTree>
    <p:extLst>
      <p:ext uri="{BB962C8B-B14F-4D97-AF65-F5344CB8AC3E}">
        <p14:creationId xmlns:p14="http://schemas.microsoft.com/office/powerpoint/2010/main" val="852941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 calcmode="lin" valueType="num">
                                      <p:cBhvr additive="base">
                                        <p:cTn id="19"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anim calcmode="lin" valueType="num">
                                      <p:cBhvr additive="base">
                                        <p:cTn id="25"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anim calcmode="lin" valueType="num">
                                      <p:cBhvr additive="base">
                                        <p:cTn id="31" dur="500" fill="hold"/>
                                        <p:tgtEl>
                                          <p:spTgt spid="7">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2CA9B6-4696-4754-85E4-8CABC16C8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A9A1B4E-BA04-49DB-A7FC-AAC824E9FE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DEB81022-BC5D-4044-B798-FA0517B46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D23277EE-B44B-4433-AC85-268C83D34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6893633-2491-40F3-A8F8-3048B013B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F600BF4-BBEF-41D0-AF2D-5FE8F1408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589120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4EAA29-3E0E-811F-B8A2-597B0F9F662A}"/>
              </a:ext>
            </a:extLst>
          </p:cNvPr>
          <p:cNvSpPr>
            <a:spLocks noGrp="1"/>
          </p:cNvSpPr>
          <p:nvPr>
            <p:ph type="ctrTitle"/>
          </p:nvPr>
        </p:nvSpPr>
        <p:spPr>
          <a:xfrm>
            <a:off x="1869162" y="352244"/>
            <a:ext cx="4174207" cy="888333"/>
          </a:xfrm>
        </p:spPr>
        <p:txBody>
          <a:bodyPr>
            <a:normAutofit/>
          </a:bodyPr>
          <a:lstStyle/>
          <a:p>
            <a:pPr algn="ctr"/>
            <a:r>
              <a:rPr lang="en-US" sz="4800" b="1" u="sng" dirty="0">
                <a:solidFill>
                  <a:schemeClr val="tx1">
                    <a:lumMod val="75000"/>
                  </a:schemeClr>
                </a:solidFill>
                <a:cs typeface="Arial"/>
              </a:rPr>
              <a:t>Conclusion</a:t>
            </a:r>
            <a:r>
              <a:rPr lang="en-US" sz="4800" b="1" dirty="0">
                <a:solidFill>
                  <a:schemeClr val="tx1">
                    <a:lumMod val="75000"/>
                  </a:schemeClr>
                </a:solidFill>
                <a:cs typeface="Arial"/>
              </a:rPr>
              <a:t>:</a:t>
            </a:r>
          </a:p>
        </p:txBody>
      </p:sp>
      <p:sp>
        <p:nvSpPr>
          <p:cNvPr id="3" name="Subtitle 2">
            <a:extLst>
              <a:ext uri="{FF2B5EF4-FFF2-40B4-BE49-F238E27FC236}">
                <a16:creationId xmlns:a16="http://schemas.microsoft.com/office/drawing/2014/main" id="{269AC9E2-BCE0-7741-380F-669F0DC6D414}"/>
              </a:ext>
            </a:extLst>
          </p:cNvPr>
          <p:cNvSpPr>
            <a:spLocks noGrp="1"/>
          </p:cNvSpPr>
          <p:nvPr>
            <p:ph type="subTitle" idx="1"/>
          </p:nvPr>
        </p:nvSpPr>
        <p:spPr>
          <a:xfrm>
            <a:off x="1279297" y="1429370"/>
            <a:ext cx="5248036" cy="3563443"/>
          </a:xfrm>
        </p:spPr>
        <p:txBody>
          <a:bodyPr>
            <a:normAutofit/>
          </a:bodyPr>
          <a:lstStyle/>
          <a:p>
            <a:pPr algn="just"/>
            <a:r>
              <a:rPr lang="en-US" dirty="0">
                <a:cs typeface="Arial"/>
              </a:rPr>
              <a:t>By Adjusting The Compensation Package and Enhancing Flexible Working Arrangements, Samsung can Attract and Retain Top Software Engineering Talent, Fostering Innovation and Maintaining Its Competitive Edge in The Technology Industry.</a:t>
            </a:r>
          </a:p>
          <a:p>
            <a:pPr algn="just"/>
            <a:r>
              <a:rPr lang="en-US" dirty="0">
                <a:cs typeface="Arial"/>
              </a:rPr>
              <a:t>These Recommendations Align with Samsung's Strategic Aim of Being An Employer of Choice, Driving Productivity, and Staying Competitive in The Market.</a:t>
            </a:r>
          </a:p>
        </p:txBody>
      </p:sp>
      <p:pic>
        <p:nvPicPr>
          <p:cNvPr id="5" name="Picture 4">
            <a:extLst>
              <a:ext uri="{FF2B5EF4-FFF2-40B4-BE49-F238E27FC236}">
                <a16:creationId xmlns:a16="http://schemas.microsoft.com/office/drawing/2014/main" id="{DED2FD18-91CC-F5F2-CA6F-0BA7C7FC22DB}"/>
              </a:ext>
            </a:extLst>
          </p:cNvPr>
          <p:cNvPicPr>
            <a:picLocks noChangeAspect="1"/>
          </p:cNvPicPr>
          <p:nvPr/>
        </p:nvPicPr>
        <p:blipFill>
          <a:blip r:embed="rId5"/>
          <a:srcRect l="25714" r="28940" b="-5"/>
          <a:stretch/>
        </p:blipFill>
        <p:spPr>
          <a:xfrm>
            <a:off x="6749807" y="227"/>
            <a:ext cx="4635113" cy="6858000"/>
          </a:xfrm>
          <a:prstGeom prst="rect">
            <a:avLst/>
          </a:prstGeom>
          <a:ln w="12700">
            <a:solidFill>
              <a:schemeClr val="tx1"/>
            </a:solidFill>
          </a:ln>
        </p:spPr>
      </p:pic>
      <p:sp>
        <p:nvSpPr>
          <p:cNvPr id="21" name="Rectangle 20">
            <a:extLst>
              <a:ext uri="{FF2B5EF4-FFF2-40B4-BE49-F238E27FC236}">
                <a16:creationId xmlns:a16="http://schemas.microsoft.com/office/drawing/2014/main" id="{8E3FBB69-81FC-455A-9F72-076CADABD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006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3885F13-793A-495D-BA2B-0F4570AD1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3752DAF3-DBE0-46F2-98F0-8413B042227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6" name="Picture 25">
            <a:extLst>
              <a:ext uri="{FF2B5EF4-FFF2-40B4-BE49-F238E27FC236}">
                <a16:creationId xmlns:a16="http://schemas.microsoft.com/office/drawing/2014/main" id="{0C958BEF-C417-4034-A07A-4FC9FD9467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8" name="Rectangle 27">
            <a:extLst>
              <a:ext uri="{FF2B5EF4-FFF2-40B4-BE49-F238E27FC236}">
                <a16:creationId xmlns:a16="http://schemas.microsoft.com/office/drawing/2014/main" id="{4FD1765F-44EA-48C7-8AB7-1ED4F6FBC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FF7857D-E98E-495B-B8A4-3FC6B1D4C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DBA3E57-5CD6-4B46-9194-26E82DA38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148848-4E51-3A42-67AA-E61D3FAF92F6}"/>
              </a:ext>
            </a:extLst>
          </p:cNvPr>
          <p:cNvSpPr>
            <a:spLocks noGrp="1"/>
          </p:cNvSpPr>
          <p:nvPr>
            <p:ph type="title"/>
          </p:nvPr>
        </p:nvSpPr>
        <p:spPr>
          <a:xfrm>
            <a:off x="1447409" y="191733"/>
            <a:ext cx="5987306" cy="920347"/>
          </a:xfrm>
        </p:spPr>
        <p:txBody>
          <a:bodyPr>
            <a:normAutofit/>
          </a:bodyPr>
          <a:lstStyle/>
          <a:p>
            <a:pPr algn="ctr"/>
            <a:r>
              <a:rPr lang="en-US" sz="4800" b="1" u="sng" dirty="0">
                <a:solidFill>
                  <a:schemeClr val="tx1">
                    <a:lumMod val="75000"/>
                  </a:schemeClr>
                </a:solidFill>
                <a:cs typeface="Arial"/>
              </a:rPr>
              <a:t>References</a:t>
            </a:r>
            <a:r>
              <a:rPr lang="en-US" sz="4800" b="1" dirty="0">
                <a:solidFill>
                  <a:schemeClr val="tx1">
                    <a:lumMod val="75000"/>
                  </a:schemeClr>
                </a:solidFill>
                <a:cs typeface="Arial"/>
              </a:rPr>
              <a:t>:</a:t>
            </a:r>
          </a:p>
        </p:txBody>
      </p:sp>
      <p:sp>
        <p:nvSpPr>
          <p:cNvPr id="3" name="Content Placeholder 2">
            <a:extLst>
              <a:ext uri="{FF2B5EF4-FFF2-40B4-BE49-F238E27FC236}">
                <a16:creationId xmlns:a16="http://schemas.microsoft.com/office/drawing/2014/main" id="{DF738FF6-5118-F6D8-6D59-BAF2253A327A}"/>
              </a:ext>
            </a:extLst>
          </p:cNvPr>
          <p:cNvSpPr>
            <a:spLocks noGrp="1"/>
          </p:cNvSpPr>
          <p:nvPr>
            <p:ph idx="1"/>
          </p:nvPr>
        </p:nvSpPr>
        <p:spPr>
          <a:xfrm>
            <a:off x="1167263" y="1435793"/>
            <a:ext cx="6536390" cy="5208062"/>
          </a:xfrm>
        </p:spPr>
        <p:txBody>
          <a:bodyPr vert="horz" lIns="91440" tIns="45720" rIns="91440" bIns="45720" rtlCol="0" anchor="ctr">
            <a:noAutofit/>
          </a:bodyPr>
          <a:lstStyle/>
          <a:p>
            <a:pPr marL="0" indent="0" algn="just">
              <a:lnSpc>
                <a:spcPct val="110000"/>
              </a:lnSpc>
              <a:buNone/>
            </a:pPr>
            <a:r>
              <a:rPr lang="en-US" sz="1050" dirty="0">
                <a:latin typeface="Times New Roman"/>
                <a:cs typeface="Times New Roman"/>
              </a:rPr>
              <a:t>“Apple Software Engineer Salary | $163K-$1.54M+.” </a:t>
            </a:r>
            <a:r>
              <a:rPr lang="en-US" sz="1050" i="1" err="1">
                <a:latin typeface="Times New Roman"/>
                <a:cs typeface="Times New Roman"/>
              </a:rPr>
              <a:t>Levels.fyi</a:t>
            </a:r>
            <a:r>
              <a:rPr lang="en-US" sz="1050" dirty="0">
                <a:latin typeface="Times New Roman"/>
                <a:cs typeface="Times New Roman"/>
              </a:rPr>
              <a:t>, </a:t>
            </a:r>
            <a:r>
              <a:rPr lang="en-US" sz="1050" dirty="0">
                <a:latin typeface="Times New Roman"/>
                <a:cs typeface="Times New Roman"/>
                <a:hlinkClick r:id="rId5"/>
              </a:rPr>
              <a:t>www.levels.fyi/companies/apple/salaries/software-engineer?country=254</a:t>
            </a:r>
            <a:r>
              <a:rPr lang="en-US" sz="1050" dirty="0">
                <a:latin typeface="Times New Roman"/>
                <a:cs typeface="Times New Roman"/>
              </a:rPr>
              <a:t>#. Accessed 16 July 2024.</a:t>
            </a:r>
            <a:endParaRPr lang="en-US" sz="1050">
              <a:cs typeface="Arial"/>
            </a:endParaRPr>
          </a:p>
          <a:p>
            <a:pPr marL="0" indent="0" algn="just">
              <a:lnSpc>
                <a:spcPct val="110000"/>
              </a:lnSpc>
              <a:buNone/>
            </a:pPr>
            <a:r>
              <a:rPr lang="en-US" sz="1050" dirty="0">
                <a:latin typeface="Times New Roman"/>
                <a:cs typeface="Times New Roman"/>
              </a:rPr>
              <a:t>Dudovskiy, John. “Apple Business Strategy - Product Differentiation in Design and Functionality - Research-Methodology.” </a:t>
            </a:r>
            <a:r>
              <a:rPr lang="en-US" sz="1050" i="1" dirty="0">
                <a:latin typeface="Times New Roman"/>
                <a:cs typeface="Times New Roman"/>
              </a:rPr>
              <a:t>Research-Methodology</a:t>
            </a:r>
            <a:r>
              <a:rPr lang="en-US" sz="1050" dirty="0">
                <a:latin typeface="Times New Roman"/>
                <a:cs typeface="Times New Roman"/>
              </a:rPr>
              <a:t>, Business Research Methodology, 3 July 2023, research-methodology.net/apple-business-strategy/.</a:t>
            </a:r>
            <a:endParaRPr lang="en-US" sz="1050">
              <a:cs typeface="Arial"/>
            </a:endParaRPr>
          </a:p>
          <a:p>
            <a:pPr marL="0" indent="0" algn="just">
              <a:lnSpc>
                <a:spcPct val="110000"/>
              </a:lnSpc>
              <a:buNone/>
            </a:pPr>
            <a:r>
              <a:rPr lang="en-US" sz="1050" err="1">
                <a:latin typeface="Times New Roman"/>
                <a:cs typeface="Times New Roman"/>
              </a:rPr>
              <a:t>Kourmentza</a:t>
            </a:r>
            <a:r>
              <a:rPr lang="en-US" sz="1050" dirty="0">
                <a:latin typeface="Times New Roman"/>
                <a:cs typeface="Times New Roman"/>
              </a:rPr>
              <a:t>, Eleni. “Software Engineer Job Description Template | Workable.” </a:t>
            </a:r>
            <a:r>
              <a:rPr lang="en-US" sz="1050" i="1" dirty="0">
                <a:latin typeface="Times New Roman"/>
                <a:cs typeface="Times New Roman"/>
              </a:rPr>
              <a:t>Recruiting Resources: How to Recruit and Hire Better</a:t>
            </a:r>
            <a:r>
              <a:rPr lang="en-US" sz="1050" dirty="0">
                <a:latin typeface="Times New Roman"/>
                <a:cs typeface="Times New Roman"/>
              </a:rPr>
              <a:t>, 28 Aug. 2013, resources.workable.com/software-engineer-job-description.</a:t>
            </a:r>
            <a:endParaRPr lang="en-US" sz="1050">
              <a:cs typeface="Arial"/>
            </a:endParaRPr>
          </a:p>
          <a:p>
            <a:pPr marL="0" indent="0" algn="just">
              <a:lnSpc>
                <a:spcPct val="110000"/>
              </a:lnSpc>
              <a:buNone/>
            </a:pPr>
            <a:r>
              <a:rPr lang="en-US" sz="1050" dirty="0">
                <a:latin typeface="Times New Roman"/>
                <a:cs typeface="Times New Roman"/>
              </a:rPr>
              <a:t>Levy, Steven , and Karl </a:t>
            </a:r>
            <a:r>
              <a:rPr lang="en-US" sz="1050" err="1">
                <a:latin typeface="Times New Roman"/>
                <a:cs typeface="Times New Roman"/>
              </a:rPr>
              <a:t>Montevirgen</a:t>
            </a:r>
            <a:r>
              <a:rPr lang="en-US" sz="1050" dirty="0">
                <a:latin typeface="Times New Roman"/>
                <a:cs typeface="Times New Roman"/>
              </a:rPr>
              <a:t>. “Apple Inc.” </a:t>
            </a:r>
            <a:r>
              <a:rPr lang="en-US" sz="1050" i="1" dirty="0">
                <a:latin typeface="Times New Roman"/>
                <a:cs typeface="Times New Roman"/>
              </a:rPr>
              <a:t>Britannica</a:t>
            </a:r>
            <a:r>
              <a:rPr lang="en-US" sz="1050" dirty="0">
                <a:latin typeface="Times New Roman"/>
                <a:cs typeface="Times New Roman"/>
              </a:rPr>
              <a:t>, 31 Mar. 2024, </a:t>
            </a:r>
            <a:r>
              <a:rPr lang="en-US" sz="1050" dirty="0">
                <a:latin typeface="Times New Roman"/>
                <a:cs typeface="Times New Roman"/>
                <a:hlinkClick r:id="rId6"/>
              </a:rPr>
              <a:t>www.britannica.com/money/Apple-Inc</a:t>
            </a:r>
            <a:r>
              <a:rPr lang="en-US" sz="1050" dirty="0">
                <a:latin typeface="Times New Roman"/>
                <a:cs typeface="Times New Roman"/>
              </a:rPr>
              <a:t>.</a:t>
            </a:r>
            <a:endParaRPr lang="en-US" sz="1050">
              <a:cs typeface="Arial"/>
            </a:endParaRPr>
          </a:p>
          <a:p>
            <a:pPr marL="0" indent="0" algn="just">
              <a:lnSpc>
                <a:spcPct val="110000"/>
              </a:lnSpc>
              <a:buNone/>
            </a:pPr>
            <a:r>
              <a:rPr lang="en-US" sz="1050" dirty="0">
                <a:latin typeface="Times New Roman"/>
                <a:cs typeface="Times New Roman"/>
              </a:rPr>
              <a:t>Samsung. “Samsung’s Heritage | about Us.” </a:t>
            </a:r>
            <a:r>
              <a:rPr lang="en-US" sz="1050" i="1" dirty="0">
                <a:latin typeface="Times New Roman"/>
                <a:cs typeface="Times New Roman"/>
              </a:rPr>
              <a:t>Samsung</a:t>
            </a:r>
            <a:r>
              <a:rPr lang="en-US" sz="1050" dirty="0">
                <a:latin typeface="Times New Roman"/>
                <a:cs typeface="Times New Roman"/>
              </a:rPr>
              <a:t>, 2024, </a:t>
            </a:r>
            <a:r>
              <a:rPr lang="en-US" sz="1050" dirty="0">
                <a:latin typeface="Times New Roman"/>
                <a:cs typeface="Times New Roman"/>
                <a:hlinkClick r:id="rId7"/>
              </a:rPr>
              <a:t>www.samsung.com/us/about-us/leadership-and-mission/heritage/</a:t>
            </a:r>
            <a:r>
              <a:rPr lang="en-US" sz="1050" dirty="0">
                <a:latin typeface="Times New Roman"/>
                <a:cs typeface="Times New Roman"/>
              </a:rPr>
              <a:t>.</a:t>
            </a:r>
            <a:endParaRPr lang="en-US" sz="1050">
              <a:cs typeface="Arial"/>
            </a:endParaRPr>
          </a:p>
          <a:p>
            <a:pPr marL="0" indent="0" algn="just">
              <a:lnSpc>
                <a:spcPct val="110000"/>
              </a:lnSpc>
              <a:buNone/>
            </a:pPr>
            <a:r>
              <a:rPr lang="en-US" sz="1050" dirty="0">
                <a:latin typeface="Times New Roman"/>
                <a:cs typeface="Times New Roman"/>
              </a:rPr>
              <a:t>---. “Strategy | Sustainability | Samsung US.” </a:t>
            </a:r>
            <a:r>
              <a:rPr lang="en-US" sz="1050" i="1" dirty="0">
                <a:latin typeface="Times New Roman"/>
                <a:cs typeface="Times New Roman"/>
              </a:rPr>
              <a:t>Samsung Electronics America</a:t>
            </a:r>
            <a:r>
              <a:rPr lang="en-US" sz="1050" dirty="0">
                <a:latin typeface="Times New Roman"/>
                <a:cs typeface="Times New Roman"/>
              </a:rPr>
              <a:t>, 2023, </a:t>
            </a:r>
            <a:r>
              <a:rPr lang="en-US" sz="1050" dirty="0">
                <a:latin typeface="Times New Roman"/>
                <a:cs typeface="Times New Roman"/>
                <a:hlinkClick r:id="rId8"/>
              </a:rPr>
              <a:t>www.samsung.com/us/aboutsamsung/sustainability/strategy/b2bapp/</a:t>
            </a:r>
            <a:r>
              <a:rPr lang="en-US" sz="1050" dirty="0">
                <a:latin typeface="Times New Roman"/>
                <a:cs typeface="Times New Roman"/>
              </a:rPr>
              <a:t>.</a:t>
            </a:r>
            <a:endParaRPr lang="en-US" sz="1050">
              <a:cs typeface="Arial"/>
            </a:endParaRPr>
          </a:p>
          <a:p>
            <a:pPr marL="0" indent="0" algn="just">
              <a:lnSpc>
                <a:spcPct val="110000"/>
              </a:lnSpc>
              <a:buNone/>
            </a:pPr>
            <a:r>
              <a:rPr lang="en-US" sz="1050" dirty="0">
                <a:latin typeface="Times New Roman"/>
                <a:cs typeface="Times New Roman"/>
              </a:rPr>
              <a:t>“Samsung Software Engineer Salary in United Kingdom | £107K-£108K+.” </a:t>
            </a:r>
            <a:r>
              <a:rPr lang="en-US" sz="1050" i="1" err="1">
                <a:latin typeface="Times New Roman"/>
                <a:cs typeface="Times New Roman"/>
              </a:rPr>
              <a:t>Levels.fyi</a:t>
            </a:r>
            <a:r>
              <a:rPr lang="en-US" sz="1050" dirty="0">
                <a:latin typeface="Times New Roman"/>
                <a:cs typeface="Times New Roman"/>
              </a:rPr>
              <a:t>, </a:t>
            </a:r>
            <a:r>
              <a:rPr lang="en-US" sz="1050" dirty="0">
                <a:latin typeface="Times New Roman"/>
                <a:cs typeface="Times New Roman"/>
                <a:hlinkClick r:id="rId9"/>
              </a:rPr>
              <a:t>www.levels.fyi/companies/samsung/salaries/software-engineer/locations/united-kingdom?country=253</a:t>
            </a:r>
            <a:r>
              <a:rPr lang="en-US" sz="1050" dirty="0">
                <a:latin typeface="Times New Roman"/>
                <a:cs typeface="Times New Roman"/>
              </a:rPr>
              <a:t>. Accessed 16 July 2024.</a:t>
            </a:r>
          </a:p>
          <a:p>
            <a:pPr marL="344170" indent="-344170" algn="just">
              <a:buNone/>
            </a:pPr>
            <a:r>
              <a:rPr lang="en-US" sz="1050" dirty="0">
                <a:latin typeface="Times New Roman"/>
                <a:cs typeface="Times New Roman"/>
              </a:rPr>
              <a:t>Samsung </a:t>
            </a:r>
            <a:r>
              <a:rPr lang="en-US" sz="1050" err="1">
                <a:latin typeface="Times New Roman"/>
                <a:cs typeface="Times New Roman"/>
              </a:rPr>
              <a:t>uk</a:t>
            </a:r>
            <a:r>
              <a:rPr lang="en-US" sz="1050" dirty="0">
                <a:latin typeface="Times New Roman"/>
                <a:cs typeface="Times New Roman"/>
              </a:rPr>
              <a:t>. (n.d.). Placement Opportunities. [online] Available at: </a:t>
            </a:r>
            <a:r>
              <a:rPr lang="en-US" sz="1050" dirty="0">
                <a:latin typeface="Times New Roman"/>
                <a:cs typeface="Times New Roman"/>
                <a:hlinkClick r:id="rId10">
                  <a:extLst>
                    <a:ext uri="{A12FA001-AC4F-418D-AE19-62706E023703}">
                      <ahyp:hlinkClr xmlns:ahyp="http://schemas.microsoft.com/office/drawing/2018/hyperlinkcolor" val="tx"/>
                    </a:ext>
                  </a:extLst>
                </a:hlinkClick>
              </a:rPr>
              <a:t>https://www.samsung.com/uk/aboutsamsung/careers/emerging-talent/placement-opportunities/</a:t>
            </a:r>
            <a:r>
              <a:rPr lang="en-US" sz="1050" dirty="0">
                <a:latin typeface="Times New Roman"/>
                <a:cs typeface="Times New Roman"/>
              </a:rPr>
              <a:t>.</a:t>
            </a:r>
          </a:p>
          <a:p>
            <a:pPr marL="344170" indent="-344170" algn="just">
              <a:buNone/>
            </a:pPr>
            <a:r>
              <a:rPr lang="en-US" sz="1050" dirty="0">
                <a:solidFill>
                  <a:srgbClr val="000000"/>
                </a:solidFill>
                <a:latin typeface="Calibri"/>
                <a:ea typeface="Calibri"/>
                <a:cs typeface="Calibri"/>
              </a:rPr>
              <a:t>‌</a:t>
            </a:r>
            <a:endParaRPr lang="en-US" sz="1050">
              <a:cs typeface="Arial" panose="020B0604020202020204"/>
            </a:endParaRPr>
          </a:p>
          <a:p>
            <a:pPr marL="0" indent="0">
              <a:lnSpc>
                <a:spcPct val="110000"/>
              </a:lnSpc>
              <a:buNone/>
            </a:pPr>
            <a:endParaRPr lang="en-US" sz="1000" dirty="0">
              <a:latin typeface="Times New Roman"/>
              <a:cs typeface="Times New Roman"/>
            </a:endParaRPr>
          </a:p>
          <a:p>
            <a:pPr marL="344170" indent="-344170">
              <a:lnSpc>
                <a:spcPct val="110000"/>
              </a:lnSpc>
            </a:pPr>
            <a:endParaRPr lang="en-US" sz="700">
              <a:cs typeface="Arial" panose="020B0604020202020204"/>
            </a:endParaRPr>
          </a:p>
        </p:txBody>
      </p:sp>
      <p:pic>
        <p:nvPicPr>
          <p:cNvPr id="5" name="Picture 4" descr="Push pins laying down with one standing up">
            <a:extLst>
              <a:ext uri="{FF2B5EF4-FFF2-40B4-BE49-F238E27FC236}">
                <a16:creationId xmlns:a16="http://schemas.microsoft.com/office/drawing/2014/main" id="{7466753E-93A7-63A1-1AFC-64DB9C6FD43A}"/>
              </a:ext>
            </a:extLst>
          </p:cNvPr>
          <p:cNvPicPr>
            <a:picLocks noChangeAspect="1"/>
          </p:cNvPicPr>
          <p:nvPr/>
        </p:nvPicPr>
        <p:blipFill>
          <a:blip r:embed="rId11"/>
          <a:srcRect l="31351" r="31615" b="2"/>
          <a:stretch/>
        </p:blipFill>
        <p:spPr>
          <a:xfrm>
            <a:off x="7804923" y="647190"/>
            <a:ext cx="3434521" cy="556428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4" name="Rectangle 33">
            <a:extLst>
              <a:ext uri="{FF2B5EF4-FFF2-40B4-BE49-F238E27FC236}">
                <a16:creationId xmlns:a16="http://schemas.microsoft.com/office/drawing/2014/main" id="{A77E94FA-15D7-48DE-9ADF-C2B27A663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8660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Madison</vt:lpstr>
      <vt:lpstr>PowerPoint Presentation</vt:lpstr>
      <vt:lpstr>Table of Contents:</vt:lpstr>
      <vt:lpstr>Introduction:</vt:lpstr>
      <vt:lpstr>Strategic Goals: </vt:lpstr>
      <vt:lpstr>Job analysis:</vt:lpstr>
      <vt:lpstr>Job Description for Both:</vt:lpstr>
      <vt:lpstr>Required Skills of Software Engineer (Samsung &amp; Apple):</vt:lpstr>
      <vt:lpstr>Pay &amp; Working Condition of "Samsung" and "Apple":</vt:lpstr>
      <vt:lpstr>Working Arrangement with Justification: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1297</cp:revision>
  <dcterms:created xsi:type="dcterms:W3CDTF">2024-07-15T20:58:09Z</dcterms:created>
  <dcterms:modified xsi:type="dcterms:W3CDTF">2024-08-12T11:14:50Z</dcterms:modified>
</cp:coreProperties>
</file>