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2" r:id="rId5"/>
    <p:sldMasterId id="2147483660" r:id="rId6"/>
  </p:sldMasterIdLst>
  <p:notesMasterIdLst>
    <p:notesMasterId r:id="rId44"/>
  </p:notesMasterIdLst>
  <p:sldIdLst>
    <p:sldId id="308" r:id="rId7"/>
    <p:sldId id="420" r:id="rId8"/>
    <p:sldId id="359" r:id="rId9"/>
    <p:sldId id="419" r:id="rId10"/>
    <p:sldId id="489" r:id="rId11"/>
    <p:sldId id="493" r:id="rId12"/>
    <p:sldId id="494" r:id="rId13"/>
    <p:sldId id="495" r:id="rId14"/>
    <p:sldId id="496" r:id="rId15"/>
    <p:sldId id="497" r:id="rId16"/>
    <p:sldId id="520" r:id="rId17"/>
    <p:sldId id="499" r:id="rId18"/>
    <p:sldId id="500" r:id="rId19"/>
    <p:sldId id="504" r:id="rId20"/>
    <p:sldId id="266" r:id="rId21"/>
    <p:sldId id="505" r:id="rId22"/>
    <p:sldId id="506" r:id="rId23"/>
    <p:sldId id="507" r:id="rId24"/>
    <p:sldId id="508" r:id="rId25"/>
    <p:sldId id="509" r:id="rId26"/>
    <p:sldId id="511" r:id="rId27"/>
    <p:sldId id="512" r:id="rId28"/>
    <p:sldId id="513" r:id="rId29"/>
    <p:sldId id="514" r:id="rId30"/>
    <p:sldId id="515" r:id="rId31"/>
    <p:sldId id="516" r:id="rId32"/>
    <p:sldId id="517" r:id="rId33"/>
    <p:sldId id="518" r:id="rId34"/>
    <p:sldId id="519" r:id="rId35"/>
    <p:sldId id="541" r:id="rId36"/>
    <p:sldId id="542" r:id="rId37"/>
    <p:sldId id="543" r:id="rId38"/>
    <p:sldId id="544" r:id="rId39"/>
    <p:sldId id="545" r:id="rId40"/>
    <p:sldId id="546" r:id="rId41"/>
    <p:sldId id="547" r:id="rId42"/>
    <p:sldId id="548" r:id="rId4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C5B8B-897F-484E-8982-E98812A5C1D8}" v="20" dt="2024-11-18T10:52:46.008"/>
    <p1510:client id="{47E76AE9-6975-4963-871A-302E5382623A}" v="4" dt="2024-11-17T20:03:05.064"/>
    <p1510:client id="{B53F6597-8996-D377-3153-F1718A7A8F87}" v="48" dt="2024-11-18T11:22:58.2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viewProps" Target="viewProp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S::k.piper1@uwtsd.ac.uk::f69ee4e2-845b-4a1f-89c4-60fce9da139f" providerId="AD" clId="Web-{B53F6597-8996-D377-3153-F1718A7A8F87}"/>
    <pc:docChg chg="addSld modSld">
      <pc:chgData name="Kate Piper (IMH)" userId="S::k.piper1@uwtsd.ac.uk::f69ee4e2-845b-4a1f-89c4-60fce9da139f" providerId="AD" clId="Web-{B53F6597-8996-D377-3153-F1718A7A8F87}" dt="2024-11-18T11:22:58.288" v="48"/>
      <pc:docMkLst>
        <pc:docMk/>
      </pc:docMkLst>
      <pc:sldChg chg="addSp delSp modSp">
        <pc:chgData name="Kate Piper (IMH)" userId="S::k.piper1@uwtsd.ac.uk::f69ee4e2-845b-4a1f-89c4-60fce9da139f" providerId="AD" clId="Web-{B53F6597-8996-D377-3153-F1718A7A8F87}" dt="2024-11-18T11:22:58.288" v="48"/>
        <pc:sldMkLst>
          <pc:docMk/>
          <pc:sldMk cId="3906189822" sldId="359"/>
        </pc:sldMkLst>
        <pc:spChg chg="mod">
          <ac:chgData name="Kate Piper (IMH)" userId="S::k.piper1@uwtsd.ac.uk::f69ee4e2-845b-4a1f-89c4-60fce9da139f" providerId="AD" clId="Web-{B53F6597-8996-D377-3153-F1718A7A8F87}" dt="2024-11-18T11:22:19.521" v="41" actId="14100"/>
          <ac:spMkLst>
            <pc:docMk/>
            <pc:sldMk cId="3906189822" sldId="359"/>
            <ac:spMk id="3" creationId="{D339CF50-799B-DB98-346F-76C6C4ECD0AF}"/>
          </ac:spMkLst>
        </pc:spChg>
        <pc:spChg chg="add del mod">
          <ac:chgData name="Kate Piper (IMH)" userId="S::k.piper1@uwtsd.ac.uk::f69ee4e2-845b-4a1f-89c4-60fce9da139f" providerId="AD" clId="Web-{B53F6597-8996-D377-3153-F1718A7A8F87}" dt="2024-11-18T11:21:54.348" v="37"/>
          <ac:spMkLst>
            <pc:docMk/>
            <pc:sldMk cId="3906189822" sldId="359"/>
            <ac:spMk id="4" creationId="{E8CF66E2-0D0A-AA18-2E30-214F43FCA5C7}"/>
          </ac:spMkLst>
        </pc:spChg>
        <pc:spChg chg="add mod">
          <ac:chgData name="Kate Piper (IMH)" userId="S::k.piper1@uwtsd.ac.uk::f69ee4e2-845b-4a1f-89c4-60fce9da139f" providerId="AD" clId="Web-{B53F6597-8996-D377-3153-F1718A7A8F87}" dt="2024-11-18T11:22:58.288" v="48"/>
          <ac:spMkLst>
            <pc:docMk/>
            <pc:sldMk cId="3906189822" sldId="359"/>
            <ac:spMk id="5" creationId="{84D7AB86-C106-910F-EAD9-BDB294E722E0}"/>
          </ac:spMkLst>
        </pc:spChg>
      </pc:sldChg>
      <pc:sldChg chg="modSp">
        <pc:chgData name="Kate Piper (IMH)" userId="S::k.piper1@uwtsd.ac.uk::f69ee4e2-845b-4a1f-89c4-60fce9da139f" providerId="AD" clId="Web-{B53F6597-8996-D377-3153-F1718A7A8F87}" dt="2024-11-18T10:54:58.130" v="29" actId="14100"/>
        <pc:sldMkLst>
          <pc:docMk/>
          <pc:sldMk cId="3359295017" sldId="520"/>
        </pc:sldMkLst>
        <pc:spChg chg="mod">
          <ac:chgData name="Kate Piper (IMH)" userId="S::k.piper1@uwtsd.ac.uk::f69ee4e2-845b-4a1f-89c4-60fce9da139f" providerId="AD" clId="Web-{B53F6597-8996-D377-3153-F1718A7A8F87}" dt="2024-11-18T10:53:58.831" v="7" actId="20577"/>
          <ac:spMkLst>
            <pc:docMk/>
            <pc:sldMk cId="3359295017" sldId="520"/>
            <ac:spMk id="5" creationId="{ED21E981-66DF-5BE6-1904-C7D91943B068}"/>
          </ac:spMkLst>
        </pc:spChg>
        <pc:cxnChg chg="mod">
          <ac:chgData name="Kate Piper (IMH)" userId="S::k.piper1@uwtsd.ac.uk::f69ee4e2-845b-4a1f-89c4-60fce9da139f" providerId="AD" clId="Web-{B53F6597-8996-D377-3153-F1718A7A8F87}" dt="2024-11-18T10:54:39.598" v="22" actId="14100"/>
          <ac:cxnSpMkLst>
            <pc:docMk/>
            <pc:sldMk cId="3359295017" sldId="520"/>
            <ac:cxnSpMk id="6" creationId="{2A5EB241-BBE6-1A1A-9A97-1E709DFCF71A}"/>
          </ac:cxnSpMkLst>
        </pc:cxnChg>
        <pc:cxnChg chg="mod">
          <ac:chgData name="Kate Piper (IMH)" userId="S::k.piper1@uwtsd.ac.uk::f69ee4e2-845b-4a1f-89c4-60fce9da139f" providerId="AD" clId="Web-{B53F6597-8996-D377-3153-F1718A7A8F87}" dt="2024-11-18T10:54:44.567" v="24" actId="14100"/>
          <ac:cxnSpMkLst>
            <pc:docMk/>
            <pc:sldMk cId="3359295017" sldId="520"/>
            <ac:cxnSpMk id="7" creationId="{34F96123-8E80-C8DF-4DD7-FF4EB2CAD9D2}"/>
          </ac:cxnSpMkLst>
        </pc:cxnChg>
        <pc:cxnChg chg="mod">
          <ac:chgData name="Kate Piper (IMH)" userId="S::k.piper1@uwtsd.ac.uk::f69ee4e2-845b-4a1f-89c4-60fce9da139f" providerId="AD" clId="Web-{B53F6597-8996-D377-3153-F1718A7A8F87}" dt="2024-11-18T10:54:48.770" v="26" actId="14100"/>
          <ac:cxnSpMkLst>
            <pc:docMk/>
            <pc:sldMk cId="3359295017" sldId="520"/>
            <ac:cxnSpMk id="8" creationId="{4ACFC2EF-6C45-8FB5-5E4B-86C2C3A0454E}"/>
          </ac:cxnSpMkLst>
        </pc:cxnChg>
        <pc:cxnChg chg="mod">
          <ac:chgData name="Kate Piper (IMH)" userId="S::k.piper1@uwtsd.ac.uk::f69ee4e2-845b-4a1f-89c4-60fce9da139f" providerId="AD" clId="Web-{B53F6597-8996-D377-3153-F1718A7A8F87}" dt="2024-11-18T10:54:58.130" v="29" actId="14100"/>
          <ac:cxnSpMkLst>
            <pc:docMk/>
            <pc:sldMk cId="3359295017" sldId="520"/>
            <ac:cxnSpMk id="9" creationId="{1F5EEC63-9417-BA5C-B727-2CA27CFF21D1}"/>
          </ac:cxnSpMkLst>
        </pc:cxnChg>
      </pc:sldChg>
      <pc:sldChg chg="add replId">
        <pc:chgData name="Kate Piper (IMH)" userId="S::k.piper1@uwtsd.ac.uk::f69ee4e2-845b-4a1f-89c4-60fce9da139f" providerId="AD" clId="Web-{B53F6597-8996-D377-3153-F1718A7A8F87}" dt="2024-11-18T10:55:10.552" v="30"/>
        <pc:sldMkLst>
          <pc:docMk/>
          <pc:sldMk cId="2253753984" sldId="547"/>
        </pc:sldMkLst>
      </pc:sldChg>
      <pc:sldChg chg="add replId">
        <pc:chgData name="Kate Piper (IMH)" userId="S::k.piper1@uwtsd.ac.uk::f69ee4e2-845b-4a1f-89c4-60fce9da139f" providerId="AD" clId="Web-{B53F6597-8996-D377-3153-F1718A7A8F87}" dt="2024-11-18T10:55:22.803" v="31"/>
        <pc:sldMkLst>
          <pc:docMk/>
          <pc:sldMk cId="1461850088" sldId="548"/>
        </pc:sldMkLst>
      </pc:sldChg>
    </pc:docChg>
  </pc:docChgLst>
  <pc:docChgLst>
    <pc:chgData name="Kate Piper (IMH)" userId="f69ee4e2-845b-4a1f-89c4-60fce9da139f" providerId="ADAL" clId="{47E76AE9-6975-4963-871A-302E5382623A}"/>
    <pc:docChg chg="addSld delSld modSld">
      <pc:chgData name="Kate Piper (IMH)" userId="f69ee4e2-845b-4a1f-89c4-60fce9da139f" providerId="ADAL" clId="{47E76AE9-6975-4963-871A-302E5382623A}" dt="2024-11-17T20:03:05.033" v="35"/>
      <pc:docMkLst>
        <pc:docMk/>
      </pc:docMkLst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39113112" sldId="266"/>
        </pc:sldMkLst>
      </pc:sldChg>
      <pc:sldChg chg="del">
        <pc:chgData name="Kate Piper (IMH)" userId="f69ee4e2-845b-4a1f-89c4-60fce9da139f" providerId="ADAL" clId="{47E76AE9-6975-4963-871A-302E5382623A}" dt="2024-11-17T19:57:32.567" v="2" actId="47"/>
        <pc:sldMkLst>
          <pc:docMk/>
          <pc:sldMk cId="2757669882" sldId="372"/>
        </pc:sldMkLst>
      </pc:sldChg>
      <pc:sldChg chg="del">
        <pc:chgData name="Kate Piper (IMH)" userId="f69ee4e2-845b-4a1f-89c4-60fce9da139f" providerId="ADAL" clId="{47E76AE9-6975-4963-871A-302E5382623A}" dt="2024-11-17T19:57:32.819" v="3" actId="47"/>
        <pc:sldMkLst>
          <pc:docMk/>
          <pc:sldMk cId="3056407820" sldId="374"/>
        </pc:sldMkLst>
      </pc:sldChg>
      <pc:sldChg chg="del">
        <pc:chgData name="Kate Piper (IMH)" userId="f69ee4e2-845b-4a1f-89c4-60fce9da139f" providerId="ADAL" clId="{47E76AE9-6975-4963-871A-302E5382623A}" dt="2024-11-17T19:57:34.120" v="6" actId="47"/>
        <pc:sldMkLst>
          <pc:docMk/>
          <pc:sldMk cId="1160421288" sldId="376"/>
        </pc:sldMkLst>
      </pc:sldChg>
      <pc:sldChg chg="del">
        <pc:chgData name="Kate Piper (IMH)" userId="f69ee4e2-845b-4a1f-89c4-60fce9da139f" providerId="ADAL" clId="{47E76AE9-6975-4963-871A-302E5382623A}" dt="2024-11-17T19:57:33.638" v="5" actId="47"/>
        <pc:sldMkLst>
          <pc:docMk/>
          <pc:sldMk cId="1053859743" sldId="377"/>
        </pc:sldMkLst>
      </pc:sldChg>
      <pc:sldChg chg="del">
        <pc:chgData name="Kate Piper (IMH)" userId="f69ee4e2-845b-4a1f-89c4-60fce9da139f" providerId="ADAL" clId="{47E76AE9-6975-4963-871A-302E5382623A}" dt="2024-11-17T19:57:35.721" v="8" actId="47"/>
        <pc:sldMkLst>
          <pc:docMk/>
          <pc:sldMk cId="2290362401" sldId="378"/>
        </pc:sldMkLst>
      </pc:sldChg>
      <pc:sldChg chg="del">
        <pc:chgData name="Kate Piper (IMH)" userId="f69ee4e2-845b-4a1f-89c4-60fce9da139f" providerId="ADAL" clId="{47E76AE9-6975-4963-871A-302E5382623A}" dt="2024-11-17T19:57:37.126" v="11" actId="47"/>
        <pc:sldMkLst>
          <pc:docMk/>
          <pc:sldMk cId="3141966727" sldId="379"/>
        </pc:sldMkLst>
      </pc:sldChg>
      <pc:sldChg chg="del">
        <pc:chgData name="Kate Piper (IMH)" userId="f69ee4e2-845b-4a1f-89c4-60fce9da139f" providerId="ADAL" clId="{47E76AE9-6975-4963-871A-302E5382623A}" dt="2024-11-17T19:57:37.938" v="12" actId="47"/>
        <pc:sldMkLst>
          <pc:docMk/>
          <pc:sldMk cId="211444614" sldId="383"/>
        </pc:sldMkLst>
      </pc:sldChg>
      <pc:sldChg chg="del">
        <pc:chgData name="Kate Piper (IMH)" userId="f69ee4e2-845b-4a1f-89c4-60fce9da139f" providerId="ADAL" clId="{47E76AE9-6975-4963-871A-302E5382623A}" dt="2024-11-17T19:57:38.367" v="13" actId="47"/>
        <pc:sldMkLst>
          <pc:docMk/>
          <pc:sldMk cId="3476889546" sldId="384"/>
        </pc:sldMkLst>
      </pc:sldChg>
      <pc:sldChg chg="del">
        <pc:chgData name="Kate Piper (IMH)" userId="f69ee4e2-845b-4a1f-89c4-60fce9da139f" providerId="ADAL" clId="{47E76AE9-6975-4963-871A-302E5382623A}" dt="2024-11-17T19:57:38.725" v="14" actId="47"/>
        <pc:sldMkLst>
          <pc:docMk/>
          <pc:sldMk cId="3184443909" sldId="385"/>
        </pc:sldMkLst>
      </pc:sldChg>
      <pc:sldChg chg="del">
        <pc:chgData name="Kate Piper (IMH)" userId="f69ee4e2-845b-4a1f-89c4-60fce9da139f" providerId="ADAL" clId="{47E76AE9-6975-4963-871A-302E5382623A}" dt="2024-11-17T19:57:39.158" v="15" actId="47"/>
        <pc:sldMkLst>
          <pc:docMk/>
          <pc:sldMk cId="1433763588" sldId="388"/>
        </pc:sldMkLst>
      </pc:sldChg>
      <pc:sldChg chg="del">
        <pc:chgData name="Kate Piper (IMH)" userId="f69ee4e2-845b-4a1f-89c4-60fce9da139f" providerId="ADAL" clId="{47E76AE9-6975-4963-871A-302E5382623A}" dt="2024-11-17T19:57:39.537" v="16" actId="47"/>
        <pc:sldMkLst>
          <pc:docMk/>
          <pc:sldMk cId="2002170050" sldId="389"/>
        </pc:sldMkLst>
      </pc:sldChg>
      <pc:sldChg chg="del">
        <pc:chgData name="Kate Piper (IMH)" userId="f69ee4e2-845b-4a1f-89c4-60fce9da139f" providerId="ADAL" clId="{47E76AE9-6975-4963-871A-302E5382623A}" dt="2024-11-17T19:57:40.277" v="17" actId="47"/>
        <pc:sldMkLst>
          <pc:docMk/>
          <pc:sldMk cId="3314827531" sldId="393"/>
        </pc:sldMkLst>
      </pc:sldChg>
      <pc:sldChg chg="del">
        <pc:chgData name="Kate Piper (IMH)" userId="f69ee4e2-845b-4a1f-89c4-60fce9da139f" providerId="ADAL" clId="{47E76AE9-6975-4963-871A-302E5382623A}" dt="2024-11-17T19:57:41.245" v="19" actId="47"/>
        <pc:sldMkLst>
          <pc:docMk/>
          <pc:sldMk cId="145208726" sldId="394"/>
        </pc:sldMkLst>
      </pc:sldChg>
      <pc:sldChg chg="del">
        <pc:chgData name="Kate Piper (IMH)" userId="f69ee4e2-845b-4a1f-89c4-60fce9da139f" providerId="ADAL" clId="{47E76AE9-6975-4963-871A-302E5382623A}" dt="2024-11-17T19:57:41.734" v="20" actId="47"/>
        <pc:sldMkLst>
          <pc:docMk/>
          <pc:sldMk cId="2049334287" sldId="395"/>
        </pc:sldMkLst>
      </pc:sldChg>
      <pc:sldChg chg="del">
        <pc:chgData name="Kate Piper (IMH)" userId="f69ee4e2-845b-4a1f-89c4-60fce9da139f" providerId="ADAL" clId="{47E76AE9-6975-4963-871A-302E5382623A}" dt="2024-11-17T19:57:42.191" v="21" actId="47"/>
        <pc:sldMkLst>
          <pc:docMk/>
          <pc:sldMk cId="1844788740" sldId="396"/>
        </pc:sldMkLst>
      </pc:sldChg>
      <pc:sldChg chg="del">
        <pc:chgData name="Kate Piper (IMH)" userId="f69ee4e2-845b-4a1f-89c4-60fce9da139f" providerId="ADAL" clId="{47E76AE9-6975-4963-871A-302E5382623A}" dt="2024-11-17T19:57:43.344" v="23" actId="47"/>
        <pc:sldMkLst>
          <pc:docMk/>
          <pc:sldMk cId="1414644410" sldId="398"/>
        </pc:sldMkLst>
      </pc:sldChg>
      <pc:sldChg chg="del">
        <pc:chgData name="Kate Piper (IMH)" userId="f69ee4e2-845b-4a1f-89c4-60fce9da139f" providerId="ADAL" clId="{47E76AE9-6975-4963-871A-302E5382623A}" dt="2024-11-17T19:57:44.245" v="25" actId="47"/>
        <pc:sldMkLst>
          <pc:docMk/>
          <pc:sldMk cId="2181286806" sldId="399"/>
        </pc:sldMkLst>
      </pc:sldChg>
      <pc:sldChg chg="del">
        <pc:chgData name="Kate Piper (IMH)" userId="f69ee4e2-845b-4a1f-89c4-60fce9da139f" providerId="ADAL" clId="{47E76AE9-6975-4963-871A-302E5382623A}" dt="2024-11-17T19:57:44.577" v="26" actId="47"/>
        <pc:sldMkLst>
          <pc:docMk/>
          <pc:sldMk cId="2052015169" sldId="400"/>
        </pc:sldMkLst>
      </pc:sldChg>
      <pc:sldChg chg="del">
        <pc:chgData name="Kate Piper (IMH)" userId="f69ee4e2-845b-4a1f-89c4-60fce9da139f" providerId="ADAL" clId="{47E76AE9-6975-4963-871A-302E5382623A}" dt="2024-11-17T19:57:43.826" v="24" actId="47"/>
        <pc:sldMkLst>
          <pc:docMk/>
          <pc:sldMk cId="1471507270" sldId="401"/>
        </pc:sldMkLst>
      </pc:sldChg>
      <pc:sldChg chg="del">
        <pc:chgData name="Kate Piper (IMH)" userId="f69ee4e2-845b-4a1f-89c4-60fce9da139f" providerId="ADAL" clId="{47E76AE9-6975-4963-871A-302E5382623A}" dt="2024-11-17T19:57:45.748" v="29" actId="47"/>
        <pc:sldMkLst>
          <pc:docMk/>
          <pc:sldMk cId="2658643596" sldId="403"/>
        </pc:sldMkLst>
      </pc:sldChg>
      <pc:sldChg chg="del">
        <pc:chgData name="Kate Piper (IMH)" userId="f69ee4e2-845b-4a1f-89c4-60fce9da139f" providerId="ADAL" clId="{47E76AE9-6975-4963-871A-302E5382623A}" dt="2024-11-17T19:57:41.013" v="18" actId="47"/>
        <pc:sldMkLst>
          <pc:docMk/>
          <pc:sldMk cId="3242451876" sldId="405"/>
        </pc:sldMkLst>
      </pc:sldChg>
      <pc:sldChg chg="del">
        <pc:chgData name="Kate Piper (IMH)" userId="f69ee4e2-845b-4a1f-89c4-60fce9da139f" providerId="ADAL" clId="{47E76AE9-6975-4963-871A-302E5382623A}" dt="2024-11-17T19:57:46.087" v="30" actId="47"/>
        <pc:sldMkLst>
          <pc:docMk/>
          <pc:sldMk cId="464795951" sldId="406"/>
        </pc:sldMkLst>
      </pc:sldChg>
      <pc:sldChg chg="del">
        <pc:chgData name="Kate Piper (IMH)" userId="f69ee4e2-845b-4a1f-89c4-60fce9da139f" providerId="ADAL" clId="{47E76AE9-6975-4963-871A-302E5382623A}" dt="2024-11-17T19:57:46.877" v="31" actId="47"/>
        <pc:sldMkLst>
          <pc:docMk/>
          <pc:sldMk cId="3536061788" sldId="407"/>
        </pc:sldMkLst>
      </pc:sldChg>
      <pc:sldChg chg="del">
        <pc:chgData name="Kate Piper (IMH)" userId="f69ee4e2-845b-4a1f-89c4-60fce9da139f" providerId="ADAL" clId="{47E76AE9-6975-4963-871A-302E5382623A}" dt="2024-11-17T19:57:28.154" v="0" actId="47"/>
        <pc:sldMkLst>
          <pc:docMk/>
          <pc:sldMk cId="3774352897" sldId="408"/>
        </pc:sldMkLst>
      </pc:sldChg>
      <pc:sldChg chg="del">
        <pc:chgData name="Kate Piper (IMH)" userId="f69ee4e2-845b-4a1f-89c4-60fce9da139f" providerId="ADAL" clId="{47E76AE9-6975-4963-871A-302E5382623A}" dt="2024-11-17T19:57:32.047" v="1" actId="47"/>
        <pc:sldMkLst>
          <pc:docMk/>
          <pc:sldMk cId="232033007" sldId="409"/>
        </pc:sldMkLst>
      </pc:sldChg>
      <pc:sldChg chg="del">
        <pc:chgData name="Kate Piper (IMH)" userId="f69ee4e2-845b-4a1f-89c4-60fce9da139f" providerId="ADAL" clId="{47E76AE9-6975-4963-871A-302E5382623A}" dt="2024-11-17T19:57:33.096" v="4" actId="47"/>
        <pc:sldMkLst>
          <pc:docMk/>
          <pc:sldMk cId="3413692112" sldId="410"/>
        </pc:sldMkLst>
      </pc:sldChg>
      <pc:sldChg chg="del">
        <pc:chgData name="Kate Piper (IMH)" userId="f69ee4e2-845b-4a1f-89c4-60fce9da139f" providerId="ADAL" clId="{47E76AE9-6975-4963-871A-302E5382623A}" dt="2024-11-17T19:57:34.778" v="7" actId="47"/>
        <pc:sldMkLst>
          <pc:docMk/>
          <pc:sldMk cId="59911735" sldId="411"/>
        </pc:sldMkLst>
      </pc:sldChg>
      <pc:sldChg chg="del">
        <pc:chgData name="Kate Piper (IMH)" userId="f69ee4e2-845b-4a1f-89c4-60fce9da139f" providerId="ADAL" clId="{47E76AE9-6975-4963-871A-302E5382623A}" dt="2024-11-17T19:57:36.264" v="9" actId="47"/>
        <pc:sldMkLst>
          <pc:docMk/>
          <pc:sldMk cId="3430805720" sldId="413"/>
        </pc:sldMkLst>
      </pc:sldChg>
      <pc:sldChg chg="del">
        <pc:chgData name="Kate Piper (IMH)" userId="f69ee4e2-845b-4a1f-89c4-60fce9da139f" providerId="ADAL" clId="{47E76AE9-6975-4963-871A-302E5382623A}" dt="2024-11-17T19:57:36.669" v="10" actId="47"/>
        <pc:sldMkLst>
          <pc:docMk/>
          <pc:sldMk cId="3718252747" sldId="414"/>
        </pc:sldMkLst>
      </pc:sldChg>
      <pc:sldChg chg="del">
        <pc:chgData name="Kate Piper (IMH)" userId="f69ee4e2-845b-4a1f-89c4-60fce9da139f" providerId="ADAL" clId="{47E76AE9-6975-4963-871A-302E5382623A}" dt="2024-11-17T19:57:44.888" v="27" actId="47"/>
        <pc:sldMkLst>
          <pc:docMk/>
          <pc:sldMk cId="471462537" sldId="415"/>
        </pc:sldMkLst>
      </pc:sldChg>
      <pc:sldChg chg="del">
        <pc:chgData name="Kate Piper (IMH)" userId="f69ee4e2-845b-4a1f-89c4-60fce9da139f" providerId="ADAL" clId="{47E76AE9-6975-4963-871A-302E5382623A}" dt="2024-11-17T19:57:45.309" v="28" actId="47"/>
        <pc:sldMkLst>
          <pc:docMk/>
          <pc:sldMk cId="1019225364" sldId="416"/>
        </pc:sldMkLst>
      </pc:sldChg>
      <pc:sldChg chg="del">
        <pc:chgData name="Kate Piper (IMH)" userId="f69ee4e2-845b-4a1f-89c4-60fce9da139f" providerId="ADAL" clId="{47E76AE9-6975-4963-871A-302E5382623A}" dt="2024-11-17T19:57:42.678" v="22" actId="47"/>
        <pc:sldMkLst>
          <pc:docMk/>
          <pc:sldMk cId="2796505542" sldId="418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3729029488" sldId="489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1487965502" sldId="493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1300661823" sldId="494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233420304" sldId="495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3356875984" sldId="496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748968217" sldId="497"/>
        </pc:sldMkLst>
      </pc:sldChg>
      <pc:sldChg chg="add">
        <pc:chgData name="Kate Piper (IMH)" userId="f69ee4e2-845b-4a1f-89c4-60fce9da139f" providerId="ADAL" clId="{47E76AE9-6975-4963-871A-302E5382623A}" dt="2024-11-17T20:00:13.048" v="33"/>
        <pc:sldMkLst>
          <pc:docMk/>
          <pc:sldMk cId="346345261" sldId="499"/>
        </pc:sldMkLst>
      </pc:sldChg>
      <pc:sldChg chg="add">
        <pc:chgData name="Kate Piper (IMH)" userId="f69ee4e2-845b-4a1f-89c4-60fce9da139f" providerId="ADAL" clId="{47E76AE9-6975-4963-871A-302E5382623A}" dt="2024-11-17T20:00:50.717" v="34"/>
        <pc:sldMkLst>
          <pc:docMk/>
          <pc:sldMk cId="4252273773" sldId="500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944806077" sldId="504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404869530" sldId="505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924682717" sldId="506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3904438895" sldId="507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553073894" sldId="508"/>
        </pc:sldMkLst>
      </pc:sldChg>
      <pc:sldChg chg="add">
        <pc:chgData name="Kate Piper (IMH)" userId="f69ee4e2-845b-4a1f-89c4-60fce9da139f" providerId="ADAL" clId="{47E76AE9-6975-4963-871A-302E5382623A}" dt="2024-11-17T20:03:05.033" v="35"/>
        <pc:sldMkLst>
          <pc:docMk/>
          <pc:sldMk cId="816279579" sldId="509"/>
        </pc:sldMkLst>
      </pc:sldChg>
      <pc:sldChg chg="add">
        <pc:chgData name="Kate Piper (IMH)" userId="f69ee4e2-845b-4a1f-89c4-60fce9da139f" providerId="ADAL" clId="{47E76AE9-6975-4963-871A-302E5382623A}" dt="2024-11-17T19:59:23.234" v="32"/>
        <pc:sldMkLst>
          <pc:docMk/>
          <pc:sldMk cId="3359295017" sldId="520"/>
        </pc:sldMkLst>
      </pc:sldChg>
    </pc:docChg>
  </pc:docChgLst>
  <pc:docChgLst>
    <pc:chgData name="Kate Piper (IMH)" userId="S::k.piper1@uwtsd.ac.uk::f69ee4e2-845b-4a1f-89c4-60fce9da139f" providerId="AD" clId="Web-{3A4C5B8B-897F-484E-8982-E98812A5C1D8}"/>
    <pc:docChg chg="addSld modSld delMainMaster">
      <pc:chgData name="Kate Piper (IMH)" userId="S::k.piper1@uwtsd.ac.uk::f69ee4e2-845b-4a1f-89c4-60fce9da139f" providerId="AD" clId="Web-{3A4C5B8B-897F-484E-8982-E98812A5C1D8}" dt="2024-11-18T10:52:46.008" v="37"/>
      <pc:docMkLst>
        <pc:docMk/>
      </pc:docMkLst>
      <pc:sldChg chg="modSp">
        <pc:chgData name="Kate Piper (IMH)" userId="S::k.piper1@uwtsd.ac.uk::f69ee4e2-845b-4a1f-89c4-60fce9da139f" providerId="AD" clId="Web-{3A4C5B8B-897F-484E-8982-E98812A5C1D8}" dt="2024-11-18T10:50:54.551" v="22" actId="1076"/>
        <pc:sldMkLst>
          <pc:docMk/>
          <pc:sldMk cId="553073894" sldId="508"/>
        </pc:sldMkLst>
        <pc:spChg chg="mod">
          <ac:chgData name="Kate Piper (IMH)" userId="S::k.piper1@uwtsd.ac.uk::f69ee4e2-845b-4a1f-89c4-60fce9da139f" providerId="AD" clId="Web-{3A4C5B8B-897F-484E-8982-E98812A5C1D8}" dt="2024-11-18T10:50:49.864" v="20" actId="1076"/>
          <ac:spMkLst>
            <pc:docMk/>
            <pc:sldMk cId="553073894" sldId="508"/>
            <ac:spMk id="5" creationId="{8D1489DA-2A6C-0188-463C-7C13C3C5C16C}"/>
          </ac:spMkLst>
        </pc:spChg>
        <pc:spChg chg="mod">
          <ac:chgData name="Kate Piper (IMH)" userId="S::k.piper1@uwtsd.ac.uk::f69ee4e2-845b-4a1f-89c4-60fce9da139f" providerId="AD" clId="Web-{3A4C5B8B-897F-484E-8982-E98812A5C1D8}" dt="2024-11-18T10:50:52.645" v="21" actId="1076"/>
          <ac:spMkLst>
            <pc:docMk/>
            <pc:sldMk cId="553073894" sldId="508"/>
            <ac:spMk id="7" creationId="{760BD01A-8A93-EE08-63C4-AC3BFFDD098E}"/>
          </ac:spMkLst>
        </pc:spChg>
        <pc:picChg chg="mod">
          <ac:chgData name="Kate Piper (IMH)" userId="S::k.piper1@uwtsd.ac.uk::f69ee4e2-845b-4a1f-89c4-60fce9da139f" providerId="AD" clId="Web-{3A4C5B8B-897F-484E-8982-E98812A5C1D8}" dt="2024-11-18T10:50:54.551" v="22" actId="1076"/>
          <ac:picMkLst>
            <pc:docMk/>
            <pc:sldMk cId="553073894" sldId="508"/>
            <ac:picMk id="6" creationId="{A7E04FDE-A843-C48C-5CFB-6C0A7EE3247F}"/>
          </ac:picMkLst>
        </pc:picChg>
      </pc:sldChg>
      <pc:sldChg chg="add">
        <pc:chgData name="Kate Piper (IMH)" userId="S::k.piper1@uwtsd.ac.uk::f69ee4e2-845b-4a1f-89c4-60fce9da139f" providerId="AD" clId="Web-{3A4C5B8B-897F-484E-8982-E98812A5C1D8}" dt="2024-11-18T10:51:46.131" v="23"/>
        <pc:sldMkLst>
          <pc:docMk/>
          <pc:sldMk cId="2859295666" sldId="511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31" v="24"/>
        <pc:sldMkLst>
          <pc:docMk/>
          <pc:sldMk cId="1455902590" sldId="512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47" v="25"/>
        <pc:sldMkLst>
          <pc:docMk/>
          <pc:sldMk cId="3697859314" sldId="513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62" v="26"/>
        <pc:sldMkLst>
          <pc:docMk/>
          <pc:sldMk cId="2380115731" sldId="514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78" v="27"/>
        <pc:sldMkLst>
          <pc:docMk/>
          <pc:sldMk cId="1975317861" sldId="515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93" v="28"/>
        <pc:sldMkLst>
          <pc:docMk/>
          <pc:sldMk cId="2197842786" sldId="516"/>
        </pc:sldMkLst>
      </pc:sldChg>
      <pc:sldChg chg="add">
        <pc:chgData name="Kate Piper (IMH)" userId="S::k.piper1@uwtsd.ac.uk::f69ee4e2-845b-4a1f-89c4-60fce9da139f" providerId="AD" clId="Web-{3A4C5B8B-897F-484E-8982-E98812A5C1D8}" dt="2024-11-18T10:51:46.193" v="29"/>
        <pc:sldMkLst>
          <pc:docMk/>
          <pc:sldMk cId="814958266" sldId="517"/>
        </pc:sldMkLst>
      </pc:sldChg>
      <pc:sldChg chg="add">
        <pc:chgData name="Kate Piper (IMH)" userId="S::k.piper1@uwtsd.ac.uk::f69ee4e2-845b-4a1f-89c4-60fce9da139f" providerId="AD" clId="Web-{3A4C5B8B-897F-484E-8982-E98812A5C1D8}" dt="2024-11-18T10:51:46.225" v="30"/>
        <pc:sldMkLst>
          <pc:docMk/>
          <pc:sldMk cId="1108754171" sldId="518"/>
        </pc:sldMkLst>
      </pc:sldChg>
      <pc:sldChg chg="add">
        <pc:chgData name="Kate Piper (IMH)" userId="S::k.piper1@uwtsd.ac.uk::f69ee4e2-845b-4a1f-89c4-60fce9da139f" providerId="AD" clId="Web-{3A4C5B8B-897F-484E-8982-E98812A5C1D8}" dt="2024-11-18T10:51:46.240" v="31"/>
        <pc:sldMkLst>
          <pc:docMk/>
          <pc:sldMk cId="1826436156" sldId="519"/>
        </pc:sldMkLst>
      </pc:sldChg>
      <pc:sldChg chg="add">
        <pc:chgData name="Kate Piper (IMH)" userId="S::k.piper1@uwtsd.ac.uk::f69ee4e2-845b-4a1f-89c4-60fce9da139f" providerId="AD" clId="Web-{3A4C5B8B-897F-484E-8982-E98812A5C1D8}" dt="2024-11-18T10:52:24.695" v="32"/>
        <pc:sldMkLst>
          <pc:docMk/>
          <pc:sldMk cId="3844041069" sldId="541"/>
        </pc:sldMkLst>
      </pc:sldChg>
      <pc:sldChg chg="add">
        <pc:chgData name="Kate Piper (IMH)" userId="S::k.piper1@uwtsd.ac.uk::f69ee4e2-845b-4a1f-89c4-60fce9da139f" providerId="AD" clId="Web-{3A4C5B8B-897F-484E-8982-E98812A5C1D8}" dt="2024-11-18T10:52:24.695" v="33"/>
        <pc:sldMkLst>
          <pc:docMk/>
          <pc:sldMk cId="1007180520" sldId="542"/>
        </pc:sldMkLst>
      </pc:sldChg>
      <pc:sldChg chg="add">
        <pc:chgData name="Kate Piper (IMH)" userId="S::k.piper1@uwtsd.ac.uk::f69ee4e2-845b-4a1f-89c4-60fce9da139f" providerId="AD" clId="Web-{3A4C5B8B-897F-484E-8982-E98812A5C1D8}" dt="2024-11-18T10:52:24.710" v="34"/>
        <pc:sldMkLst>
          <pc:docMk/>
          <pc:sldMk cId="2719743128" sldId="543"/>
        </pc:sldMkLst>
      </pc:sldChg>
      <pc:sldChg chg="add">
        <pc:chgData name="Kate Piper (IMH)" userId="S::k.piper1@uwtsd.ac.uk::f69ee4e2-845b-4a1f-89c4-60fce9da139f" providerId="AD" clId="Web-{3A4C5B8B-897F-484E-8982-E98812A5C1D8}" dt="2024-11-18T10:52:24.726" v="35"/>
        <pc:sldMkLst>
          <pc:docMk/>
          <pc:sldMk cId="2391869660" sldId="544"/>
        </pc:sldMkLst>
      </pc:sldChg>
      <pc:sldChg chg="add">
        <pc:chgData name="Kate Piper (IMH)" userId="S::k.piper1@uwtsd.ac.uk::f69ee4e2-845b-4a1f-89c4-60fce9da139f" providerId="AD" clId="Web-{3A4C5B8B-897F-484E-8982-E98812A5C1D8}" dt="2024-11-18T10:52:24.741" v="36"/>
        <pc:sldMkLst>
          <pc:docMk/>
          <pc:sldMk cId="3726043323" sldId="545"/>
        </pc:sldMkLst>
      </pc:sldChg>
      <pc:sldChg chg="add">
        <pc:chgData name="Kate Piper (IMH)" userId="S::k.piper1@uwtsd.ac.uk::f69ee4e2-845b-4a1f-89c4-60fce9da139f" providerId="AD" clId="Web-{3A4C5B8B-897F-484E-8982-E98812A5C1D8}" dt="2024-11-18T10:52:46.008" v="37"/>
        <pc:sldMkLst>
          <pc:docMk/>
          <pc:sldMk cId="2392155552" sldId="546"/>
        </pc:sldMkLst>
      </pc:sldChg>
      <pc:sldMasterChg chg="del delSldLayout">
        <pc:chgData name="Kate Piper (IMH)" userId="S::k.piper1@uwtsd.ac.uk::f69ee4e2-845b-4a1f-89c4-60fce9da139f" providerId="AD" clId="Web-{3A4C5B8B-897F-484E-8982-E98812A5C1D8}" dt="2024-11-18T10:50:44.239" v="2"/>
        <pc:sldMasterMkLst>
          <pc:docMk/>
          <pc:sldMasterMk cId="3994187330" sldId="2147483650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3"/>
        <pc:sldMasterMkLst>
          <pc:docMk/>
          <pc:sldMasterMk cId="503966888" sldId="2147483653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4"/>
        <pc:sldMasterMkLst>
          <pc:docMk/>
          <pc:sldMasterMk cId="19418140" sldId="2147483654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5"/>
        <pc:sldMasterMkLst>
          <pc:docMk/>
          <pc:sldMasterMk cId="1086982509" sldId="2147483655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5"/>
          <pc:sldLayoutMkLst>
            <pc:docMk/>
            <pc:sldMasterMk cId="1086982509" sldId="2147483655"/>
            <pc:sldLayoutMk cId="408938655" sldId="2147483679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6"/>
        <pc:sldMasterMkLst>
          <pc:docMk/>
          <pc:sldMasterMk cId="537362470" sldId="2147483656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6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7"/>
        <pc:sldMasterMkLst>
          <pc:docMk/>
          <pc:sldMasterMk cId="3275634550" sldId="2147483657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7"/>
          <pc:sldLayoutMkLst>
            <pc:docMk/>
            <pc:sldMasterMk cId="3275634550" sldId="2147483657"/>
            <pc:sldLayoutMk cId="2783529864" sldId="2147483681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8"/>
        <pc:sldMasterMkLst>
          <pc:docMk/>
          <pc:sldMasterMk cId="1384196811" sldId="2147483658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8"/>
          <pc:sldLayoutMkLst>
            <pc:docMk/>
            <pc:sldMasterMk cId="1384196811" sldId="2147483658"/>
            <pc:sldLayoutMk cId="1556723426" sldId="2147483682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9"/>
        <pc:sldMasterMkLst>
          <pc:docMk/>
          <pc:sldMasterMk cId="1800093731" sldId="2147483659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9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0"/>
        <pc:sldMasterMkLst>
          <pc:docMk/>
          <pc:sldMasterMk cId="3508390215" sldId="2147483661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0"/>
          <pc:sldLayoutMkLst>
            <pc:docMk/>
            <pc:sldMasterMk cId="3508390215" sldId="2147483661"/>
            <pc:sldLayoutMk cId="724236427" sldId="2147483685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1"/>
        <pc:sldMasterMkLst>
          <pc:docMk/>
          <pc:sldMasterMk cId="2581267852" sldId="2147483662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2"/>
        <pc:sldMasterMkLst>
          <pc:docMk/>
          <pc:sldMasterMk cId="1372220361" sldId="2147483663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2"/>
          <pc:sldLayoutMkLst>
            <pc:docMk/>
            <pc:sldMasterMk cId="1372220361" sldId="2147483663"/>
            <pc:sldLayoutMk cId="2317885063" sldId="2147483687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3"/>
        <pc:sldMasterMkLst>
          <pc:docMk/>
          <pc:sldMasterMk cId="741040061" sldId="2147483664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3"/>
          <pc:sldLayoutMkLst>
            <pc:docMk/>
            <pc:sldMasterMk cId="741040061" sldId="2147483664"/>
            <pc:sldLayoutMk cId="763020717" sldId="2147483688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4"/>
        <pc:sldMasterMkLst>
          <pc:docMk/>
          <pc:sldMasterMk cId="58822457" sldId="2147483665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4"/>
          <pc:sldLayoutMkLst>
            <pc:docMk/>
            <pc:sldMasterMk cId="58822457" sldId="2147483665"/>
            <pc:sldLayoutMk cId="2624528723" sldId="2147483689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5"/>
        <pc:sldMasterMkLst>
          <pc:docMk/>
          <pc:sldMasterMk cId="754378712" sldId="2147483666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Kate Piper (IMH)" userId="S::k.piper1@uwtsd.ac.uk::f69ee4e2-845b-4a1f-89c4-60fce9da139f" providerId="AD" clId="Web-{3A4C5B8B-897F-484E-8982-E98812A5C1D8}" dt="2024-11-18T10:50:44.239" v="15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7"/>
        <pc:sldMasterMkLst>
          <pc:docMk/>
          <pc:sldMasterMk cId="217095490" sldId="2147483670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7"/>
          <pc:sldLayoutMkLst>
            <pc:docMk/>
            <pc:sldMasterMk cId="217095490" sldId="2147483670"/>
            <pc:sldLayoutMk cId="3583415931" sldId="2147483696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8"/>
        <pc:sldMasterMkLst>
          <pc:docMk/>
          <pc:sldMasterMk cId="1743180627" sldId="2147483671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Kate Piper (IMH)" userId="S::k.piper1@uwtsd.ac.uk::f69ee4e2-845b-4a1f-89c4-60fce9da139f" providerId="AD" clId="Web-{3A4C5B8B-897F-484E-8982-E98812A5C1D8}" dt="2024-11-18T10:50:44.239" v="16"/>
        <pc:sldMasterMkLst>
          <pc:docMk/>
          <pc:sldMasterMk cId="130175223" sldId="2147483673"/>
        </pc:sldMasterMkLst>
        <pc:sldLayoutChg chg="del">
          <pc:chgData name="Kate Piper (IMH)" userId="S::k.piper1@uwtsd.ac.uk::f69ee4e2-845b-4a1f-89c4-60fce9da139f" providerId="AD" clId="Web-{3A4C5B8B-897F-484E-8982-E98812A5C1D8}" dt="2024-11-18T10:50:44.239" v="16"/>
          <pc:sldLayoutMkLst>
            <pc:docMk/>
            <pc:sldMasterMk cId="130175223" sldId="2147483673"/>
            <pc:sldLayoutMk cId="324980695" sldId="214748369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Book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Graph 1 Relationship between grip strength and arm girth</a:t>
            </a:r>
          </a:p>
        </c:rich>
      </c:tx>
      <c:overlay val="0"/>
    </c:title>
    <c:autoTitleDeleted val="0"/>
    <c:plotArea>
      <c:layout/>
      <c:scatterChart>
        <c:scatterStyle val="line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Forearm</c:v>
                </c:pt>
              </c:strCache>
            </c:strRef>
          </c:tx>
          <c:spPr>
            <a:ln w="28575">
              <a:noFill/>
            </a:ln>
          </c:spPr>
          <c:trendline>
            <c:trendlineType val="linear"/>
            <c:dispRSqr val="0"/>
            <c:dispEq val="0"/>
          </c:trendline>
          <c:xVal>
            <c:numRef>
              <c:f>Sheet1!$A$2:$A$14</c:f>
              <c:numCache>
                <c:formatCode>General</c:formatCode>
                <c:ptCount val="13"/>
                <c:pt idx="0">
                  <c:v>45</c:v>
                </c:pt>
                <c:pt idx="1">
                  <c:v>43</c:v>
                </c:pt>
                <c:pt idx="2">
                  <c:v>31</c:v>
                </c:pt>
                <c:pt idx="3">
                  <c:v>43</c:v>
                </c:pt>
                <c:pt idx="4">
                  <c:v>26</c:v>
                </c:pt>
                <c:pt idx="5">
                  <c:v>15</c:v>
                </c:pt>
                <c:pt idx="6">
                  <c:v>60</c:v>
                </c:pt>
                <c:pt idx="7">
                  <c:v>34</c:v>
                </c:pt>
                <c:pt idx="8">
                  <c:v>41</c:v>
                </c:pt>
                <c:pt idx="9">
                  <c:v>36</c:v>
                </c:pt>
                <c:pt idx="10">
                  <c:v>51</c:v>
                </c:pt>
                <c:pt idx="11">
                  <c:v>53</c:v>
                </c:pt>
                <c:pt idx="12">
                  <c:v>29</c:v>
                </c:pt>
              </c:numCache>
            </c:numRef>
          </c:xVal>
          <c:yVal>
            <c:numRef>
              <c:f>Sheet1!$B$2:$B$14</c:f>
              <c:numCache>
                <c:formatCode>General</c:formatCode>
                <c:ptCount val="13"/>
                <c:pt idx="0">
                  <c:v>24</c:v>
                </c:pt>
                <c:pt idx="1">
                  <c:v>23</c:v>
                </c:pt>
                <c:pt idx="2">
                  <c:v>23</c:v>
                </c:pt>
                <c:pt idx="3">
                  <c:v>25</c:v>
                </c:pt>
                <c:pt idx="4">
                  <c:v>21</c:v>
                </c:pt>
                <c:pt idx="5">
                  <c:v>20</c:v>
                </c:pt>
                <c:pt idx="6">
                  <c:v>30</c:v>
                </c:pt>
                <c:pt idx="7">
                  <c:v>22</c:v>
                </c:pt>
                <c:pt idx="8">
                  <c:v>26</c:v>
                </c:pt>
                <c:pt idx="9">
                  <c:v>23</c:v>
                </c:pt>
                <c:pt idx="10">
                  <c:v>27</c:v>
                </c:pt>
                <c:pt idx="11">
                  <c:v>29</c:v>
                </c:pt>
                <c:pt idx="12">
                  <c:v>20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932C-4D41-A70B-3E0813712C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7174272"/>
        <c:axId val="77176192"/>
      </c:scatterChart>
      <c:valAx>
        <c:axId val="77174272"/>
        <c:scaling>
          <c:orientation val="minMax"/>
        </c:scaling>
        <c:delete val="0"/>
        <c:axPos val="b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Grip strength (kgf)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6192"/>
        <c:crosses val="autoZero"/>
        <c:crossBetween val="midCat"/>
      </c:valAx>
      <c:valAx>
        <c:axId val="77176192"/>
        <c:scaling>
          <c:orientation val="minMax"/>
        </c:scaling>
        <c:delete val="0"/>
        <c:axPos val="l"/>
        <c:majorGridlines/>
        <c:min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/>
                  <a:t>Arm grirth (cm)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77174272"/>
        <c:crosses val="autoZero"/>
        <c:crossBetween val="midCat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>
                <a:effectLst/>
                <a:latin typeface="RegularClarivate-Bold"/>
              </a:rPr>
              <a:t>Is there a difference between gender in calorie intake?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>
                <a:effectLst/>
                <a:latin typeface="RegularClarivate-Bold"/>
              </a:rPr>
              <a:t>How does gender influence dietary patterns and calorie consumption?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>
                <a:effectLst/>
                <a:latin typeface="RegularClarivate-Bold"/>
              </a:rPr>
              <a:t>What are the differences in calorie intake between males and females across various age groups?</a:t>
            </a:r>
          </a:p>
          <a:p>
            <a:endParaRPr lang="en-GB"/>
          </a:p>
          <a:p>
            <a:endParaRPr lang="en-GB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solidFill>
                  <a:srgbClr val="000000"/>
                </a:solidFill>
                <a:effectLst/>
                <a:latin typeface="Source Sans 3"/>
              </a:rPr>
              <a:t>Can skinfold thickness and bioelectrical impedance provide complementary information about body composition?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solidFill>
                  <a:srgbClr val="000000"/>
                </a:solidFill>
                <a:effectLst/>
                <a:latin typeface="Source Sans 3"/>
              </a:rPr>
              <a:t>What are the accuracy and reliability of skinfold </a:t>
            </a:r>
            <a:r>
              <a:rPr lang="en-GB" b="0" i="0" err="1">
                <a:solidFill>
                  <a:srgbClr val="000000"/>
                </a:solidFill>
                <a:effectLst/>
                <a:latin typeface="Source Sans 3"/>
              </a:rPr>
              <a:t>calipers</a:t>
            </a:r>
            <a:r>
              <a:rPr lang="en-GB" b="0" i="0">
                <a:solidFill>
                  <a:srgbClr val="000000"/>
                </a:solidFill>
                <a:effectLst/>
                <a:latin typeface="Source Sans 3"/>
              </a:rPr>
              <a:t> versus impedance devices for body fat estimation?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00000"/>
                </a:solidFill>
                <a:effectLst/>
                <a:latin typeface="Source Sans 3"/>
              </a:rPr>
              <a:t>What is the correlation between forearm circumference and grip strength in adults?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/>
            </a:br>
            <a:r>
              <a:rPr lang="en-GB" b="0" i="0">
                <a:solidFill>
                  <a:srgbClr val="000000"/>
                </a:solidFill>
                <a:effectLst/>
                <a:latin typeface="Source Sans 3"/>
              </a:rPr>
              <a:t>What role does forearm length play in determining grip strength in athletes?</a:t>
            </a:r>
          </a:p>
          <a:p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>
              <a:solidFill>
                <a:srgbClr val="000000"/>
              </a:solidFill>
              <a:effectLst/>
              <a:latin typeface="Source Sans 3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21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196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A010-45DF-06CF-896C-42DC3D50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CF50-799B-DB98-346F-76C6C4ECD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36746"/>
            <a:ext cx="11481847" cy="3664813"/>
          </a:xfrm>
        </p:spPr>
        <p:txBody>
          <a:bodyPr/>
          <a:lstStyle/>
          <a:p>
            <a:r>
              <a:rPr lang="en-GB"/>
              <a:t>Running through a quantitative research process</a:t>
            </a:r>
          </a:p>
          <a:p>
            <a:endParaRPr lang="en-GB"/>
          </a:p>
          <a:p>
            <a:r>
              <a:rPr lang="en-GB"/>
              <a:t>Analyse quantitative data using statistical analysis</a:t>
            </a:r>
          </a:p>
        </p:txBody>
      </p:sp>
    </p:spTree>
    <p:extLst>
      <p:ext uri="{BB962C8B-B14F-4D97-AF65-F5344CB8AC3E}">
        <p14:creationId xmlns:p14="http://schemas.microsoft.com/office/powerpoint/2010/main" val="1833355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A010-45DF-06CF-896C-42DC3D50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CF50-799B-DB98-346F-76C6C4ECD0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716152"/>
            <a:ext cx="7187875" cy="368540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Running through a quantitative research process</a:t>
            </a:r>
          </a:p>
          <a:p>
            <a:r>
              <a:rPr lang="en-GB" dirty="0">
                <a:highlight>
                  <a:srgbClr val="FFFF00"/>
                </a:highlight>
              </a:rPr>
              <a:t>What do we know about the topic? What has already been found?</a:t>
            </a:r>
            <a:endParaRPr lang="en-GB" dirty="0">
              <a:highlight>
                <a:srgbClr val="FFFF00"/>
              </a:highlight>
              <a:ea typeface="Calibri"/>
              <a:cs typeface="Calibri"/>
            </a:endParaRPr>
          </a:p>
          <a:p>
            <a:r>
              <a:rPr lang="en-GB" dirty="0">
                <a:highlight>
                  <a:srgbClr val="FFFF00"/>
                </a:highlight>
              </a:rPr>
              <a:t>How have studies been done in the past?</a:t>
            </a:r>
            <a:endParaRPr lang="en-GB" dirty="0">
              <a:highlight>
                <a:srgbClr val="FFFF00"/>
              </a:highlight>
              <a:ea typeface="Calibri"/>
              <a:cs typeface="Calibri"/>
            </a:endParaRPr>
          </a:p>
          <a:p>
            <a:r>
              <a:rPr lang="en-GB" dirty="0">
                <a:highlight>
                  <a:srgbClr val="FFFF00"/>
                </a:highlight>
              </a:rPr>
              <a:t>Design a methodology</a:t>
            </a:r>
            <a:endParaRPr lang="en-GB" dirty="0">
              <a:highlight>
                <a:srgbClr val="FFFF00"/>
              </a:highlight>
              <a:ea typeface="Calibri"/>
              <a:cs typeface="Calibri"/>
            </a:endParaRPr>
          </a:p>
          <a:p>
            <a:endParaRPr lang="en-GB"/>
          </a:p>
          <a:p>
            <a:r>
              <a:rPr lang="en-GB" dirty="0"/>
              <a:t>STATISTICALLY ANALYSE THE DATA</a:t>
            </a:r>
            <a:endParaRPr lang="en-GB" dirty="0"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D7AB86-C106-910F-EAD9-BDB294E722E0}"/>
              </a:ext>
            </a:extLst>
          </p:cNvPr>
          <p:cNvSpPr txBox="1"/>
          <p:nvPr/>
        </p:nvSpPr>
        <p:spPr>
          <a:xfrm>
            <a:off x="7298724" y="368643"/>
            <a:ext cx="4799551" cy="5650778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Is there a difference between gender in calorie intake?</a:t>
            </a:r>
            <a:r>
              <a:rPr lang="en-US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​</a:t>
            </a:r>
          </a:p>
          <a:p>
            <a:r>
              <a:rPr lang="en-GB" b="1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How does gender influence dietary patterns and calorie consumption?</a:t>
            </a:r>
            <a:r>
              <a:rPr lang="en-US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​</a:t>
            </a:r>
          </a:p>
          <a:p>
            <a:r>
              <a:rPr lang="en-GB" b="1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What are the differences in calorie intake between males and females across various age groups?</a:t>
            </a:r>
            <a:r>
              <a:rPr lang="en-US">
                <a:solidFill>
                  <a:srgbClr val="000000"/>
                </a:solidFill>
                <a:latin typeface="RegularClarivate-Bold"/>
                <a:ea typeface="Calibri"/>
                <a:cs typeface="Calibr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ea typeface="Calibri"/>
                <a:cs typeface="Calibr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Can skinfold thickness and bioelectrical impedance provide complementary information about body composition?</a:t>
            </a:r>
            <a:r>
              <a:rPr lang="en-US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What are the accuracy and reliability of skinfold calipers versus impedance devices for body fat estimation?</a:t>
            </a:r>
            <a:r>
              <a:rPr lang="en-US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​</a:t>
            </a:r>
          </a:p>
          <a:p>
            <a:r>
              <a:rPr lang="en-GB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​</a:t>
            </a:r>
          </a:p>
          <a:p>
            <a:pPr marL="228600" indent="-228600">
              <a:buFont typeface="Arial,Sans-Serif"/>
              <a:buChar char="•"/>
            </a:pPr>
            <a:r>
              <a:rPr lang="en-GB" sz="960">
                <a:solidFill>
                  <a:srgbClr val="000000"/>
                </a:solidFill>
                <a:latin typeface="Source Sans 3"/>
                <a:cs typeface="Arial"/>
              </a:rPr>
              <a:t>​</a:t>
            </a:r>
          </a:p>
          <a:p>
            <a:pPr marL="228600" indent="-228600">
              <a:buFont typeface="Arial,Sans-Serif"/>
              <a:buChar char="•"/>
            </a:pPr>
            <a:r>
              <a:rPr lang="en-GB" sz="960">
                <a:solidFill>
                  <a:srgbClr val="000000"/>
                </a:solidFill>
                <a:latin typeface="Source Sans 3"/>
                <a:cs typeface="Arial"/>
              </a:rPr>
              <a:t>What is the correlation between forearm circumference and grip strength in adults?</a:t>
            </a:r>
            <a:r>
              <a:rPr lang="en-US" sz="960">
                <a:solidFill>
                  <a:srgbClr val="000000"/>
                </a:solidFill>
                <a:latin typeface="Source Sans 3"/>
                <a:cs typeface="Arial"/>
              </a:rPr>
              <a:t>​</a:t>
            </a:r>
          </a:p>
          <a:p>
            <a:r>
              <a:rPr lang="en-US">
                <a:solidFill>
                  <a:srgbClr val="000000"/>
                </a:solidFill>
                <a:ea typeface="Calibri"/>
                <a:cs typeface="Calibri"/>
              </a:rPr>
              <a:t>​</a:t>
            </a:r>
            <a:br>
              <a:rPr lang="en-US">
                <a:solidFill>
                  <a:srgbClr val="000000"/>
                </a:solidFill>
                <a:ea typeface="Calibri"/>
                <a:cs typeface="Calibri"/>
              </a:rPr>
            </a:br>
            <a:r>
              <a:rPr lang="en-GB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What role does forearm length play in determining grip strength in athletes?</a:t>
            </a:r>
            <a:r>
              <a:rPr lang="en-US">
                <a:solidFill>
                  <a:srgbClr val="000000"/>
                </a:solidFill>
                <a:latin typeface="Source Sans 3"/>
                <a:ea typeface="Calibri"/>
                <a:cs typeface="Calibr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906189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A010-45DF-06CF-896C-42DC3D50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CF50-799B-DB98-346F-76C6C4ECD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Is there a difference between gender in calorie intake?</a:t>
            </a:r>
          </a:p>
          <a:p>
            <a:r>
              <a:rPr lang="en-GB"/>
              <a:t>Does Body fat measure by skinfolds and </a:t>
            </a:r>
            <a:r>
              <a:rPr lang="en-GB" err="1"/>
              <a:t>impedence</a:t>
            </a:r>
            <a:r>
              <a:rPr lang="en-GB"/>
              <a:t> give the same information?</a:t>
            </a:r>
          </a:p>
          <a:p>
            <a:r>
              <a:rPr lang="en-GB"/>
              <a:t>Is there a relationship between size of forearm and grip strength?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813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C94B2-55F1-57D6-925C-F9FA2B7C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B8087-3E2C-F714-AEA9-C172013DC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0E6159AF-F476-6D41-31F0-3B98D6117D7C}"/>
              </a:ext>
            </a:extLst>
          </p:cNvPr>
          <p:cNvSpPr txBox="1">
            <a:spLocks/>
          </p:cNvSpPr>
          <p:nvPr/>
        </p:nvSpPr>
        <p:spPr>
          <a:xfrm>
            <a:off x="553056" y="87640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Types of Data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EDFDD410-A2B4-0E37-EA26-22A2242D16D2}"/>
              </a:ext>
            </a:extLst>
          </p:cNvPr>
          <p:cNvSpPr txBox="1">
            <a:spLocks/>
          </p:cNvSpPr>
          <p:nvPr/>
        </p:nvSpPr>
        <p:spPr>
          <a:xfrm>
            <a:off x="514262" y="2537321"/>
            <a:ext cx="2525685" cy="2158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Nominal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Ordinal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Interval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Ratio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985670-1BB8-6398-AE0B-9AD8449F10BA}"/>
              </a:ext>
            </a:extLst>
          </p:cNvPr>
          <p:cNvSpPr/>
          <p:nvPr/>
        </p:nvSpPr>
        <p:spPr>
          <a:xfrm>
            <a:off x="3078740" y="2159619"/>
            <a:ext cx="8506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</a:rPr>
              <a:t>Table 1 – Impact of gender and socio-economic class on fitness and body composition.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20E3BF8-F314-5090-6844-A16CEE92E236}"/>
              </a:ext>
            </a:extLst>
          </p:cNvPr>
          <p:cNvGraphicFramePr>
            <a:graphicFrameLocks noGrp="1"/>
          </p:cNvGraphicFramePr>
          <p:nvPr/>
        </p:nvGraphicFramePr>
        <p:xfrm>
          <a:off x="3078740" y="2573805"/>
          <a:ext cx="7874922" cy="2085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7263">
                  <a:extLst>
                    <a:ext uri="{9D8B030D-6E8A-4147-A177-3AD203B41FA5}">
                      <a16:colId xmlns:a16="http://schemas.microsoft.com/office/drawing/2014/main" val="3716798185"/>
                    </a:ext>
                  </a:extLst>
                </a:gridCol>
                <a:gridCol w="2309211">
                  <a:extLst>
                    <a:ext uri="{9D8B030D-6E8A-4147-A177-3AD203B41FA5}">
                      <a16:colId xmlns:a16="http://schemas.microsoft.com/office/drawing/2014/main" val="299668885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52548862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877452034"/>
                    </a:ext>
                  </a:extLst>
                </a:gridCol>
                <a:gridCol w="585000">
                  <a:extLst>
                    <a:ext uri="{9D8B030D-6E8A-4147-A177-3AD203B41FA5}">
                      <a16:colId xmlns:a16="http://schemas.microsoft.com/office/drawing/2014/main" val="22118954"/>
                    </a:ext>
                  </a:extLst>
                </a:gridCol>
                <a:gridCol w="2037238">
                  <a:extLst>
                    <a:ext uri="{9D8B030D-6E8A-4147-A177-3AD203B41FA5}">
                      <a16:colId xmlns:a16="http://schemas.microsoft.com/office/drawing/2014/main" val="720471743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Gender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Socio-economic group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Body fat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VO</a:t>
                      </a:r>
                      <a:r>
                        <a:rPr lang="en-GB" sz="1000" baseline="-25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max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Do you enjoy Sport?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74959303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higher, Intermediate, 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kg/m/m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ml/kg/min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5pt Likert Scale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1337734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43237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56.2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77301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30.1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728063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127728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15134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5664064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857655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34.5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109846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36.5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43376457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38.4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871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9029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A433E21-2B58-4854-68D8-484C56BC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64" y="286210"/>
            <a:ext cx="10515600" cy="736788"/>
          </a:xfrm>
        </p:spPr>
        <p:txBody>
          <a:bodyPr/>
          <a:lstStyle/>
          <a:p>
            <a:pPr algn="ctr"/>
            <a:r>
              <a:rPr lang="en-GB"/>
              <a:t>Types of Statistics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33B6D3-783C-1390-6180-E2DE6452E0C1}"/>
              </a:ext>
            </a:extLst>
          </p:cNvPr>
          <p:cNvSpPr txBox="1">
            <a:spLocks/>
          </p:cNvSpPr>
          <p:nvPr/>
        </p:nvSpPr>
        <p:spPr>
          <a:xfrm>
            <a:off x="554651" y="896284"/>
            <a:ext cx="5157787" cy="542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511F9-6567-16BF-4F0E-09601505EFD9}"/>
              </a:ext>
            </a:extLst>
          </p:cNvPr>
          <p:cNvSpPr txBox="1">
            <a:spLocks/>
          </p:cNvSpPr>
          <p:nvPr/>
        </p:nvSpPr>
        <p:spPr>
          <a:xfrm>
            <a:off x="554651" y="1438368"/>
            <a:ext cx="5157787" cy="41696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Describes the information in terms of raw data, means standard deviations etc.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 inference of what the data means is made.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A52F6A8-E6D4-33A2-1A80-B0627D51CFC6}"/>
              </a:ext>
            </a:extLst>
          </p:cNvPr>
          <p:cNvSpPr txBox="1">
            <a:spLocks/>
          </p:cNvSpPr>
          <p:nvPr/>
        </p:nvSpPr>
        <p:spPr>
          <a:xfrm>
            <a:off x="5887064" y="1045696"/>
            <a:ext cx="5183188" cy="392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B5F8647-BC11-B400-925F-C032534856D1}"/>
              </a:ext>
            </a:extLst>
          </p:cNvPr>
          <p:cNvSpPr txBox="1">
            <a:spLocks/>
          </p:cNvSpPr>
          <p:nvPr/>
        </p:nvSpPr>
        <p:spPr>
          <a:xfrm>
            <a:off x="6231193" y="1642688"/>
            <a:ext cx="5183188" cy="41696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Makes inferences about difference and or associations within and between data.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14879655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0A76946-EDE4-4DA1-B666-1F6C1017F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459" y="318762"/>
            <a:ext cx="10515600" cy="1039346"/>
          </a:xfrm>
        </p:spPr>
        <p:txBody>
          <a:bodyPr/>
          <a:lstStyle/>
          <a:p>
            <a:pPr algn="ctr"/>
            <a:r>
              <a:rPr lang="en-GB"/>
              <a:t>Significance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4DD573-B2C7-1D69-3759-8F3EF2ADA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Statistical analysis relates to the probability that an outcome occurs and not to absolutes.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the social science significance is normally set at P&lt;.05 and p&lt;.01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means that we are confidence that there is a relationship or difference in 95 out of a 100 (95%) cases, if P&lt;.01 then 99% of the time.</a:t>
            </a:r>
          </a:p>
          <a:p>
            <a:pPr marL="0" indent="0">
              <a:buNone/>
            </a:pPr>
            <a:r>
              <a:rPr lang="en-GB"/>
              <a:t>The probability of results occurring due to chance is less than 5%</a:t>
            </a:r>
          </a:p>
          <a:p>
            <a:pPr marL="0" indent="0">
              <a:buNone/>
            </a:pPr>
            <a:r>
              <a:rPr lang="en-GB"/>
              <a:t>If the Statistical values is greater than .05 then we say there is no relationship or differences in the data. </a:t>
            </a:r>
          </a:p>
        </p:txBody>
      </p:sp>
    </p:spTree>
    <p:extLst>
      <p:ext uri="{BB962C8B-B14F-4D97-AF65-F5344CB8AC3E}">
        <p14:creationId xmlns:p14="http://schemas.microsoft.com/office/powerpoint/2010/main" val="1300661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B3A1F6-3633-4B5A-D8A2-9335A20A3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AE881E-D566-13DD-C044-F36C2813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264" y="286210"/>
            <a:ext cx="10515600" cy="736788"/>
          </a:xfrm>
        </p:spPr>
        <p:txBody>
          <a:bodyPr/>
          <a:lstStyle/>
          <a:p>
            <a:pPr algn="ctr"/>
            <a:r>
              <a:rPr lang="en-GB"/>
              <a:t>Types of Statistics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86E10F-8C1E-829C-99D8-1C9BA742F1EC}"/>
              </a:ext>
            </a:extLst>
          </p:cNvPr>
          <p:cNvSpPr txBox="1">
            <a:spLocks/>
          </p:cNvSpPr>
          <p:nvPr/>
        </p:nvSpPr>
        <p:spPr>
          <a:xfrm>
            <a:off x="554651" y="896284"/>
            <a:ext cx="5157787" cy="542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B050"/>
                </a:solidFill>
              </a:rPr>
              <a:t>Descriptive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0D7A69-6638-F680-B9BC-C45E4CB832DF}"/>
              </a:ext>
            </a:extLst>
          </p:cNvPr>
          <p:cNvSpPr txBox="1">
            <a:spLocks/>
          </p:cNvSpPr>
          <p:nvPr/>
        </p:nvSpPr>
        <p:spPr>
          <a:xfrm>
            <a:off x="554651" y="1438368"/>
            <a:ext cx="5157787" cy="4169616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Describes the information in terms of raw data, means standard deviations etc.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 inference of what the data means is made.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Often used at the start of the results section or results sub-section to provide a summary of findings.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2E3A168-6347-CB01-F727-5555D52CAC7D}"/>
              </a:ext>
            </a:extLst>
          </p:cNvPr>
          <p:cNvSpPr txBox="1">
            <a:spLocks/>
          </p:cNvSpPr>
          <p:nvPr/>
        </p:nvSpPr>
        <p:spPr>
          <a:xfrm>
            <a:off x="5887064" y="1045696"/>
            <a:ext cx="5183188" cy="392672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2060"/>
                </a:solidFill>
              </a:rPr>
              <a:t>Inferential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5F028EF-D092-1F28-4132-BFC5013BD543}"/>
              </a:ext>
            </a:extLst>
          </p:cNvPr>
          <p:cNvSpPr txBox="1">
            <a:spLocks/>
          </p:cNvSpPr>
          <p:nvPr/>
        </p:nvSpPr>
        <p:spPr>
          <a:xfrm>
            <a:off x="6231193" y="1642688"/>
            <a:ext cx="5183188" cy="416961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Makes inferences about difference and or associations within and between data.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Compares between variables and groups.</a:t>
            </a:r>
          </a:p>
        </p:txBody>
      </p:sp>
    </p:spTree>
    <p:extLst>
      <p:ext uri="{BB962C8B-B14F-4D97-AF65-F5344CB8AC3E}">
        <p14:creationId xmlns:p14="http://schemas.microsoft.com/office/powerpoint/2010/main" val="2334203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FC789BC-7AA3-1D3D-6A86-A0D3606E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-136316"/>
            <a:ext cx="10515600" cy="1325563"/>
          </a:xfrm>
        </p:spPr>
        <p:txBody>
          <a:bodyPr/>
          <a:lstStyle/>
          <a:p>
            <a:pPr algn="ctr"/>
            <a:r>
              <a:rPr lang="en-GB"/>
              <a:t>Parametric v Non-parametric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C6B071B0-5532-CB64-BA58-1DC18E861ED8}"/>
              </a:ext>
            </a:extLst>
          </p:cNvPr>
          <p:cNvSpPr txBox="1">
            <a:spLocks/>
          </p:cNvSpPr>
          <p:nvPr/>
        </p:nvSpPr>
        <p:spPr>
          <a:xfrm>
            <a:off x="839788" y="953586"/>
            <a:ext cx="5157787" cy="47036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9AFBD5B5-18CC-9806-A608-0B6534030A03}"/>
              </a:ext>
            </a:extLst>
          </p:cNvPr>
          <p:cNvSpPr txBox="1">
            <a:spLocks/>
          </p:cNvSpPr>
          <p:nvPr/>
        </p:nvSpPr>
        <p:spPr>
          <a:xfrm>
            <a:off x="839788" y="1777497"/>
            <a:ext cx="5157787" cy="4075019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Interval &amp; Ratio data</a:t>
            </a:r>
          </a:p>
          <a:p>
            <a:r>
              <a:rPr lang="en-GB"/>
              <a:t>Normally distributed data</a:t>
            </a:r>
          </a:p>
          <a:p>
            <a:r>
              <a:rPr lang="en-GB"/>
              <a:t>Used Mean averages</a:t>
            </a:r>
          </a:p>
          <a:p>
            <a:r>
              <a:rPr lang="en-GB"/>
              <a:t>Homogeneous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FF0000"/>
                </a:solidFill>
              </a:rPr>
              <a:t>Greater rigour in the analysis and more confident in the outcomes and development of conclusions</a:t>
            </a:r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67C4291B-09E4-E339-0EBB-27ACCD668B19}"/>
              </a:ext>
            </a:extLst>
          </p:cNvPr>
          <p:cNvSpPr txBox="1">
            <a:spLocks/>
          </p:cNvSpPr>
          <p:nvPr/>
        </p:nvSpPr>
        <p:spPr>
          <a:xfrm>
            <a:off x="6172200" y="953586"/>
            <a:ext cx="5183188" cy="4703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0A647F39-028B-E34B-8661-D8A46612967A}"/>
              </a:ext>
            </a:extLst>
          </p:cNvPr>
          <p:cNvSpPr txBox="1">
            <a:spLocks/>
          </p:cNvSpPr>
          <p:nvPr/>
        </p:nvSpPr>
        <p:spPr>
          <a:xfrm>
            <a:off x="6172200" y="1777498"/>
            <a:ext cx="5183188" cy="3684588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Ordinal &amp; Nominal data.</a:t>
            </a:r>
          </a:p>
          <a:p>
            <a:r>
              <a:rPr lang="en-GB"/>
              <a:t>Non-normally distributed data or where no assumptions are made about distribution</a:t>
            </a:r>
          </a:p>
          <a:p>
            <a:r>
              <a:rPr lang="en-GB"/>
              <a:t>Uses Median averages</a:t>
            </a:r>
          </a:p>
          <a:p>
            <a:r>
              <a:rPr lang="en-GB"/>
              <a:t>Homogeneous and heterogeneous</a:t>
            </a:r>
          </a:p>
          <a:p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>
                <a:solidFill>
                  <a:srgbClr val="0070C0"/>
                </a:solidFill>
              </a:rPr>
              <a:t>Less affected by outliers in the data but less robust</a:t>
            </a:r>
          </a:p>
        </p:txBody>
      </p:sp>
    </p:spTree>
    <p:extLst>
      <p:ext uri="{BB962C8B-B14F-4D97-AF65-F5344CB8AC3E}">
        <p14:creationId xmlns:p14="http://schemas.microsoft.com/office/powerpoint/2010/main" val="3356875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1DFB644-6BBA-C360-E7C8-88E461D3D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316" y="-165814"/>
            <a:ext cx="10515600" cy="1325563"/>
          </a:xfrm>
        </p:spPr>
        <p:txBody>
          <a:bodyPr/>
          <a:lstStyle/>
          <a:p>
            <a:pPr algn="ctr"/>
            <a:r>
              <a:rPr lang="en-GB"/>
              <a:t>Statistical Tests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D1EE41D3-F8A6-DE1D-B7DE-A4893322661D}"/>
              </a:ext>
            </a:extLst>
          </p:cNvPr>
          <p:cNvSpPr txBox="1">
            <a:spLocks/>
          </p:cNvSpPr>
          <p:nvPr/>
        </p:nvSpPr>
        <p:spPr>
          <a:xfrm>
            <a:off x="299398" y="719532"/>
            <a:ext cx="5157787" cy="5241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FF0000"/>
                </a:solidFill>
              </a:rPr>
              <a:t>Parametric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18371DE4-F5A8-63B6-BB9B-49744B1CF075}"/>
              </a:ext>
            </a:extLst>
          </p:cNvPr>
          <p:cNvSpPr txBox="1">
            <a:spLocks/>
          </p:cNvSpPr>
          <p:nvPr/>
        </p:nvSpPr>
        <p:spPr>
          <a:xfrm>
            <a:off x="574316" y="1698833"/>
            <a:ext cx="5157787" cy="405111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Pearson’s moment correlations</a:t>
            </a:r>
          </a:p>
          <a:p>
            <a:r>
              <a:rPr lang="en-GB" sz="2000"/>
              <a:t>Linear regression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000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000"/>
          </a:p>
          <a:p>
            <a:r>
              <a:rPr lang="en-GB" sz="2000"/>
              <a:t>T-tests</a:t>
            </a:r>
          </a:p>
          <a:p>
            <a:r>
              <a:rPr lang="en-GB" sz="2000"/>
              <a:t>ANOVA’s</a:t>
            </a:r>
          </a:p>
        </p:txBody>
      </p:sp>
      <p:sp>
        <p:nvSpPr>
          <p:cNvPr id="7" name="Text Placeholder 4">
            <a:extLst>
              <a:ext uri="{FF2B5EF4-FFF2-40B4-BE49-F238E27FC236}">
                <a16:creationId xmlns:a16="http://schemas.microsoft.com/office/drawing/2014/main" id="{2D2F04FD-09F3-AFEB-2E18-540999273F82}"/>
              </a:ext>
            </a:extLst>
          </p:cNvPr>
          <p:cNvSpPr txBox="1">
            <a:spLocks/>
          </p:cNvSpPr>
          <p:nvPr/>
        </p:nvSpPr>
        <p:spPr>
          <a:xfrm>
            <a:off x="5832116" y="772107"/>
            <a:ext cx="5183188" cy="58391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>
                <a:solidFill>
                  <a:srgbClr val="0070C0"/>
                </a:solidFill>
              </a:rPr>
              <a:t>Non- Parametric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906959C5-95E2-6C68-0414-7370ABC3601D}"/>
              </a:ext>
            </a:extLst>
          </p:cNvPr>
          <p:cNvSpPr txBox="1">
            <a:spLocks/>
          </p:cNvSpPr>
          <p:nvPr/>
        </p:nvSpPr>
        <p:spPr>
          <a:xfrm>
            <a:off x="5906728" y="1698832"/>
            <a:ext cx="5183188" cy="4051113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Relationships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Spearman rank order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pPr marL="0" indent="0">
              <a:buFont typeface="Arial" panose="020B0604020202020204" pitchFamily="34" charset="0"/>
              <a:buNone/>
            </a:pPr>
            <a:r>
              <a:rPr lang="en-GB" u="sng"/>
              <a:t>Differences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  <a:p>
            <a:r>
              <a:rPr lang="en-GB"/>
              <a:t>Mann-Whitney U-test</a:t>
            </a:r>
          </a:p>
          <a:p>
            <a:r>
              <a:rPr lang="en-GB"/>
              <a:t>Wilcoxen matched pairs</a:t>
            </a:r>
          </a:p>
          <a:p>
            <a:endParaRPr lang="en-GB"/>
          </a:p>
          <a:p>
            <a:r>
              <a:rPr lang="en-GB"/>
              <a:t>Kurskall Wallis ANOVA</a:t>
            </a:r>
          </a:p>
          <a:p>
            <a:r>
              <a:rPr lang="en-GB"/>
              <a:t>Friedman 2 way ANOVA</a:t>
            </a:r>
          </a:p>
          <a:p>
            <a:r>
              <a:rPr lang="en-GB"/>
              <a:t>Chi Sqared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68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BB74C4-A7C7-A486-DDD7-A614294C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1026877" cy="1143000"/>
          </a:xfrm>
        </p:spPr>
        <p:txBody>
          <a:bodyPr/>
          <a:lstStyle/>
          <a:p>
            <a:r>
              <a:rPr lang="en-US"/>
              <a:t>Types of Test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21E981-66DF-5BE6-1904-C7D91943B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247775"/>
            <a:ext cx="11026877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    </a:t>
            </a:r>
            <a:r>
              <a:rPr lang="en-US" sz="2800" dirty="0"/>
              <a:t> Parametric	</a:t>
            </a:r>
            <a:r>
              <a:rPr lang="en-US" dirty="0"/>
              <a:t>       </a:t>
            </a:r>
            <a:r>
              <a:rPr lang="en-US" sz="2800" dirty="0"/>
              <a:t>		Non-parametric</a:t>
            </a:r>
          </a:p>
          <a:p>
            <a:endParaRPr lang="en-US" sz="2800"/>
          </a:p>
          <a:p>
            <a:r>
              <a:rPr lang="en-US" sz="2800" dirty="0"/>
              <a:t>Correlation 			</a:t>
            </a:r>
            <a:r>
              <a:rPr lang="en-US" dirty="0"/>
              <a:t>        </a:t>
            </a:r>
            <a:r>
              <a:rPr lang="en-US" sz="2800" dirty="0"/>
              <a:t>Spearman rank order</a:t>
            </a:r>
            <a:endParaRPr lang="en-US" sz="2800" dirty="0">
              <a:cs typeface="Calibri"/>
            </a:endParaRPr>
          </a:p>
          <a:p>
            <a:r>
              <a:rPr lang="en-US" sz="2800" dirty="0"/>
              <a:t>Independent t-test</a:t>
            </a:r>
            <a:r>
              <a:rPr lang="en-US" dirty="0"/>
              <a:t>  		     </a:t>
            </a:r>
            <a:r>
              <a:rPr lang="en-US" sz="2800" dirty="0"/>
              <a:t>Mann-Whitney U-test</a:t>
            </a:r>
            <a:endParaRPr lang="en-US" sz="2800" dirty="0">
              <a:cs typeface="Calibri" panose="020F0502020204030204"/>
            </a:endParaRPr>
          </a:p>
          <a:p>
            <a:r>
              <a:rPr lang="en-US" sz="2800" dirty="0"/>
              <a:t>Matched pairs t-test </a:t>
            </a:r>
            <a:r>
              <a:rPr lang="en-US" dirty="0"/>
              <a:t>     </a:t>
            </a:r>
            <a:r>
              <a:rPr lang="en-US" sz="2800" dirty="0"/>
              <a:t>		Wilcoxen ranked order</a:t>
            </a:r>
            <a:endParaRPr lang="en-US" sz="2800" dirty="0">
              <a:cs typeface="Calibri" panose="020F0502020204030204"/>
            </a:endParaRPr>
          </a:p>
          <a:p>
            <a:r>
              <a:rPr lang="en-US" sz="2800" dirty="0"/>
              <a:t>ANOVA</a:t>
            </a:r>
            <a:r>
              <a:rPr lang="en-US" dirty="0"/>
              <a:t>  				          </a:t>
            </a:r>
            <a:r>
              <a:rPr lang="en-US" sz="2800" dirty="0" err="1"/>
              <a:t>Kurskal</a:t>
            </a:r>
            <a:r>
              <a:rPr lang="en-US" sz="2800" dirty="0"/>
              <a:t> – Wallis</a:t>
            </a:r>
            <a:endParaRPr lang="en-US" sz="2800" dirty="0">
              <a:cs typeface="Calibri"/>
            </a:endParaRPr>
          </a:p>
          <a:p>
            <a:pPr marL="0" indent="0">
              <a:buNone/>
            </a:pPr>
            <a:r>
              <a:rPr lang="en-US" sz="2800" dirty="0"/>
              <a:t>					Chi Squared</a:t>
            </a:r>
            <a:endParaRPr lang="en-US" sz="2800" dirty="0">
              <a:cs typeface="Calibri" panose="020F0502020204030204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5EB241-BBE6-1A1A-9A97-1E709DFCF71A}"/>
              </a:ext>
            </a:extLst>
          </p:cNvPr>
          <p:cNvCxnSpPr>
            <a:cxnSpLocks/>
          </p:cNvCxnSpPr>
          <p:nvPr/>
        </p:nvCxnSpPr>
        <p:spPr>
          <a:xfrm>
            <a:off x="2754593" y="2523004"/>
            <a:ext cx="4899686" cy="1905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F96123-8E80-C8DF-4DD7-FF4EB2CAD9D2}"/>
              </a:ext>
            </a:extLst>
          </p:cNvPr>
          <p:cNvCxnSpPr>
            <a:cxnSpLocks/>
          </p:cNvCxnSpPr>
          <p:nvPr/>
        </p:nvCxnSpPr>
        <p:spPr>
          <a:xfrm>
            <a:off x="3785534" y="2992904"/>
            <a:ext cx="2842221" cy="347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CFC2EF-6C45-8FB5-5E4B-86C2C3A0454E}"/>
              </a:ext>
            </a:extLst>
          </p:cNvPr>
          <p:cNvCxnSpPr>
            <a:cxnSpLocks/>
          </p:cNvCxnSpPr>
          <p:nvPr/>
        </p:nvCxnSpPr>
        <p:spPr>
          <a:xfrm flipV="1">
            <a:off x="3867457" y="3512484"/>
            <a:ext cx="2903173" cy="136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F5EEC63-9417-BA5C-B727-2CA27CFF21D1}"/>
              </a:ext>
            </a:extLst>
          </p:cNvPr>
          <p:cNvCxnSpPr>
            <a:cxnSpLocks/>
          </p:cNvCxnSpPr>
          <p:nvPr/>
        </p:nvCxnSpPr>
        <p:spPr>
          <a:xfrm flipV="1">
            <a:off x="2049454" y="4009597"/>
            <a:ext cx="4889191" cy="476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295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13">
            <a:extLst>
              <a:ext uri="{FF2B5EF4-FFF2-40B4-BE49-F238E27FC236}">
                <a16:creationId xmlns:a16="http://schemas.microsoft.com/office/drawing/2014/main" id="{A2ABC245-D3F0-852D-7C19-6CB10D525E33}"/>
              </a:ext>
            </a:extLst>
          </p:cNvPr>
          <p:cNvGraphicFramePr>
            <a:graphicFrameLocks noGrp="1" noChangeAspect="1"/>
          </p:cNvGraphicFramePr>
          <p:nvPr>
            <p:ph sz="half" idx="1"/>
          </p:nvPr>
        </p:nvGraphicFramePr>
        <p:xfrm>
          <a:off x="2908795" y="348149"/>
          <a:ext cx="8994868" cy="51577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439534" imgH="3142857" progId="Paint.Picture">
                  <p:embed/>
                </p:oleObj>
              </mc:Choice>
              <mc:Fallback>
                <p:oleObj name="Bitmap Image" r:id="rId2" imgW="5439534" imgH="3142857" progId="Paint.Picture">
                  <p:embed/>
                  <p:pic>
                    <p:nvPicPr>
                      <p:cNvPr id="4" name="Object 13">
                        <a:extLst>
                          <a:ext uri="{FF2B5EF4-FFF2-40B4-BE49-F238E27FC236}">
                            <a16:creationId xmlns:a16="http://schemas.microsoft.com/office/drawing/2014/main" id="{A2ABC245-D3F0-852D-7C19-6CB10D525E33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08795" y="348149"/>
                        <a:ext cx="8994868" cy="51577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21B7AE0-D975-6BC3-456F-9F65CE1B1628}"/>
              </a:ext>
            </a:extLst>
          </p:cNvPr>
          <p:cNvSpPr txBox="1"/>
          <p:nvPr/>
        </p:nvSpPr>
        <p:spPr>
          <a:xfrm>
            <a:off x="550606" y="2163096"/>
            <a:ext cx="20549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/>
              <a:t>Mean</a:t>
            </a:r>
          </a:p>
          <a:p>
            <a:r>
              <a:rPr lang="en-GB" sz="3600"/>
              <a:t>Mode</a:t>
            </a:r>
          </a:p>
          <a:p>
            <a:r>
              <a:rPr lang="en-GB" sz="3600"/>
              <a:t>Median</a:t>
            </a:r>
          </a:p>
        </p:txBody>
      </p:sp>
    </p:spTree>
    <p:extLst>
      <p:ext uri="{BB962C8B-B14F-4D97-AF65-F5344CB8AC3E}">
        <p14:creationId xmlns:p14="http://schemas.microsoft.com/office/powerpoint/2010/main" val="346345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urtosis and Skewness Example Question | CFA Level I - AnalystPrep">
            <a:extLst>
              <a:ext uri="{FF2B5EF4-FFF2-40B4-BE49-F238E27FC236}">
                <a16:creationId xmlns:a16="http://schemas.microsoft.com/office/drawing/2014/main" id="{1421DBE6-216B-A1F2-A7F8-75ED98CA53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80" y="553271"/>
            <a:ext cx="8233999" cy="4904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57DBF17-67F4-13E2-B3F1-AFC2BD5F99C2}"/>
              </a:ext>
            </a:extLst>
          </p:cNvPr>
          <p:cNvSpPr txBox="1"/>
          <p:nvPr/>
        </p:nvSpPr>
        <p:spPr>
          <a:xfrm>
            <a:off x="1553496" y="3204156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latin typeface="Times New Roman" charset="0"/>
              </a:rPr>
              <a:t> Mesokurtic curve </a:t>
            </a:r>
          </a:p>
          <a:p>
            <a:r>
              <a:rPr lang="en-GB">
                <a:latin typeface="Times New Roman" charset="0"/>
              </a:rPr>
              <a:t>(normal curve)</a:t>
            </a:r>
            <a:endParaRPr lang="en-GB"/>
          </a:p>
        </p:txBody>
      </p:sp>
      <p:pic>
        <p:nvPicPr>
          <p:cNvPr id="1028" name="Picture 4" descr="Python Scipy Stats Kurtosis - Useful Guide - Python Guides">
            <a:extLst>
              <a:ext uri="{FF2B5EF4-FFF2-40B4-BE49-F238E27FC236}">
                <a16:creationId xmlns:a16="http://schemas.microsoft.com/office/drawing/2014/main" id="{8D9BA6AC-273C-0DAA-D61F-50C5A4E703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57833"/>
            <a:ext cx="5926547" cy="431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18B4A98B-217F-334D-9765-1AA7A898F6F8}"/>
              </a:ext>
            </a:extLst>
          </p:cNvPr>
          <p:cNvSpPr/>
          <p:nvPr/>
        </p:nvSpPr>
        <p:spPr>
          <a:xfrm>
            <a:off x="6292645" y="4001729"/>
            <a:ext cx="5491775" cy="52111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2737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28CFB7C-024B-A22F-2A1A-52E30404B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2807" y="70157"/>
            <a:ext cx="10515600" cy="1325563"/>
          </a:xfrm>
        </p:spPr>
        <p:txBody>
          <a:bodyPr/>
          <a:lstStyle/>
          <a:p>
            <a:pPr algn="ctr"/>
            <a:r>
              <a:rPr lang="en-GB"/>
              <a:t>Standard Deviation Task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D686FCCD-74F8-ACCC-7451-7229CD88EFCA}"/>
              </a:ext>
            </a:extLst>
          </p:cNvPr>
          <p:cNvSpPr txBox="1">
            <a:spLocks/>
          </p:cNvSpPr>
          <p:nvPr/>
        </p:nvSpPr>
        <p:spPr>
          <a:xfrm>
            <a:off x="662807" y="1386195"/>
            <a:ext cx="5157787" cy="3715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Data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2A32C912-465E-A506-3E7E-0781A084B5BB}"/>
              </a:ext>
            </a:extLst>
          </p:cNvPr>
          <p:cNvSpPr txBox="1">
            <a:spLocks/>
          </p:cNvSpPr>
          <p:nvPr/>
        </p:nvSpPr>
        <p:spPr>
          <a:xfrm>
            <a:off x="662807" y="1801310"/>
            <a:ext cx="5243771" cy="4093385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You conduct an evaluation of grip strength on athletes v non-athletes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7" name="Text Placeholder 5">
            <a:extLst>
              <a:ext uri="{FF2B5EF4-FFF2-40B4-BE49-F238E27FC236}">
                <a16:creationId xmlns:a16="http://schemas.microsoft.com/office/drawing/2014/main" id="{D5245D63-8F92-DE00-55C9-2DA347C2300B}"/>
              </a:ext>
            </a:extLst>
          </p:cNvPr>
          <p:cNvSpPr txBox="1">
            <a:spLocks/>
          </p:cNvSpPr>
          <p:nvPr/>
        </p:nvSpPr>
        <p:spPr>
          <a:xfrm>
            <a:off x="5995219" y="1285211"/>
            <a:ext cx="5183188" cy="58306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/>
              <a:t>Questions</a:t>
            </a:r>
          </a:p>
        </p:txBody>
      </p:sp>
      <p:graphicFrame>
        <p:nvGraphicFramePr>
          <p:cNvPr id="8" name="Content Placeholder 9">
            <a:extLst>
              <a:ext uri="{FF2B5EF4-FFF2-40B4-BE49-F238E27FC236}">
                <a16:creationId xmlns:a16="http://schemas.microsoft.com/office/drawing/2014/main" id="{34E14583-BA27-0BCD-992E-233F4FDEA270}"/>
              </a:ext>
            </a:extLst>
          </p:cNvPr>
          <p:cNvGraphicFramePr>
            <a:graphicFrameLocks/>
          </p:cNvGraphicFramePr>
          <p:nvPr/>
        </p:nvGraphicFramePr>
        <p:xfrm>
          <a:off x="662807" y="2633095"/>
          <a:ext cx="518318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1594">
                  <a:extLst>
                    <a:ext uri="{9D8B030D-6E8A-4147-A177-3AD203B41FA5}">
                      <a16:colId xmlns:a16="http://schemas.microsoft.com/office/drawing/2014/main" val="3865816782"/>
                    </a:ext>
                  </a:extLst>
                </a:gridCol>
                <a:gridCol w="2591594">
                  <a:extLst>
                    <a:ext uri="{9D8B030D-6E8A-4147-A177-3AD203B41FA5}">
                      <a16:colId xmlns:a16="http://schemas.microsoft.com/office/drawing/2014/main" val="15075597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Athletes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Non-Athletes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13578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43605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23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1716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6504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029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6283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2516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0981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92939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41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834610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3D19B20E-9928-F9D1-599B-DE7DB4264AC2}"/>
              </a:ext>
            </a:extLst>
          </p:cNvPr>
          <p:cNvSpPr txBox="1"/>
          <p:nvPr/>
        </p:nvSpPr>
        <p:spPr>
          <a:xfrm>
            <a:off x="6335786" y="2595773"/>
            <a:ext cx="539309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What is the mean and standard deviation for athletes and non athletes?</a:t>
            </a:r>
          </a:p>
          <a:p>
            <a:endParaRPr lang="en-GB" sz="2400"/>
          </a:p>
          <a:p>
            <a:r>
              <a:rPr lang="en-GB" sz="2400"/>
              <a:t>Calculate the range of the data.</a:t>
            </a:r>
          </a:p>
          <a:p>
            <a:endParaRPr lang="en-GB" sz="2400"/>
          </a:p>
          <a:p>
            <a:r>
              <a:rPr lang="en-GB" sz="2400"/>
              <a:t>Write a statement describing the data.</a:t>
            </a:r>
          </a:p>
        </p:txBody>
      </p:sp>
    </p:spTree>
    <p:extLst>
      <p:ext uri="{BB962C8B-B14F-4D97-AF65-F5344CB8AC3E}">
        <p14:creationId xmlns:p14="http://schemas.microsoft.com/office/powerpoint/2010/main" val="944806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/>
              <a:t>Calculating Mean, Standard Deviation &amp;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Most SPSS output provide mean and SD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You can just calculate in using descriptives.</a:t>
            </a:r>
            <a:endParaRPr lang="en-GB">
              <a:cs typeface="Calibri"/>
            </a:endParaRPr>
          </a:p>
          <a:p>
            <a:pPr marL="0" indent="0">
              <a:buNone/>
            </a:pPr>
            <a:endParaRPr lang="en-GB"/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Input data into SPSS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Analyse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 statistics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Descriptives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Move the variables across</a:t>
            </a:r>
            <a:endParaRPr lang="en-GB" sz="2000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Options – choose those you want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OK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1131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1EFCA16-5D2F-BC9A-5B04-2BDFF0746BCF}"/>
              </a:ext>
            </a:extLst>
          </p:cNvPr>
          <p:cNvSpPr txBox="1">
            <a:spLocks/>
          </p:cNvSpPr>
          <p:nvPr/>
        </p:nvSpPr>
        <p:spPr>
          <a:xfrm>
            <a:off x="612057" y="2099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en-US"/>
              <a:t>Reporting the mean and SD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08FD91-25CD-2FDB-5369-3DB6C8E5D6F8}"/>
              </a:ext>
            </a:extLst>
          </p:cNvPr>
          <p:cNvSpPr txBox="1">
            <a:spLocks/>
          </p:cNvSpPr>
          <p:nvPr/>
        </p:nvSpPr>
        <p:spPr>
          <a:xfrm>
            <a:off x="612057" y="1481496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/>
              <a:t>The grip strength of athletes </a:t>
            </a:r>
            <a:r>
              <a:rPr lang="en-US" altLang="en-US">
                <a:solidFill>
                  <a:srgbClr val="FF0000"/>
                </a:solidFill>
              </a:rPr>
              <a:t>(n=_, _.__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±__kg</a:t>
            </a:r>
            <a:r>
              <a:rPr lang="en-US" altLang="en-US">
                <a:solidFill>
                  <a:srgbClr val="FF0000"/>
                </a:solidFill>
                <a:latin typeface="MS Gothic"/>
                <a:ea typeface="MS Gothic"/>
              </a:rPr>
              <a:t>)</a:t>
            </a:r>
            <a:r>
              <a:rPr lang="en-US" altLang="en-US"/>
              <a:t>was greater than that of non-athletes </a:t>
            </a:r>
            <a:r>
              <a:rPr lang="en-US" altLang="en-US">
                <a:solidFill>
                  <a:srgbClr val="FF0000"/>
                </a:solidFill>
              </a:rPr>
              <a:t>(n=_,__._ </a:t>
            </a:r>
            <a:r>
              <a:rPr lang="en-US" altLang="en-US">
                <a:solidFill>
                  <a:srgbClr val="FF0000"/>
                </a:solidFill>
                <a:ea typeface="MS Gothic"/>
              </a:rPr>
              <a:t>± ____kg)</a:t>
            </a:r>
            <a:r>
              <a:rPr lang="en-US" altLang="en-US">
                <a:ea typeface="MS Gothic"/>
              </a:rPr>
              <a:t>.</a:t>
            </a:r>
          </a:p>
          <a:p>
            <a:pPr marL="0" indent="0">
              <a:buNone/>
              <a:defRPr/>
            </a:pPr>
            <a:r>
              <a:rPr lang="en-US" altLang="en-US" sz="2000">
                <a:ea typeface="MS Gothic"/>
              </a:rPr>
              <a:t>i.e. the number within the group, mean ± Standard deviation </a:t>
            </a:r>
            <a:endParaRPr lang="en-US" altLang="en-US" sz="2000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None/>
              <a:defRPr/>
            </a:pPr>
            <a:r>
              <a:rPr lang="en-US" altLang="en-US">
                <a:ea typeface="MS Gothic"/>
              </a:rPr>
              <a:t>1 SD is assumed unless otherwise stated. </a:t>
            </a:r>
            <a:endParaRPr lang="en-US" altLang="en-US">
              <a:ea typeface="MS Gothic" pitchFamily="49" charset="-128"/>
              <a:cs typeface="Calibri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US" altLang="en-US">
              <a:ea typeface="MS Gothic" pitchFamily="49" charset="-128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US" altLang="en-US">
                <a:solidFill>
                  <a:srgbClr val="0070C0"/>
                </a:solidFill>
                <a:ea typeface="MS Gothic"/>
              </a:rPr>
              <a:t>The higher range of strength in non-athletes (29kg) compared to athletes (12kg) results in a greater standard deviation and means that there is a greater variable in strength score in the non-athlete group</a:t>
            </a:r>
          </a:p>
        </p:txBody>
      </p:sp>
    </p:spTree>
    <p:extLst>
      <p:ext uri="{BB962C8B-B14F-4D97-AF65-F5344CB8AC3E}">
        <p14:creationId xmlns:p14="http://schemas.microsoft.com/office/powerpoint/2010/main" val="4048695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4A9ECC9-1F74-10C5-9438-040C0DC50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610" y="366016"/>
            <a:ext cx="11408779" cy="596167"/>
          </a:xfrm>
        </p:spPr>
        <p:txBody>
          <a:bodyPr>
            <a:noAutofit/>
          </a:bodyPr>
          <a:lstStyle/>
          <a:p>
            <a:pPr algn="ctr"/>
            <a:r>
              <a:rPr lang="en-GB" sz="3200"/>
              <a:t>Confidence Intervals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A114476-C984-DDC1-BBAE-EB601FB1D7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221" y="1097782"/>
            <a:ext cx="10784610" cy="46624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/>
              <a:t>Calculating the mean of a group only allows you to describe the mean of </a:t>
            </a:r>
            <a:r>
              <a:rPr lang="en-GB" sz="2400" b="1"/>
              <a:t>that</a:t>
            </a:r>
            <a:r>
              <a:rPr lang="en-GB" sz="2400"/>
              <a:t> group.</a:t>
            </a:r>
          </a:p>
          <a:p>
            <a:pPr marL="0" indent="0">
              <a:buNone/>
            </a:pPr>
            <a:r>
              <a:rPr lang="en-GB" sz="2400"/>
              <a:t>Calculating the confidence interval from this mean and its standard deviation (normally with a certainty of 95% probability) allows you to predict the mean score within the population as a whole. </a:t>
            </a:r>
          </a:p>
          <a:p>
            <a:pPr marL="0" indent="0">
              <a:buNone/>
            </a:pPr>
            <a:r>
              <a:rPr lang="en-GB" sz="2400"/>
              <a:t>However this calculation only provides a range score that the mean lies between.</a:t>
            </a:r>
          </a:p>
          <a:p>
            <a:pPr marL="0" indent="0">
              <a:buNone/>
            </a:pPr>
            <a:endParaRPr lang="en-GB" sz="2400"/>
          </a:p>
          <a:p>
            <a:pPr marL="0" indent="0" algn="ctr">
              <a:buNone/>
            </a:pPr>
            <a:r>
              <a:rPr lang="en-GB" sz="2400"/>
              <a:t>i.e. The mean strength of the group was 34.5±9.5kg (95% CI 29.5, 39.5)</a:t>
            </a:r>
          </a:p>
          <a:p>
            <a:pPr marL="0" indent="0" algn="ctr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This means that the mean strength of the whole population from which the group mean was derived is between 29.5kg and 39.5kg.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You should report the CI along with the mean and standard deviation within the results section.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246827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1704BFB-17DE-510B-09BD-79C66F42C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>
              <a:defRPr/>
            </a:pPr>
            <a:r>
              <a:rPr lang="en-GB"/>
              <a:t>Why Is Confidence Interval Important</a:t>
            </a:r>
          </a:p>
        </p:txBody>
      </p:sp>
      <p:pic>
        <p:nvPicPr>
          <p:cNvPr id="5" name="Picture 2" descr="Image result for confidence interval">
            <a:extLst>
              <a:ext uri="{FF2B5EF4-FFF2-40B4-BE49-F238E27FC236}">
                <a16:creationId xmlns:a16="http://schemas.microsoft.com/office/drawing/2014/main" id="{0564F013-D3FE-68CF-AC8F-6E1C69D43E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6032" y="1816101"/>
            <a:ext cx="502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0" descr="Image result for confidence interval comparisons 2 samples">
            <a:extLst>
              <a:ext uri="{FF2B5EF4-FFF2-40B4-BE49-F238E27FC236}">
                <a16:creationId xmlns:a16="http://schemas.microsoft.com/office/drawing/2014/main" id="{9D744860-3EA4-651A-75CE-2A18A7AB2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8526" y="2071689"/>
            <a:ext cx="3990769" cy="2892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ight Arrow 3">
            <a:extLst>
              <a:ext uri="{FF2B5EF4-FFF2-40B4-BE49-F238E27FC236}">
                <a16:creationId xmlns:a16="http://schemas.microsoft.com/office/drawing/2014/main" id="{B3A7A7B6-B856-BEC8-7C18-EE756407ACBC}"/>
              </a:ext>
            </a:extLst>
          </p:cNvPr>
          <p:cNvSpPr/>
          <p:nvPr/>
        </p:nvSpPr>
        <p:spPr>
          <a:xfrm>
            <a:off x="6096001" y="3271839"/>
            <a:ext cx="1152525" cy="517525"/>
          </a:xfrm>
          <a:prstGeom prst="rightArrow">
            <a:avLst/>
          </a:prstGeom>
          <a:solidFill>
            <a:srgbClr val="FF00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4388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38890CA7-E6FE-5B2D-BA80-F5A82FB58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lang="en-GB"/>
              <a:t>Calculating the Confidence Interval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D1489DA-2A6C-0188-463C-7C13C3C5C1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2544"/>
            <a:ext cx="10515600" cy="43094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The confidence intervals is a standard output in SPSS but can be calculated.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Using SPSS determine the mean, standard deviation and confidence interval of the variables within data set 1</a:t>
            </a:r>
            <a:r>
              <a:rPr lang="en-GB"/>
              <a:t>.</a:t>
            </a:r>
            <a:endParaRPr lang="en-GB"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6" name="Picture 5" descr="F:\PHd\ci-for-the-mean-formula.png">
            <a:extLst>
              <a:ext uri="{FF2B5EF4-FFF2-40B4-BE49-F238E27FC236}">
                <a16:creationId xmlns:a16="http://schemas.microsoft.com/office/drawing/2014/main" id="{A7E04FDE-A843-C48C-5CFB-6C0A7EE3247F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542" y="2393990"/>
            <a:ext cx="2846901" cy="141423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 Box 2">
            <a:extLst>
              <a:ext uri="{FF2B5EF4-FFF2-40B4-BE49-F238E27FC236}">
                <a16:creationId xmlns:a16="http://schemas.microsoft.com/office/drawing/2014/main" id="{760BD01A-8A93-EE08-63C4-AC3BFFDD09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3040" y="2393990"/>
            <a:ext cx="3662728" cy="14773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is the mean value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 is 1.96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 is the standard deviation</a:t>
            </a:r>
          </a:p>
          <a:p>
            <a:pPr>
              <a:spcAft>
                <a:spcPts val="0"/>
              </a:spcAft>
            </a:pPr>
            <a:r>
              <a:rPr lang="en-GB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 is the number of data points</a:t>
            </a:r>
          </a:p>
        </p:txBody>
      </p:sp>
    </p:spTree>
    <p:extLst>
      <p:ext uri="{BB962C8B-B14F-4D97-AF65-F5344CB8AC3E}">
        <p14:creationId xmlns:p14="http://schemas.microsoft.com/office/powerpoint/2010/main" val="553073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97D6A508-CCC8-BF1F-7144-46EE3C8F527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55261" y="350036"/>
          <a:ext cx="9081478" cy="186912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97354">
                  <a:extLst>
                    <a:ext uri="{9D8B030D-6E8A-4147-A177-3AD203B41FA5}">
                      <a16:colId xmlns:a16="http://schemas.microsoft.com/office/drawing/2014/main" val="2807726206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804959323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70960951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1900509471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385355224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486897094"/>
                    </a:ext>
                  </a:extLst>
                </a:gridCol>
                <a:gridCol w="1297354">
                  <a:extLst>
                    <a:ext uri="{9D8B030D-6E8A-4147-A177-3AD203B41FA5}">
                      <a16:colId xmlns:a16="http://schemas.microsoft.com/office/drawing/2014/main" val="2869364817"/>
                    </a:ext>
                  </a:extLst>
                </a:gridCol>
              </a:tblGrid>
              <a:tr h="312617"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3600">
                          <a:effectLst/>
                        </a:rPr>
                        <a:t>Tests of Normality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2537137"/>
                  </a:ext>
                </a:extLst>
              </a:tr>
              <a:tr h="230908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4000">
                          <a:effectLst/>
                        </a:rPr>
                        <a:t> 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Kolmogorov-</a:t>
                      </a:r>
                      <a:r>
                        <a:rPr lang="en-GB" sz="2400" err="1">
                          <a:effectLst/>
                        </a:rPr>
                        <a:t>Smirnov</a:t>
                      </a:r>
                      <a:r>
                        <a:rPr lang="en-GB" sz="2400" baseline="30000" err="1">
                          <a:effectLst/>
                        </a:rPr>
                        <a:t>a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Shapiro-Wilk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589873"/>
                  </a:ext>
                </a:extLst>
              </a:tr>
              <a:tr h="40499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Statistic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</a:rPr>
                        <a:t>df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Sig.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Statistic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</a:rPr>
                        <a:t>df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Sig.</a:t>
                      </a:r>
                      <a:endParaRPr lang="en-GB" sz="36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4013310431"/>
                  </a:ext>
                </a:extLst>
              </a:tr>
              <a:tr h="26914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weight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.198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.000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.833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36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022453991"/>
                  </a:ext>
                </a:extLst>
              </a:tr>
              <a:tr h="418612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BMI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.114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.165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.952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46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2400">
                          <a:solidFill>
                            <a:srgbClr val="0070C0"/>
                          </a:solidFill>
                          <a:effectLst/>
                        </a:rPr>
                        <a:t>.054</a:t>
                      </a:r>
                      <a:endParaRPr lang="en-GB" sz="3600">
                        <a:solidFill>
                          <a:srgbClr val="0070C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3849589351"/>
                  </a:ext>
                </a:extLst>
              </a:tr>
              <a:tr h="230908">
                <a:tc gridSpan="7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a. Lilliefors Significance Correction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225903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BC5FDD0-A990-2F51-1FF8-0DABAAB3FACD}"/>
              </a:ext>
            </a:extLst>
          </p:cNvPr>
          <p:cNvSpPr txBox="1"/>
          <p:nvPr/>
        </p:nvSpPr>
        <p:spPr>
          <a:xfrm>
            <a:off x="790331" y="2360288"/>
            <a:ext cx="1061133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You will get both a histogram and table output,</a:t>
            </a:r>
          </a:p>
          <a:p>
            <a:endParaRPr lang="en-GB" sz="2400"/>
          </a:p>
          <a:p>
            <a:r>
              <a:rPr lang="en-GB" sz="2400"/>
              <a:t>The values to consider are the sig value is Shapiro-Wilks.</a:t>
            </a:r>
          </a:p>
          <a:p>
            <a:endParaRPr lang="en-GB" sz="2400"/>
          </a:p>
          <a:p>
            <a:r>
              <a:rPr lang="en-GB" sz="2400">
                <a:solidFill>
                  <a:srgbClr val="FF0000"/>
                </a:solidFill>
              </a:rPr>
              <a:t>If the sig value is below 0.05 then the test show that the data is </a:t>
            </a:r>
            <a:r>
              <a:rPr lang="en-GB" sz="2400" err="1">
                <a:solidFill>
                  <a:srgbClr val="FF0000"/>
                </a:solidFill>
              </a:rPr>
              <a:t>significanctly</a:t>
            </a:r>
            <a:r>
              <a:rPr lang="en-GB" sz="2400">
                <a:solidFill>
                  <a:srgbClr val="FF0000"/>
                </a:solidFill>
              </a:rPr>
              <a:t> different from that which you would expect in normally distribute data. – weight.</a:t>
            </a:r>
          </a:p>
          <a:p>
            <a:endParaRPr lang="en-GB" sz="2400"/>
          </a:p>
          <a:p>
            <a:r>
              <a:rPr lang="en-GB" sz="2400">
                <a:solidFill>
                  <a:srgbClr val="0070C0"/>
                </a:solidFill>
              </a:rPr>
              <a:t>If the sig value is greater than 0.05 then the test show that the data is similar to that which you would expect in normally distribute data – BMI.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162795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1C46B-B5F8-11FB-B24E-5BBDA3139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 – T-Tests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40A5E-CBBB-5BE1-9871-5BEFF2198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5677" y="1868129"/>
            <a:ext cx="9844118" cy="3435107"/>
          </a:xfrm>
        </p:spPr>
        <p:txBody>
          <a:bodyPr/>
          <a:lstStyle/>
          <a:p>
            <a:r>
              <a:rPr lang="en-GB"/>
              <a:t>Independent t-test</a:t>
            </a:r>
          </a:p>
          <a:p>
            <a:pPr lvl="1"/>
            <a:r>
              <a:rPr lang="en-GB"/>
              <a:t>A comparison between two groups to see if they are different</a:t>
            </a:r>
          </a:p>
          <a:p>
            <a:r>
              <a:rPr lang="en-GB"/>
              <a:t>Paired t-test</a:t>
            </a:r>
          </a:p>
          <a:p>
            <a:pPr lvl="1"/>
            <a:r>
              <a:rPr lang="en-GB"/>
              <a:t>Same group tested on two occasions/ two variables to see if there is a difference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2956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7B06495-5D4A-202F-C6D8-F9C7E2DD00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14529" y="176059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>
                <a:effectLst/>
              </a:rPr>
              <a:t>Which type of t-test would the following use? (Paired of Independent?)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5E0BF364-1BDE-C21E-F90D-6416320A7CBE}"/>
              </a:ext>
            </a:extLst>
          </p:cNvPr>
          <p:cNvSpPr txBox="1">
            <a:spLocks noChangeArrowheads="1"/>
          </p:cNvSpPr>
          <p:nvPr/>
        </p:nvSpPr>
        <p:spPr>
          <a:xfrm>
            <a:off x="1347023" y="1412875"/>
            <a:ext cx="8964613" cy="489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/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Weight of a group at w1 and w6 of diet programme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State anxiety levels for a group of males and a group of females,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Comparison of 100m times between elite / non-elite runners,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Levels of alcohol consumption for a group of students tested at the start of year 1 and at the end of year 1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Mood state before and after exercise for a group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Differences in motivation type between a group of exercisers and a group of non-exercisers,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Strength test results for a group before and after weight training programme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 comparison of nutritional levels between vegetarian and vegan diets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/>
              <a:t>Attendance figures between school 1 and school 2</a:t>
            </a:r>
          </a:p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endParaRPr lang="en-GB" altLang="en-US" sz="2000"/>
          </a:p>
        </p:txBody>
      </p:sp>
    </p:spTree>
    <p:extLst>
      <p:ext uri="{BB962C8B-B14F-4D97-AF65-F5344CB8AC3E}">
        <p14:creationId xmlns:p14="http://schemas.microsoft.com/office/powerpoint/2010/main" val="14559025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7CB21-F725-90AB-5B82-AC51F77C7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Independent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EE57D-F6D9-D101-808E-5F101915A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defRPr/>
            </a:pPr>
            <a:r>
              <a:rPr lang="en-US" sz="3200" err="1"/>
              <a:t>Analyse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Compare means</a:t>
            </a:r>
            <a:endParaRPr lang="en-GB" sz="3200"/>
          </a:p>
          <a:p>
            <a:pPr eaLnBrk="1" hangingPunct="1">
              <a:defRPr/>
            </a:pPr>
            <a:r>
              <a:rPr lang="en-US" sz="3200"/>
              <a:t>Independent t-test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Press Ok and you get descriptive stats and the t-test scores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859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981A28A-7D2A-5B9D-38EE-9CAEA9B11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297" y="199155"/>
            <a:ext cx="8229600" cy="1139825"/>
          </a:xfrm>
        </p:spPr>
        <p:txBody>
          <a:bodyPr/>
          <a:lstStyle/>
          <a:p>
            <a:pPr eaLnBrk="1" hangingPunct="1"/>
            <a:r>
              <a:rPr lang="en-GB" altLang="en-US"/>
              <a:t>SPSS Output tables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A482AD-7497-A27E-7C79-9094D42097E9}"/>
              </a:ext>
            </a:extLst>
          </p:cNvPr>
          <p:cNvGraphicFramePr>
            <a:graphicFrameLocks noGrp="1"/>
          </p:cNvGraphicFramePr>
          <p:nvPr/>
        </p:nvGraphicFramePr>
        <p:xfrm>
          <a:off x="818606" y="3013556"/>
          <a:ext cx="8784982" cy="33075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24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Independent Samples Test</a:t>
                      </a:r>
                      <a:endParaRPr lang="en-GB" sz="24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t-test for Equality of Means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95% Confidence Interval of the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Lower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energy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.263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.163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196.43997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-121.11921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-112.70543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676.59005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706D376-E602-6522-5633-69A02F101024}"/>
              </a:ext>
            </a:extLst>
          </p:cNvPr>
          <p:cNvGraphicFramePr>
            <a:graphicFrameLocks noGrp="1"/>
          </p:cNvGraphicFramePr>
          <p:nvPr/>
        </p:nvGraphicFramePr>
        <p:xfrm>
          <a:off x="3297492" y="1198444"/>
          <a:ext cx="7798211" cy="14050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5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78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59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32951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Error 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129.35552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01157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641CA-E0CC-4B7C-09BF-4D0CB5F27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write up (ind.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3345E-8702-7C4C-719C-D6C10DE1E8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u="sng"/>
              <a:t>The data would be reported;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 </a:t>
            </a:r>
            <a:endParaRPr lang="en-GB" sz="2800"/>
          </a:p>
          <a:p>
            <a:pPr eaLnBrk="1" hangingPunct="1">
              <a:defRPr/>
            </a:pPr>
            <a:r>
              <a:rPr lang="en-US" sz="2800"/>
              <a:t>A comparison of energy intake identified that men (n=16, 2171</a:t>
            </a:r>
            <a:r>
              <a:rPr lang="en-GB" sz="2800"/>
              <a:t>±569 Kcals) </a:t>
            </a:r>
            <a:r>
              <a:rPr lang="en-US" sz="2800"/>
              <a:t>consumed more calories than women (n= 13, 1889</a:t>
            </a:r>
            <a:r>
              <a:rPr lang="en-GB" sz="2800"/>
              <a:t>±466 Kcals) though this was not statistically different </a:t>
            </a:r>
            <a:r>
              <a:rPr lang="en-US" sz="2800"/>
              <a:t>(t(27)=1.435, p=0.163) 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/>
              <a:t> </a:t>
            </a:r>
          </a:p>
          <a:p>
            <a:pPr eaLnBrk="1" hangingPunct="1">
              <a:defRPr/>
            </a:pPr>
            <a:r>
              <a:rPr lang="en-GB" sz="280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GB" sz="2800" u="sng"/>
              <a:t>Outcome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eaLnBrk="1" hangingPunct="1">
              <a:defRPr/>
            </a:pPr>
            <a:r>
              <a:rPr lang="en-GB" sz="2800" b="1"/>
              <a:t>The data therefore accepts the null hypothesis and concludes there is no difference in calorific consumption between men and women.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3178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694C-6A13-3F28-BDAC-AFFF54B07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20BCE-8906-B739-4085-022D8A8F1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/>
              <a:t>We are going to determine whether the measure of body fat by sum of skinfolds (</a:t>
            </a:r>
            <a:r>
              <a:rPr lang="en-GB" err="1"/>
              <a:t>siri</a:t>
            </a:r>
            <a:r>
              <a:rPr lang="en-GB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/>
          </a:p>
          <a:p>
            <a:pPr marL="0" indent="0" eaLnBrk="1" hangingPunct="1">
              <a:buFontTx/>
              <a:buNone/>
              <a:defRPr/>
            </a:pPr>
            <a:r>
              <a:rPr lang="en-GB" sz="2400" b="1"/>
              <a:t>H</a:t>
            </a:r>
            <a:r>
              <a:rPr lang="en-GB" sz="2400" b="1" baseline="-25000"/>
              <a:t>0</a:t>
            </a:r>
            <a:r>
              <a:rPr lang="en-GB" sz="2400" b="1"/>
              <a:t> there is no difference in body fat measured by impedance compared to using the </a:t>
            </a:r>
            <a:r>
              <a:rPr lang="en-GB" sz="2400" b="1" err="1"/>
              <a:t>siri</a:t>
            </a:r>
            <a:r>
              <a:rPr lang="en-GB" sz="2400" b="1"/>
              <a:t> equation method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427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66C80-E555-2552-9207-D5DE63123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SPSS Paired t-test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D0A89-7CF3-AD97-651C-9B6F24AD78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err="1"/>
              <a:t>Analyse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Compare means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Paired samples t-test</a:t>
            </a:r>
            <a:endParaRPr lang="en-GB" sz="2800"/>
          </a:p>
          <a:p>
            <a:pPr marL="0" indent="0" eaLnBrk="1" hangingPunct="1">
              <a:buFontTx/>
              <a:buNone/>
              <a:defRPr/>
            </a:pPr>
            <a:endParaRPr lang="en-GB" sz="2800"/>
          </a:p>
          <a:p>
            <a:pPr marL="0" indent="0" eaLnBrk="1" hangingPunct="1">
              <a:buFontTx/>
              <a:buNone/>
              <a:defRPr/>
            </a:pPr>
            <a:r>
              <a:rPr lang="en-US" sz="2800"/>
              <a:t>Move over skinfold to variable 1 and impedance to variable 2.</a:t>
            </a:r>
            <a:endParaRPr lang="en-GB" sz="2800"/>
          </a:p>
          <a:p>
            <a:pPr marL="0" indent="0" eaLnBrk="1" hangingPunct="1">
              <a:buNone/>
              <a:defRPr/>
            </a:pPr>
            <a:r>
              <a:rPr lang="en-US" sz="280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/>
              <a:t>	t-test scores.</a:t>
            </a:r>
            <a:endParaRPr lang="en-GB" sz="28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9582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8D64410-7327-9DFA-E6DB-5A7B2BFC2DAE}"/>
              </a:ext>
            </a:extLst>
          </p:cNvPr>
          <p:cNvGraphicFramePr>
            <a:graphicFrameLocks noGrp="1"/>
          </p:cNvGraphicFramePr>
          <p:nvPr/>
        </p:nvGraphicFramePr>
        <p:xfrm>
          <a:off x="2911167" y="341810"/>
          <a:ext cx="5687146" cy="101107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12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24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Statistics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1.13778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6.02679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1.15986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C947932-435C-52EE-67F7-95E91FECFCD4}"/>
              </a:ext>
            </a:extLst>
          </p:cNvPr>
          <p:cNvGraphicFramePr>
            <a:graphicFrameLocks noGrp="1"/>
          </p:cNvGraphicFramePr>
          <p:nvPr/>
        </p:nvGraphicFramePr>
        <p:xfrm>
          <a:off x="4075728" y="2113903"/>
          <a:ext cx="4668086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0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60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Correlations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588A6FE-00DB-5FAD-F774-FA2D6F5122FE}"/>
              </a:ext>
            </a:extLst>
          </p:cNvPr>
          <p:cNvGraphicFramePr>
            <a:graphicFrameLocks noGrp="1"/>
          </p:cNvGraphicFramePr>
          <p:nvPr/>
        </p:nvGraphicFramePr>
        <p:xfrm>
          <a:off x="1759037" y="3506224"/>
          <a:ext cx="8354563" cy="195638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4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52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71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4946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Deviation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875417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4F56-D7A8-BAAC-8DA4-8594966F4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Write up (paired t-test)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39DE7-9D42-169D-58AE-B19397174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3200"/>
              <a:t>In a comparison of methods used to determine percentage body fat it was found that the skinfold method (28.4</a:t>
            </a:r>
            <a:r>
              <a:rPr lang="en-GB" sz="3200"/>
              <a:t>±6%) resulted is significantly lower values (t(20)=-6.728, p&lt;0.01) than the impedance method </a:t>
            </a:r>
            <a:r>
              <a:rPr lang="en-US" sz="3200"/>
              <a:t>(29.7</a:t>
            </a:r>
            <a:r>
              <a:rPr lang="en-GB" sz="320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3200" u="sng"/>
          </a:p>
          <a:p>
            <a:pPr marL="0" indent="0" eaLnBrk="1" hangingPunct="1">
              <a:buFontTx/>
              <a:buNone/>
              <a:defRPr/>
            </a:pPr>
            <a:r>
              <a:rPr lang="en-GB" sz="3200" u="sng"/>
              <a:t>Outcome</a:t>
            </a:r>
            <a:endParaRPr lang="en-GB" sz="3200"/>
          </a:p>
          <a:p>
            <a:pPr marL="0" indent="0" eaLnBrk="1" hangingPunct="1">
              <a:buFontTx/>
              <a:buNone/>
              <a:defRPr/>
            </a:pPr>
            <a:endParaRPr lang="en-GB" sz="3200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800" b="1"/>
          </a:p>
          <a:p>
            <a:pPr marL="0" indent="0" eaLnBrk="1" hangingPunct="1">
              <a:buFontTx/>
              <a:buNone/>
              <a:defRPr/>
            </a:pPr>
            <a:r>
              <a:rPr lang="en-GB" sz="2800" b="1"/>
              <a:t>However it should also be notes that the two sets of data are highly correlated!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361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634082"/>
          </a:xfrm>
        </p:spPr>
        <p:txBody>
          <a:bodyPr>
            <a:noAutofit/>
          </a:bodyPr>
          <a:lstStyle/>
          <a:p>
            <a:r>
              <a:rPr lang="en-GB" sz="3600"/>
              <a:t>Conducting a Bivariate Correlation in SPSS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1124745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Enter variable view</a:t>
            </a:r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Under name</a:t>
            </a:r>
          </a:p>
          <a:p>
            <a:pPr marL="0" indent="0">
              <a:buNone/>
            </a:pPr>
            <a:r>
              <a:rPr lang="en-GB"/>
              <a:t>Row 1 - grip</a:t>
            </a:r>
          </a:p>
          <a:p>
            <a:pPr marL="0" indent="0">
              <a:buNone/>
            </a:pPr>
            <a:r>
              <a:rPr lang="en-GB"/>
              <a:t>Row 2 - forearm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In measure </a:t>
            </a:r>
            <a:r>
              <a:rPr lang="en-GB"/>
              <a:t>for each select scale data.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Enter data view</a:t>
            </a:r>
          </a:p>
        </p:txBody>
      </p:sp>
    </p:spTree>
    <p:extLst>
      <p:ext uri="{BB962C8B-B14F-4D97-AF65-F5344CB8AC3E}">
        <p14:creationId xmlns:p14="http://schemas.microsoft.com/office/powerpoint/2010/main" val="384404106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7084" y="332656"/>
            <a:ext cx="9453716" cy="61926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/>
              <a:t>You’ll see grip and forearm now as column headings.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Copy data across from spread sheet.</a:t>
            </a:r>
          </a:p>
          <a:p>
            <a:pPr marL="0" indent="0">
              <a:buNone/>
            </a:pPr>
            <a:endParaRPr lang="en-GB" sz="1200"/>
          </a:p>
          <a:p>
            <a:pPr marL="0" indent="0">
              <a:buNone/>
            </a:pPr>
            <a:r>
              <a:rPr lang="en-GB" sz="2400"/>
              <a:t>Click</a:t>
            </a:r>
          </a:p>
          <a:p>
            <a:pPr>
              <a:buFont typeface="+mj-lt"/>
              <a:buAutoNum type="arabicPeriod"/>
            </a:pPr>
            <a:r>
              <a:rPr lang="en-GB" sz="2400"/>
              <a:t>Analyse</a:t>
            </a:r>
          </a:p>
          <a:p>
            <a:pPr>
              <a:buFont typeface="+mj-lt"/>
              <a:buAutoNum type="arabicPeriod"/>
            </a:pPr>
            <a:r>
              <a:rPr lang="en-GB" sz="2400"/>
              <a:t>correlate</a:t>
            </a:r>
          </a:p>
          <a:p>
            <a:pPr>
              <a:buFont typeface="+mj-lt"/>
              <a:buAutoNum type="arabicPeriod"/>
            </a:pPr>
            <a:r>
              <a:rPr lang="en-GB" sz="2400"/>
              <a:t>Bivariate</a:t>
            </a:r>
          </a:p>
          <a:p>
            <a:pPr>
              <a:buFont typeface="+mj-lt"/>
              <a:buAutoNum type="arabicPeriod"/>
            </a:pPr>
            <a:r>
              <a:rPr lang="en-GB" sz="2400" err="1"/>
              <a:t>Pearsons</a:t>
            </a:r>
            <a:r>
              <a:rPr lang="en-GB" sz="2400"/>
              <a:t> (as data is scale / interval) and tick 2 tailed and flag significance</a:t>
            </a:r>
          </a:p>
          <a:p>
            <a:pPr>
              <a:buFont typeface="+mj-lt"/>
              <a:buAutoNum type="arabicPeriod"/>
            </a:pPr>
            <a:r>
              <a:rPr lang="en-GB" sz="2400"/>
              <a:t>In options tick means and SD’s- continue</a:t>
            </a:r>
          </a:p>
          <a:p>
            <a:pPr>
              <a:buFont typeface="+mj-lt"/>
              <a:buAutoNum type="arabicPeriod"/>
            </a:pPr>
            <a:r>
              <a:rPr lang="en-GB" sz="2400"/>
              <a:t>Move the variables across into variables box</a:t>
            </a:r>
          </a:p>
          <a:p>
            <a:pPr marL="0" indent="0">
              <a:buNone/>
            </a:pPr>
            <a:r>
              <a:rPr lang="en-GB" sz="3600"/>
              <a:t>Press ok</a:t>
            </a:r>
          </a:p>
        </p:txBody>
      </p:sp>
    </p:spTree>
    <p:extLst>
      <p:ext uri="{BB962C8B-B14F-4D97-AF65-F5344CB8AC3E}">
        <p14:creationId xmlns:p14="http://schemas.microsoft.com/office/powerpoint/2010/main" val="10071805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/>
              <a:t>SPSS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199" y="4360897"/>
            <a:ext cx="8229600" cy="14687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/>
              <a:t>The values required are;</a:t>
            </a:r>
          </a:p>
          <a:p>
            <a:pPr marL="0" indent="0">
              <a:buNone/>
            </a:pPr>
            <a:r>
              <a:rPr lang="en-GB" sz="2000"/>
              <a:t>	the correlation (</a:t>
            </a:r>
            <a:r>
              <a:rPr lang="en-GB" sz="2000" err="1"/>
              <a:t>r-value</a:t>
            </a:r>
            <a:r>
              <a:rPr lang="en-GB" sz="2000"/>
              <a:t>) = 0.919</a:t>
            </a:r>
          </a:p>
          <a:p>
            <a:pPr marL="0" indent="0">
              <a:buNone/>
            </a:pPr>
            <a:r>
              <a:rPr lang="en-GB" sz="2000"/>
              <a:t>	Significance (p)	            p &lt; 0.000</a:t>
            </a:r>
          </a:p>
          <a:p>
            <a:pPr marL="0" indent="0">
              <a:buNone/>
            </a:pPr>
            <a:r>
              <a:rPr lang="en-GB" sz="2000"/>
              <a:t>	** indicates this is significant at the p&lt;0.1 level </a:t>
            </a:r>
            <a:r>
              <a:rPr lang="en-GB" sz="2000" err="1"/>
              <a:t>i.e</a:t>
            </a:r>
            <a:r>
              <a:rPr lang="en-GB" sz="2000"/>
              <a:t> the two values are 	correlated</a:t>
            </a:r>
          </a:p>
        </p:txBody>
      </p:sp>
      <p:sp>
        <p:nvSpPr>
          <p:cNvPr id="4" name="Rectangle 3"/>
          <p:cNvSpPr/>
          <p:nvPr/>
        </p:nvSpPr>
        <p:spPr>
          <a:xfrm>
            <a:off x="1847528" y="980729"/>
            <a:ext cx="3312368" cy="196977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1200" b="1"/>
          </a:p>
          <a:p>
            <a:r>
              <a:rPr lang="en-GB" sz="1200" b="1"/>
              <a:t>Descriptive Statistics</a:t>
            </a:r>
            <a:r>
              <a:rPr lang="en-GB" sz="1200"/>
              <a:t>	</a:t>
            </a:r>
          </a:p>
          <a:p>
            <a:r>
              <a:rPr lang="en-GB" sz="1200"/>
              <a:t>	Mean	Std. Deviation	 N	</a:t>
            </a:r>
          </a:p>
          <a:p>
            <a:r>
              <a:rPr lang="en-GB" sz="1400"/>
              <a:t>grip	39.0000	12.23383	13	</a:t>
            </a:r>
          </a:p>
          <a:p>
            <a:r>
              <a:rPr lang="en-GB" sz="1400"/>
              <a:t>forearm	24.0769	3.20056	13</a:t>
            </a:r>
            <a:r>
              <a:rPr lang="en-GB" sz="1200"/>
              <a:t>	</a:t>
            </a:r>
          </a:p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231904" y="1028343"/>
            <a:ext cx="4752528" cy="4154984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en-GB" sz="2000" b="1"/>
          </a:p>
          <a:p>
            <a:r>
              <a:rPr lang="en-GB" sz="1600" b="1"/>
              <a:t>Correlations</a:t>
            </a:r>
            <a:r>
              <a:rPr lang="en-GB" sz="1600"/>
              <a:t>	</a:t>
            </a:r>
          </a:p>
          <a:p>
            <a:r>
              <a:rPr lang="en-GB" sz="1600"/>
              <a:t>	grip	forearm	</a:t>
            </a:r>
          </a:p>
          <a:p>
            <a:r>
              <a:rPr lang="en-GB" sz="1600"/>
              <a:t>grip	Pearson Correlation	1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</a:t>
            </a:r>
          </a:p>
          <a:p>
            <a:r>
              <a:rPr lang="en-GB" sz="1600"/>
              <a:t>	Sig. (2-tailed)	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forearm	Pearson Correlation	</a:t>
            </a:r>
            <a:r>
              <a:rPr lang="en-GB" sz="1600">
                <a:solidFill>
                  <a:srgbClr val="FF0000"/>
                </a:solidFill>
              </a:rPr>
              <a:t>.919</a:t>
            </a:r>
            <a:r>
              <a:rPr lang="en-GB" sz="1600" baseline="30000">
                <a:solidFill>
                  <a:srgbClr val="FF0000"/>
                </a:solidFill>
              </a:rPr>
              <a:t>**</a:t>
            </a:r>
            <a:r>
              <a:rPr lang="en-GB" sz="1600"/>
              <a:t>	1	</a:t>
            </a:r>
          </a:p>
          <a:p>
            <a:r>
              <a:rPr lang="en-GB" sz="1600"/>
              <a:t>	Sig. (2-tailed)	</a:t>
            </a:r>
            <a:r>
              <a:rPr lang="en-GB" sz="1600">
                <a:solidFill>
                  <a:srgbClr val="FF0000"/>
                </a:solidFill>
              </a:rPr>
              <a:t>.000</a:t>
            </a:r>
            <a:r>
              <a:rPr lang="en-GB" sz="1600"/>
              <a:t>		</a:t>
            </a:r>
          </a:p>
          <a:p>
            <a:r>
              <a:rPr lang="en-GB" sz="1600"/>
              <a:t>	N	13	13	</a:t>
            </a:r>
          </a:p>
          <a:p>
            <a:r>
              <a:rPr lang="en-GB" sz="1600"/>
              <a:t>**. Correlation is significant at the 0.01 level (2-tailed).</a:t>
            </a:r>
          </a:p>
          <a:p>
            <a:r>
              <a:rPr lang="en-GB" sz="2000"/>
              <a:t>	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7431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Addition use of the r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/>
              <a:t>The correlation, r score provides a indication of relationship.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r</a:t>
            </a:r>
            <a:r>
              <a:rPr lang="en-GB" baseline="30000">
                <a:solidFill>
                  <a:srgbClr val="FF0000"/>
                </a:solidFill>
              </a:rPr>
              <a:t>2</a:t>
            </a:r>
            <a:r>
              <a:rPr lang="en-GB">
                <a:solidFill>
                  <a:srgbClr val="FF0000"/>
                </a:solidFill>
              </a:rPr>
              <a:t> is and indication of variance. 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If the r score is 0.919 then r</a:t>
            </a:r>
            <a:r>
              <a:rPr lang="en-GB" baseline="30000"/>
              <a:t>2</a:t>
            </a:r>
            <a:r>
              <a:rPr lang="en-GB"/>
              <a:t> is 0.84.</a:t>
            </a:r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>
                <a:solidFill>
                  <a:srgbClr val="FF0000"/>
                </a:solidFill>
              </a:rPr>
              <a:t>This means that 84% of the variability between the two variable is accounted for and 16% is something else.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86966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-214978"/>
            <a:ext cx="11481847" cy="1325563"/>
          </a:xfrm>
        </p:spPr>
        <p:txBody>
          <a:bodyPr/>
          <a:lstStyle/>
          <a:p>
            <a:r>
              <a:rPr lang="en-GB"/>
              <a:t>Plotting a 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862782"/>
            <a:ext cx="8229600" cy="748680"/>
          </a:xfrm>
        </p:spPr>
        <p:txBody>
          <a:bodyPr>
            <a:normAutofit/>
          </a:bodyPr>
          <a:lstStyle/>
          <a:p>
            <a:r>
              <a:rPr lang="en-GB"/>
              <a:t>Often a very good way to see and interpret the data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/>
        </p:nvGraphicFramePr>
        <p:xfrm>
          <a:off x="2580623" y="1342807"/>
          <a:ext cx="7776864" cy="446449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260433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/>
              <a:t>Effect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528" y="1124745"/>
            <a:ext cx="82296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The p-value of a relationship only infers whether two variable change relative to each other, or not and not how strong the relationship is.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The effect size quantifies the strength of the relationship.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In a Pearson’s moment correlation the effect size is calculated as r</a:t>
            </a:r>
            <a:r>
              <a:rPr lang="en-GB" baseline="30000"/>
              <a:t>2</a:t>
            </a:r>
            <a:r>
              <a:rPr lang="en-GB"/>
              <a:t> and ranges between -1 and +1.</a:t>
            </a:r>
          </a:p>
          <a:p>
            <a:pPr marL="0" indent="0">
              <a:buNone/>
            </a:pPr>
            <a:endParaRPr lang="en-GB" baseline="30000"/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So, in the example above the r value is .919 and r</a:t>
            </a:r>
            <a:r>
              <a:rPr lang="en-GB" baseline="30000">
                <a:solidFill>
                  <a:srgbClr val="FF0000"/>
                </a:solidFill>
              </a:rPr>
              <a:t>2 </a:t>
            </a:r>
            <a:r>
              <a:rPr lang="en-GB">
                <a:solidFill>
                  <a:srgbClr val="FF0000"/>
                </a:solidFill>
              </a:rPr>
              <a:t> is .844. This mean that 84.4% of the variable in grip strength data can be accounted for by measuring of forearm girth.</a:t>
            </a:r>
            <a:endParaRPr lang="en-GB" baseline="3000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776" y="5122612"/>
            <a:ext cx="4392488" cy="163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555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8BB74C4-A7C7-A486-DDD7-A614294CE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11026877" cy="1143000"/>
          </a:xfrm>
        </p:spPr>
        <p:txBody>
          <a:bodyPr/>
          <a:lstStyle/>
          <a:p>
            <a:r>
              <a:rPr lang="en-US"/>
              <a:t>Types of Test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D21E981-66DF-5BE6-1904-C7D91943B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247775"/>
            <a:ext cx="11026877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    </a:t>
            </a:r>
            <a:r>
              <a:rPr lang="en-US" sz="2800" dirty="0"/>
              <a:t> Parametric	</a:t>
            </a:r>
            <a:r>
              <a:rPr lang="en-US" dirty="0"/>
              <a:t>       </a:t>
            </a:r>
            <a:r>
              <a:rPr lang="en-US" sz="2800" dirty="0"/>
              <a:t>		Non-parametric</a:t>
            </a:r>
          </a:p>
          <a:p>
            <a:endParaRPr lang="en-US" sz="2800"/>
          </a:p>
          <a:p>
            <a:r>
              <a:rPr lang="en-US" sz="2800" dirty="0"/>
              <a:t>Correlation 			</a:t>
            </a:r>
            <a:r>
              <a:rPr lang="en-US" dirty="0"/>
              <a:t>        </a:t>
            </a:r>
            <a:r>
              <a:rPr lang="en-US" sz="2800" dirty="0"/>
              <a:t>Spearman rank order</a:t>
            </a:r>
            <a:endParaRPr lang="en-US" sz="2800" dirty="0">
              <a:cs typeface="Calibri"/>
            </a:endParaRPr>
          </a:p>
          <a:p>
            <a:r>
              <a:rPr lang="en-US" sz="2800" dirty="0"/>
              <a:t>Independent t-test</a:t>
            </a:r>
            <a:r>
              <a:rPr lang="en-US" dirty="0"/>
              <a:t>  		     </a:t>
            </a:r>
            <a:r>
              <a:rPr lang="en-US" sz="2800" dirty="0"/>
              <a:t>Mann-Whitney U-test</a:t>
            </a:r>
            <a:endParaRPr lang="en-US" sz="2800" dirty="0">
              <a:cs typeface="Calibri" panose="020F0502020204030204"/>
            </a:endParaRPr>
          </a:p>
          <a:p>
            <a:r>
              <a:rPr lang="en-US" sz="2800" dirty="0"/>
              <a:t>Matched pairs t-test </a:t>
            </a:r>
            <a:r>
              <a:rPr lang="en-US" dirty="0"/>
              <a:t>     </a:t>
            </a:r>
            <a:r>
              <a:rPr lang="en-US" sz="2800" dirty="0"/>
              <a:t>		Wilcoxen ranked order</a:t>
            </a:r>
            <a:endParaRPr lang="en-US" sz="2800" dirty="0">
              <a:cs typeface="Calibri" panose="020F0502020204030204"/>
            </a:endParaRPr>
          </a:p>
          <a:p>
            <a:r>
              <a:rPr lang="en-US" sz="2800" dirty="0"/>
              <a:t>ANOVA</a:t>
            </a:r>
            <a:r>
              <a:rPr lang="en-US" dirty="0"/>
              <a:t>  				          </a:t>
            </a:r>
            <a:r>
              <a:rPr lang="en-US" sz="2800" dirty="0" err="1"/>
              <a:t>Kurskal</a:t>
            </a:r>
            <a:r>
              <a:rPr lang="en-US" sz="2800" dirty="0"/>
              <a:t> – Wallis</a:t>
            </a:r>
            <a:endParaRPr lang="en-US" sz="2800" dirty="0">
              <a:cs typeface="Calibri"/>
            </a:endParaRPr>
          </a:p>
          <a:p>
            <a:pPr marL="0" indent="0">
              <a:buNone/>
            </a:pPr>
            <a:r>
              <a:rPr lang="en-US" sz="2800" dirty="0"/>
              <a:t>					Chi Squared</a:t>
            </a:r>
            <a:endParaRPr lang="en-US" sz="2800" dirty="0">
              <a:cs typeface="Calibri" panose="020F0502020204030204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A5EB241-BBE6-1A1A-9A97-1E709DFCF71A}"/>
              </a:ext>
            </a:extLst>
          </p:cNvPr>
          <p:cNvCxnSpPr>
            <a:cxnSpLocks/>
          </p:cNvCxnSpPr>
          <p:nvPr/>
        </p:nvCxnSpPr>
        <p:spPr>
          <a:xfrm>
            <a:off x="2754593" y="2523004"/>
            <a:ext cx="4899686" cy="1905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4F96123-8E80-C8DF-4DD7-FF4EB2CAD9D2}"/>
              </a:ext>
            </a:extLst>
          </p:cNvPr>
          <p:cNvCxnSpPr>
            <a:cxnSpLocks/>
          </p:cNvCxnSpPr>
          <p:nvPr/>
        </p:nvCxnSpPr>
        <p:spPr>
          <a:xfrm>
            <a:off x="3785534" y="2992904"/>
            <a:ext cx="2842221" cy="347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ACFC2EF-6C45-8FB5-5E4B-86C2C3A0454E}"/>
              </a:ext>
            </a:extLst>
          </p:cNvPr>
          <p:cNvCxnSpPr>
            <a:cxnSpLocks/>
          </p:cNvCxnSpPr>
          <p:nvPr/>
        </p:nvCxnSpPr>
        <p:spPr>
          <a:xfrm flipV="1">
            <a:off x="3867457" y="3512484"/>
            <a:ext cx="2903173" cy="1363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F5EEC63-9417-BA5C-B727-2CA27CFF21D1}"/>
              </a:ext>
            </a:extLst>
          </p:cNvPr>
          <p:cNvCxnSpPr>
            <a:cxnSpLocks/>
          </p:cNvCxnSpPr>
          <p:nvPr/>
        </p:nvCxnSpPr>
        <p:spPr>
          <a:xfrm flipV="1">
            <a:off x="2049454" y="4009597"/>
            <a:ext cx="4889191" cy="476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7539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C94B2-55F1-57D6-925C-F9FA2B7C0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B8087-3E2C-F714-AEA9-C172013DC2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0E6159AF-F476-6D41-31F0-3B98D6117D7C}"/>
              </a:ext>
            </a:extLst>
          </p:cNvPr>
          <p:cNvSpPr txBox="1">
            <a:spLocks/>
          </p:cNvSpPr>
          <p:nvPr/>
        </p:nvSpPr>
        <p:spPr>
          <a:xfrm>
            <a:off x="553056" y="87640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Types of Data</a:t>
            </a:r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EDFDD410-A2B4-0E37-EA26-22A2242D16D2}"/>
              </a:ext>
            </a:extLst>
          </p:cNvPr>
          <p:cNvSpPr txBox="1">
            <a:spLocks/>
          </p:cNvSpPr>
          <p:nvPr/>
        </p:nvSpPr>
        <p:spPr>
          <a:xfrm>
            <a:off x="514262" y="2537321"/>
            <a:ext cx="2525685" cy="21589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Nominal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Ordinal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Interval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Ratio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1985670-1BB8-6398-AE0B-9AD8449F10BA}"/>
              </a:ext>
            </a:extLst>
          </p:cNvPr>
          <p:cNvSpPr/>
          <p:nvPr/>
        </p:nvSpPr>
        <p:spPr>
          <a:xfrm>
            <a:off x="3078740" y="2159619"/>
            <a:ext cx="85066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GB">
                <a:latin typeface="Times New Roman" panose="02020603050405020304" pitchFamily="18" charset="0"/>
                <a:ea typeface="Times New Roman" panose="02020603050405020304" pitchFamily="18" charset="0"/>
              </a:rPr>
              <a:t>Table 1 – Impact of gender and socio-economic class on fitness and body composition.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20E3BF8-F314-5090-6844-A16CEE92E236}"/>
              </a:ext>
            </a:extLst>
          </p:cNvPr>
          <p:cNvGraphicFramePr>
            <a:graphicFrameLocks noGrp="1"/>
          </p:cNvGraphicFramePr>
          <p:nvPr/>
        </p:nvGraphicFramePr>
        <p:xfrm>
          <a:off x="3078740" y="2573805"/>
          <a:ext cx="7874922" cy="20859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07263">
                  <a:extLst>
                    <a:ext uri="{9D8B030D-6E8A-4147-A177-3AD203B41FA5}">
                      <a16:colId xmlns:a16="http://schemas.microsoft.com/office/drawing/2014/main" val="3716798185"/>
                    </a:ext>
                  </a:extLst>
                </a:gridCol>
                <a:gridCol w="2309211">
                  <a:extLst>
                    <a:ext uri="{9D8B030D-6E8A-4147-A177-3AD203B41FA5}">
                      <a16:colId xmlns:a16="http://schemas.microsoft.com/office/drawing/2014/main" val="299668885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525488629"/>
                    </a:ext>
                  </a:extLst>
                </a:gridCol>
                <a:gridCol w="1018105">
                  <a:extLst>
                    <a:ext uri="{9D8B030D-6E8A-4147-A177-3AD203B41FA5}">
                      <a16:colId xmlns:a16="http://schemas.microsoft.com/office/drawing/2014/main" val="2877452034"/>
                    </a:ext>
                  </a:extLst>
                </a:gridCol>
                <a:gridCol w="585000">
                  <a:extLst>
                    <a:ext uri="{9D8B030D-6E8A-4147-A177-3AD203B41FA5}">
                      <a16:colId xmlns:a16="http://schemas.microsoft.com/office/drawing/2014/main" val="22118954"/>
                    </a:ext>
                  </a:extLst>
                </a:gridCol>
                <a:gridCol w="2037238">
                  <a:extLst>
                    <a:ext uri="{9D8B030D-6E8A-4147-A177-3AD203B41FA5}">
                      <a16:colId xmlns:a16="http://schemas.microsoft.com/office/drawing/2014/main" val="720471743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Gender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Socio-economic group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Body fat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BMI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VO</a:t>
                      </a:r>
                      <a:r>
                        <a:rPr lang="en-GB" sz="1000" baseline="-25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 max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Do you enjoy Sport?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774959303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higher, Intermediate, 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%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kg/m/m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ml/kg/min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5pt Likert Scale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1337734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2643237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22.0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56.2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77301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30.1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03728063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31.5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0127728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16151340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28.7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5664064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higher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32.3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098576550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33.4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34.5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61098466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lower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36.5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843376457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f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intermediate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29.6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38.4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058714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6185008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37</Slides>
  <Notes>1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40" baseType="lpstr">
      <vt:lpstr>UWTSD 200_Title Page</vt:lpstr>
      <vt:lpstr>UWTSD 200_Title Page 2</vt:lpstr>
      <vt:lpstr>UWTSD 200_Text 2</vt:lpstr>
      <vt:lpstr>PowerPoint Presentation</vt:lpstr>
      <vt:lpstr>Today’s lecture</vt:lpstr>
      <vt:lpstr>Today’s lecture</vt:lpstr>
      <vt:lpstr>Research topics</vt:lpstr>
      <vt:lpstr>PowerPoint Presentation</vt:lpstr>
      <vt:lpstr>Types of Statistics</vt:lpstr>
      <vt:lpstr>Significance</vt:lpstr>
      <vt:lpstr>Types of Statistics</vt:lpstr>
      <vt:lpstr>Parametric v Non-parametric</vt:lpstr>
      <vt:lpstr>Statistical Tests</vt:lpstr>
      <vt:lpstr>Types of Test</vt:lpstr>
      <vt:lpstr>PowerPoint Presentation</vt:lpstr>
      <vt:lpstr>PowerPoint Presentation</vt:lpstr>
      <vt:lpstr>Standard Deviation Task</vt:lpstr>
      <vt:lpstr>Calculating Mean, Standard Deviation &amp; Range</vt:lpstr>
      <vt:lpstr>PowerPoint Presentation</vt:lpstr>
      <vt:lpstr>Confidence Intervals</vt:lpstr>
      <vt:lpstr>Why Is Confidence Interval Important</vt:lpstr>
      <vt:lpstr>Calculating the Confidence Interval</vt:lpstr>
      <vt:lpstr>PowerPoint Presentation</vt:lpstr>
      <vt:lpstr>DIFFERENCE – T-Tests</vt:lpstr>
      <vt:lpstr>Which type of t-test would the following use? (Paired of Independent?)</vt:lpstr>
      <vt:lpstr>SPSS Independent t-test</vt:lpstr>
      <vt:lpstr>SPSS Output tables</vt:lpstr>
      <vt:lpstr>The write up (ind. T-test)</vt:lpstr>
      <vt:lpstr>Paired t-test</vt:lpstr>
      <vt:lpstr>SPSS Paired t-test</vt:lpstr>
      <vt:lpstr>PowerPoint Presentation</vt:lpstr>
      <vt:lpstr>Write up (paired t-test)</vt:lpstr>
      <vt:lpstr>Conducting a Bivariate Correlation in SPSS</vt:lpstr>
      <vt:lpstr>PowerPoint Presentation</vt:lpstr>
      <vt:lpstr>SPSS output</vt:lpstr>
      <vt:lpstr>Addition use of the r values</vt:lpstr>
      <vt:lpstr>Plotting a correlation</vt:lpstr>
      <vt:lpstr>Effect Size</vt:lpstr>
      <vt:lpstr>Types of Test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44</cp:revision>
  <cp:lastPrinted>2023-11-20T09:38:44Z</cp:lastPrinted>
  <dcterms:created xsi:type="dcterms:W3CDTF">2021-03-09T15:35:42Z</dcterms:created>
  <dcterms:modified xsi:type="dcterms:W3CDTF">2024-11-18T11:51:56Z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