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21374100" cy="15113000"/>
  <p:notesSz cx="6858000" cy="9144000"/>
  <p:embeddedFontLst>
    <p:embeddedFont>
      <p:font typeface="Bebas Neue Cyrillic" panose="020B0604020202020204" charset="0"/>
      <p:regular r:id="rId4"/>
    </p:embeddedFont>
    <p:embeddedFont>
      <p:font typeface="Lexend Giga" panose="020B0604020202020204" charset="0"/>
      <p:regular r:id="rId5"/>
    </p:embeddedFont>
    <p:embeddedFont>
      <p:font typeface="Poppins" panose="00000500000000000000" pitchFamily="2" charset="0"/>
      <p:regular r:id="rId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422" autoAdjust="0"/>
  </p:normalViewPr>
  <p:slideViewPr>
    <p:cSldViewPr>
      <p:cViewPr varScale="1">
        <p:scale>
          <a:sx n="24" d="100"/>
          <a:sy n="24" d="100"/>
        </p:scale>
        <p:origin x="1782" y="3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BA8BF-F3FA-4856-A5CD-6BF674DB44E8}" type="datetimeFigureOut">
              <a:rPr lang="en-IN" smtClean="0"/>
              <a:t>09-11-2025</a:t>
            </a:fld>
            <a:endParaRPr lang="en-IN"/>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9E2DBE-1844-434A-B37B-DB4FDAAD7C20}" type="slidenum">
              <a:rPr lang="en-IN" smtClean="0"/>
              <a:t>‹#›</a:t>
            </a:fld>
            <a:endParaRPr lang="en-IN"/>
          </a:p>
        </p:txBody>
      </p:sp>
    </p:spTree>
    <p:extLst>
      <p:ext uri="{BB962C8B-B14F-4D97-AF65-F5344CB8AC3E}">
        <p14:creationId xmlns:p14="http://schemas.microsoft.com/office/powerpoint/2010/main" val="200288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rtl="0">
              <a:lnSpc>
                <a:spcPct val="150000"/>
              </a:lnSpc>
              <a:spcBef>
                <a:spcPts val="0"/>
              </a:spcBef>
              <a:spcAft>
                <a:spcPts val="0"/>
              </a:spcAft>
              <a:buSzPts val="367"/>
              <a:buNone/>
            </a:pPr>
            <a:r>
              <a:rPr lang="en-US" dirty="0"/>
              <a:t>This poster will </a:t>
            </a:r>
            <a:r>
              <a:rPr lang="en-US" dirty="0" err="1"/>
              <a:t>utilise</a:t>
            </a:r>
            <a:r>
              <a:rPr lang="en-US" dirty="0"/>
              <a:t> three major models, such as </a:t>
            </a:r>
            <a:r>
              <a:rPr lang="en-US" i="1" dirty="0"/>
              <a:t>Goleman’s Emotional Intelligence Theory</a:t>
            </a:r>
            <a:r>
              <a:rPr lang="en-US" dirty="0"/>
              <a:t>, </a:t>
            </a:r>
            <a:r>
              <a:rPr lang="en-US" i="1" dirty="0"/>
              <a:t>Boyatzis' Emotional Competence Framework</a:t>
            </a:r>
            <a:r>
              <a:rPr lang="en-US" dirty="0"/>
              <a:t>, and the </a:t>
            </a:r>
            <a:r>
              <a:rPr lang="en-US" i="1" dirty="0"/>
              <a:t>Four-branch Model of Mayer and Salovey</a:t>
            </a:r>
            <a:r>
              <a:rPr lang="en-US" dirty="0"/>
              <a:t>. This will reflect individual experiences of controlling emotions and mindfulness in order to reinforce learning along with self-development. The application of these theories to the academic setting in determining the role of emotional control and mindfulness in ensuring the success of </a:t>
            </a:r>
            <a:r>
              <a:rPr lang="en-US" dirty="0" err="1"/>
              <a:t>students.The</a:t>
            </a:r>
            <a:r>
              <a:rPr lang="en-US" dirty="0"/>
              <a:t> reflection on personal experiences in order to relate theory with emotional practice. Feedback, coaching, and reflective practice can help students build the necessary EI by building these competencies. An example is the ability to adjust in new learning environments, which is a display of self-management and working in groups encourages relationship management. Prior to the presentation, a few breathing exercises can reduce anxiety and improve concentration. Mindfulness has enhanced my emotional balance, empathy and strength, which are some of the core elements of emotional intelligence that enhance learning and </a:t>
            </a:r>
            <a:r>
              <a:rPr lang="en-US" dirty="0" err="1"/>
              <a:t>relationships.Empathy</a:t>
            </a:r>
            <a:r>
              <a:rPr lang="en-US" dirty="0"/>
              <a:t> and effective communication together promote collaboration within group projects, whereas adaptability is always focused on creating a smooth response to academic pressure. As a whole, in order to address EI-related challenges self-regulation and empathy should be </a:t>
            </a:r>
            <a:r>
              <a:rPr lang="en-US" dirty="0" err="1"/>
              <a:t>prioritised</a:t>
            </a:r>
            <a:r>
              <a:rPr lang="en-US" dirty="0"/>
              <a:t> in the daily academic routine of students. As per Goleman’s principles, mindfulness practices are highly needed to address the challenges of students with proper task </a:t>
            </a:r>
            <a:r>
              <a:rPr lang="en-US" dirty="0" err="1"/>
              <a:t>prioritisation</a:t>
            </a:r>
            <a:r>
              <a:rPr lang="en-US" dirty="0"/>
              <a:t> and breathing exercises. Apart from the tutor and peer, feedback can also help students in developing confidence and awareness. </a:t>
            </a:r>
          </a:p>
          <a:p>
            <a:pPr marL="0" lvl="0" indent="0" algn="just" rtl="0">
              <a:lnSpc>
                <a:spcPct val="150000"/>
              </a:lnSpc>
              <a:spcBef>
                <a:spcPts val="0"/>
              </a:spcBef>
              <a:spcAft>
                <a:spcPts val="0"/>
              </a:spcAft>
              <a:buSzPts val="367"/>
              <a:buNone/>
            </a:pPr>
            <a:endParaRPr lang="en-US" dirty="0"/>
          </a:p>
          <a:p>
            <a:endParaRPr lang="en-IN" dirty="0"/>
          </a:p>
        </p:txBody>
      </p:sp>
      <p:sp>
        <p:nvSpPr>
          <p:cNvPr id="4" name="Slide Number Placeholder 3"/>
          <p:cNvSpPr>
            <a:spLocks noGrp="1"/>
          </p:cNvSpPr>
          <p:nvPr>
            <p:ph type="sldNum" sz="quarter" idx="5"/>
          </p:nvPr>
        </p:nvSpPr>
        <p:spPr/>
        <p:txBody>
          <a:bodyPr/>
          <a:lstStyle/>
          <a:p>
            <a:fld id="{629E2DBE-1844-434A-B37B-DB4FDAAD7C20}" type="slidenum">
              <a:rPr lang="en-IN" smtClean="0"/>
              <a:t>1</a:t>
            </a:fld>
            <a:endParaRPr lang="en-IN"/>
          </a:p>
        </p:txBody>
      </p:sp>
    </p:spTree>
    <p:extLst>
      <p:ext uri="{BB962C8B-B14F-4D97-AF65-F5344CB8AC3E}">
        <p14:creationId xmlns:p14="http://schemas.microsoft.com/office/powerpoint/2010/main" val="10748984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8299655" y="3664196"/>
            <a:ext cx="4784690" cy="3863705"/>
            <a:chOff x="0" y="0"/>
            <a:chExt cx="972220" cy="785082"/>
          </a:xfrm>
        </p:grpSpPr>
        <p:sp>
          <p:nvSpPr>
            <p:cNvPr id="3" name="Freeform 3"/>
            <p:cNvSpPr/>
            <p:nvPr/>
          </p:nvSpPr>
          <p:spPr>
            <a:xfrm>
              <a:off x="0" y="0"/>
              <a:ext cx="972220" cy="785082"/>
            </a:xfrm>
            <a:custGeom>
              <a:avLst/>
              <a:gdLst/>
              <a:ahLst/>
              <a:cxnLst/>
              <a:rect l="l" t="t" r="r" b="b"/>
              <a:pathLst>
                <a:path w="972220" h="785082">
                  <a:moveTo>
                    <a:pt x="119737" y="0"/>
                  </a:moveTo>
                  <a:lnTo>
                    <a:pt x="852484" y="0"/>
                  </a:lnTo>
                  <a:cubicBezTo>
                    <a:pt x="884240" y="0"/>
                    <a:pt x="914695" y="12615"/>
                    <a:pt x="937150" y="35070"/>
                  </a:cubicBezTo>
                  <a:cubicBezTo>
                    <a:pt x="959605" y="57525"/>
                    <a:pt x="972220" y="87980"/>
                    <a:pt x="972220" y="119737"/>
                  </a:cubicBezTo>
                  <a:lnTo>
                    <a:pt x="972220" y="665345"/>
                  </a:lnTo>
                  <a:cubicBezTo>
                    <a:pt x="972220" y="697101"/>
                    <a:pt x="959605" y="727557"/>
                    <a:pt x="937150" y="750012"/>
                  </a:cubicBezTo>
                  <a:cubicBezTo>
                    <a:pt x="914695" y="772467"/>
                    <a:pt x="884240" y="785082"/>
                    <a:pt x="852484" y="785082"/>
                  </a:cubicBezTo>
                  <a:lnTo>
                    <a:pt x="119737" y="785082"/>
                  </a:lnTo>
                  <a:cubicBezTo>
                    <a:pt x="53608" y="785082"/>
                    <a:pt x="0" y="731474"/>
                    <a:pt x="0" y="665345"/>
                  </a:cubicBezTo>
                  <a:lnTo>
                    <a:pt x="0" y="119737"/>
                  </a:lnTo>
                  <a:cubicBezTo>
                    <a:pt x="0" y="87980"/>
                    <a:pt x="12615" y="57525"/>
                    <a:pt x="35070" y="35070"/>
                  </a:cubicBezTo>
                  <a:cubicBezTo>
                    <a:pt x="57525" y="12615"/>
                    <a:pt x="87980" y="0"/>
                    <a:pt x="119737" y="0"/>
                  </a:cubicBezTo>
                  <a:close/>
                </a:path>
              </a:pathLst>
            </a:custGeom>
            <a:solidFill>
              <a:srgbClr val="376475"/>
            </a:solidFill>
          </p:spPr>
          <p:txBody>
            <a:bodyPr/>
            <a:lstStyle/>
            <a:p>
              <a:endParaRPr lang="en-GB"/>
            </a:p>
          </p:txBody>
        </p:sp>
        <p:sp>
          <p:nvSpPr>
            <p:cNvPr id="4" name="TextBox 4"/>
            <p:cNvSpPr txBox="1"/>
            <p:nvPr/>
          </p:nvSpPr>
          <p:spPr>
            <a:xfrm>
              <a:off x="0" y="-57150"/>
              <a:ext cx="972220" cy="842232"/>
            </a:xfrm>
            <a:prstGeom prst="rect">
              <a:avLst/>
            </a:prstGeom>
          </p:spPr>
          <p:txBody>
            <a:bodyPr lIns="50800" tIns="50800" rIns="50800" bIns="50800" rtlCol="0" anchor="ctr"/>
            <a:lstStyle/>
            <a:p>
              <a:pPr algn="ctr">
                <a:lnSpc>
                  <a:spcPts val="4060"/>
                </a:lnSpc>
                <a:spcBef>
                  <a:spcPct val="0"/>
                </a:spcBef>
              </a:pPr>
              <a:endParaRPr/>
            </a:p>
          </p:txBody>
        </p:sp>
      </p:grpSp>
      <p:grpSp>
        <p:nvGrpSpPr>
          <p:cNvPr id="5" name="Group 5"/>
          <p:cNvGrpSpPr/>
          <p:nvPr/>
        </p:nvGrpSpPr>
        <p:grpSpPr>
          <a:xfrm>
            <a:off x="13488767" y="4500683"/>
            <a:ext cx="7742490" cy="4623785"/>
            <a:chOff x="0" y="0"/>
            <a:chExt cx="1573228" cy="939525"/>
          </a:xfrm>
        </p:grpSpPr>
        <p:sp>
          <p:nvSpPr>
            <p:cNvPr id="6" name="Freeform 6"/>
            <p:cNvSpPr/>
            <p:nvPr/>
          </p:nvSpPr>
          <p:spPr>
            <a:xfrm>
              <a:off x="0" y="0"/>
              <a:ext cx="1573228" cy="939525"/>
            </a:xfrm>
            <a:custGeom>
              <a:avLst/>
              <a:gdLst/>
              <a:ahLst/>
              <a:cxnLst/>
              <a:rect l="l" t="t" r="r" b="b"/>
              <a:pathLst>
                <a:path w="1573228" h="939525">
                  <a:moveTo>
                    <a:pt x="73995" y="0"/>
                  </a:moveTo>
                  <a:lnTo>
                    <a:pt x="1499233" y="0"/>
                  </a:lnTo>
                  <a:cubicBezTo>
                    <a:pt x="1540099" y="0"/>
                    <a:pt x="1573228" y="33128"/>
                    <a:pt x="1573228" y="73995"/>
                  </a:cubicBezTo>
                  <a:lnTo>
                    <a:pt x="1573228" y="865531"/>
                  </a:lnTo>
                  <a:cubicBezTo>
                    <a:pt x="1573228" y="906397"/>
                    <a:pt x="1540099" y="939525"/>
                    <a:pt x="1499233" y="939525"/>
                  </a:cubicBezTo>
                  <a:lnTo>
                    <a:pt x="73995" y="939525"/>
                  </a:lnTo>
                  <a:cubicBezTo>
                    <a:pt x="33128" y="939525"/>
                    <a:pt x="0" y="906397"/>
                    <a:pt x="0" y="865531"/>
                  </a:cubicBezTo>
                  <a:lnTo>
                    <a:pt x="0" y="73995"/>
                  </a:lnTo>
                  <a:cubicBezTo>
                    <a:pt x="0" y="33128"/>
                    <a:pt x="33128" y="0"/>
                    <a:pt x="73995" y="0"/>
                  </a:cubicBezTo>
                  <a:close/>
                </a:path>
              </a:pathLst>
            </a:custGeom>
            <a:solidFill>
              <a:srgbClr val="376475"/>
            </a:solidFill>
          </p:spPr>
          <p:txBody>
            <a:bodyPr/>
            <a:lstStyle/>
            <a:p>
              <a:endParaRPr lang="en-GB"/>
            </a:p>
          </p:txBody>
        </p:sp>
        <p:sp>
          <p:nvSpPr>
            <p:cNvPr id="7" name="TextBox 7"/>
            <p:cNvSpPr txBox="1"/>
            <p:nvPr/>
          </p:nvSpPr>
          <p:spPr>
            <a:xfrm>
              <a:off x="0" y="-57150"/>
              <a:ext cx="1573228" cy="996675"/>
            </a:xfrm>
            <a:prstGeom prst="rect">
              <a:avLst/>
            </a:prstGeom>
          </p:spPr>
          <p:txBody>
            <a:bodyPr lIns="50800" tIns="50800" rIns="50800" bIns="50800" rtlCol="0" anchor="ctr"/>
            <a:lstStyle/>
            <a:p>
              <a:pPr algn="ctr">
                <a:lnSpc>
                  <a:spcPts val="4060"/>
                </a:lnSpc>
                <a:spcBef>
                  <a:spcPct val="0"/>
                </a:spcBef>
              </a:pPr>
              <a:endParaRPr/>
            </a:p>
          </p:txBody>
        </p:sp>
      </p:grpSp>
      <p:grpSp>
        <p:nvGrpSpPr>
          <p:cNvPr id="8" name="Group 8"/>
          <p:cNvGrpSpPr/>
          <p:nvPr/>
        </p:nvGrpSpPr>
        <p:grpSpPr>
          <a:xfrm>
            <a:off x="0" y="-63297"/>
            <a:ext cx="13809955" cy="533197"/>
            <a:chOff x="0" y="0"/>
            <a:chExt cx="2651372" cy="711200"/>
          </a:xfrm>
        </p:grpSpPr>
        <p:sp>
          <p:nvSpPr>
            <p:cNvPr id="9" name="Freeform 9"/>
            <p:cNvSpPr/>
            <p:nvPr/>
          </p:nvSpPr>
          <p:spPr>
            <a:xfrm>
              <a:off x="0" y="0"/>
              <a:ext cx="2651372" cy="711200"/>
            </a:xfrm>
            <a:custGeom>
              <a:avLst/>
              <a:gdLst/>
              <a:ahLst/>
              <a:cxnLst/>
              <a:rect l="l" t="t" r="r" b="b"/>
              <a:pathLst>
                <a:path w="2651372" h="711200">
                  <a:moveTo>
                    <a:pt x="1325686" y="0"/>
                  </a:moveTo>
                  <a:lnTo>
                    <a:pt x="2651372" y="711200"/>
                  </a:lnTo>
                  <a:lnTo>
                    <a:pt x="0" y="711200"/>
                  </a:lnTo>
                  <a:lnTo>
                    <a:pt x="1325686" y="0"/>
                  </a:lnTo>
                  <a:close/>
                </a:path>
              </a:pathLst>
            </a:custGeom>
            <a:solidFill>
              <a:srgbClr val="376475"/>
            </a:solidFill>
          </p:spPr>
          <p:txBody>
            <a:bodyPr/>
            <a:lstStyle/>
            <a:p>
              <a:endParaRPr lang="en-GB"/>
            </a:p>
          </p:txBody>
        </p:sp>
        <p:sp>
          <p:nvSpPr>
            <p:cNvPr id="10" name="TextBox 10"/>
            <p:cNvSpPr txBox="1"/>
            <p:nvPr/>
          </p:nvSpPr>
          <p:spPr>
            <a:xfrm>
              <a:off x="414277" y="273050"/>
              <a:ext cx="1822818" cy="387350"/>
            </a:xfrm>
            <a:prstGeom prst="rect">
              <a:avLst/>
            </a:prstGeom>
          </p:spPr>
          <p:txBody>
            <a:bodyPr lIns="50800" tIns="50800" rIns="50800" bIns="50800" rtlCol="0" anchor="ctr"/>
            <a:lstStyle/>
            <a:p>
              <a:pPr algn="ctr">
                <a:lnSpc>
                  <a:spcPts val="3080"/>
                </a:lnSpc>
              </a:pPr>
              <a:endParaRPr/>
            </a:p>
          </p:txBody>
        </p:sp>
      </p:grpSp>
      <p:grpSp>
        <p:nvGrpSpPr>
          <p:cNvPr id="11" name="Group 11"/>
          <p:cNvGrpSpPr/>
          <p:nvPr/>
        </p:nvGrpSpPr>
        <p:grpSpPr>
          <a:xfrm>
            <a:off x="619982" y="7358107"/>
            <a:ext cx="7870295" cy="952205"/>
            <a:chOff x="0" y="0"/>
            <a:chExt cx="1410268" cy="170624"/>
          </a:xfrm>
        </p:grpSpPr>
        <p:sp>
          <p:nvSpPr>
            <p:cNvPr id="12" name="Freeform 12"/>
            <p:cNvSpPr/>
            <p:nvPr/>
          </p:nvSpPr>
          <p:spPr>
            <a:xfrm>
              <a:off x="0" y="0"/>
              <a:ext cx="1410268" cy="170624"/>
            </a:xfrm>
            <a:custGeom>
              <a:avLst/>
              <a:gdLst/>
              <a:ahLst/>
              <a:cxnLst/>
              <a:rect l="l" t="t" r="r" b="b"/>
              <a:pathLst>
                <a:path w="1410268" h="170624">
                  <a:moveTo>
                    <a:pt x="0" y="0"/>
                  </a:moveTo>
                  <a:lnTo>
                    <a:pt x="1410268" y="0"/>
                  </a:lnTo>
                  <a:lnTo>
                    <a:pt x="1410268" y="170624"/>
                  </a:lnTo>
                  <a:lnTo>
                    <a:pt x="0" y="170624"/>
                  </a:lnTo>
                  <a:close/>
                </a:path>
              </a:pathLst>
            </a:custGeom>
            <a:solidFill>
              <a:srgbClr val="CD7325"/>
            </a:solidFill>
          </p:spPr>
          <p:txBody>
            <a:bodyPr/>
            <a:lstStyle/>
            <a:p>
              <a:endParaRPr lang="en-GB"/>
            </a:p>
          </p:txBody>
        </p:sp>
        <p:sp>
          <p:nvSpPr>
            <p:cNvPr id="13" name="TextBox 13"/>
            <p:cNvSpPr txBox="1"/>
            <p:nvPr/>
          </p:nvSpPr>
          <p:spPr>
            <a:xfrm>
              <a:off x="0" y="-57150"/>
              <a:ext cx="1410268" cy="227774"/>
            </a:xfrm>
            <a:prstGeom prst="rect">
              <a:avLst/>
            </a:prstGeom>
          </p:spPr>
          <p:txBody>
            <a:bodyPr lIns="50800" tIns="50800" rIns="50800" bIns="50800" rtlCol="0" anchor="ctr"/>
            <a:lstStyle/>
            <a:p>
              <a:pPr algn="ctr">
                <a:lnSpc>
                  <a:spcPts val="3080"/>
                </a:lnSpc>
              </a:pPr>
              <a:endParaRPr/>
            </a:p>
          </p:txBody>
        </p:sp>
      </p:grpSp>
      <p:grpSp>
        <p:nvGrpSpPr>
          <p:cNvPr id="14" name="Group 14"/>
          <p:cNvGrpSpPr/>
          <p:nvPr/>
        </p:nvGrpSpPr>
        <p:grpSpPr>
          <a:xfrm rot="5400000">
            <a:off x="17488308" y="11227209"/>
            <a:ext cx="7593421" cy="178162"/>
            <a:chOff x="0" y="0"/>
            <a:chExt cx="1586456" cy="1222931"/>
          </a:xfrm>
        </p:grpSpPr>
        <p:sp>
          <p:nvSpPr>
            <p:cNvPr id="15" name="Freeform 15"/>
            <p:cNvSpPr/>
            <p:nvPr/>
          </p:nvSpPr>
          <p:spPr>
            <a:xfrm>
              <a:off x="0" y="0"/>
              <a:ext cx="1586456" cy="1222931"/>
            </a:xfrm>
            <a:custGeom>
              <a:avLst/>
              <a:gdLst/>
              <a:ahLst/>
              <a:cxnLst/>
              <a:rect l="l" t="t" r="r" b="b"/>
              <a:pathLst>
                <a:path w="1586456" h="1222931">
                  <a:moveTo>
                    <a:pt x="793228" y="0"/>
                  </a:moveTo>
                  <a:lnTo>
                    <a:pt x="1586456" y="1222931"/>
                  </a:lnTo>
                  <a:lnTo>
                    <a:pt x="0" y="1222931"/>
                  </a:lnTo>
                  <a:lnTo>
                    <a:pt x="793228" y="0"/>
                  </a:lnTo>
                  <a:close/>
                </a:path>
              </a:pathLst>
            </a:custGeom>
            <a:solidFill>
              <a:srgbClr val="376475"/>
            </a:solidFill>
          </p:spPr>
          <p:txBody>
            <a:bodyPr/>
            <a:lstStyle/>
            <a:p>
              <a:endParaRPr lang="en-GB"/>
            </a:p>
          </p:txBody>
        </p:sp>
        <p:sp>
          <p:nvSpPr>
            <p:cNvPr id="16" name="TextBox 16"/>
            <p:cNvSpPr txBox="1"/>
            <p:nvPr/>
          </p:nvSpPr>
          <p:spPr>
            <a:xfrm>
              <a:off x="247884" y="510639"/>
              <a:ext cx="1090688" cy="624939"/>
            </a:xfrm>
            <a:prstGeom prst="rect">
              <a:avLst/>
            </a:prstGeom>
          </p:spPr>
          <p:txBody>
            <a:bodyPr lIns="50800" tIns="50800" rIns="50800" bIns="50800" rtlCol="0" anchor="ctr"/>
            <a:lstStyle/>
            <a:p>
              <a:pPr algn="ctr">
                <a:lnSpc>
                  <a:spcPts val="3080"/>
                </a:lnSpc>
              </a:pPr>
              <a:endParaRPr/>
            </a:p>
          </p:txBody>
        </p:sp>
      </p:grpSp>
      <p:sp>
        <p:nvSpPr>
          <p:cNvPr id="17" name="Freeform 17"/>
          <p:cNvSpPr/>
          <p:nvPr/>
        </p:nvSpPr>
        <p:spPr>
          <a:xfrm>
            <a:off x="188394" y="5187908"/>
            <a:ext cx="7908269" cy="2084473"/>
          </a:xfrm>
          <a:custGeom>
            <a:avLst/>
            <a:gdLst/>
            <a:ahLst/>
            <a:cxnLst/>
            <a:rect l="l" t="t" r="r" b="b"/>
            <a:pathLst>
              <a:path w="7908269" h="2084473">
                <a:moveTo>
                  <a:pt x="0" y="0"/>
                </a:moveTo>
                <a:lnTo>
                  <a:pt x="7908269" y="0"/>
                </a:lnTo>
                <a:lnTo>
                  <a:pt x="7908269" y="2084474"/>
                </a:lnTo>
                <a:lnTo>
                  <a:pt x="0" y="2084474"/>
                </a:lnTo>
                <a:lnTo>
                  <a:pt x="0" y="0"/>
                </a:lnTo>
                <a:close/>
              </a:path>
            </a:pathLst>
          </a:custGeom>
          <a:blipFill>
            <a:blip r:embed="rId3"/>
            <a:stretch>
              <a:fillRect/>
            </a:stretch>
          </a:blipFill>
        </p:spPr>
        <p:txBody>
          <a:bodyPr/>
          <a:lstStyle/>
          <a:p>
            <a:endParaRPr lang="en-GB"/>
          </a:p>
        </p:txBody>
      </p:sp>
      <p:sp>
        <p:nvSpPr>
          <p:cNvPr id="18" name="Freeform 18"/>
          <p:cNvSpPr/>
          <p:nvPr/>
        </p:nvSpPr>
        <p:spPr>
          <a:xfrm>
            <a:off x="8068568" y="513405"/>
            <a:ext cx="5223193" cy="3856338"/>
          </a:xfrm>
          <a:custGeom>
            <a:avLst/>
            <a:gdLst/>
            <a:ahLst/>
            <a:cxnLst/>
            <a:rect l="l" t="t" r="r" b="b"/>
            <a:pathLst>
              <a:path w="5223193" h="3856338">
                <a:moveTo>
                  <a:pt x="0" y="0"/>
                </a:moveTo>
                <a:lnTo>
                  <a:pt x="5223193" y="0"/>
                </a:lnTo>
                <a:lnTo>
                  <a:pt x="5223193" y="3856338"/>
                </a:lnTo>
                <a:lnTo>
                  <a:pt x="0" y="3856338"/>
                </a:lnTo>
                <a:lnTo>
                  <a:pt x="0" y="0"/>
                </a:lnTo>
                <a:close/>
              </a:path>
            </a:pathLst>
          </a:custGeom>
          <a:blipFill>
            <a:blip r:embed="rId4"/>
            <a:stretch>
              <a:fillRect l="-3385" r="-3385"/>
            </a:stretch>
          </a:blipFill>
        </p:spPr>
        <p:txBody>
          <a:bodyPr/>
          <a:lstStyle/>
          <a:p>
            <a:endParaRPr lang="en-GB"/>
          </a:p>
        </p:txBody>
      </p:sp>
      <p:sp>
        <p:nvSpPr>
          <p:cNvPr id="19" name="Freeform 19"/>
          <p:cNvSpPr/>
          <p:nvPr/>
        </p:nvSpPr>
        <p:spPr>
          <a:xfrm>
            <a:off x="460202" y="11323868"/>
            <a:ext cx="3397012" cy="3177850"/>
          </a:xfrm>
          <a:custGeom>
            <a:avLst/>
            <a:gdLst/>
            <a:ahLst/>
            <a:cxnLst/>
            <a:rect l="l" t="t" r="r" b="b"/>
            <a:pathLst>
              <a:path w="3397012" h="3177850">
                <a:moveTo>
                  <a:pt x="0" y="0"/>
                </a:moveTo>
                <a:lnTo>
                  <a:pt x="3397012" y="0"/>
                </a:lnTo>
                <a:lnTo>
                  <a:pt x="3397012" y="3177850"/>
                </a:lnTo>
                <a:lnTo>
                  <a:pt x="0" y="3177850"/>
                </a:lnTo>
                <a:lnTo>
                  <a:pt x="0" y="0"/>
                </a:lnTo>
                <a:close/>
              </a:path>
            </a:pathLst>
          </a:custGeom>
          <a:blipFill>
            <a:blip r:embed="rId5"/>
            <a:stretch>
              <a:fillRect/>
            </a:stretch>
          </a:blipFill>
        </p:spPr>
        <p:txBody>
          <a:bodyPr/>
          <a:lstStyle/>
          <a:p>
            <a:endParaRPr lang="en-GB"/>
          </a:p>
        </p:txBody>
      </p:sp>
      <p:sp>
        <p:nvSpPr>
          <p:cNvPr id="20" name="Freeform 20"/>
          <p:cNvSpPr/>
          <p:nvPr/>
        </p:nvSpPr>
        <p:spPr>
          <a:xfrm>
            <a:off x="3988461" y="11306641"/>
            <a:ext cx="4402011" cy="3103309"/>
          </a:xfrm>
          <a:custGeom>
            <a:avLst/>
            <a:gdLst/>
            <a:ahLst/>
            <a:cxnLst/>
            <a:rect l="l" t="t" r="r" b="b"/>
            <a:pathLst>
              <a:path w="4402011" h="3103309">
                <a:moveTo>
                  <a:pt x="0" y="0"/>
                </a:moveTo>
                <a:lnTo>
                  <a:pt x="4402010" y="0"/>
                </a:lnTo>
                <a:lnTo>
                  <a:pt x="4402010" y="3103310"/>
                </a:lnTo>
                <a:lnTo>
                  <a:pt x="0" y="3103310"/>
                </a:lnTo>
                <a:lnTo>
                  <a:pt x="0" y="0"/>
                </a:lnTo>
                <a:close/>
              </a:path>
            </a:pathLst>
          </a:custGeom>
          <a:blipFill>
            <a:blip r:embed="rId6"/>
            <a:stretch>
              <a:fillRect r="-4692"/>
            </a:stretch>
          </a:blipFill>
        </p:spPr>
        <p:txBody>
          <a:bodyPr/>
          <a:lstStyle/>
          <a:p>
            <a:endParaRPr lang="en-GB"/>
          </a:p>
        </p:txBody>
      </p:sp>
      <p:sp>
        <p:nvSpPr>
          <p:cNvPr id="21" name="Freeform 21"/>
          <p:cNvSpPr/>
          <p:nvPr/>
        </p:nvSpPr>
        <p:spPr>
          <a:xfrm>
            <a:off x="8597053" y="7661251"/>
            <a:ext cx="4696451" cy="3140661"/>
          </a:xfrm>
          <a:custGeom>
            <a:avLst/>
            <a:gdLst/>
            <a:ahLst/>
            <a:cxnLst/>
            <a:rect l="l" t="t" r="r" b="b"/>
            <a:pathLst>
              <a:path w="4696451" h="3140661">
                <a:moveTo>
                  <a:pt x="0" y="0"/>
                </a:moveTo>
                <a:lnTo>
                  <a:pt x="4696452" y="0"/>
                </a:lnTo>
                <a:lnTo>
                  <a:pt x="4696452" y="3140660"/>
                </a:lnTo>
                <a:lnTo>
                  <a:pt x="0" y="3140660"/>
                </a:lnTo>
                <a:lnTo>
                  <a:pt x="0" y="0"/>
                </a:lnTo>
                <a:close/>
              </a:path>
            </a:pathLst>
          </a:custGeom>
          <a:blipFill>
            <a:blip r:embed="rId7"/>
            <a:stretch>
              <a:fillRect/>
            </a:stretch>
          </a:blipFill>
        </p:spPr>
        <p:txBody>
          <a:bodyPr/>
          <a:lstStyle/>
          <a:p>
            <a:endParaRPr lang="en-GB"/>
          </a:p>
        </p:txBody>
      </p:sp>
      <p:sp>
        <p:nvSpPr>
          <p:cNvPr id="22" name="Freeform 22"/>
          <p:cNvSpPr/>
          <p:nvPr/>
        </p:nvSpPr>
        <p:spPr>
          <a:xfrm>
            <a:off x="13084345" y="277328"/>
            <a:ext cx="8146912" cy="4092415"/>
          </a:xfrm>
          <a:custGeom>
            <a:avLst/>
            <a:gdLst/>
            <a:ahLst/>
            <a:cxnLst/>
            <a:rect l="l" t="t" r="r" b="b"/>
            <a:pathLst>
              <a:path w="8146912" h="4092415">
                <a:moveTo>
                  <a:pt x="0" y="0"/>
                </a:moveTo>
                <a:lnTo>
                  <a:pt x="8146912" y="0"/>
                </a:lnTo>
                <a:lnTo>
                  <a:pt x="8146912" y="4092415"/>
                </a:lnTo>
                <a:lnTo>
                  <a:pt x="0" y="4092415"/>
                </a:lnTo>
                <a:lnTo>
                  <a:pt x="0" y="0"/>
                </a:lnTo>
                <a:close/>
              </a:path>
            </a:pathLst>
          </a:custGeom>
          <a:blipFill>
            <a:blip r:embed="rId8"/>
            <a:stretch>
              <a:fillRect t="-16440" b="-16440"/>
            </a:stretch>
          </a:blipFill>
        </p:spPr>
        <p:txBody>
          <a:bodyPr/>
          <a:lstStyle/>
          <a:p>
            <a:endParaRPr lang="en-GB"/>
          </a:p>
        </p:txBody>
      </p:sp>
      <p:sp>
        <p:nvSpPr>
          <p:cNvPr id="23" name="Freeform 23"/>
          <p:cNvSpPr/>
          <p:nvPr/>
        </p:nvSpPr>
        <p:spPr>
          <a:xfrm>
            <a:off x="13513056" y="9231581"/>
            <a:ext cx="3644745" cy="2860226"/>
          </a:xfrm>
          <a:custGeom>
            <a:avLst/>
            <a:gdLst/>
            <a:ahLst/>
            <a:cxnLst/>
            <a:rect l="l" t="t" r="r" b="b"/>
            <a:pathLst>
              <a:path w="3644745" h="2860226">
                <a:moveTo>
                  <a:pt x="0" y="0"/>
                </a:moveTo>
                <a:lnTo>
                  <a:pt x="3644745" y="0"/>
                </a:lnTo>
                <a:lnTo>
                  <a:pt x="3644745" y="2860226"/>
                </a:lnTo>
                <a:lnTo>
                  <a:pt x="0" y="2860226"/>
                </a:lnTo>
                <a:lnTo>
                  <a:pt x="0" y="0"/>
                </a:lnTo>
                <a:close/>
              </a:path>
            </a:pathLst>
          </a:custGeom>
          <a:blipFill>
            <a:blip r:embed="rId9"/>
            <a:stretch>
              <a:fillRect/>
            </a:stretch>
          </a:blipFill>
        </p:spPr>
        <p:txBody>
          <a:bodyPr/>
          <a:lstStyle/>
          <a:p>
            <a:endParaRPr lang="en-GB"/>
          </a:p>
        </p:txBody>
      </p:sp>
      <p:sp>
        <p:nvSpPr>
          <p:cNvPr id="24" name="TextBox 24"/>
          <p:cNvSpPr txBox="1"/>
          <p:nvPr/>
        </p:nvSpPr>
        <p:spPr>
          <a:xfrm>
            <a:off x="199992" y="727709"/>
            <a:ext cx="8710275" cy="1856530"/>
          </a:xfrm>
          <a:prstGeom prst="rect">
            <a:avLst/>
          </a:prstGeom>
        </p:spPr>
        <p:txBody>
          <a:bodyPr lIns="0" tIns="0" rIns="0" bIns="0" rtlCol="0" anchor="t">
            <a:spAutoFit/>
          </a:bodyPr>
          <a:lstStyle/>
          <a:p>
            <a:pPr algn="l">
              <a:lnSpc>
                <a:spcPts val="2146"/>
              </a:lnSpc>
            </a:pPr>
            <a:r>
              <a:rPr lang="en-US" sz="1533" dirty="0">
                <a:solidFill>
                  <a:srgbClr val="376475"/>
                </a:solidFill>
                <a:latin typeface="Lexend Giga"/>
                <a:ea typeface="Lexend Giga"/>
                <a:cs typeface="Lexend Giga"/>
                <a:sym typeface="Lexend Giga"/>
              </a:rPr>
              <a:t>STUDENT NAME: Ingrid Takacs</a:t>
            </a:r>
          </a:p>
          <a:p>
            <a:pPr algn="l">
              <a:lnSpc>
                <a:spcPts val="2146"/>
              </a:lnSpc>
            </a:pPr>
            <a:r>
              <a:rPr lang="en-US" sz="1533" dirty="0">
                <a:solidFill>
                  <a:srgbClr val="376475"/>
                </a:solidFill>
                <a:latin typeface="Lexend Giga"/>
                <a:ea typeface="Lexend Giga"/>
                <a:cs typeface="Lexend Giga"/>
                <a:sym typeface="Lexend Giga"/>
              </a:rPr>
              <a:t>STUDENT NUMBER: 2317939</a:t>
            </a:r>
          </a:p>
          <a:p>
            <a:pPr algn="l">
              <a:lnSpc>
                <a:spcPts val="2146"/>
              </a:lnSpc>
            </a:pPr>
            <a:r>
              <a:rPr lang="en-US" sz="1533" dirty="0">
                <a:solidFill>
                  <a:srgbClr val="376475"/>
                </a:solidFill>
                <a:latin typeface="Lexend Giga"/>
                <a:ea typeface="Lexend Giga"/>
                <a:cs typeface="Lexend Giga"/>
                <a:sym typeface="Lexend Giga"/>
              </a:rPr>
              <a:t>MODULE CODE: LCLM5006</a:t>
            </a:r>
          </a:p>
          <a:p>
            <a:pPr algn="l">
              <a:lnSpc>
                <a:spcPts val="2146"/>
              </a:lnSpc>
            </a:pPr>
            <a:r>
              <a:rPr lang="en-US" sz="1533" dirty="0">
                <a:solidFill>
                  <a:srgbClr val="376475"/>
                </a:solidFill>
                <a:latin typeface="Lexend Giga"/>
                <a:ea typeface="Lexend Giga"/>
                <a:cs typeface="Lexend Giga"/>
                <a:sym typeface="Lexend Giga"/>
              </a:rPr>
              <a:t>MODULE: DEVELOPING EMOTIONAL INTELLIGENCE SKILLS</a:t>
            </a:r>
          </a:p>
          <a:p>
            <a:pPr>
              <a:lnSpc>
                <a:spcPts val="2146"/>
              </a:lnSpc>
            </a:pPr>
            <a:r>
              <a:rPr lang="en-US" sz="1533" dirty="0">
                <a:solidFill>
                  <a:srgbClr val="376475"/>
                </a:solidFill>
                <a:latin typeface="Lexend Giga"/>
                <a:ea typeface="Lexend Giga"/>
                <a:cs typeface="Lexend Giga"/>
                <a:sym typeface="Lexend Giga"/>
              </a:rPr>
              <a:t>LECTURER’S NAME: </a:t>
            </a:r>
            <a:r>
              <a:rPr lang="en-GB" sz="1533">
                <a:solidFill>
                  <a:srgbClr val="376475"/>
                </a:solidFill>
                <a:latin typeface="Lexend Giga"/>
                <a:ea typeface="Lexend Giga"/>
                <a:cs typeface="Lexend Giga"/>
                <a:sym typeface="Lexend Giga"/>
              </a:rPr>
              <a:t>Nishi Ramsurrun</a:t>
            </a:r>
            <a:endParaRPr lang="en-US" sz="1533" dirty="0">
              <a:solidFill>
                <a:srgbClr val="376475"/>
              </a:solidFill>
              <a:latin typeface="Lexend Giga"/>
              <a:ea typeface="Lexend Giga"/>
              <a:cs typeface="Lexend Giga"/>
              <a:sym typeface="Lexend Giga"/>
            </a:endParaRPr>
          </a:p>
          <a:p>
            <a:pPr algn="l">
              <a:lnSpc>
                <a:spcPts val="2146"/>
              </a:lnSpc>
            </a:pPr>
            <a:r>
              <a:rPr lang="en-US" sz="1533" dirty="0">
                <a:solidFill>
                  <a:srgbClr val="376475"/>
                </a:solidFill>
                <a:latin typeface="Lexend Giga"/>
                <a:ea typeface="Lexend Giga"/>
                <a:cs typeface="Lexend Giga"/>
                <a:sym typeface="Lexend Giga"/>
              </a:rPr>
              <a:t>ASSIGNMENT TITLE: COMPONENT 1: POSTER PRESENTATION</a:t>
            </a:r>
          </a:p>
          <a:p>
            <a:pPr algn="l">
              <a:lnSpc>
                <a:spcPts val="2146"/>
              </a:lnSpc>
            </a:pPr>
            <a:endParaRPr lang="en-US" sz="1533" dirty="0">
              <a:solidFill>
                <a:srgbClr val="376475"/>
              </a:solidFill>
              <a:latin typeface="Lexend Giga"/>
              <a:ea typeface="Lexend Giga"/>
              <a:cs typeface="Lexend Giga"/>
              <a:sym typeface="Lexend Giga"/>
            </a:endParaRPr>
          </a:p>
        </p:txBody>
      </p:sp>
      <p:sp>
        <p:nvSpPr>
          <p:cNvPr id="25" name="TextBox 25"/>
          <p:cNvSpPr txBox="1"/>
          <p:nvPr/>
        </p:nvSpPr>
        <p:spPr>
          <a:xfrm>
            <a:off x="8597053" y="5208770"/>
            <a:ext cx="4189893" cy="2303143"/>
          </a:xfrm>
          <a:prstGeom prst="rect">
            <a:avLst/>
          </a:prstGeom>
        </p:spPr>
        <p:txBody>
          <a:bodyPr lIns="0" tIns="0" rIns="0" bIns="0" rtlCol="0" anchor="t">
            <a:spAutoFit/>
          </a:bodyPr>
          <a:lstStyle/>
          <a:p>
            <a:pPr algn="just">
              <a:lnSpc>
                <a:spcPts val="1680"/>
              </a:lnSpc>
            </a:pPr>
            <a:r>
              <a:rPr lang="en-US" sz="1200" spc="30">
                <a:solidFill>
                  <a:srgbClr val="FFFFFF"/>
                </a:solidFill>
                <a:latin typeface="Poppins"/>
                <a:ea typeface="Poppins"/>
                <a:cs typeface="Poppins"/>
                <a:sym typeface="Poppins"/>
              </a:rPr>
              <a:t>The main aim of this research is to evaluate the impact of emotions on the EI capabilities. For this, three major theories about EI have been discussed, which have been collected from different secondary qualitative sources such as Google Scholar, journals and other related sources: These include:</a:t>
            </a:r>
          </a:p>
          <a:p>
            <a:pPr algn="just">
              <a:lnSpc>
                <a:spcPts val="1680"/>
              </a:lnSpc>
            </a:pPr>
            <a:r>
              <a:rPr lang="en-US" sz="1200" spc="30">
                <a:solidFill>
                  <a:srgbClr val="FFFFFF"/>
                </a:solidFill>
                <a:latin typeface="Poppins"/>
                <a:ea typeface="Poppins"/>
                <a:cs typeface="Poppins"/>
                <a:sym typeface="Poppins"/>
              </a:rPr>
              <a:t>1.Goleman’s Model is a performance-based model that emphasises self-awareness, self-regulation, motivation, empathy and social skills (Pandey, 2024).</a:t>
            </a:r>
          </a:p>
          <a:p>
            <a:pPr algn="just">
              <a:lnSpc>
                <a:spcPts val="1680"/>
              </a:lnSpc>
            </a:pPr>
            <a:endParaRPr lang="en-US" sz="1200" spc="30">
              <a:solidFill>
                <a:srgbClr val="FFFFFF"/>
              </a:solidFill>
              <a:latin typeface="Poppins"/>
              <a:ea typeface="Poppins"/>
              <a:cs typeface="Poppins"/>
              <a:sym typeface="Poppins"/>
            </a:endParaRPr>
          </a:p>
        </p:txBody>
      </p:sp>
      <p:sp>
        <p:nvSpPr>
          <p:cNvPr id="26" name="TextBox 26"/>
          <p:cNvSpPr txBox="1"/>
          <p:nvPr/>
        </p:nvSpPr>
        <p:spPr>
          <a:xfrm>
            <a:off x="9135546" y="4557833"/>
            <a:ext cx="2868081" cy="918209"/>
          </a:xfrm>
          <a:prstGeom prst="rect">
            <a:avLst/>
          </a:prstGeom>
        </p:spPr>
        <p:txBody>
          <a:bodyPr lIns="0" tIns="0" rIns="0" bIns="0" rtlCol="0" anchor="t">
            <a:spAutoFit/>
          </a:bodyPr>
          <a:lstStyle/>
          <a:p>
            <a:pPr algn="ctr">
              <a:lnSpc>
                <a:spcPts val="3569"/>
              </a:lnSpc>
            </a:pPr>
            <a:r>
              <a:rPr lang="en-US" sz="3499" spc="349">
                <a:solidFill>
                  <a:srgbClr val="FFFFFF"/>
                </a:solidFill>
                <a:latin typeface="Bebas Neue Cyrillic"/>
                <a:ea typeface="Bebas Neue Cyrillic"/>
                <a:cs typeface="Bebas Neue Cyrillic"/>
                <a:sym typeface="Bebas Neue Cyrillic"/>
              </a:rPr>
              <a:t>METHODS USED</a:t>
            </a:r>
          </a:p>
          <a:p>
            <a:pPr algn="ctr">
              <a:lnSpc>
                <a:spcPts val="3569"/>
              </a:lnSpc>
            </a:pPr>
            <a:endParaRPr lang="en-US" sz="3499" spc="349">
              <a:solidFill>
                <a:srgbClr val="FFFFFF"/>
              </a:solidFill>
              <a:latin typeface="Bebas Neue Cyrillic"/>
              <a:ea typeface="Bebas Neue Cyrillic"/>
              <a:cs typeface="Bebas Neue Cyrillic"/>
              <a:sym typeface="Bebas Neue Cyrillic"/>
            </a:endParaRPr>
          </a:p>
        </p:txBody>
      </p:sp>
      <p:sp>
        <p:nvSpPr>
          <p:cNvPr id="27" name="TextBox 27"/>
          <p:cNvSpPr txBox="1"/>
          <p:nvPr/>
        </p:nvSpPr>
        <p:spPr>
          <a:xfrm>
            <a:off x="485320" y="7699351"/>
            <a:ext cx="7905151" cy="709422"/>
          </a:xfrm>
          <a:prstGeom prst="rect">
            <a:avLst/>
          </a:prstGeom>
        </p:spPr>
        <p:txBody>
          <a:bodyPr lIns="0" tIns="0" rIns="0" bIns="0" rtlCol="0" anchor="t">
            <a:spAutoFit/>
          </a:bodyPr>
          <a:lstStyle/>
          <a:p>
            <a:pPr algn="ctr">
              <a:lnSpc>
                <a:spcPts val="2957"/>
              </a:lnSpc>
            </a:pPr>
            <a:r>
              <a:rPr lang="en-US" sz="2899" spc="289">
                <a:solidFill>
                  <a:srgbClr val="FFFFFF"/>
                </a:solidFill>
                <a:latin typeface="Bebas Neue Cyrillic"/>
                <a:ea typeface="Bebas Neue Cyrillic"/>
                <a:cs typeface="Bebas Neue Cyrillic"/>
                <a:sym typeface="Bebas Neue Cyrillic"/>
              </a:rPr>
              <a:t>QUESTION 1: DEVELOPING EMOTIONAL INTELLIGENCES</a:t>
            </a:r>
          </a:p>
          <a:p>
            <a:pPr algn="ctr">
              <a:lnSpc>
                <a:spcPts val="2549"/>
              </a:lnSpc>
            </a:pPr>
            <a:endParaRPr lang="en-US" sz="2899" spc="289">
              <a:solidFill>
                <a:srgbClr val="FFFFFF"/>
              </a:solidFill>
              <a:latin typeface="Bebas Neue Cyrillic"/>
              <a:ea typeface="Bebas Neue Cyrillic"/>
              <a:cs typeface="Bebas Neue Cyrillic"/>
              <a:sym typeface="Bebas Neue Cyrillic"/>
            </a:endParaRPr>
          </a:p>
        </p:txBody>
      </p:sp>
      <p:sp>
        <p:nvSpPr>
          <p:cNvPr id="28" name="TextBox 28"/>
          <p:cNvSpPr txBox="1"/>
          <p:nvPr/>
        </p:nvSpPr>
        <p:spPr>
          <a:xfrm>
            <a:off x="2215886" y="2708064"/>
            <a:ext cx="2868081" cy="366522"/>
          </a:xfrm>
          <a:prstGeom prst="rect">
            <a:avLst/>
          </a:prstGeom>
        </p:spPr>
        <p:txBody>
          <a:bodyPr lIns="0" tIns="0" rIns="0" bIns="0" rtlCol="0" anchor="t">
            <a:spAutoFit/>
          </a:bodyPr>
          <a:lstStyle/>
          <a:p>
            <a:pPr algn="ctr">
              <a:lnSpc>
                <a:spcPts val="2753"/>
              </a:lnSpc>
            </a:pPr>
            <a:r>
              <a:rPr lang="en-US" sz="2699" spc="269">
                <a:solidFill>
                  <a:srgbClr val="000000"/>
                </a:solidFill>
                <a:latin typeface="Bebas Neue Cyrillic"/>
                <a:ea typeface="Bebas Neue Cyrillic"/>
                <a:cs typeface="Bebas Neue Cyrillic"/>
                <a:sym typeface="Bebas Neue Cyrillic"/>
              </a:rPr>
              <a:t>INTRODUCTION</a:t>
            </a:r>
          </a:p>
        </p:txBody>
      </p:sp>
      <p:sp>
        <p:nvSpPr>
          <p:cNvPr id="29" name="TextBox 29"/>
          <p:cNvSpPr txBox="1"/>
          <p:nvPr/>
        </p:nvSpPr>
        <p:spPr>
          <a:xfrm>
            <a:off x="460202" y="3258354"/>
            <a:ext cx="7636462" cy="1889661"/>
          </a:xfrm>
          <a:prstGeom prst="rect">
            <a:avLst/>
          </a:prstGeom>
        </p:spPr>
        <p:txBody>
          <a:bodyPr lIns="0" tIns="0" rIns="0" bIns="0" rtlCol="0" anchor="t">
            <a:spAutoFit/>
          </a:bodyPr>
          <a:lstStyle/>
          <a:p>
            <a:pPr algn="just">
              <a:lnSpc>
                <a:spcPts val="1895"/>
              </a:lnSpc>
            </a:pPr>
            <a:r>
              <a:rPr lang="en-US" sz="1353">
                <a:solidFill>
                  <a:srgbClr val="000000"/>
                </a:solidFill>
                <a:latin typeface="Lexend Giga"/>
                <a:ea typeface="Lexend Giga"/>
                <a:cs typeface="Lexend Giga"/>
                <a:sym typeface="Lexend Giga"/>
              </a:rPr>
              <a:t>Emotional Intelligence (EI) is the capacity to identify feelings and comprehend as well as control them in both oneself and others. Daniel Goleman emphasises self-knowledge as the basis of emotional understanding and relationships (Cole, 2025). EI plays a very important role in stress management, motivation, and teamwork for students. The development of EI facilitates concentration, strength, and academic achievements. </a:t>
            </a:r>
          </a:p>
          <a:p>
            <a:pPr algn="just">
              <a:lnSpc>
                <a:spcPts val="1895"/>
              </a:lnSpc>
            </a:pPr>
            <a:endParaRPr lang="en-US" sz="1353">
              <a:solidFill>
                <a:srgbClr val="000000"/>
              </a:solidFill>
              <a:latin typeface="Lexend Giga"/>
              <a:ea typeface="Lexend Giga"/>
              <a:cs typeface="Lexend Giga"/>
              <a:sym typeface="Lexend Giga"/>
            </a:endParaRPr>
          </a:p>
        </p:txBody>
      </p:sp>
      <p:sp>
        <p:nvSpPr>
          <p:cNvPr id="30" name="TextBox 30"/>
          <p:cNvSpPr txBox="1"/>
          <p:nvPr/>
        </p:nvSpPr>
        <p:spPr>
          <a:xfrm>
            <a:off x="534889" y="8552827"/>
            <a:ext cx="7955388" cy="2599591"/>
          </a:xfrm>
          <a:prstGeom prst="rect">
            <a:avLst/>
          </a:prstGeom>
        </p:spPr>
        <p:txBody>
          <a:bodyPr lIns="0" tIns="0" rIns="0" bIns="0" rtlCol="0" anchor="t">
            <a:spAutoFit/>
          </a:bodyPr>
          <a:lstStyle/>
          <a:p>
            <a:pPr algn="just">
              <a:lnSpc>
                <a:spcPts val="1615"/>
              </a:lnSpc>
            </a:pPr>
            <a:r>
              <a:rPr lang="en-US" sz="1153">
                <a:solidFill>
                  <a:srgbClr val="000000"/>
                </a:solidFill>
                <a:latin typeface="Lexend Giga"/>
                <a:ea typeface="Lexend Giga"/>
                <a:cs typeface="Lexend Giga"/>
                <a:sym typeface="Lexend Giga"/>
              </a:rPr>
              <a:t>Emotional Intelligence cannot be developed without intentional practice and self-reflection on oneself. These three EI models offer mutual views:</a:t>
            </a:r>
          </a:p>
          <a:p>
            <a:pPr algn="just">
              <a:lnSpc>
                <a:spcPts val="1615"/>
              </a:lnSpc>
            </a:pPr>
            <a:r>
              <a:rPr lang="en-US" sz="1153">
                <a:solidFill>
                  <a:srgbClr val="000000"/>
                </a:solidFill>
                <a:latin typeface="Lexend Giga"/>
                <a:ea typeface="Lexend Giga"/>
                <a:cs typeface="Lexend Giga"/>
                <a:sym typeface="Lexend Giga"/>
              </a:rPr>
              <a:t>1. Emotional Intelligence Theory of Goleman </a:t>
            </a:r>
          </a:p>
          <a:p>
            <a:pPr algn="just">
              <a:lnSpc>
                <a:spcPts val="1615"/>
              </a:lnSpc>
            </a:pPr>
            <a:r>
              <a:rPr lang="en-US" sz="1153">
                <a:solidFill>
                  <a:srgbClr val="000000"/>
                </a:solidFill>
                <a:latin typeface="Lexend Giga"/>
                <a:ea typeface="Lexend Giga"/>
                <a:cs typeface="Lexend Giga"/>
                <a:sym typeface="Lexend Giga"/>
              </a:rPr>
              <a:t>Goleman refers to the five elements of building EI:</a:t>
            </a:r>
          </a:p>
          <a:p>
            <a:pPr algn="just">
              <a:lnSpc>
                <a:spcPts val="1615"/>
              </a:lnSpc>
            </a:pPr>
            <a:r>
              <a:rPr lang="en-US" sz="1153">
                <a:solidFill>
                  <a:srgbClr val="000000"/>
                </a:solidFill>
                <a:latin typeface="Lexend Giga"/>
                <a:ea typeface="Lexend Giga"/>
                <a:cs typeface="Lexend Giga"/>
                <a:sym typeface="Lexend Giga"/>
              </a:rPr>
              <a:t>●Self-Awareness: High emotional intelligence individuals are in a position to comprehend their emotions and how the same emotions affect their behaviour, along with the responses of others. For instance, Reflective journaling can empower students to make notes about instances where stress affects productivity.</a:t>
            </a:r>
          </a:p>
          <a:p>
            <a:pPr algn="just">
              <a:lnSpc>
                <a:spcPts val="1615"/>
              </a:lnSpc>
            </a:pPr>
            <a:r>
              <a:rPr lang="en-US" sz="1153">
                <a:solidFill>
                  <a:srgbClr val="000000"/>
                </a:solidFill>
                <a:latin typeface="Lexend Giga"/>
                <a:ea typeface="Lexend Giga"/>
                <a:cs typeface="Lexend Giga"/>
                <a:sym typeface="Lexend Giga"/>
              </a:rPr>
              <a:t>●Self-Regulation: One should also know how to regulate and manage impulses and emotions. An example is practising mindfulness breathing prior to exams to stay calm.</a:t>
            </a:r>
          </a:p>
          <a:p>
            <a:pPr algn="just">
              <a:lnSpc>
                <a:spcPts val="1615"/>
              </a:lnSpc>
            </a:pPr>
            <a:endParaRPr lang="en-US" sz="1153">
              <a:solidFill>
                <a:srgbClr val="000000"/>
              </a:solidFill>
              <a:latin typeface="Lexend Giga"/>
              <a:ea typeface="Lexend Giga"/>
              <a:cs typeface="Lexend Giga"/>
              <a:sym typeface="Lexend Giga"/>
            </a:endParaRPr>
          </a:p>
        </p:txBody>
      </p:sp>
      <p:sp>
        <p:nvSpPr>
          <p:cNvPr id="31" name="TextBox 31"/>
          <p:cNvSpPr txBox="1"/>
          <p:nvPr/>
        </p:nvSpPr>
        <p:spPr>
          <a:xfrm>
            <a:off x="8597053" y="11133368"/>
            <a:ext cx="4696451" cy="3430806"/>
          </a:xfrm>
          <a:prstGeom prst="rect">
            <a:avLst/>
          </a:prstGeom>
        </p:spPr>
        <p:txBody>
          <a:bodyPr lIns="0" tIns="0" rIns="0" bIns="0" rtlCol="0" anchor="t">
            <a:spAutoFit/>
          </a:bodyPr>
          <a:lstStyle/>
          <a:p>
            <a:pPr algn="just">
              <a:lnSpc>
                <a:spcPts val="1475"/>
              </a:lnSpc>
            </a:pPr>
            <a:r>
              <a:rPr lang="en-US" sz="1053">
                <a:solidFill>
                  <a:srgbClr val="000000"/>
                </a:solidFill>
                <a:latin typeface="Lexend Giga"/>
                <a:ea typeface="Lexend Giga"/>
                <a:cs typeface="Lexend Giga"/>
                <a:sym typeface="Lexend Giga"/>
              </a:rPr>
              <a:t>The Four-Branch model by Mayer and Salovey</a:t>
            </a:r>
          </a:p>
          <a:p>
            <a:pPr algn="just">
              <a:lnSpc>
                <a:spcPts val="1475"/>
              </a:lnSpc>
            </a:pPr>
            <a:r>
              <a:rPr lang="en-US" sz="1053">
                <a:solidFill>
                  <a:srgbClr val="000000"/>
                </a:solidFill>
                <a:latin typeface="Lexend Giga"/>
                <a:ea typeface="Lexend Giga"/>
                <a:cs typeface="Lexend Giga"/>
                <a:sym typeface="Lexend Giga"/>
              </a:rPr>
              <a:t>This cognitive framework considers EI as a skill set consisting of an ability based on:</a:t>
            </a:r>
          </a:p>
          <a:p>
            <a:pPr algn="just">
              <a:lnSpc>
                <a:spcPts val="1475"/>
              </a:lnSpc>
            </a:pPr>
            <a:r>
              <a:rPr lang="en-US" sz="1053">
                <a:solidFill>
                  <a:srgbClr val="000000"/>
                </a:solidFill>
                <a:latin typeface="Lexend Giga"/>
                <a:ea typeface="Lexend Giga"/>
                <a:cs typeface="Lexend Giga"/>
                <a:sym typeface="Lexend Giga"/>
              </a:rPr>
              <a:t>●Perceiving Emotions: The ability to recognise facial expressions of other people on the basis of understanding the emotions of other people.</a:t>
            </a:r>
          </a:p>
          <a:p>
            <a:pPr algn="just">
              <a:lnSpc>
                <a:spcPts val="1475"/>
              </a:lnSpc>
            </a:pPr>
            <a:r>
              <a:rPr lang="en-US" sz="1053">
                <a:solidFill>
                  <a:srgbClr val="000000"/>
                </a:solidFill>
                <a:latin typeface="Lexend Giga"/>
                <a:ea typeface="Lexend Giga"/>
                <a:cs typeface="Lexend Giga"/>
                <a:sym typeface="Lexend Giga"/>
              </a:rPr>
              <a:t>●Utilising emotions to stimulate thought: Emotions facilitate thought, developing concentration and ultimately innovating in finding solutions to a problem.</a:t>
            </a:r>
          </a:p>
          <a:p>
            <a:pPr algn="just">
              <a:lnSpc>
                <a:spcPts val="1475"/>
              </a:lnSpc>
            </a:pPr>
            <a:r>
              <a:rPr lang="en-US" sz="1053">
                <a:solidFill>
                  <a:srgbClr val="000000"/>
                </a:solidFill>
                <a:latin typeface="Lexend Giga"/>
                <a:ea typeface="Lexend Giga"/>
                <a:cs typeface="Lexend Giga"/>
                <a:sym typeface="Lexend Giga"/>
              </a:rPr>
              <a:t>●Comprehending Emotions: This conveys specific messages and behaviours which help individuals to maintain an adequate understanding of the significance and responses of emotions.</a:t>
            </a:r>
          </a:p>
          <a:p>
            <a:pPr algn="just">
              <a:lnSpc>
                <a:spcPts val="1475"/>
              </a:lnSpc>
            </a:pPr>
            <a:r>
              <a:rPr lang="en-US" sz="1053">
                <a:solidFill>
                  <a:srgbClr val="000000"/>
                </a:solidFill>
                <a:latin typeface="Lexend Giga"/>
                <a:ea typeface="Lexend Giga"/>
                <a:cs typeface="Lexend Giga"/>
                <a:sym typeface="Lexend Giga"/>
              </a:rPr>
              <a:t>Managing Emotions: Being able to manage emotions in comfort zones allows individuals to regulate themselves, empathy with others, and guide in a positive manner to both personal and social objectives</a:t>
            </a:r>
          </a:p>
        </p:txBody>
      </p:sp>
      <p:sp>
        <p:nvSpPr>
          <p:cNvPr id="32" name="TextBox 32"/>
          <p:cNvSpPr txBox="1"/>
          <p:nvPr/>
        </p:nvSpPr>
        <p:spPr>
          <a:xfrm>
            <a:off x="14230656" y="4757095"/>
            <a:ext cx="5854290" cy="614553"/>
          </a:xfrm>
          <a:prstGeom prst="rect">
            <a:avLst/>
          </a:prstGeom>
        </p:spPr>
        <p:txBody>
          <a:bodyPr lIns="0" tIns="0" rIns="0" bIns="0" rtlCol="0" anchor="t">
            <a:spAutoFit/>
          </a:bodyPr>
          <a:lstStyle/>
          <a:p>
            <a:pPr algn="ctr">
              <a:lnSpc>
                <a:spcPts val="2345"/>
              </a:lnSpc>
            </a:pPr>
            <a:r>
              <a:rPr lang="en-US" sz="2299" spc="229">
                <a:solidFill>
                  <a:srgbClr val="FFFFFF"/>
                </a:solidFill>
                <a:latin typeface="Bebas Neue Cyrillic"/>
                <a:ea typeface="Bebas Neue Cyrillic"/>
                <a:cs typeface="Bebas Neue Cyrillic"/>
                <a:sym typeface="Bebas Neue Cyrillic"/>
              </a:rPr>
              <a:t>QUESTION 2: CONTROLLING EMOTIONS AND CULTIVATING MINDFULNESS</a:t>
            </a:r>
          </a:p>
        </p:txBody>
      </p:sp>
      <p:sp>
        <p:nvSpPr>
          <p:cNvPr id="33" name="TextBox 33"/>
          <p:cNvSpPr txBox="1"/>
          <p:nvPr/>
        </p:nvSpPr>
        <p:spPr>
          <a:xfrm>
            <a:off x="13823562" y="5484433"/>
            <a:ext cx="7010427" cy="3635226"/>
          </a:xfrm>
          <a:prstGeom prst="rect">
            <a:avLst/>
          </a:prstGeom>
        </p:spPr>
        <p:txBody>
          <a:bodyPr lIns="0" tIns="0" rIns="0" bIns="0" rtlCol="0" anchor="t">
            <a:spAutoFit/>
          </a:bodyPr>
          <a:lstStyle/>
          <a:p>
            <a:pPr marL="289669" lvl="1" indent="-144835" algn="just">
              <a:lnSpc>
                <a:spcPts val="1878"/>
              </a:lnSpc>
              <a:buFont typeface="Arial"/>
              <a:buChar char="•"/>
            </a:pPr>
            <a:r>
              <a:rPr lang="en-US" sz="1341" dirty="0">
                <a:solidFill>
                  <a:srgbClr val="FFFFFF"/>
                </a:solidFill>
                <a:latin typeface="Lexend Giga"/>
                <a:ea typeface="Lexend Giga"/>
                <a:cs typeface="Lexend Giga"/>
                <a:sym typeface="Lexend Giga"/>
              </a:rPr>
              <a:t>I have discovered that stress and self-doubt may have adverse effects on attention and self-confidence, while looking back at my experience with studies. The </a:t>
            </a:r>
            <a:r>
              <a:rPr lang="en-US" sz="1341" dirty="0" err="1">
                <a:solidFill>
                  <a:srgbClr val="FFFFFF"/>
                </a:solidFill>
                <a:latin typeface="Lexend Giga"/>
                <a:ea typeface="Lexend Giga"/>
                <a:cs typeface="Lexend Giga"/>
                <a:sym typeface="Lexend Giga"/>
              </a:rPr>
              <a:t>utilisation</a:t>
            </a:r>
            <a:r>
              <a:rPr lang="en-US" sz="1341" dirty="0">
                <a:solidFill>
                  <a:srgbClr val="FFFFFF"/>
                </a:solidFill>
                <a:latin typeface="Lexend Giga"/>
                <a:ea typeface="Lexend Giga"/>
                <a:cs typeface="Lexend Giga"/>
                <a:sym typeface="Lexend Giga"/>
              </a:rPr>
              <a:t> of the knowledge about Goleman, Boyatzis, Mayer and Salovey models has enabled me to practice mindfulness to manage the emotional situation. I</a:t>
            </a:r>
          </a:p>
          <a:p>
            <a:pPr marL="289669" lvl="1" indent="-144835" algn="just">
              <a:lnSpc>
                <a:spcPts val="1878"/>
              </a:lnSpc>
              <a:buFont typeface="Arial"/>
              <a:buChar char="•"/>
            </a:pPr>
            <a:r>
              <a:rPr lang="en-US" sz="1341" dirty="0">
                <a:solidFill>
                  <a:srgbClr val="FFFFFF"/>
                </a:solidFill>
                <a:latin typeface="Lexend Giga"/>
                <a:ea typeface="Lexend Giga"/>
                <a:cs typeface="Lexend Giga"/>
                <a:sym typeface="Lexend Giga"/>
              </a:rPr>
              <a:t>t is by acknowledging the presence of anxiety before deadlines that I am able to rephrase my thoughts, and it is due to the importance given to tasks and relaxation that I become less frustrated. </a:t>
            </a:r>
          </a:p>
          <a:p>
            <a:pPr marL="289669" lvl="1" indent="-144835" algn="just">
              <a:lnSpc>
                <a:spcPts val="1878"/>
              </a:lnSpc>
              <a:buFont typeface="Arial"/>
              <a:buChar char="•"/>
            </a:pPr>
            <a:r>
              <a:rPr lang="en-US" sz="1341" dirty="0">
                <a:solidFill>
                  <a:srgbClr val="FFFFFF"/>
                </a:solidFill>
                <a:latin typeface="Lexend Giga"/>
                <a:ea typeface="Lexend Giga"/>
                <a:cs typeface="Lexend Giga"/>
                <a:sym typeface="Lexend Giga"/>
              </a:rPr>
              <a:t>Mindfulness can be said to be mindful, non-judgmental, present and continuous awareness that focuses on constant engagement along with conscious attention to experience (Kim, 2025). </a:t>
            </a:r>
          </a:p>
          <a:p>
            <a:pPr marL="289669" lvl="1" indent="-144835" algn="just">
              <a:lnSpc>
                <a:spcPts val="1878"/>
              </a:lnSpc>
              <a:buFont typeface="Arial"/>
              <a:buChar char="•"/>
            </a:pPr>
            <a:endParaRPr lang="en-US" sz="1341" dirty="0">
              <a:solidFill>
                <a:srgbClr val="FFFFFF"/>
              </a:solidFill>
              <a:latin typeface="Lexend Giga"/>
              <a:ea typeface="Lexend Giga"/>
              <a:cs typeface="Lexend Giga"/>
              <a:sym typeface="Lexend Giga"/>
            </a:endParaRPr>
          </a:p>
        </p:txBody>
      </p:sp>
      <p:sp>
        <p:nvSpPr>
          <p:cNvPr id="34" name="TextBox 34"/>
          <p:cNvSpPr txBox="1"/>
          <p:nvPr/>
        </p:nvSpPr>
        <p:spPr>
          <a:xfrm>
            <a:off x="15629706" y="12336185"/>
            <a:ext cx="2868081" cy="423290"/>
          </a:xfrm>
          <a:prstGeom prst="rect">
            <a:avLst/>
          </a:prstGeom>
        </p:spPr>
        <p:txBody>
          <a:bodyPr lIns="0" tIns="0" rIns="0" bIns="0" rtlCol="0" anchor="t">
            <a:spAutoFit/>
          </a:bodyPr>
          <a:lstStyle/>
          <a:p>
            <a:pPr algn="ctr">
              <a:lnSpc>
                <a:spcPts val="3161"/>
              </a:lnSpc>
            </a:pPr>
            <a:r>
              <a:rPr lang="en-US" sz="3099" spc="309">
                <a:solidFill>
                  <a:srgbClr val="000000"/>
                </a:solidFill>
                <a:latin typeface="Bebas Neue Cyrillic"/>
                <a:ea typeface="Bebas Neue Cyrillic"/>
                <a:cs typeface="Bebas Neue Cyrillic"/>
                <a:sym typeface="Bebas Neue Cyrillic"/>
              </a:rPr>
              <a:t>REFERENCES</a:t>
            </a:r>
          </a:p>
        </p:txBody>
      </p:sp>
      <p:sp>
        <p:nvSpPr>
          <p:cNvPr id="35" name="TextBox 35"/>
          <p:cNvSpPr txBox="1"/>
          <p:nvPr/>
        </p:nvSpPr>
        <p:spPr>
          <a:xfrm>
            <a:off x="13684030" y="12730900"/>
            <a:ext cx="7149959" cy="2247814"/>
          </a:xfrm>
          <a:prstGeom prst="rect">
            <a:avLst/>
          </a:prstGeom>
        </p:spPr>
        <p:txBody>
          <a:bodyPr lIns="0" tIns="0" rIns="0" bIns="0" rtlCol="0" anchor="t">
            <a:spAutoFit/>
          </a:bodyPr>
          <a:lstStyle/>
          <a:p>
            <a:pPr algn="just">
              <a:lnSpc>
                <a:spcPts val="1114"/>
              </a:lnSpc>
            </a:pPr>
            <a:r>
              <a:rPr lang="en-US" sz="795">
                <a:solidFill>
                  <a:srgbClr val="000000"/>
                </a:solidFill>
                <a:latin typeface="Lexend Giga"/>
                <a:ea typeface="Lexend Giga"/>
                <a:cs typeface="Lexend Giga"/>
                <a:sym typeface="Lexend Giga"/>
              </a:rPr>
              <a:t>Amponsah, K.D., Salifu, I., Yeboah, R. and Commey-Mintah, P. (2024). Emotional intelligence and academic performance: how does the relationship work among pre-service teachers in Ghana? Cogent Education, 11(1). </a:t>
            </a:r>
          </a:p>
          <a:p>
            <a:pPr algn="just">
              <a:lnSpc>
                <a:spcPts val="1114"/>
              </a:lnSpc>
            </a:pPr>
            <a:r>
              <a:rPr lang="en-US" sz="795">
                <a:solidFill>
                  <a:srgbClr val="000000"/>
                </a:solidFill>
                <a:latin typeface="Lexend Giga"/>
                <a:ea typeface="Lexend Giga"/>
                <a:cs typeface="Lexend Giga"/>
                <a:sym typeface="Lexend Giga"/>
              </a:rPr>
              <a:t>Asadov, F., (2025). Enhancing Emotional Intelligence: Theoretical Frameworks and Practical Interventions. European science review, (1-2), pp.24-30.</a:t>
            </a:r>
          </a:p>
          <a:p>
            <a:pPr algn="just">
              <a:lnSpc>
                <a:spcPts val="1114"/>
              </a:lnSpc>
            </a:pPr>
            <a:r>
              <a:rPr lang="en-US" sz="795">
                <a:solidFill>
                  <a:srgbClr val="000000"/>
                </a:solidFill>
                <a:latin typeface="Lexend Giga"/>
                <a:ea typeface="Lexend Giga"/>
                <a:cs typeface="Lexend Giga"/>
                <a:sym typeface="Lexend Giga"/>
              </a:rPr>
              <a:t>Beytekin, O.F., (2021). Leading in Higher Education with Emotional Competence. Higher Education Studies, 11(3), pp.116-124.</a:t>
            </a:r>
          </a:p>
          <a:p>
            <a:pPr algn="just">
              <a:lnSpc>
                <a:spcPts val="1114"/>
              </a:lnSpc>
            </a:pPr>
            <a:r>
              <a:rPr lang="en-US" sz="795">
                <a:solidFill>
                  <a:srgbClr val="000000"/>
                </a:solidFill>
                <a:latin typeface="Lexend Giga"/>
                <a:ea typeface="Lexend Giga"/>
                <a:cs typeface="Lexend Giga"/>
                <a:sym typeface="Lexend Giga"/>
              </a:rPr>
              <a:t>Cole, A., (2025). Emotional Intelligence Unlocked: How Anyone Can Build Self-Awareness, Empathy, and Social Skills for Success at Work, Stronger Relationships, and Emotional Wellness. Zephan Wong Kai En.</a:t>
            </a:r>
          </a:p>
          <a:p>
            <a:pPr algn="just">
              <a:lnSpc>
                <a:spcPts val="1114"/>
              </a:lnSpc>
            </a:pPr>
            <a:r>
              <a:rPr lang="en-US" sz="795">
                <a:solidFill>
                  <a:srgbClr val="000000"/>
                </a:solidFill>
                <a:latin typeface="Lexend Giga"/>
                <a:ea typeface="Lexend Giga"/>
                <a:cs typeface="Lexend Giga"/>
                <a:sym typeface="Lexend Giga"/>
              </a:rPr>
              <a:t>Kim, D.J., (2025). How Do People Talk About Mindfulness? A Qualitative Study Involving Students Majoring in Meditation-Related Disciplines. SAGE Open, 15(3), p.21582440251362356.</a:t>
            </a:r>
          </a:p>
          <a:p>
            <a:pPr algn="just">
              <a:lnSpc>
                <a:spcPts val="1114"/>
              </a:lnSpc>
            </a:pPr>
            <a:r>
              <a:rPr lang="en-US" sz="795">
                <a:solidFill>
                  <a:srgbClr val="000000"/>
                </a:solidFill>
                <a:latin typeface="Lexend Giga"/>
                <a:ea typeface="Lexend Giga"/>
                <a:cs typeface="Lexend Giga"/>
                <a:sym typeface="Lexend Giga"/>
              </a:rPr>
              <a:t>Pandey, S., (2024). Emotional Intelligence. Machine and Deep Learning Techniques for Emotion Detection, p.61.</a:t>
            </a:r>
          </a:p>
          <a:p>
            <a:pPr algn="just">
              <a:lnSpc>
                <a:spcPts val="1114"/>
              </a:lnSpc>
            </a:pPr>
            <a:endParaRPr lang="en-US" sz="795">
              <a:solidFill>
                <a:srgbClr val="000000"/>
              </a:solidFill>
              <a:latin typeface="Lexend Giga"/>
              <a:ea typeface="Lexend Giga"/>
              <a:cs typeface="Lexend Giga"/>
              <a:sym typeface="Lexend Giga"/>
            </a:endParaRPr>
          </a:p>
          <a:p>
            <a:pPr algn="just">
              <a:lnSpc>
                <a:spcPts val="1114"/>
              </a:lnSpc>
            </a:pPr>
            <a:endParaRPr lang="en-US" sz="795">
              <a:solidFill>
                <a:srgbClr val="000000"/>
              </a:solidFill>
              <a:latin typeface="Lexend Giga"/>
              <a:ea typeface="Lexend Giga"/>
              <a:cs typeface="Lexend Giga"/>
              <a:sym typeface="Lexend Giga"/>
            </a:endParaRPr>
          </a:p>
          <a:p>
            <a:pPr algn="just">
              <a:lnSpc>
                <a:spcPts val="983"/>
              </a:lnSpc>
            </a:pPr>
            <a:endParaRPr lang="en-US" sz="795">
              <a:solidFill>
                <a:srgbClr val="000000"/>
              </a:solidFill>
              <a:latin typeface="Lexend Giga"/>
              <a:ea typeface="Lexend Giga"/>
              <a:cs typeface="Lexend Giga"/>
              <a:sym typeface="Lexend Giga"/>
            </a:endParaRPr>
          </a:p>
        </p:txBody>
      </p:sp>
      <p:sp>
        <p:nvSpPr>
          <p:cNvPr id="36" name="TextBox 36"/>
          <p:cNvSpPr txBox="1"/>
          <p:nvPr/>
        </p:nvSpPr>
        <p:spPr>
          <a:xfrm>
            <a:off x="17259009" y="9412740"/>
            <a:ext cx="3396840" cy="2651110"/>
          </a:xfrm>
          <a:prstGeom prst="rect">
            <a:avLst/>
          </a:prstGeom>
        </p:spPr>
        <p:txBody>
          <a:bodyPr lIns="0" tIns="0" rIns="0" bIns="0" rtlCol="0" anchor="t">
            <a:spAutoFit/>
          </a:bodyPr>
          <a:lstStyle/>
          <a:p>
            <a:pPr marL="122903" lvl="1" algn="just">
              <a:lnSpc>
                <a:spcPts val="1593"/>
              </a:lnSpc>
            </a:pPr>
            <a:r>
              <a:rPr lang="en-US" sz="1138" dirty="0">
                <a:solidFill>
                  <a:srgbClr val="000000"/>
                </a:solidFill>
                <a:latin typeface="Lexend Giga"/>
                <a:ea typeface="Lexend Giga"/>
                <a:cs typeface="Lexend Giga"/>
                <a:sym typeface="Lexend Giga"/>
              </a:rPr>
              <a:t>In summary, this study has </a:t>
            </a:r>
            <a:r>
              <a:rPr lang="en-US" sz="1138" dirty="0" err="1">
                <a:solidFill>
                  <a:srgbClr val="000000"/>
                </a:solidFill>
                <a:latin typeface="Lexend Giga"/>
                <a:ea typeface="Lexend Giga"/>
                <a:cs typeface="Lexend Giga"/>
                <a:sym typeface="Lexend Giga"/>
              </a:rPr>
              <a:t>analysed</a:t>
            </a:r>
            <a:r>
              <a:rPr lang="en-US" sz="1138" dirty="0">
                <a:solidFill>
                  <a:srgbClr val="000000"/>
                </a:solidFill>
                <a:latin typeface="Lexend Giga"/>
                <a:ea typeface="Lexend Giga"/>
                <a:cs typeface="Lexend Giga"/>
                <a:sym typeface="Lexend Giga"/>
              </a:rPr>
              <a:t> how someone can develop EI with proper reflection on their own experience. It has also evaluated how people can control their own emotions with the proper help of mindfulness. Factors in order to achieve success in studies and actions associated with mitigating EI challenges have also been discussed.</a:t>
            </a:r>
          </a:p>
          <a:p>
            <a:pPr marL="245806" lvl="1" indent="-122903" algn="just">
              <a:lnSpc>
                <a:spcPts val="1593"/>
              </a:lnSpc>
              <a:buFont typeface="Arial"/>
              <a:buChar char="•"/>
            </a:pPr>
            <a:endParaRPr lang="en-US" sz="1138" dirty="0">
              <a:solidFill>
                <a:srgbClr val="000000"/>
              </a:solidFill>
              <a:latin typeface="Lexend Giga"/>
              <a:ea typeface="Lexend Giga"/>
              <a:cs typeface="Lexend Giga"/>
              <a:sym typeface="Lexend Giga"/>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1085</Words>
  <Application>Microsoft Office PowerPoint</Application>
  <PresentationFormat>Custom</PresentationFormat>
  <Paragraphs>38</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Bebas Neue Cyrillic</vt:lpstr>
      <vt:lpstr>Poppins</vt:lpstr>
      <vt:lpstr>Calibri</vt:lpstr>
      <vt:lpstr>Lexend Giga</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Ingrid Takacs (2317939)</cp:lastModifiedBy>
  <cp:revision>2</cp:revision>
  <dcterms:created xsi:type="dcterms:W3CDTF">2006-08-16T00:00:00Z</dcterms:created>
  <dcterms:modified xsi:type="dcterms:W3CDTF">2025-11-09T10:51:03Z</dcterms:modified>
  <dc:identifier>DAG4IJjC2Lk</dc:identifier>
</cp:coreProperties>
</file>