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98" r:id="rId5"/>
    <p:sldId id="325" r:id="rId6"/>
    <p:sldId id="315" r:id="rId7"/>
    <p:sldId id="321" r:id="rId8"/>
    <p:sldId id="322" r:id="rId9"/>
    <p:sldId id="323" r:id="rId10"/>
    <p:sldId id="324" r:id="rId11"/>
    <p:sldId id="302" r:id="rId12"/>
    <p:sldId id="301" r:id="rId13"/>
    <p:sldId id="304" r:id="rId14"/>
    <p:sldId id="326" r:id="rId15"/>
    <p:sldId id="30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38" autoAdjust="0"/>
  </p:normalViewPr>
  <p:slideViewPr>
    <p:cSldViewPr snapToGrid="0">
      <p:cViewPr varScale="1">
        <p:scale>
          <a:sx n="61" d="100"/>
          <a:sy n="61" d="100"/>
        </p:scale>
        <p:origin x="10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0" d="100"/>
          <a:sy n="50" d="100"/>
        </p:scale>
        <p:origin x="288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7CF2F-2E6E-40AC-9BF6-AFD464CB0F30}" type="datetimeFigureOut">
              <a:rPr lang="en-GB" smtClean="0"/>
              <a:t>02/01/2021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DF4EF5-23E1-4F04-962E-D9BCB8AD1E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126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69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701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708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400550"/>
          </a:xfrm>
        </p:spPr>
        <p:txBody>
          <a:bodyPr/>
          <a:lstStyle/>
          <a:p>
            <a:pPr fontAlgn="base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5685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6461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>
                <a:solidFill>
                  <a:srgbClr val="FFFFFF"/>
                </a:solidFill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531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66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5736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8868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9356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24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DF4EF5-23E1-4F04-962E-D9BCB8AD1E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424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8.m4a"/><Relationship Id="rId7" Type="http://schemas.openxmlformats.org/officeDocument/2006/relationships/hyperlink" Target="https://www.youtube.com/watch?v=5g0hgQsYSxY" TargetMode="External"/><Relationship Id="rId2" Type="http://schemas.microsoft.com/office/2007/relationships/media" Target="../media/media8.m4a"/><Relationship Id="rId1" Type="http://schemas.openxmlformats.org/officeDocument/2006/relationships/video" Target="https://www.youtube.com/embed/5g0hgQsYSxY?feature=oembed" TargetMode="External"/><Relationship Id="rId6" Type="http://schemas.openxmlformats.org/officeDocument/2006/relationships/image" Target="../media/image8.jpe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youtube.com/watch?v=5g0hgQsYSxY" TargetMode="External"/><Relationship Id="rId5" Type="http://schemas.openxmlformats.org/officeDocument/2006/relationships/hyperlink" Target="https://www.youtube.com/watch?v=8mnm17MqFqw" TargetMode="Externa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GB" sz="3100" dirty="0"/>
              <a:t>Moving from ‘skills’ to ‘practice’ and working at relational depth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Dr Beverly Cole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76FF35A-BB61-4DA2-8987-8DE2F406CBF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0764"/>
    </mc:Choice>
    <mc:Fallback xmlns="">
      <p:transition spd="slow" advTm="10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252C46-2568-4DE6-8DCC-D0CF7354E7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90" r="1" b="14401"/>
          <a:stretch/>
        </p:blipFill>
        <p:spPr>
          <a:xfrm>
            <a:off x="2843" y="-96836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531AF-9099-4A05-A1B2-7062B625F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300" dirty="0">
                <a:solidFill>
                  <a:srgbClr val="FFFFFF"/>
                </a:solidFill>
              </a:rPr>
              <a:t>The aim of this lesson is to: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B7B7F-4FC9-492B-9976-C577BA7FE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endParaRPr lang="en-GB" sz="16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Begin to move from ‘skills’ to ‘practice’ and work at greater relational depth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1176328-1EFB-4CF0-A2AD-2FB5DA0CAD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501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937"/>
    </mc:Choice>
    <mc:Fallback xmlns="">
      <p:transition spd="slow" advTm="31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024128" y="585216"/>
            <a:ext cx="9845433" cy="572350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18C36F8-36D3-4525-AB93-CBA4B71246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317"/>
    </mc:Choice>
    <mc:Fallback xmlns="">
      <p:transition spd="slow" advTm="1393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 b="1"/>
              <a:t>Moving from the object to the subject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200" b="1" dirty="0"/>
              <a:t>Two modes of engaging in the world:</a:t>
            </a:r>
          </a:p>
          <a:p>
            <a:pPr marL="137160" indent="0">
              <a:buNone/>
            </a:pPr>
            <a:endParaRPr lang="en-GB" sz="3200" b="1" dirty="0"/>
          </a:p>
          <a:p>
            <a:pPr lvl="1"/>
            <a:r>
              <a:rPr lang="en-GB" sz="3200" b="1" dirty="0">
                <a:solidFill>
                  <a:schemeClr val="tx1"/>
                </a:solidFill>
              </a:rPr>
              <a:t> 'I–it‘ – experience</a:t>
            </a:r>
          </a:p>
          <a:p>
            <a:pPr marL="585216" lvl="1" indent="0">
              <a:buNone/>
            </a:pPr>
            <a:endParaRPr lang="en-GB" sz="3200" b="1" dirty="0">
              <a:solidFill>
                <a:schemeClr val="tx1"/>
              </a:solidFill>
            </a:endParaRPr>
          </a:p>
          <a:p>
            <a:pPr lvl="1"/>
            <a:r>
              <a:rPr lang="en-GB" sz="3200" b="1" dirty="0">
                <a:solidFill>
                  <a:schemeClr val="tx1"/>
                </a:solidFill>
              </a:rPr>
              <a:t>‘I-Thou/You’ - encounter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8ED88FFA-0F1E-46E0-8E34-40E4BD17E3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01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513"/>
    </mc:Choice>
    <mc:Fallback xmlns="">
      <p:transition spd="slow" advTm="173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/>
              <a:t>The ‘I – It’ position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019F1A-E96C-4CF3-9FD8-0962A4372B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948" r="37289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28" name="Picture 4" descr="Image result for Martin Buber Frases">
            <a:extLst>
              <a:ext uri="{FF2B5EF4-FFF2-40B4-BE49-F238E27FC236}">
                <a16:creationId xmlns:a16="http://schemas.microsoft.com/office/drawing/2014/main" id="{7C918E2C-4FBC-4CBB-BA49-F04ED9F9A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769" y="2590651"/>
            <a:ext cx="4261757" cy="249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92D81047-0D72-4698-8289-C13520DECC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46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65"/>
    </mc:Choice>
    <mc:Fallback xmlns="">
      <p:transition spd="slow" advTm="63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53B0047-67B5-4353-B9FD-295B64D3823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276" r="1" b="10690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The ‘I – Thou/You’ position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0BEAE2CE-8DC3-4E7B-B9E7-A92BAB669C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949325" y="3144305"/>
            <a:ext cx="3152775" cy="2449887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31B51C47-326A-490D-B455-C6B05E335C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774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2397"/>
    </mc:Choice>
    <mc:Fallback xmlns="">
      <p:transition spd="slow" advTm="32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07775"/>
            <a:ext cx="10058400" cy="1450757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tx1"/>
                </a:solidFill>
              </a:rPr>
              <a:t> Activity One: Relating</a:t>
            </a:r>
            <a:br>
              <a:rPr lang="en-GB" sz="4800" b="1" dirty="0">
                <a:solidFill>
                  <a:schemeClr val="tx1"/>
                </a:solidFill>
              </a:rPr>
            </a:br>
            <a:r>
              <a:rPr lang="en-GB" sz="4800" b="1" dirty="0">
                <a:solidFill>
                  <a:schemeClr val="tx1"/>
                </a:solidFill>
              </a:rPr>
              <a:t> </a:t>
            </a:r>
            <a:r>
              <a:rPr lang="en-GB" sz="2200" dirty="0">
                <a:solidFill>
                  <a:schemeClr val="tx1"/>
                </a:solidFill>
              </a:rPr>
              <a:t>[It is best to do this activity quickly, so allow yourself only 10 minutes]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10315210" cy="3880773"/>
          </a:xfrm>
        </p:spPr>
        <p:txBody>
          <a:bodyPr>
            <a:noAutofit/>
          </a:bodyPr>
          <a:lstStyle/>
          <a:p>
            <a:r>
              <a:rPr lang="en-GB" sz="3200" dirty="0"/>
              <a:t>Take a moment and think about some of your relationships</a:t>
            </a:r>
          </a:p>
          <a:p>
            <a:r>
              <a:rPr lang="en-GB" sz="3200" dirty="0"/>
              <a:t>Reflect on how you relate:</a:t>
            </a:r>
          </a:p>
          <a:p>
            <a:pPr marL="137160" indent="0">
              <a:buNone/>
            </a:pPr>
            <a:r>
              <a:rPr lang="en-GB" sz="3200" dirty="0"/>
              <a:t>	-	With someone you’ve just met</a:t>
            </a:r>
          </a:p>
          <a:p>
            <a:pPr marL="137160" indent="0">
              <a:buNone/>
            </a:pPr>
            <a:r>
              <a:rPr lang="en-GB" sz="3200" dirty="0"/>
              <a:t>	- 	With someone you know well</a:t>
            </a:r>
          </a:p>
          <a:p>
            <a:r>
              <a:rPr lang="en-GB" sz="3200" dirty="0"/>
              <a:t> What are the differences?</a:t>
            </a:r>
          </a:p>
          <a:p>
            <a:endParaRPr lang="en-GB" sz="32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17D99D4-C863-48DE-81A7-F35272758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559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75"/>
    </mc:Choice>
    <mc:Fallback xmlns="">
      <p:transition spd="slow" advTm="18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DC23C-CCCB-4288-B3CC-5C230143B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84827"/>
            <a:ext cx="10058400" cy="1552534"/>
          </a:xfrm>
        </p:spPr>
        <p:txBody>
          <a:bodyPr>
            <a:noAutofit/>
          </a:bodyPr>
          <a:lstStyle/>
          <a:p>
            <a:r>
              <a:rPr lang="en-GB" sz="2800" b="1" dirty="0"/>
              <a:t>Activity Two: </a:t>
            </a:r>
            <a:r>
              <a:rPr lang="en-GB" sz="2800" dirty="0"/>
              <a:t>Watch this short extract of an interview with Mick Cooper on therapeutic presence.</a:t>
            </a:r>
            <a:br>
              <a:rPr lang="en-GB" sz="2800" dirty="0"/>
            </a:br>
            <a:r>
              <a:rPr lang="en-GB" sz="2800" dirty="0"/>
              <a:t>What is your ‘take home’ message from this? </a:t>
            </a:r>
            <a:br>
              <a:rPr lang="en-GB" sz="2800" dirty="0"/>
            </a:br>
            <a:r>
              <a:rPr lang="en-GB" sz="2800" dirty="0"/>
              <a:t>How do you understand relational depth?</a:t>
            </a:r>
          </a:p>
        </p:txBody>
      </p:sp>
      <p:pic>
        <p:nvPicPr>
          <p:cNvPr id="6" name="Online Media 5" title="Relational Depth: an authors perspective">
            <a:hlinkClick r:id="" action="ppaction://media"/>
            <a:extLst>
              <a:ext uri="{FF2B5EF4-FFF2-40B4-BE49-F238E27FC236}">
                <a16:creationId xmlns:a16="http://schemas.microsoft.com/office/drawing/2014/main" id="{845198AB-F656-4186-89E2-5E1C989B716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256145" y="2170545"/>
            <a:ext cx="9051637" cy="37314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9B73EC8-8CAC-410D-AC62-217E727F42D5}"/>
              </a:ext>
            </a:extLst>
          </p:cNvPr>
          <p:cNvSpPr txBox="1"/>
          <p:nvPr/>
        </p:nvSpPr>
        <p:spPr>
          <a:xfrm>
            <a:off x="1097280" y="596438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Relational Depth: an authors perspective - YouTube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5FA1875-6EC8-4DAE-82E3-0CC5E752A5A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021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75"/>
    </mc:Choice>
    <mc:Fallback xmlns="">
      <p:transition spd="slow" advTm="6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B242C-42AB-4F7D-BA26-AD0ECE628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up:  Optional further learning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82102CE-2F02-47AB-8246-CD27AFCC6630}"/>
              </a:ext>
            </a:extLst>
          </p:cNvPr>
          <p:cNvSpPr txBox="1"/>
          <p:nvPr/>
        </p:nvSpPr>
        <p:spPr>
          <a:xfrm>
            <a:off x="3048000" y="4133398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Mick Cooper's - Keynote Speech at the Manchester Institute for Psychotherapy Conference 2019 - YouTube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C1B0984-0189-4776-A706-C8319E0257C3}"/>
              </a:ext>
            </a:extLst>
          </p:cNvPr>
          <p:cNvSpPr txBox="1"/>
          <p:nvPr/>
        </p:nvSpPr>
        <p:spPr>
          <a:xfrm>
            <a:off x="3047189" y="3244334"/>
            <a:ext cx="6094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F0502020204030204"/>
                <a:ea typeface="+mn-ea"/>
                <a:cs typeface="+mn-cs"/>
                <a:hlinkClick r:id="rId6"/>
              </a:rPr>
              <a:t>Relational Depth: an authors perspective - YouTube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5337FBE-8AAC-4580-938E-A84CEB261F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20"/>
    </mc:Choice>
    <mc:Fallback xmlns="">
      <p:transition spd="slow" advTm="9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ADD71-BCFB-41CA-8270-B095B7C0E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</a:t>
            </a:r>
            <a:r>
              <a:rPr lang="en-GB"/>
              <a:t>related reading: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3AA88-910D-41B3-B0E3-DBFC731DC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 Malta, G. S., Evans, C., &amp; Cooper, M. (2020). Development and validation of the Relational Depth Frequency Scale. </a:t>
            </a:r>
            <a:r>
              <a:rPr lang="en-GB" i="1" dirty="0"/>
              <a:t>Psychotherapy Research</a:t>
            </a:r>
            <a:r>
              <a:rPr lang="en-GB" dirty="0"/>
              <a:t>, 30, 213-227.  </a:t>
            </a:r>
          </a:p>
          <a:p>
            <a:r>
              <a:rPr lang="en-GB" dirty="0"/>
              <a:t>Cooper, M. (2005). Therapists' experiences of relational depth: A qualitative interview study. Counselling and Psychotherapy Research, 5(2), 87-95.</a:t>
            </a:r>
          </a:p>
          <a:p>
            <a:r>
              <a:rPr lang="en-GB" dirty="0"/>
              <a:t>Mearns, Dave &amp; Schmid, Peter &amp; Watson, Jeanne &amp; Elliott, Robert &amp; Stiles, William. (2007). Breaking New Ground. Person-</a:t>
            </a:r>
            <a:r>
              <a:rPr lang="en-GB" dirty="0" err="1"/>
              <a:t>Centered</a:t>
            </a:r>
            <a:r>
              <a:rPr lang="en-GB" dirty="0"/>
              <a:t> &amp; Experiential Psychotherapies. 6. 151-151. 10.1080/14779757.2007.9688430.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D35D846-E4FE-4348-9DB7-2720F143B0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44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34"/>
    </mc:Choice>
    <mc:Fallback xmlns="">
      <p:transition spd="slow" advTm="6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B252C46-2568-4DE6-8DCC-D0CF7354E7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90" r="1" b="14401"/>
          <a:stretch/>
        </p:blipFill>
        <p:spPr>
          <a:xfrm>
            <a:off x="2843" y="-65305"/>
            <a:ext cx="1218631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B531AF-9099-4A05-A1B2-7062B625F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The aim of this lesson was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B7B7F-4FC9-492B-9976-C577BA7FE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 fontScale="62500" lnSpcReduction="20000"/>
          </a:bodyPr>
          <a:lstStyle/>
          <a:p>
            <a:endParaRPr lang="en-GB" sz="1600" dirty="0">
              <a:solidFill>
                <a:srgbClr val="FFFFFF"/>
              </a:solidFill>
            </a:endParaRPr>
          </a:p>
          <a:p>
            <a:r>
              <a:rPr lang="en-GB" sz="4400" b="1" dirty="0">
                <a:solidFill>
                  <a:schemeClr val="tx1"/>
                </a:solidFill>
              </a:rPr>
              <a:t>Begin to move from ‘skills’ to ‘practice’ and work at greater relational depth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652520A-5BAA-427D-A9CE-435F2F5FE4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75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452"/>
    </mc:Choice>
    <mc:Fallback xmlns="">
      <p:transition spd="slow" advTm="29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B01FC-4552-4870-9A3C-A3A396591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42452"/>
            <a:ext cx="10058400" cy="1651000"/>
          </a:xfrm>
        </p:spPr>
        <p:txBody>
          <a:bodyPr>
            <a:normAutofit fontScale="90000"/>
          </a:bodyPr>
          <a:lstStyle/>
          <a:p>
            <a:r>
              <a:rPr lang="en-GB" dirty="0"/>
              <a:t>Now is a good time to take a short screen break  before moving on to the next section…</a:t>
            </a:r>
          </a:p>
        </p:txBody>
      </p:sp>
      <p:pic>
        <p:nvPicPr>
          <p:cNvPr id="1026" name="Picture 2" descr="Take A Break, Sentiment, Modern, Cover, Poster">
            <a:extLst>
              <a:ext uri="{FF2B5EF4-FFF2-40B4-BE49-F238E27FC236}">
                <a16:creationId xmlns:a16="http://schemas.microsoft.com/office/drawing/2014/main" id="{9F7C6D8D-E300-4107-B9A8-56786EB3F25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241" y="2093452"/>
            <a:ext cx="9944275" cy="432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0D84E4B-2B0B-4E79-8F88-5F0AE002C2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56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2"/>
    </mc:Choice>
    <mc:Fallback xmlns="">
      <p:transition spd="slow" advTm="6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393</Words>
  <Application>Microsoft Office PowerPoint</Application>
  <PresentationFormat>Widescreen</PresentationFormat>
  <Paragraphs>52</Paragraphs>
  <Slides>12</Slides>
  <Notes>12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Bookman Old Style</vt:lpstr>
      <vt:lpstr>Calibri</vt:lpstr>
      <vt:lpstr>Franklin Gothic Book</vt:lpstr>
      <vt:lpstr>1_RetrospectVTI</vt:lpstr>
      <vt:lpstr>Moving from ‘skills’ to ‘practice’ and working at relational depth </vt:lpstr>
      <vt:lpstr>The aim of this lesson is to:</vt:lpstr>
      <vt:lpstr>PowerPoint Presentation</vt:lpstr>
      <vt:lpstr>Moving from the object to the subject</vt:lpstr>
      <vt:lpstr>The ‘I – It’ position</vt:lpstr>
      <vt:lpstr>The ‘I – Thou/You’ position</vt:lpstr>
      <vt:lpstr> Activity One: Relating  [It is best to do this activity quickly, so allow yourself only 10 minutes]</vt:lpstr>
      <vt:lpstr>Activity Two: Watch this short extract of an interview with Mick Cooper on therapeutic presence. What is your ‘take home’ message from this?  How do you understand relational depth?</vt:lpstr>
      <vt:lpstr>Top up:  Optional further learning</vt:lpstr>
      <vt:lpstr>References and related reading:</vt:lpstr>
      <vt:lpstr>The aim of this lesson was to:</vt:lpstr>
      <vt:lpstr>Now is a good time to take a short screen break  before moving on to the next section…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Moving from ‘skills’ to ‘practice’ and working at relational depth </dc:title>
  <dc:creator>Beverly Cole</dc:creator>
  <cp:lastModifiedBy>Beverly Cole</cp:lastModifiedBy>
  <cp:revision>19</cp:revision>
  <dcterms:created xsi:type="dcterms:W3CDTF">2020-12-26T09:02:46Z</dcterms:created>
  <dcterms:modified xsi:type="dcterms:W3CDTF">2021-01-02T13:56:55Z</dcterms:modified>
</cp:coreProperties>
</file>