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32"/>
  </p:notesMasterIdLst>
  <p:sldIdLst>
    <p:sldId id="297" r:id="rId2"/>
    <p:sldId id="258" r:id="rId3"/>
    <p:sldId id="263" r:id="rId4"/>
    <p:sldId id="264" r:id="rId5"/>
    <p:sldId id="265" r:id="rId6"/>
    <p:sldId id="266" r:id="rId7"/>
    <p:sldId id="267" r:id="rId8"/>
    <p:sldId id="268" r:id="rId9"/>
    <p:sldId id="269" r:id="rId10"/>
    <p:sldId id="270" r:id="rId11"/>
    <p:sldId id="271" r:id="rId12"/>
    <p:sldId id="293" r:id="rId13"/>
    <p:sldId id="272" r:id="rId14"/>
    <p:sldId id="273" r:id="rId15"/>
    <p:sldId id="274" r:id="rId16"/>
    <p:sldId id="275" r:id="rId17"/>
    <p:sldId id="276" r:id="rId18"/>
    <p:sldId id="277" r:id="rId19"/>
    <p:sldId id="294" r:id="rId20"/>
    <p:sldId id="295" r:id="rId21"/>
    <p:sldId id="278" r:id="rId22"/>
    <p:sldId id="279" r:id="rId23"/>
    <p:sldId id="280" r:id="rId24"/>
    <p:sldId id="281" r:id="rId25"/>
    <p:sldId id="282" r:id="rId26"/>
    <p:sldId id="283" r:id="rId27"/>
    <p:sldId id="284" r:id="rId28"/>
    <p:sldId id="285" r:id="rId29"/>
    <p:sldId id="291" r:id="rId30"/>
    <p:sldId id="29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64" d="100"/>
          <a:sy n="64" d="100"/>
        </p:scale>
        <p:origin x="-894" y="-126"/>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8F5E9B-EBB0-484D-B6ED-CA6C9A242E49}" type="datetimeFigureOut">
              <a:rPr lang="en-GB" smtClean="0"/>
              <a:pPr/>
              <a:t>11/04/2021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DD9534-BE67-4D8E-B654-7B553E232F3B}" type="slidenum">
              <a:rPr lang="en-GB" smtClean="0"/>
              <a:pPr/>
              <a:t>‹#›</a:t>
            </a:fld>
            <a:endParaRPr lang="en-GB"/>
          </a:p>
        </p:txBody>
      </p:sp>
    </p:spTree>
    <p:extLst>
      <p:ext uri="{BB962C8B-B14F-4D97-AF65-F5344CB8AC3E}">
        <p14:creationId xmlns:p14="http://schemas.microsoft.com/office/powerpoint/2010/main" xmlns="" val="414031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p:cNvSpPr>
          <p:nvPr>
            <p:ph type="sldImg"/>
          </p:nvPr>
        </p:nvSpPr>
        <p:spPr bwMode="auto">
          <a:xfrm>
            <a:off x="685800" y="1143000"/>
            <a:ext cx="5486400" cy="3086100"/>
          </a:xfrm>
          <a:noFill/>
          <a:ln>
            <a:solidFill>
              <a:srgbClr val="000000"/>
            </a:solidFill>
            <a:miter lim="800000"/>
            <a:headEnd/>
            <a:tailEnd/>
          </a:ln>
        </p:spPr>
      </p:sp>
      <p:sp>
        <p:nvSpPr>
          <p:cNvPr id="8499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dirty="0"/>
              <a:t>Corporate governance is the way a corporation is governed or the “determination of the broad uses to which organizational resources will be deployed and the resolution of conflicts among the myriad participants in organizations.” Corporate governance </a:t>
            </a:r>
          </a:p>
          <a:p>
            <a:pPr eaLnBrk="1" hangingPunct="1">
              <a:spcBef>
                <a:spcPct val="0"/>
              </a:spcBef>
            </a:pPr>
            <a:r>
              <a:rPr lang="en-US" dirty="0"/>
              <a:t>involves how a corporation uses its resources and protects stakeholders’ interests.</a:t>
            </a:r>
          </a:p>
        </p:txBody>
      </p:sp>
      <p:sp>
        <p:nvSpPr>
          <p:cNvPr id="8499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defTabSz="914400" eaLnBrk="1" fontAlgn="base" latinLnBrk="0" hangingPunct="1">
              <a:lnSpc>
                <a:spcPct val="100000"/>
              </a:lnSpc>
              <a:spcBef>
                <a:spcPct val="0"/>
              </a:spcBef>
              <a:spcAft>
                <a:spcPct val="0"/>
              </a:spcAft>
              <a:buClrTx/>
              <a:buSzTx/>
              <a:buFontTx/>
              <a:buNone/>
              <a:tabLst/>
              <a:defRPr/>
            </a:pPr>
            <a:fld id="{26638CA1-06E0-4EBD-BB3F-528B0A1F7B6C}" type="slidenum">
              <a:rPr kumimoji="0" lang="en-US" sz="1800" b="0" i="0" u="none" strike="noStrike" kern="0" cap="none" spc="0" normalizeH="0" baseline="0" noProof="0">
                <a:ln>
                  <a:noFill/>
                </a:ln>
                <a:solidFill>
                  <a:sysClr val="windowText" lastClr="000000"/>
                </a:solidFill>
                <a:effectLst/>
                <a:uLnTx/>
                <a:uFillTx/>
                <a:cs typeface="Arial" charset="0"/>
              </a:rPr>
              <a:pPr marL="0" marR="0" lvl="0" indent="0" defTabSz="914400" eaLnBrk="1" fontAlgn="base" latinLnBrk="0" hangingPunct="1">
                <a:lnSpc>
                  <a:spcPct val="100000"/>
                </a:lnSpc>
                <a:spcBef>
                  <a:spcPct val="0"/>
                </a:spcBef>
                <a:spcAft>
                  <a:spcPct val="0"/>
                </a:spcAft>
                <a:buClrTx/>
                <a:buSzTx/>
                <a:buFontTx/>
                <a:buNone/>
                <a:tabLst/>
                <a:defRPr/>
              </a:pPr>
              <a:t>3</a:t>
            </a:fld>
            <a:endParaRPr kumimoji="0" lang="en-US" sz="1800" b="0" i="0" u="none" strike="noStrike" kern="0" cap="none" spc="0" normalizeH="0" baseline="0" noProof="0">
              <a:ln>
                <a:noFill/>
              </a:ln>
              <a:solidFill>
                <a:sysClr val="windowText" lastClr="000000"/>
              </a:solidFill>
              <a:effectLst/>
              <a:uLnTx/>
              <a:uFillTx/>
              <a:cs typeface="Arial" charset="0"/>
            </a:endParaRPr>
          </a:p>
        </p:txBody>
      </p:sp>
    </p:spTree>
    <p:extLst>
      <p:ext uri="{BB962C8B-B14F-4D97-AF65-F5344CB8AC3E}">
        <p14:creationId xmlns:p14="http://schemas.microsoft.com/office/powerpoint/2010/main" xmlns="" val="19339340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p:cNvSpPr>
          <p:nvPr>
            <p:ph type="sldImg"/>
          </p:nvPr>
        </p:nvSpPr>
        <p:spPr bwMode="auto">
          <a:xfrm>
            <a:off x="685800" y="1143000"/>
            <a:ext cx="5486400" cy="3086100"/>
          </a:xfrm>
          <a:noFill/>
          <a:ln>
            <a:solidFill>
              <a:srgbClr val="000000"/>
            </a:solidFill>
            <a:miter lim="800000"/>
            <a:headEnd/>
            <a:tailEnd/>
          </a:ln>
        </p:spPr>
      </p:sp>
      <p:sp>
        <p:nvSpPr>
          <p:cNvPr id="6451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a:t>The board of directors is an elected group that represents a company’s shareholders. A board’s legal obligation is to represent the shareholders (stockholders) and protect their interests. It is  empowered to act on the shareholders’ behalf in overseeing the management of the company  and plays a significant role in corporate governance.</a:t>
            </a:r>
          </a:p>
        </p:txBody>
      </p:sp>
      <p:sp>
        <p:nvSpPr>
          <p:cNvPr id="6451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defTabSz="914400" eaLnBrk="1" fontAlgn="base" latinLnBrk="0" hangingPunct="1">
              <a:lnSpc>
                <a:spcPct val="100000"/>
              </a:lnSpc>
              <a:spcBef>
                <a:spcPct val="0"/>
              </a:spcBef>
              <a:spcAft>
                <a:spcPct val="0"/>
              </a:spcAft>
              <a:buClrTx/>
              <a:buSzTx/>
              <a:buFontTx/>
              <a:buNone/>
              <a:tabLst/>
              <a:defRPr/>
            </a:pPr>
            <a:fld id="{A84B7C1F-50D6-4C08-AEEB-C40572A1FF32}" type="slidenum">
              <a:rPr kumimoji="0" lang="en-US" sz="1800" b="0" i="0" u="none" strike="noStrike" kern="0" cap="none" spc="0" normalizeH="0" baseline="0" noProof="0">
                <a:ln>
                  <a:noFill/>
                </a:ln>
                <a:solidFill>
                  <a:sysClr val="windowText" lastClr="000000"/>
                </a:solidFill>
                <a:effectLst/>
                <a:uLnTx/>
                <a:uFillTx/>
                <a:cs typeface="Arial" charset="0"/>
              </a:rPr>
              <a:pPr marL="0" marR="0" lvl="0" indent="0" defTabSz="914400" eaLnBrk="1" fontAlgn="base" latinLnBrk="0" hangingPunct="1">
                <a:lnSpc>
                  <a:spcPct val="100000"/>
                </a:lnSpc>
                <a:spcBef>
                  <a:spcPct val="0"/>
                </a:spcBef>
                <a:spcAft>
                  <a:spcPct val="0"/>
                </a:spcAft>
                <a:buClrTx/>
                <a:buSzTx/>
                <a:buFontTx/>
                <a:buNone/>
                <a:tabLst/>
                <a:defRPr/>
              </a:pPr>
              <a:t>5</a:t>
            </a:fld>
            <a:endParaRPr kumimoji="0" lang="en-US" sz="1800" b="0" i="0" u="none" strike="noStrike" kern="0" cap="none" spc="0" normalizeH="0" baseline="0" noProof="0">
              <a:ln>
                <a:noFill/>
              </a:ln>
              <a:solidFill>
                <a:sysClr val="windowText" lastClr="000000"/>
              </a:solidFill>
              <a:effectLst/>
              <a:uLnTx/>
              <a:uFillTx/>
              <a:cs typeface="Arial" charset="0"/>
            </a:endParaRPr>
          </a:p>
        </p:txBody>
      </p:sp>
    </p:spTree>
    <p:extLst>
      <p:ext uri="{BB962C8B-B14F-4D97-AF65-F5344CB8AC3E}">
        <p14:creationId xmlns:p14="http://schemas.microsoft.com/office/powerpoint/2010/main" xmlns="" val="31696322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xfrm>
            <a:off x="685800" y="1143000"/>
            <a:ext cx="5486400" cy="3086100"/>
          </a:xfrm>
          <a:noFill/>
          <a:ln>
            <a:solidFill>
              <a:srgbClr val="000000"/>
            </a:solidFill>
            <a:miter lim="800000"/>
            <a:headEnd/>
            <a:tailEnd/>
          </a:ln>
        </p:spPr>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a:t>Table 1.1 lists some of the  responsibilities of a board of directors. Even not-for-profit organizations often have a board of advisers. In fact, your college may have a governing board that evaluates top management decisions and perhaps even makes recommendations as far as future strategic decisions and actions</a:t>
            </a:r>
          </a:p>
        </p:txBody>
      </p:sp>
      <p:sp>
        <p:nvSpPr>
          <p:cNvPr id="665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defTabSz="914400" eaLnBrk="1" fontAlgn="base" latinLnBrk="0" hangingPunct="1">
              <a:lnSpc>
                <a:spcPct val="100000"/>
              </a:lnSpc>
              <a:spcBef>
                <a:spcPct val="0"/>
              </a:spcBef>
              <a:spcAft>
                <a:spcPct val="0"/>
              </a:spcAft>
              <a:buClrTx/>
              <a:buSzTx/>
              <a:buFontTx/>
              <a:buNone/>
              <a:tabLst/>
              <a:defRPr/>
            </a:pPr>
            <a:fld id="{663E1C0A-EEBA-4A0B-95B3-FFFA46952A81}" type="slidenum">
              <a:rPr kumimoji="0" lang="en-US" sz="1800" b="0" i="0" u="none" strike="noStrike" kern="0" cap="none" spc="0" normalizeH="0" baseline="0" noProof="0">
                <a:ln>
                  <a:noFill/>
                </a:ln>
                <a:solidFill>
                  <a:sysClr val="windowText" lastClr="000000"/>
                </a:solidFill>
                <a:effectLst/>
                <a:uLnTx/>
                <a:uFillTx/>
                <a:cs typeface="Arial" charset="0"/>
              </a:rPr>
              <a:pPr marL="0" marR="0" lvl="0" indent="0" defTabSz="914400" eaLnBrk="1" fontAlgn="base" latinLnBrk="0" hangingPunct="1">
                <a:lnSpc>
                  <a:spcPct val="100000"/>
                </a:lnSpc>
                <a:spcBef>
                  <a:spcPct val="0"/>
                </a:spcBef>
                <a:spcAft>
                  <a:spcPct val="0"/>
                </a:spcAft>
                <a:buClrTx/>
                <a:buSzTx/>
                <a:buFontTx/>
                <a:buNone/>
                <a:tabLst/>
                <a:defRPr/>
              </a:pPr>
              <a:t>6</a:t>
            </a:fld>
            <a:endParaRPr kumimoji="0" lang="en-US" sz="1800" b="0" i="0" u="none" strike="noStrike" kern="0" cap="none" spc="0" normalizeH="0" baseline="0" noProof="0">
              <a:ln>
                <a:noFill/>
              </a:ln>
              <a:solidFill>
                <a:sysClr val="windowText" lastClr="000000"/>
              </a:solidFill>
              <a:effectLst/>
              <a:uLnTx/>
              <a:uFillTx/>
              <a:cs typeface="Arial" charset="0"/>
            </a:endParaRPr>
          </a:p>
        </p:txBody>
      </p:sp>
    </p:spTree>
    <p:extLst>
      <p:ext uri="{BB962C8B-B14F-4D97-AF65-F5344CB8AC3E}">
        <p14:creationId xmlns:p14="http://schemas.microsoft.com/office/powerpoint/2010/main" xmlns="" val="29828792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p:cNvSpPr>
            <a:spLocks noGrp="1" noRot="1" noChangeAspect="1"/>
          </p:cNvSpPr>
          <p:nvPr>
            <p:ph type="sldImg"/>
          </p:nvPr>
        </p:nvSpPr>
        <p:spPr bwMode="auto">
          <a:xfrm>
            <a:off x="685800" y="1143000"/>
            <a:ext cx="5486400" cy="3086100"/>
          </a:xfrm>
          <a:noFill/>
          <a:ln>
            <a:solidFill>
              <a:srgbClr val="000000"/>
            </a:solidFill>
            <a:miter lim="800000"/>
            <a:headEnd/>
            <a:tailEnd/>
          </a:ln>
        </p:spPr>
      </p:sp>
      <p:sp>
        <p:nvSpPr>
          <p:cNvPr id="6963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a:t>An organization’s top managers play a significant role in the strategic management process. An organization’s top manager is typically the chief executive officer </a:t>
            </a:r>
          </a:p>
          <a:p>
            <a:pPr eaLnBrk="1" hangingPunct="1">
              <a:spcBef>
                <a:spcPct val="0"/>
              </a:spcBef>
            </a:pPr>
            <a:r>
              <a:rPr lang="en-US"/>
              <a:t>(CEO). This usually works with a top management team that includes other executive or senior managers such as a chief operating officer (COO), chief financial officer (CFO), chief information officer (CIO), and other individuals who may have various titles.</a:t>
            </a:r>
          </a:p>
        </p:txBody>
      </p:sp>
      <p:sp>
        <p:nvSpPr>
          <p:cNvPr id="6963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defTabSz="914400" eaLnBrk="1" fontAlgn="base" latinLnBrk="0" hangingPunct="1">
              <a:lnSpc>
                <a:spcPct val="100000"/>
              </a:lnSpc>
              <a:spcBef>
                <a:spcPct val="0"/>
              </a:spcBef>
              <a:spcAft>
                <a:spcPct val="0"/>
              </a:spcAft>
              <a:buClrTx/>
              <a:buSzTx/>
              <a:buFontTx/>
              <a:buNone/>
              <a:tabLst/>
              <a:defRPr/>
            </a:pPr>
            <a:fld id="{2AA44630-CBBE-43EA-B7B1-E9676995E8D7}" type="slidenum">
              <a:rPr kumimoji="0" lang="en-US" sz="1800" b="0" i="0" u="none" strike="noStrike" kern="0" cap="none" spc="0" normalizeH="0" baseline="0" noProof="0">
                <a:ln>
                  <a:noFill/>
                </a:ln>
                <a:solidFill>
                  <a:sysClr val="windowText" lastClr="000000"/>
                </a:solidFill>
                <a:effectLst/>
                <a:uLnTx/>
                <a:uFillTx/>
                <a:cs typeface="Arial" charset="0"/>
              </a:rPr>
              <a:pPr marL="0" marR="0" lvl="0" indent="0" defTabSz="914400" eaLnBrk="1" fontAlgn="base" latinLnBrk="0" hangingPunct="1">
                <a:lnSpc>
                  <a:spcPct val="100000"/>
                </a:lnSpc>
                <a:spcBef>
                  <a:spcPct val="0"/>
                </a:spcBef>
                <a:spcAft>
                  <a:spcPct val="0"/>
                </a:spcAft>
                <a:buClrTx/>
                <a:buSzTx/>
                <a:buFontTx/>
                <a:buNone/>
                <a:tabLst/>
                <a:defRPr/>
              </a:pPr>
              <a:t>7</a:t>
            </a:fld>
            <a:endParaRPr kumimoji="0" lang="en-US" sz="1800" b="0" i="0" u="none" strike="noStrike" kern="0" cap="none" spc="0" normalizeH="0" baseline="0" noProof="0">
              <a:ln>
                <a:noFill/>
              </a:ln>
              <a:solidFill>
                <a:sysClr val="windowText" lastClr="000000"/>
              </a:solidFill>
              <a:effectLst/>
              <a:uLnTx/>
              <a:uFillTx/>
              <a:cs typeface="Arial" charset="0"/>
            </a:endParaRPr>
          </a:p>
        </p:txBody>
      </p:sp>
    </p:spTree>
    <p:extLst>
      <p:ext uri="{BB962C8B-B14F-4D97-AF65-F5344CB8AC3E}">
        <p14:creationId xmlns:p14="http://schemas.microsoft.com/office/powerpoint/2010/main" xmlns="" val="7377664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p:cNvSpPr>
            <a:spLocks noGrp="1" noRot="1" noChangeAspect="1"/>
          </p:cNvSpPr>
          <p:nvPr>
            <p:ph type="sldImg"/>
          </p:nvPr>
        </p:nvSpPr>
        <p:spPr bwMode="auto">
          <a:xfrm>
            <a:off x="685800" y="1143000"/>
            <a:ext cx="5486400" cy="3086100"/>
          </a:xfrm>
          <a:noFill/>
          <a:ln>
            <a:solidFill>
              <a:srgbClr val="000000"/>
            </a:solidFill>
            <a:miter lim="800000"/>
            <a:headEnd/>
            <a:tailEnd/>
          </a:ln>
        </p:spPr>
      </p:sp>
      <p:sp>
        <p:nvSpPr>
          <p:cNvPr id="73730"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a:t>Although an organization’s top managers have several important strategic leadership responsibilities in the strategic management process, managers and employees at other levels throughout the organization also are important to the process.</a:t>
            </a:r>
          </a:p>
        </p:txBody>
      </p:sp>
      <p:sp>
        <p:nvSpPr>
          <p:cNvPr id="7373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defTabSz="914400" eaLnBrk="1" fontAlgn="base" latinLnBrk="0" hangingPunct="1">
              <a:lnSpc>
                <a:spcPct val="100000"/>
              </a:lnSpc>
              <a:spcBef>
                <a:spcPct val="0"/>
              </a:spcBef>
              <a:spcAft>
                <a:spcPct val="0"/>
              </a:spcAft>
              <a:buClrTx/>
              <a:buSzTx/>
              <a:buFontTx/>
              <a:buNone/>
              <a:tabLst/>
              <a:defRPr/>
            </a:pPr>
            <a:fld id="{1B06EBB5-DEC0-4556-859D-3B99D5184B9A}" type="slidenum">
              <a:rPr kumimoji="0" lang="en-US" sz="1800" b="0" i="0" u="none" strike="noStrike" kern="0" cap="none" spc="0" normalizeH="0" baseline="0" noProof="0">
                <a:ln>
                  <a:noFill/>
                </a:ln>
                <a:solidFill>
                  <a:sysClr val="windowText" lastClr="000000"/>
                </a:solidFill>
                <a:effectLst/>
                <a:uLnTx/>
                <a:uFillTx/>
                <a:cs typeface="Arial" charset="0"/>
              </a:rPr>
              <a:pPr marL="0" marR="0" lvl="0" indent="0" defTabSz="914400" eaLnBrk="1" fontAlgn="base" latinLnBrk="0" hangingPunct="1">
                <a:lnSpc>
                  <a:spcPct val="100000"/>
                </a:lnSpc>
                <a:spcBef>
                  <a:spcPct val="0"/>
                </a:spcBef>
                <a:spcAft>
                  <a:spcPct val="0"/>
                </a:spcAft>
                <a:buClrTx/>
                <a:buSzTx/>
                <a:buFontTx/>
                <a:buNone/>
                <a:tabLst/>
                <a:defRPr/>
              </a:pPr>
              <a:t>8</a:t>
            </a:fld>
            <a:endParaRPr kumimoji="0" lang="en-US" sz="1800" b="0" i="0" u="none" strike="noStrike" kern="0" cap="none" spc="0" normalizeH="0" baseline="0" noProof="0">
              <a:ln>
                <a:noFill/>
              </a:ln>
              <a:solidFill>
                <a:sysClr val="windowText" lastClr="000000"/>
              </a:solidFill>
              <a:effectLst/>
              <a:uLnTx/>
              <a:uFillTx/>
              <a:cs typeface="Arial" charset="0"/>
            </a:endParaRPr>
          </a:p>
        </p:txBody>
      </p:sp>
    </p:spTree>
    <p:extLst>
      <p:ext uri="{BB962C8B-B14F-4D97-AF65-F5344CB8AC3E}">
        <p14:creationId xmlns:p14="http://schemas.microsoft.com/office/powerpoint/2010/main" xmlns="" val="28081945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Slide Image Placeholder 1"/>
          <p:cNvSpPr>
            <a:spLocks noGrp="1" noRot="1" noChangeAspect="1"/>
          </p:cNvSpPr>
          <p:nvPr>
            <p:ph type="sldImg"/>
          </p:nvPr>
        </p:nvSpPr>
        <p:spPr bwMode="auto">
          <a:xfrm>
            <a:off x="685800" y="1143000"/>
            <a:ext cx="5486400" cy="3086100"/>
          </a:xfrm>
          <a:noFill/>
          <a:ln>
            <a:solidFill>
              <a:srgbClr val="000000"/>
            </a:solidFill>
            <a:miter lim="800000"/>
            <a:headEnd/>
            <a:tailEnd/>
          </a:ln>
        </p:spPr>
      </p:sp>
      <p:sp>
        <p:nvSpPr>
          <p:cNvPr id="8294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a:t>Enron. Tyco. Worldcom. These are just a few of the more notorious names from the corporate financial scandals that destroyed billions of dollars in shareholder value during a timespan of approximately 18 months in 2001 and 2002.</a:t>
            </a:r>
          </a:p>
        </p:txBody>
      </p:sp>
      <p:sp>
        <p:nvSpPr>
          <p:cNvPr id="8294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defTabSz="914400" eaLnBrk="1" fontAlgn="base" latinLnBrk="0" hangingPunct="1">
              <a:lnSpc>
                <a:spcPct val="100000"/>
              </a:lnSpc>
              <a:spcBef>
                <a:spcPct val="0"/>
              </a:spcBef>
              <a:spcAft>
                <a:spcPct val="0"/>
              </a:spcAft>
              <a:buClrTx/>
              <a:buSzTx/>
              <a:buFontTx/>
              <a:buNone/>
              <a:tabLst/>
              <a:defRPr/>
            </a:pPr>
            <a:fld id="{4EDDC430-96BA-4544-AE96-BA6EC99DDD6F}" type="slidenum">
              <a:rPr kumimoji="0" lang="en-US" sz="1800" b="0" i="0" u="none" strike="noStrike" kern="0" cap="none" spc="0" normalizeH="0" baseline="0" noProof="0">
                <a:ln>
                  <a:noFill/>
                </a:ln>
                <a:solidFill>
                  <a:sysClr val="windowText" lastClr="000000"/>
                </a:solidFill>
                <a:effectLst/>
                <a:uLnTx/>
                <a:uFillTx/>
                <a:cs typeface="Arial" charset="0"/>
              </a:rPr>
              <a:pPr marL="0" marR="0" lvl="0" indent="0" defTabSz="914400" eaLnBrk="1" fontAlgn="base" latinLnBrk="0" hangingPunct="1">
                <a:lnSpc>
                  <a:spcPct val="100000"/>
                </a:lnSpc>
                <a:spcBef>
                  <a:spcPct val="0"/>
                </a:spcBef>
                <a:spcAft>
                  <a:spcPct val="0"/>
                </a:spcAft>
                <a:buClrTx/>
                <a:buSzTx/>
                <a:buFontTx/>
                <a:buNone/>
                <a:tabLst/>
                <a:defRPr/>
              </a:pPr>
              <a:t>9</a:t>
            </a:fld>
            <a:endParaRPr kumimoji="0" lang="en-US" sz="1800" b="0" i="0" u="none" strike="noStrike" kern="0" cap="none" spc="0" normalizeH="0" baseline="0" noProof="0">
              <a:ln>
                <a:noFill/>
              </a:ln>
              <a:solidFill>
                <a:sysClr val="windowText" lastClr="000000"/>
              </a:solidFill>
              <a:effectLst/>
              <a:uLnTx/>
              <a:uFillTx/>
              <a:cs typeface="Arial" charset="0"/>
            </a:endParaRPr>
          </a:p>
        </p:txBody>
      </p:sp>
    </p:spTree>
    <p:extLst>
      <p:ext uri="{BB962C8B-B14F-4D97-AF65-F5344CB8AC3E}">
        <p14:creationId xmlns:p14="http://schemas.microsoft.com/office/powerpoint/2010/main" xmlns="" val="42550658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E9F22DF-2C9E-466F-8005-4F8CD406C3D9}" type="slidenum">
              <a:rPr lang="en-GB" smtClean="0"/>
              <a:pPr/>
              <a:t>10</a:t>
            </a:fld>
            <a:endParaRPr lang="en-GB"/>
          </a:p>
        </p:txBody>
      </p:sp>
    </p:spTree>
    <p:extLst>
      <p:ext uri="{BB962C8B-B14F-4D97-AF65-F5344CB8AC3E}">
        <p14:creationId xmlns:p14="http://schemas.microsoft.com/office/powerpoint/2010/main" xmlns="" val="20382372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3" name="Slide Image Placeholder 1"/>
          <p:cNvSpPr>
            <a:spLocks noGrp="1" noRot="1" noChangeAspect="1"/>
          </p:cNvSpPr>
          <p:nvPr>
            <p:ph type="sldImg"/>
          </p:nvPr>
        </p:nvSpPr>
        <p:spPr bwMode="auto">
          <a:xfrm>
            <a:off x="685800" y="1143000"/>
            <a:ext cx="5486400" cy="3086100"/>
          </a:xfrm>
          <a:noFill/>
          <a:ln>
            <a:solidFill>
              <a:srgbClr val="000000"/>
            </a:solidFill>
            <a:miter lim="800000"/>
            <a:headEnd/>
            <a:tailEnd/>
          </a:ln>
        </p:spPr>
      </p:sp>
      <p:sp>
        <p:nvSpPr>
          <p:cNvPr id="10035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US" dirty="0"/>
          </a:p>
        </p:txBody>
      </p:sp>
      <p:sp>
        <p:nvSpPr>
          <p:cNvPr id="4" name="Slide Number Placeholder 3"/>
          <p:cNvSpPr>
            <a:spLocks noGrp="1"/>
          </p:cNvSpPr>
          <p:nvPr>
            <p:ph type="sldNum" sz="quarter" idx="5"/>
          </p:nvPr>
        </p:nvSpPr>
        <p:spPr/>
        <p:txBody>
          <a:bodyPr/>
          <a:lstStyle/>
          <a:p>
            <a:pPr>
              <a:defRPr/>
            </a:pPr>
            <a:fld id="{3AB44454-0ED0-4D2E-80E1-F4892C7896F5}" type="slidenum">
              <a:rPr lang="en-US" smtClean="0"/>
              <a:pPr>
                <a:defRPr/>
              </a:pPr>
              <a:t>13</a:t>
            </a:fld>
            <a:endParaRPr lang="en-US"/>
          </a:p>
        </p:txBody>
      </p:sp>
    </p:spTree>
    <p:extLst>
      <p:ext uri="{BB962C8B-B14F-4D97-AF65-F5344CB8AC3E}">
        <p14:creationId xmlns:p14="http://schemas.microsoft.com/office/powerpoint/2010/main" xmlns="" val="26967233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E9F22DF-2C9E-466F-8005-4F8CD406C3D9}" type="slidenum">
              <a:rPr lang="en-GB" smtClean="0"/>
              <a:pPr/>
              <a:t>16</a:t>
            </a:fld>
            <a:endParaRPr lang="en-GB"/>
          </a:p>
        </p:txBody>
      </p:sp>
    </p:spTree>
    <p:extLst>
      <p:ext uri="{BB962C8B-B14F-4D97-AF65-F5344CB8AC3E}">
        <p14:creationId xmlns:p14="http://schemas.microsoft.com/office/powerpoint/2010/main" xmlns="" val="34424679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Slide Image Placeholder 1"/>
          <p:cNvSpPr>
            <a:spLocks noGrp="1" noRot="1" noChangeAspect="1"/>
          </p:cNvSpPr>
          <p:nvPr>
            <p:ph type="sldImg"/>
          </p:nvPr>
        </p:nvSpPr>
        <p:spPr bwMode="auto">
          <a:xfrm>
            <a:off x="685800" y="1143000"/>
            <a:ext cx="5486400" cy="3086100"/>
          </a:xfrm>
          <a:noFill/>
          <a:ln>
            <a:solidFill>
              <a:srgbClr val="000000"/>
            </a:solidFill>
            <a:miter lim="800000"/>
            <a:headEnd/>
            <a:tailEnd/>
          </a:ln>
        </p:spPr>
      </p:sp>
      <p:sp>
        <p:nvSpPr>
          <p:cNvPr id="9113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US"/>
              <a:t>CSR is the obligation of organizational decision makers to make decisions and act in ways that recognize the interrelatedness of business and society. CSR recognizes the organization’s various stakeholders and how they’re dealt with</a:t>
            </a:r>
          </a:p>
        </p:txBody>
      </p:sp>
      <p:sp>
        <p:nvSpPr>
          <p:cNvPr id="4" name="Slide Number Placeholder 3"/>
          <p:cNvSpPr>
            <a:spLocks noGrp="1"/>
          </p:cNvSpPr>
          <p:nvPr>
            <p:ph type="sldNum" sz="quarter" idx="5"/>
          </p:nvPr>
        </p:nvSpPr>
        <p:spPr/>
        <p:txBody>
          <a:bodyPr/>
          <a:lstStyle/>
          <a:p>
            <a:pPr>
              <a:defRPr/>
            </a:pPr>
            <a:fld id="{FFCAA0B3-B06C-47AC-BED9-21803BD148AC}" type="slidenum">
              <a:rPr lang="en-US" smtClean="0"/>
              <a:pPr>
                <a:defRPr/>
              </a:pPr>
              <a:t>18</a:t>
            </a:fld>
            <a:endParaRPr lang="en-US"/>
          </a:p>
        </p:txBody>
      </p:sp>
    </p:spTree>
    <p:extLst>
      <p:ext uri="{BB962C8B-B14F-4D97-AF65-F5344CB8AC3E}">
        <p14:creationId xmlns:p14="http://schemas.microsoft.com/office/powerpoint/2010/main" xmlns="" val="5464290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(Source: Johnston et al., 2014, p.107)</a:t>
            </a:r>
          </a:p>
          <a:p>
            <a:pPr eaLnBrk="1" hangingPunct="1">
              <a:spcBef>
                <a:spcPct val="0"/>
              </a:spcBef>
            </a:pPr>
            <a:r>
              <a:rPr lang="en-GB" altLang="en-US" dirty="0"/>
              <a:t>Reference:</a:t>
            </a:r>
          </a:p>
          <a:p>
            <a:r>
              <a:rPr lang="en-GB" sz="1200" b="0" kern="1200" dirty="0">
                <a:solidFill>
                  <a:schemeClr val="tx1"/>
                </a:solidFill>
                <a:effectLst/>
                <a:latin typeface="+mn-lt"/>
                <a:ea typeface="+mn-ea"/>
                <a:cs typeface="+mn-cs"/>
              </a:rPr>
              <a:t>Johnson, G., Whittington, R., Scholes, K., </a:t>
            </a:r>
            <a:r>
              <a:rPr lang="en-GB" sz="1200" b="0" kern="1200" dirty="0" err="1">
                <a:solidFill>
                  <a:schemeClr val="tx1"/>
                </a:solidFill>
                <a:effectLst/>
                <a:latin typeface="+mn-lt"/>
                <a:ea typeface="+mn-ea"/>
                <a:cs typeface="+mn-cs"/>
              </a:rPr>
              <a:t>Angwin</a:t>
            </a:r>
            <a:r>
              <a:rPr lang="en-GB" sz="1200" b="0" kern="1200" dirty="0">
                <a:solidFill>
                  <a:schemeClr val="tx1"/>
                </a:solidFill>
                <a:effectLst/>
                <a:latin typeface="+mn-lt"/>
                <a:ea typeface="+mn-ea"/>
                <a:cs typeface="+mn-cs"/>
              </a:rPr>
              <a:t>, D. and </a:t>
            </a:r>
            <a:r>
              <a:rPr lang="en-GB" sz="1200" b="0" kern="1200" dirty="0" err="1">
                <a:solidFill>
                  <a:schemeClr val="tx1"/>
                </a:solidFill>
                <a:effectLst/>
                <a:latin typeface="+mn-lt"/>
                <a:ea typeface="+mn-ea"/>
                <a:cs typeface="+mn-cs"/>
              </a:rPr>
              <a:t>Regnér</a:t>
            </a:r>
            <a:r>
              <a:rPr lang="en-GB" sz="1200" b="0" kern="1200" dirty="0">
                <a:solidFill>
                  <a:schemeClr val="tx1"/>
                </a:solidFill>
                <a:effectLst/>
                <a:latin typeface="+mn-lt"/>
                <a:ea typeface="+mn-ea"/>
                <a:cs typeface="+mn-cs"/>
              </a:rPr>
              <a:t>, P. (2014), Exploring Strategy: Text &amp; Cases, 10th Edition, London: Pearson Education Ltd.</a:t>
            </a:r>
          </a:p>
          <a:p>
            <a:r>
              <a:rPr lang="en-GB" sz="1200" b="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CE9F22DF-2C9E-466F-8005-4F8CD406C3D9}" type="slidenum">
              <a:rPr lang="en-GB" smtClean="0"/>
              <a:pPr/>
              <a:t>22</a:t>
            </a:fld>
            <a:endParaRPr lang="en-GB"/>
          </a:p>
        </p:txBody>
      </p:sp>
    </p:spTree>
    <p:extLst>
      <p:ext uri="{BB962C8B-B14F-4D97-AF65-F5344CB8AC3E}">
        <p14:creationId xmlns:p14="http://schemas.microsoft.com/office/powerpoint/2010/main" xmlns="" val="10170859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Slide Image Placeholder 1"/>
          <p:cNvSpPr>
            <a:spLocks noGrp="1" noRot="1" noChangeAspect="1"/>
          </p:cNvSpPr>
          <p:nvPr>
            <p:ph type="sldImg"/>
          </p:nvPr>
        </p:nvSpPr>
        <p:spPr bwMode="auto">
          <a:xfrm>
            <a:off x="685800" y="1143000"/>
            <a:ext cx="5486400" cy="3086100"/>
          </a:xfrm>
          <a:noFill/>
          <a:ln>
            <a:solidFill>
              <a:srgbClr val="000000"/>
            </a:solidFill>
            <a:miter lim="800000"/>
            <a:headEnd/>
            <a:tailEnd/>
          </a:ln>
        </p:spPr>
      </p:sp>
      <p:sp>
        <p:nvSpPr>
          <p:cNvPr id="9318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US"/>
              <a:t>The traditional view was that corporations existed solely to serve the interests of one stakeholder group—the stockholders.   The late Milton Friedman, the most outspoken advocate of this view, argued that corporate social programs and actions must be paid for in some way, which adds to the costs of doing business. </a:t>
            </a:r>
          </a:p>
        </p:txBody>
      </p:sp>
      <p:sp>
        <p:nvSpPr>
          <p:cNvPr id="4" name="Slide Number Placeholder 3"/>
          <p:cNvSpPr>
            <a:spLocks noGrp="1"/>
          </p:cNvSpPr>
          <p:nvPr>
            <p:ph type="sldNum" sz="quarter" idx="5"/>
          </p:nvPr>
        </p:nvSpPr>
        <p:spPr/>
        <p:txBody>
          <a:bodyPr/>
          <a:lstStyle/>
          <a:p>
            <a:pPr>
              <a:defRPr/>
            </a:pPr>
            <a:fld id="{616D8F55-00E4-4C43-9F35-0AA4EF2B57D2}" type="slidenum">
              <a:rPr lang="en-US" smtClean="0"/>
              <a:pPr>
                <a:defRPr/>
              </a:pPr>
              <a:t>23</a:t>
            </a:fld>
            <a:endParaRPr lang="en-US"/>
          </a:p>
        </p:txBody>
      </p:sp>
    </p:spTree>
    <p:extLst>
      <p:ext uri="{BB962C8B-B14F-4D97-AF65-F5344CB8AC3E}">
        <p14:creationId xmlns:p14="http://schemas.microsoft.com/office/powerpoint/2010/main" xmlns="" val="16714749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Slide Image Placeholder 1"/>
          <p:cNvSpPr>
            <a:spLocks noGrp="1" noRot="1" noChangeAspect="1"/>
          </p:cNvSpPr>
          <p:nvPr>
            <p:ph type="sldImg"/>
          </p:nvPr>
        </p:nvSpPr>
        <p:spPr bwMode="auto">
          <a:xfrm>
            <a:off x="685800" y="1143000"/>
            <a:ext cx="5486400" cy="3086100"/>
          </a:xfrm>
          <a:noFill/>
          <a:ln>
            <a:solidFill>
              <a:srgbClr val="000000"/>
            </a:solidFill>
            <a:miter lim="800000"/>
            <a:headEnd/>
            <a:tailEnd/>
          </a:ln>
        </p:spPr>
      </p:sp>
      <p:sp>
        <p:nvSpPr>
          <p:cNvPr id="95234"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US"/>
              <a:t>However, the traditional—and purely economic—perspective of CSR has given way to a belief that organizations have a larger societal role to play and a broader constituency to serve than just stockholders alone. </a:t>
            </a:r>
          </a:p>
        </p:txBody>
      </p:sp>
      <p:sp>
        <p:nvSpPr>
          <p:cNvPr id="4" name="Slide Number Placeholder 3"/>
          <p:cNvSpPr>
            <a:spLocks noGrp="1"/>
          </p:cNvSpPr>
          <p:nvPr>
            <p:ph type="sldNum" sz="quarter" idx="5"/>
          </p:nvPr>
        </p:nvSpPr>
        <p:spPr/>
        <p:txBody>
          <a:bodyPr/>
          <a:lstStyle/>
          <a:p>
            <a:pPr>
              <a:defRPr/>
            </a:pPr>
            <a:fld id="{115AAD01-AF18-4240-A8BA-534393F27281}" type="slidenum">
              <a:rPr lang="en-US" smtClean="0"/>
              <a:pPr>
                <a:defRPr/>
              </a:pPr>
              <a:t>24</a:t>
            </a:fld>
            <a:endParaRPr lang="en-US"/>
          </a:p>
        </p:txBody>
      </p:sp>
    </p:spTree>
    <p:extLst>
      <p:ext uri="{BB962C8B-B14F-4D97-AF65-F5344CB8AC3E}">
        <p14:creationId xmlns:p14="http://schemas.microsoft.com/office/powerpoint/2010/main" xmlns="" val="25904812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eaLnBrk="1" hangingPunct="1">
              <a:spcBef>
                <a:spcPct val="0"/>
              </a:spcBef>
            </a:pPr>
            <a:r>
              <a:rPr lang="en-GB" altLang="en-US" dirty="0"/>
              <a:t>Reference:</a:t>
            </a:r>
          </a:p>
          <a:p>
            <a:r>
              <a:rPr lang="en-GB" sz="1200" b="0" kern="1200" dirty="0">
                <a:solidFill>
                  <a:schemeClr val="tx1"/>
                </a:solidFill>
                <a:effectLst/>
                <a:latin typeface="+mn-lt"/>
                <a:ea typeface="+mn-ea"/>
                <a:cs typeface="+mn-cs"/>
              </a:rPr>
              <a:t>Johnson, G., Whittington, R., Scholes, K., </a:t>
            </a:r>
            <a:r>
              <a:rPr lang="en-GB" sz="1200" b="0" kern="1200" dirty="0" err="1">
                <a:solidFill>
                  <a:schemeClr val="tx1"/>
                </a:solidFill>
                <a:effectLst/>
                <a:latin typeface="+mn-lt"/>
                <a:ea typeface="+mn-ea"/>
                <a:cs typeface="+mn-cs"/>
              </a:rPr>
              <a:t>Angwin</a:t>
            </a:r>
            <a:r>
              <a:rPr lang="en-GB" sz="1200" b="0" kern="1200" dirty="0">
                <a:solidFill>
                  <a:schemeClr val="tx1"/>
                </a:solidFill>
                <a:effectLst/>
                <a:latin typeface="+mn-lt"/>
                <a:ea typeface="+mn-ea"/>
                <a:cs typeface="+mn-cs"/>
              </a:rPr>
              <a:t>, D. and </a:t>
            </a:r>
            <a:r>
              <a:rPr lang="en-GB" sz="1200" b="0" kern="1200" dirty="0" err="1">
                <a:solidFill>
                  <a:schemeClr val="tx1"/>
                </a:solidFill>
                <a:effectLst/>
                <a:latin typeface="+mn-lt"/>
                <a:ea typeface="+mn-ea"/>
                <a:cs typeface="+mn-cs"/>
              </a:rPr>
              <a:t>Regnér</a:t>
            </a:r>
            <a:r>
              <a:rPr lang="en-GB" sz="1200" b="0" kern="1200" dirty="0">
                <a:solidFill>
                  <a:schemeClr val="tx1"/>
                </a:solidFill>
                <a:effectLst/>
                <a:latin typeface="+mn-lt"/>
                <a:ea typeface="+mn-ea"/>
                <a:cs typeface="+mn-cs"/>
              </a:rPr>
              <a:t>, P. (2014), Exploring Strategy: Text &amp; Cases, 10th Edition, London: Pearson Education Ltd.</a:t>
            </a:r>
          </a:p>
          <a:p>
            <a:r>
              <a:rPr lang="en-GB" sz="1200" b="0" kern="1200" dirty="0">
                <a:solidFill>
                  <a:schemeClr val="tx1"/>
                </a:solidFill>
                <a:effectLst/>
                <a:latin typeface="+mn-lt"/>
                <a:ea typeface="+mn-ea"/>
                <a:cs typeface="+mn-cs"/>
              </a:rPr>
              <a:t> </a:t>
            </a:r>
          </a:p>
          <a:p>
            <a:endParaRPr lang="en-GB" dirty="0"/>
          </a:p>
          <a:p>
            <a:pPr eaLnBrk="1" hangingPunct="1"/>
            <a:r>
              <a:rPr lang="en-US" dirty="0"/>
              <a:t>Stakeholders are individuals or groups who have a stake in or are influenced by an organization’s decisions and actions </a:t>
            </a:r>
          </a:p>
          <a:p>
            <a:pPr eaLnBrk="1" hangingPunct="1"/>
            <a:r>
              <a:rPr lang="en-US" dirty="0"/>
              <a:t>and who, in turn, can influence the organization. </a:t>
            </a:r>
          </a:p>
          <a:p>
            <a:endParaRPr lang="en-GB" dirty="0"/>
          </a:p>
        </p:txBody>
      </p:sp>
      <p:sp>
        <p:nvSpPr>
          <p:cNvPr id="4" name="Slide Number Placeholder 3"/>
          <p:cNvSpPr>
            <a:spLocks noGrp="1"/>
          </p:cNvSpPr>
          <p:nvPr>
            <p:ph type="sldNum" sz="quarter" idx="10"/>
          </p:nvPr>
        </p:nvSpPr>
        <p:spPr/>
        <p:txBody>
          <a:bodyPr/>
          <a:lstStyle/>
          <a:p>
            <a:fld id="{CE9F22DF-2C9E-466F-8005-4F8CD406C3D9}" type="slidenum">
              <a:rPr lang="en-GB" smtClean="0"/>
              <a:pPr/>
              <a:t>25</a:t>
            </a:fld>
            <a:endParaRPr lang="en-GB"/>
          </a:p>
        </p:txBody>
      </p:sp>
    </p:spTree>
    <p:extLst>
      <p:ext uri="{BB962C8B-B14F-4D97-AF65-F5344CB8AC3E}">
        <p14:creationId xmlns:p14="http://schemas.microsoft.com/office/powerpoint/2010/main" xmlns="" val="37029228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E9F22DF-2C9E-466F-8005-4F8CD406C3D9}" type="slidenum">
              <a:rPr lang="en-GB" smtClean="0"/>
              <a:pPr/>
              <a:t>28</a:t>
            </a:fld>
            <a:endParaRPr lang="en-GB"/>
          </a:p>
        </p:txBody>
      </p:sp>
    </p:spTree>
    <p:extLst>
      <p:ext uri="{BB962C8B-B14F-4D97-AF65-F5344CB8AC3E}">
        <p14:creationId xmlns:p14="http://schemas.microsoft.com/office/powerpoint/2010/main" xmlns="" val="17349588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E9F22DF-2C9E-466F-8005-4F8CD406C3D9}" type="slidenum">
              <a:rPr lang="en-GB" smtClean="0">
                <a:solidFill>
                  <a:prstClr val="black"/>
                </a:solidFill>
              </a:rPr>
              <a:pPr/>
              <a:t>29</a:t>
            </a:fld>
            <a:endParaRPr lang="en-GB">
              <a:solidFill>
                <a:prstClr val="black"/>
              </a:solidFill>
            </a:endParaRPr>
          </a:p>
        </p:txBody>
      </p:sp>
    </p:spTree>
    <p:extLst>
      <p:ext uri="{BB962C8B-B14F-4D97-AF65-F5344CB8AC3E}">
        <p14:creationId xmlns:p14="http://schemas.microsoft.com/office/powerpoint/2010/main" xmlns="" val="14893183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McDonalds (2014), “</a:t>
            </a:r>
            <a:r>
              <a:rPr lang="en-US" sz="1200" b="0" i="0" kern="1200" dirty="0">
                <a:solidFill>
                  <a:schemeClr val="tx1"/>
                </a:solidFill>
                <a:effectLst/>
                <a:latin typeface="+mn-lt"/>
                <a:ea typeface="+mn-ea"/>
                <a:cs typeface="+mn-cs"/>
              </a:rPr>
              <a:t>Striving for a sustainable future”, [online], Available: </a:t>
            </a:r>
            <a:r>
              <a:rPr lang="en-GB" dirty="0"/>
              <a:t>http://www.mcdonalds.co.uk/ukhome/Ourworld/Environment.html</a:t>
            </a:r>
            <a:r>
              <a:rPr lang="en-GB"/>
              <a:t>, Accessed: 18/09/2014.</a:t>
            </a:r>
            <a:endParaRPr lang="en-GB" dirty="0"/>
          </a:p>
          <a:p>
            <a:endParaRPr lang="en-GB" dirty="0"/>
          </a:p>
        </p:txBody>
      </p:sp>
      <p:sp>
        <p:nvSpPr>
          <p:cNvPr id="4" name="Slide Number Placeholder 3"/>
          <p:cNvSpPr>
            <a:spLocks noGrp="1"/>
          </p:cNvSpPr>
          <p:nvPr>
            <p:ph type="sldNum" sz="quarter" idx="10"/>
          </p:nvPr>
        </p:nvSpPr>
        <p:spPr/>
        <p:txBody>
          <a:bodyPr/>
          <a:lstStyle/>
          <a:p>
            <a:fld id="{CE9F22DF-2C9E-466F-8005-4F8CD406C3D9}" type="slidenum">
              <a:rPr lang="en-GB" smtClean="0">
                <a:solidFill>
                  <a:prstClr val="black"/>
                </a:solidFill>
              </a:rPr>
              <a:pPr/>
              <a:t>30</a:t>
            </a:fld>
            <a:endParaRPr lang="en-GB">
              <a:solidFill>
                <a:prstClr val="black"/>
              </a:solidFill>
            </a:endParaRPr>
          </a:p>
        </p:txBody>
      </p:sp>
    </p:spTree>
    <p:extLst>
      <p:ext uri="{BB962C8B-B14F-4D97-AF65-F5344CB8AC3E}">
        <p14:creationId xmlns:p14="http://schemas.microsoft.com/office/powerpoint/2010/main" xmlns="" val="35938807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a:extLst>
              <a:ext uri="{FF2B5EF4-FFF2-40B4-BE49-F238E27FC236}">
                <a16:creationId xmlns="" xmlns:a16="http://schemas.microsoft.com/office/drawing/2014/main" id="{C5BA379F-2687-42D5-BD11-CCFD486FA934}"/>
              </a:ext>
            </a:extLst>
          </p:cNvPr>
          <p:cNvSpPr>
            <a:spLocks noGrp="1"/>
          </p:cNvSpPr>
          <p:nvPr>
            <p:ph type="dt" sz="half" idx="10"/>
          </p:nvPr>
        </p:nvSpPr>
        <p:spPr>
          <a:xfrm>
            <a:off x="527051" y="6524628"/>
            <a:ext cx="1295400" cy="219075"/>
          </a:xfrm>
        </p:spPr>
        <p:txBody>
          <a:bodyPr/>
          <a:lstStyle>
            <a:lvl1pPr>
              <a:defRPr/>
            </a:lvl1pPr>
          </a:lstStyle>
          <a:p>
            <a:fld id="{1D3BA36E-D555-4EB0-8E7A-9C8F0C05795C}" type="datetimeFigureOut">
              <a:rPr lang="en-GB" smtClean="0"/>
              <a:pPr/>
              <a:t>11/04/2021</a:t>
            </a:fld>
            <a:endParaRPr lang="en-GB"/>
          </a:p>
        </p:txBody>
      </p:sp>
      <p:sp>
        <p:nvSpPr>
          <p:cNvPr id="5" name="Footer Placeholder 4">
            <a:extLst>
              <a:ext uri="{FF2B5EF4-FFF2-40B4-BE49-F238E27FC236}">
                <a16:creationId xmlns="" xmlns:a16="http://schemas.microsoft.com/office/drawing/2014/main" id="{6DDC0210-3A98-4E80-A493-9097B8EA885E}"/>
              </a:ext>
            </a:extLst>
          </p:cNvPr>
          <p:cNvSpPr>
            <a:spLocks noGrp="1"/>
          </p:cNvSpPr>
          <p:nvPr>
            <p:ph type="ftr" sz="quarter" idx="11"/>
          </p:nvPr>
        </p:nvSpPr>
        <p:spPr>
          <a:xfrm>
            <a:off x="5520267" y="6381753"/>
            <a:ext cx="38608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GB"/>
          </a:p>
        </p:txBody>
      </p:sp>
      <p:sp>
        <p:nvSpPr>
          <p:cNvPr id="6" name="Slide Number Placeholder 5">
            <a:extLst>
              <a:ext uri="{FF2B5EF4-FFF2-40B4-BE49-F238E27FC236}">
                <a16:creationId xmlns="" xmlns:a16="http://schemas.microsoft.com/office/drawing/2014/main" id="{EF529589-853B-4D1C-BB9C-5B46B696F2A6}"/>
              </a:ext>
            </a:extLst>
          </p:cNvPr>
          <p:cNvSpPr>
            <a:spLocks noGrp="1"/>
          </p:cNvSpPr>
          <p:nvPr>
            <p:ph type="sldNum" sz="quarter" idx="12"/>
          </p:nvPr>
        </p:nvSpPr>
        <p:spPr/>
        <p:txBody>
          <a:bodyPr/>
          <a:lstStyle>
            <a:lvl1pPr>
              <a:defRPr/>
            </a:lvl1pPr>
          </a:lstStyle>
          <a:p>
            <a:fld id="{3F75300D-76CC-4280-904A-FD65C6010652}" type="slidenum">
              <a:rPr lang="en-GB" smtClean="0"/>
              <a:pPr/>
              <a:t>‹#›</a:t>
            </a:fld>
            <a:endParaRPr lang="en-GB"/>
          </a:p>
        </p:txBody>
      </p:sp>
    </p:spTree>
    <p:extLst>
      <p:ext uri="{BB962C8B-B14F-4D97-AF65-F5344CB8AC3E}">
        <p14:creationId xmlns=""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a:extLst>
              <a:ext uri="{FF2B5EF4-FFF2-40B4-BE49-F238E27FC236}">
                <a16:creationId xmlns="" xmlns:a16="http://schemas.microsoft.com/office/drawing/2014/main" id="{B6E86CF0-C040-4ECE-8BD3-C00954DCC01A}"/>
              </a:ext>
            </a:extLst>
          </p:cNvPr>
          <p:cNvSpPr>
            <a:spLocks noGrp="1"/>
          </p:cNvSpPr>
          <p:nvPr>
            <p:ph type="dt" sz="half" idx="10"/>
          </p:nvPr>
        </p:nvSpPr>
        <p:spPr/>
        <p:txBody>
          <a:bodyPr/>
          <a:lstStyle>
            <a:lvl1pPr>
              <a:defRPr/>
            </a:lvl1pPr>
          </a:lstStyle>
          <a:p>
            <a:fld id="{1D3BA36E-D555-4EB0-8E7A-9C8F0C05795C}" type="datetimeFigureOut">
              <a:rPr lang="en-GB" smtClean="0"/>
              <a:pPr/>
              <a:t>11/04/2021</a:t>
            </a:fld>
            <a:endParaRPr lang="en-GB"/>
          </a:p>
        </p:txBody>
      </p:sp>
      <p:sp>
        <p:nvSpPr>
          <p:cNvPr id="5" name="Footer Placeholder 4">
            <a:extLst>
              <a:ext uri="{FF2B5EF4-FFF2-40B4-BE49-F238E27FC236}">
                <a16:creationId xmlns="" xmlns:a16="http://schemas.microsoft.com/office/drawing/2014/main" id="{664C04FF-0357-4130-AC28-3F988C577F5A}"/>
              </a:ext>
            </a:extLst>
          </p:cNvPr>
          <p:cNvSpPr>
            <a:spLocks noGrp="1"/>
          </p:cNvSpPr>
          <p:nvPr>
            <p:ph type="ftr" sz="quarter" idx="11"/>
          </p:nvPr>
        </p:nvSpPr>
        <p:spPr>
          <a:xfrm>
            <a:off x="4176184" y="6461128"/>
            <a:ext cx="38608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GB"/>
          </a:p>
        </p:txBody>
      </p:sp>
      <p:sp>
        <p:nvSpPr>
          <p:cNvPr id="6" name="Slide Number Placeholder 5">
            <a:extLst>
              <a:ext uri="{FF2B5EF4-FFF2-40B4-BE49-F238E27FC236}">
                <a16:creationId xmlns="" xmlns:a16="http://schemas.microsoft.com/office/drawing/2014/main" id="{49EDCEDB-BC6D-4588-B62D-E297C3288852}"/>
              </a:ext>
            </a:extLst>
          </p:cNvPr>
          <p:cNvSpPr>
            <a:spLocks noGrp="1"/>
          </p:cNvSpPr>
          <p:nvPr>
            <p:ph type="sldNum" sz="quarter" idx="12"/>
          </p:nvPr>
        </p:nvSpPr>
        <p:spPr/>
        <p:txBody>
          <a:bodyPr/>
          <a:lstStyle>
            <a:lvl1pPr>
              <a:defRPr/>
            </a:lvl1pPr>
          </a:lstStyle>
          <a:p>
            <a:fld id="{3F75300D-76CC-4280-904A-FD65C6010652}" type="slidenum">
              <a:rPr lang="en-GB" smtClean="0"/>
              <a:pPr/>
              <a:t>‹#›</a:t>
            </a:fld>
            <a:endParaRPr lang="en-GB"/>
          </a:p>
        </p:txBody>
      </p:sp>
    </p:spTree>
    <p:extLst>
      <p:ext uri="{BB962C8B-B14F-4D97-AF65-F5344CB8AC3E}">
        <p14:creationId xmlns=""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fld id="{1D3BA36E-D555-4EB0-8E7A-9C8F0C05795C}" type="datetimeFigureOut">
              <a:rPr lang="en-GB" smtClean="0"/>
              <a:pPr/>
              <a:t>11/04/2021</a:t>
            </a:fld>
            <a:endParaRPr lang="en-GB"/>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fld id="{3F75300D-76CC-4280-904A-FD65C6010652}" type="slidenum">
              <a:rPr lang="en-GB" smtClean="0"/>
              <a:pPr/>
              <a:t>‹#›</a:t>
            </a:fld>
            <a:endParaRPr lang="en-GB"/>
          </a:p>
        </p:txBody>
      </p:sp>
    </p:spTree>
    <p:extLst>
      <p:ext uri="{BB962C8B-B14F-4D97-AF65-F5344CB8AC3E}">
        <p14:creationId xmlns=""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fld id="{1D3BA36E-D555-4EB0-8E7A-9C8F0C05795C}" type="datetimeFigureOut">
              <a:rPr lang="en-GB" smtClean="0"/>
              <a:pPr/>
              <a:t>11/04/2021</a:t>
            </a:fld>
            <a:endParaRPr lang="en-GB"/>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fld id="{3F75300D-76CC-4280-904A-FD65C6010652}" type="slidenum">
              <a:rPr lang="en-GB" smtClean="0"/>
              <a:pPr/>
              <a:t>‹#›</a:t>
            </a:fld>
            <a:endParaRPr lang="en-GB"/>
          </a:p>
        </p:txBody>
      </p:sp>
    </p:spTree>
    <p:extLst>
      <p:ext uri="{BB962C8B-B14F-4D97-AF65-F5344CB8AC3E}">
        <p14:creationId xmlns=""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7"/>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fld id="{1D3BA36E-D555-4EB0-8E7A-9C8F0C05795C}" type="datetimeFigureOut">
              <a:rPr lang="en-GB" smtClean="0"/>
              <a:pPr/>
              <a:t>11/04/2021</a:t>
            </a:fld>
            <a:endParaRPr lang="en-GB"/>
          </a:p>
        </p:txBody>
      </p:sp>
      <p:sp>
        <p:nvSpPr>
          <p:cNvPr id="8"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fld id="{3F75300D-76CC-4280-904A-FD65C6010652}" type="slidenum">
              <a:rPr lang="en-GB" smtClean="0"/>
              <a:pPr/>
              <a:t>‹#›</a:t>
            </a:fld>
            <a:endParaRPr lang="en-GB"/>
          </a:p>
        </p:txBody>
      </p:sp>
    </p:spTree>
    <p:extLst>
      <p:ext uri="{BB962C8B-B14F-4D97-AF65-F5344CB8AC3E}">
        <p14:creationId xmlns=""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fld id="{1D3BA36E-D555-4EB0-8E7A-9C8F0C05795C}" type="datetimeFigureOut">
              <a:rPr lang="en-GB" smtClean="0"/>
              <a:pPr/>
              <a:t>11/04/2021</a:t>
            </a:fld>
            <a:endParaRPr lang="en-GB"/>
          </a:p>
        </p:txBody>
      </p:sp>
      <p:sp>
        <p:nvSpPr>
          <p:cNvPr id="4"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fld id="{3F75300D-76CC-4280-904A-FD65C6010652}" type="slidenum">
              <a:rPr lang="en-GB" smtClean="0"/>
              <a:pPr/>
              <a:t>‹#›</a:t>
            </a:fld>
            <a:endParaRPr lang="en-GB"/>
          </a:p>
        </p:txBody>
      </p:sp>
    </p:spTree>
    <p:extLst>
      <p:ext uri="{BB962C8B-B14F-4D97-AF65-F5344CB8AC3E}">
        <p14:creationId xmlns=""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fld id="{1D3BA36E-D555-4EB0-8E7A-9C8F0C05795C}" type="datetimeFigureOut">
              <a:rPr lang="en-GB" smtClean="0"/>
              <a:pPr/>
              <a:t>11/04/2021</a:t>
            </a:fld>
            <a:endParaRPr lang="en-GB"/>
          </a:p>
        </p:txBody>
      </p:sp>
      <p:sp>
        <p:nvSpPr>
          <p:cNvPr id="3"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fld id="{3F75300D-76CC-4280-904A-FD65C6010652}" type="slidenum">
              <a:rPr lang="en-GB" smtClean="0"/>
              <a:pPr/>
              <a:t>‹#›</a:t>
            </a:fld>
            <a:endParaRPr lang="en-GB"/>
          </a:p>
        </p:txBody>
      </p:sp>
    </p:spTree>
    <p:extLst>
      <p:ext uri="{BB962C8B-B14F-4D97-AF65-F5344CB8AC3E}">
        <p14:creationId xmlns=""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fld id="{1D3BA36E-D555-4EB0-8E7A-9C8F0C05795C}" type="datetimeFigureOut">
              <a:rPr lang="en-GB" smtClean="0"/>
              <a:pPr/>
              <a:t>11/04/2021</a:t>
            </a:fld>
            <a:endParaRPr lang="en-GB"/>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fld id="{3F75300D-76CC-4280-904A-FD65C6010652}" type="slidenum">
              <a:rPr lang="en-GB" smtClean="0"/>
              <a:pPr/>
              <a:t>‹#›</a:t>
            </a:fld>
            <a:endParaRPr lang="en-GB"/>
          </a:p>
        </p:txBody>
      </p:sp>
    </p:spTree>
    <p:extLst>
      <p:ext uri="{BB962C8B-B14F-4D97-AF65-F5344CB8AC3E}">
        <p14:creationId xmlns=""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fld id="{1D3BA36E-D555-4EB0-8E7A-9C8F0C05795C}" type="datetimeFigureOut">
              <a:rPr lang="en-GB" smtClean="0"/>
              <a:pPr/>
              <a:t>11/04/2021</a:t>
            </a:fld>
            <a:endParaRPr lang="en-GB"/>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fld id="{3F75300D-76CC-4280-904A-FD65C6010652}" type="slidenum">
              <a:rPr lang="en-GB" smtClean="0"/>
              <a:pPr/>
              <a:t>‹#›</a:t>
            </a:fld>
            <a:endParaRPr lang="en-GB"/>
          </a:p>
        </p:txBody>
      </p:sp>
    </p:spTree>
    <p:extLst>
      <p:ext uri="{BB962C8B-B14F-4D97-AF65-F5344CB8AC3E}">
        <p14:creationId xmlns=""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fld id="{1D3BA36E-D555-4EB0-8E7A-9C8F0C05795C}" type="datetimeFigureOut">
              <a:rPr lang="en-GB" smtClean="0"/>
              <a:pPr/>
              <a:t>11/04/2021</a:t>
            </a:fld>
            <a:endParaRPr lang="en-GB"/>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fld id="{3F75300D-76CC-4280-904A-FD65C6010652}" type="slidenum">
              <a:rPr lang="en-GB" smtClean="0"/>
              <a:pPr/>
              <a:t>‹#›</a:t>
            </a:fld>
            <a:endParaRPr lang="en-GB"/>
          </a:p>
        </p:txBody>
      </p:sp>
    </p:spTree>
    <p:extLst>
      <p:ext uri="{BB962C8B-B14F-4D97-AF65-F5344CB8AC3E}">
        <p14:creationId xmlns=""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10"/>
          </p:nvPr>
        </p:nvSpPr>
        <p:spPr/>
        <p:txBody>
          <a:bodyPr/>
          <a:lstStyle>
            <a:lvl1pPr>
              <a:defRPr/>
            </a:lvl1pPr>
          </a:lstStyle>
          <a:p>
            <a:fld id="{1D3BA36E-D555-4EB0-8E7A-9C8F0C05795C}" type="datetimeFigureOut">
              <a:rPr lang="en-GB" smtClean="0"/>
              <a:pPr/>
              <a:t>11/04/2021</a:t>
            </a:fld>
            <a:endParaRPr lang="en-GB"/>
          </a:p>
        </p:txBody>
      </p:sp>
      <p:sp>
        <p:nvSpPr>
          <p:cNvPr id="5" name="Slide Number Placeholder 5">
            <a:extLst>
              <a:ext uri="{FF2B5EF4-FFF2-40B4-BE49-F238E27FC236}">
                <a16:creationId xmlns="" xmlns:a16="http://schemas.microsoft.com/office/drawing/2014/main" id="{870D973B-9FE3-4237-AF7B-BFA9FEE09901}"/>
              </a:ext>
            </a:extLst>
          </p:cNvPr>
          <p:cNvSpPr>
            <a:spLocks noGrp="1"/>
          </p:cNvSpPr>
          <p:nvPr>
            <p:ph type="sldNum" sz="quarter" idx="11"/>
          </p:nvPr>
        </p:nvSpPr>
        <p:spPr/>
        <p:txBody>
          <a:bodyPr/>
          <a:lstStyle>
            <a:lvl1pPr>
              <a:defRPr/>
            </a:lvl1pPr>
          </a:lstStyle>
          <a:p>
            <a:fld id="{3F75300D-76CC-4280-904A-FD65C6010652}" type="slidenum">
              <a:rPr lang="en-GB" smtClean="0"/>
              <a:pPr/>
              <a:t>‹#›</a:t>
            </a:fld>
            <a:endParaRPr lang="en-GB"/>
          </a:p>
        </p:txBody>
      </p:sp>
    </p:spTree>
    <p:extLst>
      <p:ext uri="{BB962C8B-B14F-4D97-AF65-F5344CB8AC3E}">
        <p14:creationId xmlns=""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1_Title and Content">
    <p:spTree>
      <p:nvGrpSpPr>
        <p:cNvPr id="1" name=""/>
        <p:cNvGrpSpPr/>
        <p:nvPr/>
      </p:nvGrpSpPr>
      <p:grpSpPr>
        <a:xfrm>
          <a:off x="0" y="0"/>
          <a:ext cx="0" cy="0"/>
          <a:chOff x="0" y="0"/>
          <a:chExt cx="0" cy="0"/>
        </a:xfrm>
      </p:grpSpPr>
      <p:sp>
        <p:nvSpPr>
          <p:cNvPr id="4" name="Text Box 8">
            <a:extLst>
              <a:ext uri="{FF2B5EF4-FFF2-40B4-BE49-F238E27FC236}">
                <a16:creationId xmlns="" xmlns:a16="http://schemas.microsoft.com/office/drawing/2014/main" id="{3C8E39A6-81DF-4CD6-9BD0-12B07BD45178}"/>
              </a:ext>
            </a:extLst>
          </p:cNvPr>
          <p:cNvSpPr txBox="1">
            <a:spLocks noChangeArrowheads="1"/>
          </p:cNvSpPr>
          <p:nvPr/>
        </p:nvSpPr>
        <p:spPr bwMode="auto">
          <a:xfrm>
            <a:off x="1" y="0"/>
            <a:ext cx="1075267" cy="217488"/>
          </a:xfrm>
          <a:prstGeom prst="rect">
            <a:avLst/>
          </a:prstGeom>
          <a:noFill/>
          <a:ln w="9525">
            <a:noFill/>
            <a:miter lim="800000"/>
            <a:headEnd/>
            <a:tailEnd/>
          </a:ln>
          <a:effectLst/>
        </p:spPr>
        <p:txBody>
          <a:bodyPr wrap="none"/>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GB" altLang="en-US" sz="800">
                <a:solidFill>
                  <a:srgbClr val="000000"/>
                </a:solidFill>
                <a:latin typeface="Arial" panose="020B0604020202020204" pitchFamily="34" charset="0"/>
              </a:rPr>
              <a:t>Slide 3.</a:t>
            </a:r>
            <a:fld id="{399EA7D5-3797-406F-AB6E-EDB3C54DE195}" type="slidenum">
              <a:rPr lang="en-GB" altLang="en-US" sz="800">
                <a:solidFill>
                  <a:srgbClr val="000000"/>
                </a:solidFill>
                <a:latin typeface="Arial" panose="020B0604020202020204" pitchFamily="34" charset="0"/>
              </a:rPr>
              <a:pPr algn="ctr"/>
              <a:t>‹#›</a:t>
            </a:fld>
            <a:endParaRPr lang="en-GB" altLang="en-US" sz="800">
              <a:solidFill>
                <a:srgbClr val="000000"/>
              </a:solidFill>
            </a:endParaRPr>
          </a:p>
        </p:txBody>
      </p:sp>
      <p:sp>
        <p:nvSpPr>
          <p:cNvPr id="5" name="Text Box 7">
            <a:extLst>
              <a:ext uri="{FF2B5EF4-FFF2-40B4-BE49-F238E27FC236}">
                <a16:creationId xmlns="" xmlns:a16="http://schemas.microsoft.com/office/drawing/2014/main" id="{7F321482-D891-4193-9708-6B23950E283C}"/>
              </a:ext>
            </a:extLst>
          </p:cNvPr>
          <p:cNvSpPr txBox="1">
            <a:spLocks noChangeArrowheads="1"/>
          </p:cNvSpPr>
          <p:nvPr/>
        </p:nvSpPr>
        <p:spPr bwMode="auto">
          <a:xfrm>
            <a:off x="334435" y="6524628"/>
            <a:ext cx="11523133" cy="188913"/>
          </a:xfrm>
          <a:prstGeom prst="rect">
            <a:avLst/>
          </a:prstGeom>
          <a:noFill/>
          <a:ln w="9525">
            <a:noFill/>
            <a:miter lim="800000"/>
            <a:headEnd/>
            <a:tailEnd/>
          </a:ln>
          <a:effec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37931725" indent="-37474525">
              <a:defRPr sz="2400">
                <a:solidFill>
                  <a:schemeClr val="tx1"/>
                </a:solidFill>
                <a:latin typeface="Times" panose="02020603050405020304" pitchFamily="18" charset="0"/>
                <a:ea typeface="ＭＳ Ｐゴシック" panose="020B0600070205080204" pitchFamily="34" charset="-128"/>
              </a:defRPr>
            </a:lvl2pPr>
            <a:lvl3pPr>
              <a:defRPr sz="2400">
                <a:solidFill>
                  <a:schemeClr val="tx1"/>
                </a:solidFill>
                <a:latin typeface="Times" panose="02020603050405020304" pitchFamily="18" charset="0"/>
                <a:ea typeface="ＭＳ Ｐゴシック" panose="020B0600070205080204" pitchFamily="34" charset="-128"/>
              </a:defRPr>
            </a:lvl3pPr>
            <a:lvl4pPr>
              <a:defRPr sz="2400">
                <a:solidFill>
                  <a:schemeClr val="tx1"/>
                </a:solidFill>
                <a:latin typeface="Times" panose="02020603050405020304" pitchFamily="18" charset="0"/>
                <a:ea typeface="ＭＳ Ｐゴシック" panose="020B0600070205080204" pitchFamily="34" charset="-128"/>
              </a:defRPr>
            </a:lvl4pPr>
            <a:lvl5pPr>
              <a:defRPr sz="2400">
                <a:solidFill>
                  <a:schemeClr val="tx1"/>
                </a:solidFill>
                <a:latin typeface="Times"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r">
              <a:defRPr/>
            </a:pPr>
            <a:r>
              <a:rPr lang="en-IN" altLang="en-US" sz="800" dirty="0" err="1">
                <a:solidFill>
                  <a:srgbClr val="000000"/>
                </a:solidFill>
                <a:latin typeface="Arial" panose="020B0604020202020204" pitchFamily="34" charset="0"/>
                <a:cs typeface="Times New Roman" panose="02020603050405020304" pitchFamily="18" charset="0"/>
              </a:rPr>
              <a:t>Browaeys</a:t>
            </a:r>
            <a:r>
              <a:rPr lang="en-IN" altLang="en-US" sz="800" dirty="0">
                <a:solidFill>
                  <a:srgbClr val="000000"/>
                </a:solidFill>
                <a:latin typeface="Arial" panose="020B0604020202020204" pitchFamily="34" charset="0"/>
                <a:cs typeface="Times New Roman" panose="02020603050405020304" pitchFamily="18" charset="0"/>
              </a:rPr>
              <a:t> and Price, </a:t>
            </a:r>
            <a:r>
              <a:rPr lang="en-IN" altLang="en-US" sz="800" i="1" dirty="0">
                <a:solidFill>
                  <a:srgbClr val="000000"/>
                </a:solidFill>
                <a:latin typeface="Arial" panose="020B0604020202020204" pitchFamily="34" charset="0"/>
                <a:cs typeface="Times New Roman" panose="02020603050405020304" pitchFamily="18" charset="0"/>
              </a:rPr>
              <a:t>Understanding Cross-Cultural Management </a:t>
            </a:r>
            <a:r>
              <a:rPr lang="en-IN" altLang="en-US" sz="800" i="1" dirty="0" err="1">
                <a:solidFill>
                  <a:srgbClr val="000000"/>
                </a:solidFill>
                <a:latin typeface="Arial" panose="020B0604020202020204" pitchFamily="34" charset="0"/>
                <a:cs typeface="Times New Roman" panose="02020603050405020304" pitchFamily="18" charset="0"/>
              </a:rPr>
              <a:t>PowerPoints</a:t>
            </a:r>
            <a:r>
              <a:rPr lang="en-IN" altLang="en-US" sz="800" i="1" dirty="0">
                <a:solidFill>
                  <a:srgbClr val="000000"/>
                </a:solidFill>
                <a:latin typeface="Arial" panose="020B0604020202020204" pitchFamily="34" charset="0"/>
                <a:cs typeface="Times New Roman" panose="02020603050405020304" pitchFamily="18" charset="0"/>
              </a:rPr>
              <a:t> on the Web</a:t>
            </a:r>
            <a:r>
              <a:rPr lang="en-IN" altLang="en-US" sz="800" dirty="0">
                <a:solidFill>
                  <a:srgbClr val="000000"/>
                </a:solidFill>
                <a:latin typeface="Arial" panose="020B0604020202020204" pitchFamily="34" charset="0"/>
                <a:cs typeface="Times New Roman" panose="02020603050405020304" pitchFamily="18" charset="0"/>
              </a:rPr>
              <a:t>, 3</a:t>
            </a:r>
            <a:r>
              <a:rPr lang="en-IN" altLang="en-US" sz="800" baseline="30000" dirty="0">
                <a:solidFill>
                  <a:srgbClr val="000000"/>
                </a:solidFill>
                <a:latin typeface="Arial" panose="020B0604020202020204" pitchFamily="34" charset="0"/>
                <a:cs typeface="Times New Roman" panose="02020603050405020304" pitchFamily="18" charset="0"/>
              </a:rPr>
              <a:t>rd</a:t>
            </a:r>
            <a:r>
              <a:rPr lang="en-IN" altLang="en-US" sz="800" dirty="0">
                <a:solidFill>
                  <a:srgbClr val="000000"/>
                </a:solidFill>
                <a:latin typeface="Arial" panose="020B0604020202020204" pitchFamily="34" charset="0"/>
                <a:cs typeface="Times New Roman" panose="02020603050405020304" pitchFamily="18" charset="0"/>
              </a:rPr>
              <a:t> edition, © Pearson Education Limited 2015</a:t>
            </a:r>
          </a:p>
        </p:txBody>
      </p:sp>
      <p:sp>
        <p:nvSpPr>
          <p:cNvPr id="3" name="Content Placeholder 2"/>
          <p:cNvSpPr>
            <a:spLocks noGrp="1"/>
          </p:cNvSpPr>
          <p:nvPr>
            <p:ph idx="1"/>
          </p:nvPr>
        </p:nvSpPr>
        <p:spPr>
          <a:xfrm>
            <a:off x="815413" y="1196752"/>
            <a:ext cx="11176000" cy="49911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dirty="0"/>
          </a:p>
        </p:txBody>
      </p:sp>
    </p:spTree>
    <p:extLst>
      <p:ext uri="{BB962C8B-B14F-4D97-AF65-F5344CB8AC3E}">
        <p14:creationId xmlns="" xmlns:p14="http://schemas.microsoft.com/office/powerpoint/2010/main" val="18471768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cSld name="2_Title and Content">
    <p:spTree>
      <p:nvGrpSpPr>
        <p:cNvPr id="1" name=""/>
        <p:cNvGrpSpPr/>
        <p:nvPr/>
      </p:nvGrpSpPr>
      <p:grpSpPr>
        <a:xfrm>
          <a:off x="0" y="0"/>
          <a:ext cx="0" cy="0"/>
          <a:chOff x="0" y="0"/>
          <a:chExt cx="0" cy="0"/>
        </a:xfrm>
      </p:grpSpPr>
      <p:sp>
        <p:nvSpPr>
          <p:cNvPr id="4" name="Text Box 8">
            <a:extLst>
              <a:ext uri="{FF2B5EF4-FFF2-40B4-BE49-F238E27FC236}">
                <a16:creationId xmlns="" xmlns:a16="http://schemas.microsoft.com/office/drawing/2014/main" id="{3C8E39A6-81DF-4CD6-9BD0-12B07BD45178}"/>
              </a:ext>
            </a:extLst>
          </p:cNvPr>
          <p:cNvSpPr txBox="1">
            <a:spLocks noChangeArrowheads="1"/>
          </p:cNvSpPr>
          <p:nvPr/>
        </p:nvSpPr>
        <p:spPr bwMode="auto">
          <a:xfrm>
            <a:off x="1" y="0"/>
            <a:ext cx="1075267" cy="217488"/>
          </a:xfrm>
          <a:prstGeom prst="rect">
            <a:avLst/>
          </a:prstGeom>
          <a:noFill/>
          <a:ln w="9525">
            <a:noFill/>
            <a:miter lim="800000"/>
            <a:headEnd/>
            <a:tailEnd/>
          </a:ln>
          <a:effectLst/>
        </p:spPr>
        <p:txBody>
          <a:bodyPr wrap="none"/>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GB" altLang="en-US" sz="800">
                <a:solidFill>
                  <a:srgbClr val="000000"/>
                </a:solidFill>
                <a:latin typeface="Arial" panose="020B0604020202020204" pitchFamily="34" charset="0"/>
              </a:rPr>
              <a:t>Slide 3.</a:t>
            </a:r>
            <a:fld id="{399EA7D5-3797-406F-AB6E-EDB3C54DE195}" type="slidenum">
              <a:rPr lang="en-GB" altLang="en-US" sz="800">
                <a:solidFill>
                  <a:srgbClr val="000000"/>
                </a:solidFill>
                <a:latin typeface="Arial" panose="020B0604020202020204" pitchFamily="34" charset="0"/>
              </a:rPr>
              <a:pPr algn="ctr"/>
              <a:t>‹#›</a:t>
            </a:fld>
            <a:endParaRPr lang="en-GB" altLang="en-US" sz="800">
              <a:solidFill>
                <a:srgbClr val="000000"/>
              </a:solidFill>
            </a:endParaRPr>
          </a:p>
        </p:txBody>
      </p:sp>
      <p:sp>
        <p:nvSpPr>
          <p:cNvPr id="5" name="Text Box 7">
            <a:extLst>
              <a:ext uri="{FF2B5EF4-FFF2-40B4-BE49-F238E27FC236}">
                <a16:creationId xmlns="" xmlns:a16="http://schemas.microsoft.com/office/drawing/2014/main" id="{7F321482-D891-4193-9708-6B23950E283C}"/>
              </a:ext>
            </a:extLst>
          </p:cNvPr>
          <p:cNvSpPr txBox="1">
            <a:spLocks noChangeArrowheads="1"/>
          </p:cNvSpPr>
          <p:nvPr/>
        </p:nvSpPr>
        <p:spPr bwMode="auto">
          <a:xfrm>
            <a:off x="334435" y="6524628"/>
            <a:ext cx="11523133" cy="188913"/>
          </a:xfrm>
          <a:prstGeom prst="rect">
            <a:avLst/>
          </a:prstGeom>
          <a:noFill/>
          <a:ln w="9525">
            <a:noFill/>
            <a:miter lim="800000"/>
            <a:headEnd/>
            <a:tailEnd/>
          </a:ln>
          <a:effec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37931725" indent="-37474525">
              <a:defRPr sz="2400">
                <a:solidFill>
                  <a:schemeClr val="tx1"/>
                </a:solidFill>
                <a:latin typeface="Times" panose="02020603050405020304" pitchFamily="18" charset="0"/>
                <a:ea typeface="ＭＳ Ｐゴシック" panose="020B0600070205080204" pitchFamily="34" charset="-128"/>
              </a:defRPr>
            </a:lvl2pPr>
            <a:lvl3pPr>
              <a:defRPr sz="2400">
                <a:solidFill>
                  <a:schemeClr val="tx1"/>
                </a:solidFill>
                <a:latin typeface="Times" panose="02020603050405020304" pitchFamily="18" charset="0"/>
                <a:ea typeface="ＭＳ Ｐゴシック" panose="020B0600070205080204" pitchFamily="34" charset="-128"/>
              </a:defRPr>
            </a:lvl3pPr>
            <a:lvl4pPr>
              <a:defRPr sz="2400">
                <a:solidFill>
                  <a:schemeClr val="tx1"/>
                </a:solidFill>
                <a:latin typeface="Times" panose="02020603050405020304" pitchFamily="18" charset="0"/>
                <a:ea typeface="ＭＳ Ｐゴシック" panose="020B0600070205080204" pitchFamily="34" charset="-128"/>
              </a:defRPr>
            </a:lvl4pPr>
            <a:lvl5pPr>
              <a:defRPr sz="2400">
                <a:solidFill>
                  <a:schemeClr val="tx1"/>
                </a:solidFill>
                <a:latin typeface="Times"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r">
              <a:defRPr/>
            </a:pPr>
            <a:r>
              <a:rPr lang="en-IN" altLang="en-US" sz="800" dirty="0" err="1">
                <a:solidFill>
                  <a:srgbClr val="000000"/>
                </a:solidFill>
                <a:latin typeface="Arial" panose="020B0604020202020204" pitchFamily="34" charset="0"/>
                <a:cs typeface="Times New Roman" panose="02020603050405020304" pitchFamily="18" charset="0"/>
              </a:rPr>
              <a:t>Browaeys</a:t>
            </a:r>
            <a:r>
              <a:rPr lang="en-IN" altLang="en-US" sz="800" dirty="0">
                <a:solidFill>
                  <a:srgbClr val="000000"/>
                </a:solidFill>
                <a:latin typeface="Arial" panose="020B0604020202020204" pitchFamily="34" charset="0"/>
                <a:cs typeface="Times New Roman" panose="02020603050405020304" pitchFamily="18" charset="0"/>
              </a:rPr>
              <a:t> and Price, </a:t>
            </a:r>
            <a:r>
              <a:rPr lang="en-IN" altLang="en-US" sz="800" i="1" dirty="0">
                <a:solidFill>
                  <a:srgbClr val="000000"/>
                </a:solidFill>
                <a:latin typeface="Arial" panose="020B0604020202020204" pitchFamily="34" charset="0"/>
                <a:cs typeface="Times New Roman" panose="02020603050405020304" pitchFamily="18" charset="0"/>
              </a:rPr>
              <a:t>Understanding Cross-Cultural Management </a:t>
            </a:r>
            <a:r>
              <a:rPr lang="en-IN" altLang="en-US" sz="800" i="1" dirty="0" err="1">
                <a:solidFill>
                  <a:srgbClr val="000000"/>
                </a:solidFill>
                <a:latin typeface="Arial" panose="020B0604020202020204" pitchFamily="34" charset="0"/>
                <a:cs typeface="Times New Roman" panose="02020603050405020304" pitchFamily="18" charset="0"/>
              </a:rPr>
              <a:t>PowerPoints</a:t>
            </a:r>
            <a:r>
              <a:rPr lang="en-IN" altLang="en-US" sz="800" i="1" dirty="0">
                <a:solidFill>
                  <a:srgbClr val="000000"/>
                </a:solidFill>
                <a:latin typeface="Arial" panose="020B0604020202020204" pitchFamily="34" charset="0"/>
                <a:cs typeface="Times New Roman" panose="02020603050405020304" pitchFamily="18" charset="0"/>
              </a:rPr>
              <a:t> on the Web</a:t>
            </a:r>
            <a:r>
              <a:rPr lang="en-IN" altLang="en-US" sz="800" dirty="0">
                <a:solidFill>
                  <a:srgbClr val="000000"/>
                </a:solidFill>
                <a:latin typeface="Arial" panose="020B0604020202020204" pitchFamily="34" charset="0"/>
                <a:cs typeface="Times New Roman" panose="02020603050405020304" pitchFamily="18" charset="0"/>
              </a:rPr>
              <a:t>, 3</a:t>
            </a:r>
            <a:r>
              <a:rPr lang="en-IN" altLang="en-US" sz="800" baseline="30000" dirty="0">
                <a:solidFill>
                  <a:srgbClr val="000000"/>
                </a:solidFill>
                <a:latin typeface="Arial" panose="020B0604020202020204" pitchFamily="34" charset="0"/>
                <a:cs typeface="Times New Roman" panose="02020603050405020304" pitchFamily="18" charset="0"/>
              </a:rPr>
              <a:t>rd</a:t>
            </a:r>
            <a:r>
              <a:rPr lang="en-IN" altLang="en-US" sz="800" dirty="0">
                <a:solidFill>
                  <a:srgbClr val="000000"/>
                </a:solidFill>
                <a:latin typeface="Arial" panose="020B0604020202020204" pitchFamily="34" charset="0"/>
                <a:cs typeface="Times New Roman" panose="02020603050405020304" pitchFamily="18" charset="0"/>
              </a:rPr>
              <a:t> edition, © Pearson Education Limited 2015</a:t>
            </a:r>
          </a:p>
        </p:txBody>
      </p:sp>
      <p:sp>
        <p:nvSpPr>
          <p:cNvPr id="3" name="Content Placeholder 2"/>
          <p:cNvSpPr>
            <a:spLocks noGrp="1"/>
          </p:cNvSpPr>
          <p:nvPr>
            <p:ph idx="1"/>
          </p:nvPr>
        </p:nvSpPr>
        <p:spPr>
          <a:xfrm>
            <a:off x="815413" y="1196752"/>
            <a:ext cx="11176000" cy="49911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dirty="0"/>
          </a:p>
        </p:txBody>
      </p:sp>
    </p:spTree>
    <p:extLst>
      <p:ext uri="{BB962C8B-B14F-4D97-AF65-F5344CB8AC3E}">
        <p14:creationId xmlns="" xmlns:p14="http://schemas.microsoft.com/office/powerpoint/2010/main" val="18471768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cSld name="3_Title and Content">
    <p:spTree>
      <p:nvGrpSpPr>
        <p:cNvPr id="1" name=""/>
        <p:cNvGrpSpPr/>
        <p:nvPr/>
      </p:nvGrpSpPr>
      <p:grpSpPr>
        <a:xfrm>
          <a:off x="0" y="0"/>
          <a:ext cx="0" cy="0"/>
          <a:chOff x="0" y="0"/>
          <a:chExt cx="0" cy="0"/>
        </a:xfrm>
      </p:grpSpPr>
      <p:sp>
        <p:nvSpPr>
          <p:cNvPr id="4" name="Text Box 8">
            <a:extLst>
              <a:ext uri="{FF2B5EF4-FFF2-40B4-BE49-F238E27FC236}">
                <a16:creationId xmlns="" xmlns:a16="http://schemas.microsoft.com/office/drawing/2014/main" id="{3C8E39A6-81DF-4CD6-9BD0-12B07BD45178}"/>
              </a:ext>
            </a:extLst>
          </p:cNvPr>
          <p:cNvSpPr txBox="1">
            <a:spLocks noChangeArrowheads="1"/>
          </p:cNvSpPr>
          <p:nvPr/>
        </p:nvSpPr>
        <p:spPr bwMode="auto">
          <a:xfrm>
            <a:off x="1" y="0"/>
            <a:ext cx="1075267" cy="217488"/>
          </a:xfrm>
          <a:prstGeom prst="rect">
            <a:avLst/>
          </a:prstGeom>
          <a:noFill/>
          <a:ln w="9525">
            <a:noFill/>
            <a:miter lim="800000"/>
            <a:headEnd/>
            <a:tailEnd/>
          </a:ln>
          <a:effectLst/>
        </p:spPr>
        <p:txBody>
          <a:bodyPr wrap="none"/>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GB" altLang="en-US" sz="800">
                <a:solidFill>
                  <a:srgbClr val="000000"/>
                </a:solidFill>
                <a:latin typeface="Arial" panose="020B0604020202020204" pitchFamily="34" charset="0"/>
              </a:rPr>
              <a:t>Slide 3.</a:t>
            </a:r>
            <a:fld id="{399EA7D5-3797-406F-AB6E-EDB3C54DE195}" type="slidenum">
              <a:rPr lang="en-GB" altLang="en-US" sz="800">
                <a:solidFill>
                  <a:srgbClr val="000000"/>
                </a:solidFill>
                <a:latin typeface="Arial" panose="020B0604020202020204" pitchFamily="34" charset="0"/>
              </a:rPr>
              <a:pPr algn="ctr"/>
              <a:t>‹#›</a:t>
            </a:fld>
            <a:endParaRPr lang="en-GB" altLang="en-US" sz="800">
              <a:solidFill>
                <a:srgbClr val="000000"/>
              </a:solidFill>
            </a:endParaRPr>
          </a:p>
        </p:txBody>
      </p:sp>
      <p:sp>
        <p:nvSpPr>
          <p:cNvPr id="5" name="Text Box 7">
            <a:extLst>
              <a:ext uri="{FF2B5EF4-FFF2-40B4-BE49-F238E27FC236}">
                <a16:creationId xmlns="" xmlns:a16="http://schemas.microsoft.com/office/drawing/2014/main" id="{7F321482-D891-4193-9708-6B23950E283C}"/>
              </a:ext>
            </a:extLst>
          </p:cNvPr>
          <p:cNvSpPr txBox="1">
            <a:spLocks noChangeArrowheads="1"/>
          </p:cNvSpPr>
          <p:nvPr/>
        </p:nvSpPr>
        <p:spPr bwMode="auto">
          <a:xfrm>
            <a:off x="334435" y="6524628"/>
            <a:ext cx="11523133" cy="188913"/>
          </a:xfrm>
          <a:prstGeom prst="rect">
            <a:avLst/>
          </a:prstGeom>
          <a:noFill/>
          <a:ln w="9525">
            <a:noFill/>
            <a:miter lim="800000"/>
            <a:headEnd/>
            <a:tailEnd/>
          </a:ln>
          <a:effec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37931725" indent="-37474525">
              <a:defRPr sz="2400">
                <a:solidFill>
                  <a:schemeClr val="tx1"/>
                </a:solidFill>
                <a:latin typeface="Times" panose="02020603050405020304" pitchFamily="18" charset="0"/>
                <a:ea typeface="ＭＳ Ｐゴシック" panose="020B0600070205080204" pitchFamily="34" charset="-128"/>
              </a:defRPr>
            </a:lvl2pPr>
            <a:lvl3pPr>
              <a:defRPr sz="2400">
                <a:solidFill>
                  <a:schemeClr val="tx1"/>
                </a:solidFill>
                <a:latin typeface="Times" panose="02020603050405020304" pitchFamily="18" charset="0"/>
                <a:ea typeface="ＭＳ Ｐゴシック" panose="020B0600070205080204" pitchFamily="34" charset="-128"/>
              </a:defRPr>
            </a:lvl3pPr>
            <a:lvl4pPr>
              <a:defRPr sz="2400">
                <a:solidFill>
                  <a:schemeClr val="tx1"/>
                </a:solidFill>
                <a:latin typeface="Times" panose="02020603050405020304" pitchFamily="18" charset="0"/>
                <a:ea typeface="ＭＳ Ｐゴシック" panose="020B0600070205080204" pitchFamily="34" charset="-128"/>
              </a:defRPr>
            </a:lvl4pPr>
            <a:lvl5pPr>
              <a:defRPr sz="2400">
                <a:solidFill>
                  <a:schemeClr val="tx1"/>
                </a:solidFill>
                <a:latin typeface="Times"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r">
              <a:defRPr/>
            </a:pPr>
            <a:r>
              <a:rPr lang="en-IN" altLang="en-US" sz="800" dirty="0" err="1">
                <a:solidFill>
                  <a:srgbClr val="000000"/>
                </a:solidFill>
                <a:latin typeface="Arial" panose="020B0604020202020204" pitchFamily="34" charset="0"/>
                <a:cs typeface="Times New Roman" panose="02020603050405020304" pitchFamily="18" charset="0"/>
              </a:rPr>
              <a:t>Browaeys</a:t>
            </a:r>
            <a:r>
              <a:rPr lang="en-IN" altLang="en-US" sz="800" dirty="0">
                <a:solidFill>
                  <a:srgbClr val="000000"/>
                </a:solidFill>
                <a:latin typeface="Arial" panose="020B0604020202020204" pitchFamily="34" charset="0"/>
                <a:cs typeface="Times New Roman" panose="02020603050405020304" pitchFamily="18" charset="0"/>
              </a:rPr>
              <a:t> and Price, </a:t>
            </a:r>
            <a:r>
              <a:rPr lang="en-IN" altLang="en-US" sz="800" i="1" dirty="0">
                <a:solidFill>
                  <a:srgbClr val="000000"/>
                </a:solidFill>
                <a:latin typeface="Arial" panose="020B0604020202020204" pitchFamily="34" charset="0"/>
                <a:cs typeface="Times New Roman" panose="02020603050405020304" pitchFamily="18" charset="0"/>
              </a:rPr>
              <a:t>Understanding Cross-Cultural Management </a:t>
            </a:r>
            <a:r>
              <a:rPr lang="en-IN" altLang="en-US" sz="800" i="1" dirty="0" err="1">
                <a:solidFill>
                  <a:srgbClr val="000000"/>
                </a:solidFill>
                <a:latin typeface="Arial" panose="020B0604020202020204" pitchFamily="34" charset="0"/>
                <a:cs typeface="Times New Roman" panose="02020603050405020304" pitchFamily="18" charset="0"/>
              </a:rPr>
              <a:t>PowerPoints</a:t>
            </a:r>
            <a:r>
              <a:rPr lang="en-IN" altLang="en-US" sz="800" i="1" dirty="0">
                <a:solidFill>
                  <a:srgbClr val="000000"/>
                </a:solidFill>
                <a:latin typeface="Arial" panose="020B0604020202020204" pitchFamily="34" charset="0"/>
                <a:cs typeface="Times New Roman" panose="02020603050405020304" pitchFamily="18" charset="0"/>
              </a:rPr>
              <a:t> on the Web</a:t>
            </a:r>
            <a:r>
              <a:rPr lang="en-IN" altLang="en-US" sz="800" dirty="0">
                <a:solidFill>
                  <a:srgbClr val="000000"/>
                </a:solidFill>
                <a:latin typeface="Arial" panose="020B0604020202020204" pitchFamily="34" charset="0"/>
                <a:cs typeface="Times New Roman" panose="02020603050405020304" pitchFamily="18" charset="0"/>
              </a:rPr>
              <a:t>, 3</a:t>
            </a:r>
            <a:r>
              <a:rPr lang="en-IN" altLang="en-US" sz="800" baseline="30000" dirty="0">
                <a:solidFill>
                  <a:srgbClr val="000000"/>
                </a:solidFill>
                <a:latin typeface="Arial" panose="020B0604020202020204" pitchFamily="34" charset="0"/>
                <a:cs typeface="Times New Roman" panose="02020603050405020304" pitchFamily="18" charset="0"/>
              </a:rPr>
              <a:t>rd</a:t>
            </a:r>
            <a:r>
              <a:rPr lang="en-IN" altLang="en-US" sz="800" dirty="0">
                <a:solidFill>
                  <a:srgbClr val="000000"/>
                </a:solidFill>
                <a:latin typeface="Arial" panose="020B0604020202020204" pitchFamily="34" charset="0"/>
                <a:cs typeface="Times New Roman" panose="02020603050405020304" pitchFamily="18" charset="0"/>
              </a:rPr>
              <a:t> edition, © Pearson Education Limited 2015</a:t>
            </a:r>
          </a:p>
        </p:txBody>
      </p:sp>
      <p:sp>
        <p:nvSpPr>
          <p:cNvPr id="3" name="Content Placeholder 2"/>
          <p:cNvSpPr>
            <a:spLocks noGrp="1"/>
          </p:cNvSpPr>
          <p:nvPr>
            <p:ph idx="1"/>
          </p:nvPr>
        </p:nvSpPr>
        <p:spPr>
          <a:xfrm>
            <a:off x="815413" y="1196752"/>
            <a:ext cx="11176000" cy="49911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dirty="0"/>
          </a:p>
        </p:txBody>
      </p:sp>
    </p:spTree>
    <p:extLst>
      <p:ext uri="{BB962C8B-B14F-4D97-AF65-F5344CB8AC3E}">
        <p14:creationId xmlns="" xmlns:p14="http://schemas.microsoft.com/office/powerpoint/2010/main" val="18471768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cSld name="4_Title and Content">
    <p:spTree>
      <p:nvGrpSpPr>
        <p:cNvPr id="1" name=""/>
        <p:cNvGrpSpPr/>
        <p:nvPr/>
      </p:nvGrpSpPr>
      <p:grpSpPr>
        <a:xfrm>
          <a:off x="0" y="0"/>
          <a:ext cx="0" cy="0"/>
          <a:chOff x="0" y="0"/>
          <a:chExt cx="0" cy="0"/>
        </a:xfrm>
      </p:grpSpPr>
      <p:sp>
        <p:nvSpPr>
          <p:cNvPr id="4" name="Text Box 8">
            <a:extLst>
              <a:ext uri="{FF2B5EF4-FFF2-40B4-BE49-F238E27FC236}">
                <a16:creationId xmlns="" xmlns:a16="http://schemas.microsoft.com/office/drawing/2014/main" id="{3C8E39A6-81DF-4CD6-9BD0-12B07BD45178}"/>
              </a:ext>
            </a:extLst>
          </p:cNvPr>
          <p:cNvSpPr txBox="1">
            <a:spLocks noChangeArrowheads="1"/>
          </p:cNvSpPr>
          <p:nvPr/>
        </p:nvSpPr>
        <p:spPr bwMode="auto">
          <a:xfrm>
            <a:off x="1" y="0"/>
            <a:ext cx="1075267" cy="217488"/>
          </a:xfrm>
          <a:prstGeom prst="rect">
            <a:avLst/>
          </a:prstGeom>
          <a:noFill/>
          <a:ln w="9525">
            <a:noFill/>
            <a:miter lim="800000"/>
            <a:headEnd/>
            <a:tailEnd/>
          </a:ln>
          <a:effectLst/>
        </p:spPr>
        <p:txBody>
          <a:bodyPr wrap="none"/>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GB" altLang="en-US" sz="800">
                <a:solidFill>
                  <a:srgbClr val="000000"/>
                </a:solidFill>
                <a:latin typeface="Arial" panose="020B0604020202020204" pitchFamily="34" charset="0"/>
              </a:rPr>
              <a:t>Slide 3.</a:t>
            </a:r>
            <a:fld id="{399EA7D5-3797-406F-AB6E-EDB3C54DE195}" type="slidenum">
              <a:rPr lang="en-GB" altLang="en-US" sz="800">
                <a:solidFill>
                  <a:srgbClr val="000000"/>
                </a:solidFill>
                <a:latin typeface="Arial" panose="020B0604020202020204" pitchFamily="34" charset="0"/>
              </a:rPr>
              <a:pPr algn="ctr"/>
              <a:t>‹#›</a:t>
            </a:fld>
            <a:endParaRPr lang="en-GB" altLang="en-US" sz="800">
              <a:solidFill>
                <a:srgbClr val="000000"/>
              </a:solidFill>
            </a:endParaRPr>
          </a:p>
        </p:txBody>
      </p:sp>
      <p:sp>
        <p:nvSpPr>
          <p:cNvPr id="5" name="Text Box 7">
            <a:extLst>
              <a:ext uri="{FF2B5EF4-FFF2-40B4-BE49-F238E27FC236}">
                <a16:creationId xmlns="" xmlns:a16="http://schemas.microsoft.com/office/drawing/2014/main" id="{7F321482-D891-4193-9708-6B23950E283C}"/>
              </a:ext>
            </a:extLst>
          </p:cNvPr>
          <p:cNvSpPr txBox="1">
            <a:spLocks noChangeArrowheads="1"/>
          </p:cNvSpPr>
          <p:nvPr/>
        </p:nvSpPr>
        <p:spPr bwMode="auto">
          <a:xfrm>
            <a:off x="334435" y="6524628"/>
            <a:ext cx="11523133" cy="188913"/>
          </a:xfrm>
          <a:prstGeom prst="rect">
            <a:avLst/>
          </a:prstGeom>
          <a:noFill/>
          <a:ln w="9525">
            <a:noFill/>
            <a:miter lim="800000"/>
            <a:headEnd/>
            <a:tailEnd/>
          </a:ln>
          <a:effec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37931725" indent="-37474525">
              <a:defRPr sz="2400">
                <a:solidFill>
                  <a:schemeClr val="tx1"/>
                </a:solidFill>
                <a:latin typeface="Times" panose="02020603050405020304" pitchFamily="18" charset="0"/>
                <a:ea typeface="ＭＳ Ｐゴシック" panose="020B0600070205080204" pitchFamily="34" charset="-128"/>
              </a:defRPr>
            </a:lvl2pPr>
            <a:lvl3pPr>
              <a:defRPr sz="2400">
                <a:solidFill>
                  <a:schemeClr val="tx1"/>
                </a:solidFill>
                <a:latin typeface="Times" panose="02020603050405020304" pitchFamily="18" charset="0"/>
                <a:ea typeface="ＭＳ Ｐゴシック" panose="020B0600070205080204" pitchFamily="34" charset="-128"/>
              </a:defRPr>
            </a:lvl3pPr>
            <a:lvl4pPr>
              <a:defRPr sz="2400">
                <a:solidFill>
                  <a:schemeClr val="tx1"/>
                </a:solidFill>
                <a:latin typeface="Times" panose="02020603050405020304" pitchFamily="18" charset="0"/>
                <a:ea typeface="ＭＳ Ｐゴシック" panose="020B0600070205080204" pitchFamily="34" charset="-128"/>
              </a:defRPr>
            </a:lvl4pPr>
            <a:lvl5pPr>
              <a:defRPr sz="2400">
                <a:solidFill>
                  <a:schemeClr val="tx1"/>
                </a:solidFill>
                <a:latin typeface="Times"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r">
              <a:defRPr/>
            </a:pPr>
            <a:r>
              <a:rPr lang="en-IN" altLang="en-US" sz="800" dirty="0" err="1">
                <a:solidFill>
                  <a:srgbClr val="000000"/>
                </a:solidFill>
                <a:latin typeface="Arial" panose="020B0604020202020204" pitchFamily="34" charset="0"/>
                <a:cs typeface="Times New Roman" panose="02020603050405020304" pitchFamily="18" charset="0"/>
              </a:rPr>
              <a:t>Browaeys</a:t>
            </a:r>
            <a:r>
              <a:rPr lang="en-IN" altLang="en-US" sz="800" dirty="0">
                <a:solidFill>
                  <a:srgbClr val="000000"/>
                </a:solidFill>
                <a:latin typeface="Arial" panose="020B0604020202020204" pitchFamily="34" charset="0"/>
                <a:cs typeface="Times New Roman" panose="02020603050405020304" pitchFamily="18" charset="0"/>
              </a:rPr>
              <a:t> and Price, </a:t>
            </a:r>
            <a:r>
              <a:rPr lang="en-IN" altLang="en-US" sz="800" i="1" dirty="0">
                <a:solidFill>
                  <a:srgbClr val="000000"/>
                </a:solidFill>
                <a:latin typeface="Arial" panose="020B0604020202020204" pitchFamily="34" charset="0"/>
                <a:cs typeface="Times New Roman" panose="02020603050405020304" pitchFamily="18" charset="0"/>
              </a:rPr>
              <a:t>Understanding Cross-Cultural Management </a:t>
            </a:r>
            <a:r>
              <a:rPr lang="en-IN" altLang="en-US" sz="800" i="1" dirty="0" err="1">
                <a:solidFill>
                  <a:srgbClr val="000000"/>
                </a:solidFill>
                <a:latin typeface="Arial" panose="020B0604020202020204" pitchFamily="34" charset="0"/>
                <a:cs typeface="Times New Roman" panose="02020603050405020304" pitchFamily="18" charset="0"/>
              </a:rPr>
              <a:t>PowerPoints</a:t>
            </a:r>
            <a:r>
              <a:rPr lang="en-IN" altLang="en-US" sz="800" i="1" dirty="0">
                <a:solidFill>
                  <a:srgbClr val="000000"/>
                </a:solidFill>
                <a:latin typeface="Arial" panose="020B0604020202020204" pitchFamily="34" charset="0"/>
                <a:cs typeface="Times New Roman" panose="02020603050405020304" pitchFamily="18" charset="0"/>
              </a:rPr>
              <a:t> on the Web</a:t>
            </a:r>
            <a:r>
              <a:rPr lang="en-IN" altLang="en-US" sz="800" dirty="0">
                <a:solidFill>
                  <a:srgbClr val="000000"/>
                </a:solidFill>
                <a:latin typeface="Arial" panose="020B0604020202020204" pitchFamily="34" charset="0"/>
                <a:cs typeface="Times New Roman" panose="02020603050405020304" pitchFamily="18" charset="0"/>
              </a:rPr>
              <a:t>, 3</a:t>
            </a:r>
            <a:r>
              <a:rPr lang="en-IN" altLang="en-US" sz="800" baseline="30000" dirty="0">
                <a:solidFill>
                  <a:srgbClr val="000000"/>
                </a:solidFill>
                <a:latin typeface="Arial" panose="020B0604020202020204" pitchFamily="34" charset="0"/>
                <a:cs typeface="Times New Roman" panose="02020603050405020304" pitchFamily="18" charset="0"/>
              </a:rPr>
              <a:t>rd</a:t>
            </a:r>
            <a:r>
              <a:rPr lang="en-IN" altLang="en-US" sz="800" dirty="0">
                <a:solidFill>
                  <a:srgbClr val="000000"/>
                </a:solidFill>
                <a:latin typeface="Arial" panose="020B0604020202020204" pitchFamily="34" charset="0"/>
                <a:cs typeface="Times New Roman" panose="02020603050405020304" pitchFamily="18" charset="0"/>
              </a:rPr>
              <a:t> edition, © Pearson Education Limited 2015</a:t>
            </a:r>
          </a:p>
        </p:txBody>
      </p:sp>
      <p:sp>
        <p:nvSpPr>
          <p:cNvPr id="3" name="Content Placeholder 2"/>
          <p:cNvSpPr>
            <a:spLocks noGrp="1"/>
          </p:cNvSpPr>
          <p:nvPr>
            <p:ph idx="1"/>
          </p:nvPr>
        </p:nvSpPr>
        <p:spPr>
          <a:xfrm>
            <a:off x="815413" y="1196752"/>
            <a:ext cx="11176000" cy="49911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dirty="0"/>
          </a:p>
        </p:txBody>
      </p:sp>
    </p:spTree>
    <p:extLst>
      <p:ext uri="{BB962C8B-B14F-4D97-AF65-F5344CB8AC3E}">
        <p14:creationId xmlns="" xmlns:p14="http://schemas.microsoft.com/office/powerpoint/2010/main" val="18471768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cSld name="5_Title and Content">
    <p:spTree>
      <p:nvGrpSpPr>
        <p:cNvPr id="1" name=""/>
        <p:cNvGrpSpPr/>
        <p:nvPr/>
      </p:nvGrpSpPr>
      <p:grpSpPr>
        <a:xfrm>
          <a:off x="0" y="0"/>
          <a:ext cx="0" cy="0"/>
          <a:chOff x="0" y="0"/>
          <a:chExt cx="0" cy="0"/>
        </a:xfrm>
      </p:grpSpPr>
      <p:sp>
        <p:nvSpPr>
          <p:cNvPr id="4" name="Text Box 8">
            <a:extLst>
              <a:ext uri="{FF2B5EF4-FFF2-40B4-BE49-F238E27FC236}">
                <a16:creationId xmlns="" xmlns:a16="http://schemas.microsoft.com/office/drawing/2014/main" id="{3C8E39A6-81DF-4CD6-9BD0-12B07BD45178}"/>
              </a:ext>
            </a:extLst>
          </p:cNvPr>
          <p:cNvSpPr txBox="1">
            <a:spLocks noChangeArrowheads="1"/>
          </p:cNvSpPr>
          <p:nvPr/>
        </p:nvSpPr>
        <p:spPr bwMode="auto">
          <a:xfrm>
            <a:off x="1" y="0"/>
            <a:ext cx="1075267" cy="217488"/>
          </a:xfrm>
          <a:prstGeom prst="rect">
            <a:avLst/>
          </a:prstGeom>
          <a:noFill/>
          <a:ln w="9525">
            <a:noFill/>
            <a:miter lim="800000"/>
            <a:headEnd/>
            <a:tailEnd/>
          </a:ln>
          <a:effectLst/>
        </p:spPr>
        <p:txBody>
          <a:bodyPr wrap="none"/>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GB" altLang="en-US" sz="800">
                <a:solidFill>
                  <a:srgbClr val="000000"/>
                </a:solidFill>
                <a:latin typeface="Arial" panose="020B0604020202020204" pitchFamily="34" charset="0"/>
              </a:rPr>
              <a:t>Slide 3.</a:t>
            </a:r>
            <a:fld id="{399EA7D5-3797-406F-AB6E-EDB3C54DE195}" type="slidenum">
              <a:rPr lang="en-GB" altLang="en-US" sz="800">
                <a:solidFill>
                  <a:srgbClr val="000000"/>
                </a:solidFill>
                <a:latin typeface="Arial" panose="020B0604020202020204" pitchFamily="34" charset="0"/>
              </a:rPr>
              <a:pPr algn="ctr"/>
              <a:t>‹#›</a:t>
            </a:fld>
            <a:endParaRPr lang="en-GB" altLang="en-US" sz="800">
              <a:solidFill>
                <a:srgbClr val="000000"/>
              </a:solidFill>
            </a:endParaRPr>
          </a:p>
        </p:txBody>
      </p:sp>
      <p:sp>
        <p:nvSpPr>
          <p:cNvPr id="5" name="Text Box 7">
            <a:extLst>
              <a:ext uri="{FF2B5EF4-FFF2-40B4-BE49-F238E27FC236}">
                <a16:creationId xmlns="" xmlns:a16="http://schemas.microsoft.com/office/drawing/2014/main" id="{7F321482-D891-4193-9708-6B23950E283C}"/>
              </a:ext>
            </a:extLst>
          </p:cNvPr>
          <p:cNvSpPr txBox="1">
            <a:spLocks noChangeArrowheads="1"/>
          </p:cNvSpPr>
          <p:nvPr/>
        </p:nvSpPr>
        <p:spPr bwMode="auto">
          <a:xfrm>
            <a:off x="334435" y="6524628"/>
            <a:ext cx="11523133" cy="188913"/>
          </a:xfrm>
          <a:prstGeom prst="rect">
            <a:avLst/>
          </a:prstGeom>
          <a:noFill/>
          <a:ln w="9525">
            <a:noFill/>
            <a:miter lim="800000"/>
            <a:headEnd/>
            <a:tailEnd/>
          </a:ln>
          <a:effec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37931725" indent="-37474525">
              <a:defRPr sz="2400">
                <a:solidFill>
                  <a:schemeClr val="tx1"/>
                </a:solidFill>
                <a:latin typeface="Times" panose="02020603050405020304" pitchFamily="18" charset="0"/>
                <a:ea typeface="ＭＳ Ｐゴシック" panose="020B0600070205080204" pitchFamily="34" charset="-128"/>
              </a:defRPr>
            </a:lvl2pPr>
            <a:lvl3pPr>
              <a:defRPr sz="2400">
                <a:solidFill>
                  <a:schemeClr val="tx1"/>
                </a:solidFill>
                <a:latin typeface="Times" panose="02020603050405020304" pitchFamily="18" charset="0"/>
                <a:ea typeface="ＭＳ Ｐゴシック" panose="020B0600070205080204" pitchFamily="34" charset="-128"/>
              </a:defRPr>
            </a:lvl3pPr>
            <a:lvl4pPr>
              <a:defRPr sz="2400">
                <a:solidFill>
                  <a:schemeClr val="tx1"/>
                </a:solidFill>
                <a:latin typeface="Times" panose="02020603050405020304" pitchFamily="18" charset="0"/>
                <a:ea typeface="ＭＳ Ｐゴシック" panose="020B0600070205080204" pitchFamily="34" charset="-128"/>
              </a:defRPr>
            </a:lvl4pPr>
            <a:lvl5pPr>
              <a:defRPr sz="2400">
                <a:solidFill>
                  <a:schemeClr val="tx1"/>
                </a:solidFill>
                <a:latin typeface="Times"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r">
              <a:defRPr/>
            </a:pPr>
            <a:r>
              <a:rPr lang="en-IN" altLang="en-US" sz="800" dirty="0" err="1">
                <a:solidFill>
                  <a:srgbClr val="000000"/>
                </a:solidFill>
                <a:latin typeface="Arial" panose="020B0604020202020204" pitchFamily="34" charset="0"/>
                <a:cs typeface="Times New Roman" panose="02020603050405020304" pitchFamily="18" charset="0"/>
              </a:rPr>
              <a:t>Browaeys</a:t>
            </a:r>
            <a:r>
              <a:rPr lang="en-IN" altLang="en-US" sz="800" dirty="0">
                <a:solidFill>
                  <a:srgbClr val="000000"/>
                </a:solidFill>
                <a:latin typeface="Arial" panose="020B0604020202020204" pitchFamily="34" charset="0"/>
                <a:cs typeface="Times New Roman" panose="02020603050405020304" pitchFamily="18" charset="0"/>
              </a:rPr>
              <a:t> and Price, </a:t>
            </a:r>
            <a:r>
              <a:rPr lang="en-IN" altLang="en-US" sz="800" i="1" dirty="0">
                <a:solidFill>
                  <a:srgbClr val="000000"/>
                </a:solidFill>
                <a:latin typeface="Arial" panose="020B0604020202020204" pitchFamily="34" charset="0"/>
                <a:cs typeface="Times New Roman" panose="02020603050405020304" pitchFamily="18" charset="0"/>
              </a:rPr>
              <a:t>Understanding Cross-Cultural Management </a:t>
            </a:r>
            <a:r>
              <a:rPr lang="en-IN" altLang="en-US" sz="800" i="1" dirty="0" err="1">
                <a:solidFill>
                  <a:srgbClr val="000000"/>
                </a:solidFill>
                <a:latin typeface="Arial" panose="020B0604020202020204" pitchFamily="34" charset="0"/>
                <a:cs typeface="Times New Roman" panose="02020603050405020304" pitchFamily="18" charset="0"/>
              </a:rPr>
              <a:t>PowerPoints</a:t>
            </a:r>
            <a:r>
              <a:rPr lang="en-IN" altLang="en-US" sz="800" i="1" dirty="0">
                <a:solidFill>
                  <a:srgbClr val="000000"/>
                </a:solidFill>
                <a:latin typeface="Arial" panose="020B0604020202020204" pitchFamily="34" charset="0"/>
                <a:cs typeface="Times New Roman" panose="02020603050405020304" pitchFamily="18" charset="0"/>
              </a:rPr>
              <a:t> on the Web</a:t>
            </a:r>
            <a:r>
              <a:rPr lang="en-IN" altLang="en-US" sz="800" dirty="0">
                <a:solidFill>
                  <a:srgbClr val="000000"/>
                </a:solidFill>
                <a:latin typeface="Arial" panose="020B0604020202020204" pitchFamily="34" charset="0"/>
                <a:cs typeface="Times New Roman" panose="02020603050405020304" pitchFamily="18" charset="0"/>
              </a:rPr>
              <a:t>, 3</a:t>
            </a:r>
            <a:r>
              <a:rPr lang="en-IN" altLang="en-US" sz="800" baseline="30000" dirty="0">
                <a:solidFill>
                  <a:srgbClr val="000000"/>
                </a:solidFill>
                <a:latin typeface="Arial" panose="020B0604020202020204" pitchFamily="34" charset="0"/>
                <a:cs typeface="Times New Roman" panose="02020603050405020304" pitchFamily="18" charset="0"/>
              </a:rPr>
              <a:t>rd</a:t>
            </a:r>
            <a:r>
              <a:rPr lang="en-IN" altLang="en-US" sz="800" dirty="0">
                <a:solidFill>
                  <a:srgbClr val="000000"/>
                </a:solidFill>
                <a:latin typeface="Arial" panose="020B0604020202020204" pitchFamily="34" charset="0"/>
                <a:cs typeface="Times New Roman" panose="02020603050405020304" pitchFamily="18" charset="0"/>
              </a:rPr>
              <a:t> edition, © Pearson Education Limited 2015</a:t>
            </a:r>
          </a:p>
        </p:txBody>
      </p:sp>
      <p:sp>
        <p:nvSpPr>
          <p:cNvPr id="3" name="Content Placeholder 2"/>
          <p:cNvSpPr>
            <a:spLocks noGrp="1"/>
          </p:cNvSpPr>
          <p:nvPr>
            <p:ph idx="1"/>
          </p:nvPr>
        </p:nvSpPr>
        <p:spPr>
          <a:xfrm>
            <a:off x="815413" y="1196752"/>
            <a:ext cx="11176000" cy="49911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dirty="0"/>
          </a:p>
        </p:txBody>
      </p:sp>
    </p:spTree>
    <p:extLst>
      <p:ext uri="{BB962C8B-B14F-4D97-AF65-F5344CB8AC3E}">
        <p14:creationId xmlns="" xmlns:p14="http://schemas.microsoft.com/office/powerpoint/2010/main" val="18471768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cSld name="6_Title and Content">
    <p:spTree>
      <p:nvGrpSpPr>
        <p:cNvPr id="1" name=""/>
        <p:cNvGrpSpPr/>
        <p:nvPr/>
      </p:nvGrpSpPr>
      <p:grpSpPr>
        <a:xfrm>
          <a:off x="0" y="0"/>
          <a:ext cx="0" cy="0"/>
          <a:chOff x="0" y="0"/>
          <a:chExt cx="0" cy="0"/>
        </a:xfrm>
      </p:grpSpPr>
      <p:sp>
        <p:nvSpPr>
          <p:cNvPr id="4" name="Text Box 8">
            <a:extLst>
              <a:ext uri="{FF2B5EF4-FFF2-40B4-BE49-F238E27FC236}">
                <a16:creationId xmlns="" xmlns:a16="http://schemas.microsoft.com/office/drawing/2014/main" id="{3C8E39A6-81DF-4CD6-9BD0-12B07BD45178}"/>
              </a:ext>
            </a:extLst>
          </p:cNvPr>
          <p:cNvSpPr txBox="1">
            <a:spLocks noChangeArrowheads="1"/>
          </p:cNvSpPr>
          <p:nvPr/>
        </p:nvSpPr>
        <p:spPr bwMode="auto">
          <a:xfrm>
            <a:off x="1" y="0"/>
            <a:ext cx="1075267" cy="217488"/>
          </a:xfrm>
          <a:prstGeom prst="rect">
            <a:avLst/>
          </a:prstGeom>
          <a:noFill/>
          <a:ln w="9525">
            <a:noFill/>
            <a:miter lim="800000"/>
            <a:headEnd/>
            <a:tailEnd/>
          </a:ln>
          <a:effectLst/>
        </p:spPr>
        <p:txBody>
          <a:bodyPr wrap="none"/>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GB" altLang="en-US" sz="800">
                <a:solidFill>
                  <a:srgbClr val="000000"/>
                </a:solidFill>
                <a:latin typeface="Arial" panose="020B0604020202020204" pitchFamily="34" charset="0"/>
              </a:rPr>
              <a:t>Slide 3.</a:t>
            </a:r>
            <a:fld id="{399EA7D5-3797-406F-AB6E-EDB3C54DE195}" type="slidenum">
              <a:rPr lang="en-GB" altLang="en-US" sz="800">
                <a:solidFill>
                  <a:srgbClr val="000000"/>
                </a:solidFill>
                <a:latin typeface="Arial" panose="020B0604020202020204" pitchFamily="34" charset="0"/>
              </a:rPr>
              <a:pPr algn="ctr"/>
              <a:t>‹#›</a:t>
            </a:fld>
            <a:endParaRPr lang="en-GB" altLang="en-US" sz="800">
              <a:solidFill>
                <a:srgbClr val="000000"/>
              </a:solidFill>
            </a:endParaRPr>
          </a:p>
        </p:txBody>
      </p:sp>
      <p:sp>
        <p:nvSpPr>
          <p:cNvPr id="5" name="Text Box 7">
            <a:extLst>
              <a:ext uri="{FF2B5EF4-FFF2-40B4-BE49-F238E27FC236}">
                <a16:creationId xmlns="" xmlns:a16="http://schemas.microsoft.com/office/drawing/2014/main" id="{7F321482-D891-4193-9708-6B23950E283C}"/>
              </a:ext>
            </a:extLst>
          </p:cNvPr>
          <p:cNvSpPr txBox="1">
            <a:spLocks noChangeArrowheads="1"/>
          </p:cNvSpPr>
          <p:nvPr/>
        </p:nvSpPr>
        <p:spPr bwMode="auto">
          <a:xfrm>
            <a:off x="334435" y="6524628"/>
            <a:ext cx="11523133" cy="188913"/>
          </a:xfrm>
          <a:prstGeom prst="rect">
            <a:avLst/>
          </a:prstGeom>
          <a:noFill/>
          <a:ln w="9525">
            <a:noFill/>
            <a:miter lim="800000"/>
            <a:headEnd/>
            <a:tailEnd/>
          </a:ln>
          <a:effec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37931725" indent="-37474525">
              <a:defRPr sz="2400">
                <a:solidFill>
                  <a:schemeClr val="tx1"/>
                </a:solidFill>
                <a:latin typeface="Times" panose="02020603050405020304" pitchFamily="18" charset="0"/>
                <a:ea typeface="ＭＳ Ｐゴシック" panose="020B0600070205080204" pitchFamily="34" charset="-128"/>
              </a:defRPr>
            </a:lvl2pPr>
            <a:lvl3pPr>
              <a:defRPr sz="2400">
                <a:solidFill>
                  <a:schemeClr val="tx1"/>
                </a:solidFill>
                <a:latin typeface="Times" panose="02020603050405020304" pitchFamily="18" charset="0"/>
                <a:ea typeface="ＭＳ Ｐゴシック" panose="020B0600070205080204" pitchFamily="34" charset="-128"/>
              </a:defRPr>
            </a:lvl3pPr>
            <a:lvl4pPr>
              <a:defRPr sz="2400">
                <a:solidFill>
                  <a:schemeClr val="tx1"/>
                </a:solidFill>
                <a:latin typeface="Times" panose="02020603050405020304" pitchFamily="18" charset="0"/>
                <a:ea typeface="ＭＳ Ｐゴシック" panose="020B0600070205080204" pitchFamily="34" charset="-128"/>
              </a:defRPr>
            </a:lvl4pPr>
            <a:lvl5pPr>
              <a:defRPr sz="2400">
                <a:solidFill>
                  <a:schemeClr val="tx1"/>
                </a:solidFill>
                <a:latin typeface="Times"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r">
              <a:defRPr/>
            </a:pPr>
            <a:r>
              <a:rPr lang="en-IN" altLang="en-US" sz="800" dirty="0" err="1">
                <a:solidFill>
                  <a:srgbClr val="000000"/>
                </a:solidFill>
                <a:latin typeface="Arial" panose="020B0604020202020204" pitchFamily="34" charset="0"/>
                <a:cs typeface="Times New Roman" panose="02020603050405020304" pitchFamily="18" charset="0"/>
              </a:rPr>
              <a:t>Browaeys</a:t>
            </a:r>
            <a:r>
              <a:rPr lang="en-IN" altLang="en-US" sz="800" dirty="0">
                <a:solidFill>
                  <a:srgbClr val="000000"/>
                </a:solidFill>
                <a:latin typeface="Arial" panose="020B0604020202020204" pitchFamily="34" charset="0"/>
                <a:cs typeface="Times New Roman" panose="02020603050405020304" pitchFamily="18" charset="0"/>
              </a:rPr>
              <a:t> and Price, </a:t>
            </a:r>
            <a:r>
              <a:rPr lang="en-IN" altLang="en-US" sz="800" i="1" dirty="0">
                <a:solidFill>
                  <a:srgbClr val="000000"/>
                </a:solidFill>
                <a:latin typeface="Arial" panose="020B0604020202020204" pitchFamily="34" charset="0"/>
                <a:cs typeface="Times New Roman" panose="02020603050405020304" pitchFamily="18" charset="0"/>
              </a:rPr>
              <a:t>Understanding Cross-Cultural Management </a:t>
            </a:r>
            <a:r>
              <a:rPr lang="en-IN" altLang="en-US" sz="800" i="1" dirty="0" err="1">
                <a:solidFill>
                  <a:srgbClr val="000000"/>
                </a:solidFill>
                <a:latin typeface="Arial" panose="020B0604020202020204" pitchFamily="34" charset="0"/>
                <a:cs typeface="Times New Roman" panose="02020603050405020304" pitchFamily="18" charset="0"/>
              </a:rPr>
              <a:t>PowerPoints</a:t>
            </a:r>
            <a:r>
              <a:rPr lang="en-IN" altLang="en-US" sz="800" i="1" dirty="0">
                <a:solidFill>
                  <a:srgbClr val="000000"/>
                </a:solidFill>
                <a:latin typeface="Arial" panose="020B0604020202020204" pitchFamily="34" charset="0"/>
                <a:cs typeface="Times New Roman" panose="02020603050405020304" pitchFamily="18" charset="0"/>
              </a:rPr>
              <a:t> on the Web</a:t>
            </a:r>
            <a:r>
              <a:rPr lang="en-IN" altLang="en-US" sz="800" dirty="0">
                <a:solidFill>
                  <a:srgbClr val="000000"/>
                </a:solidFill>
                <a:latin typeface="Arial" panose="020B0604020202020204" pitchFamily="34" charset="0"/>
                <a:cs typeface="Times New Roman" panose="02020603050405020304" pitchFamily="18" charset="0"/>
              </a:rPr>
              <a:t>, 3</a:t>
            </a:r>
            <a:r>
              <a:rPr lang="en-IN" altLang="en-US" sz="800" baseline="30000" dirty="0">
                <a:solidFill>
                  <a:srgbClr val="000000"/>
                </a:solidFill>
                <a:latin typeface="Arial" panose="020B0604020202020204" pitchFamily="34" charset="0"/>
                <a:cs typeface="Times New Roman" panose="02020603050405020304" pitchFamily="18" charset="0"/>
              </a:rPr>
              <a:t>rd</a:t>
            </a:r>
            <a:r>
              <a:rPr lang="en-IN" altLang="en-US" sz="800" dirty="0">
                <a:solidFill>
                  <a:srgbClr val="000000"/>
                </a:solidFill>
                <a:latin typeface="Arial" panose="020B0604020202020204" pitchFamily="34" charset="0"/>
                <a:cs typeface="Times New Roman" panose="02020603050405020304" pitchFamily="18" charset="0"/>
              </a:rPr>
              <a:t> edition, © Pearson Education Limited 2015</a:t>
            </a:r>
          </a:p>
        </p:txBody>
      </p:sp>
      <p:sp>
        <p:nvSpPr>
          <p:cNvPr id="3" name="Content Placeholder 2"/>
          <p:cNvSpPr>
            <a:spLocks noGrp="1"/>
          </p:cNvSpPr>
          <p:nvPr>
            <p:ph idx="1"/>
          </p:nvPr>
        </p:nvSpPr>
        <p:spPr>
          <a:xfrm>
            <a:off x="815413" y="1196752"/>
            <a:ext cx="11176000" cy="49911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dirty="0"/>
          </a:p>
        </p:txBody>
      </p:sp>
    </p:spTree>
    <p:extLst>
      <p:ext uri="{BB962C8B-B14F-4D97-AF65-F5344CB8AC3E}">
        <p14:creationId xmlns="" xmlns:p14="http://schemas.microsoft.com/office/powerpoint/2010/main" val="18471768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cSld name="7_Title and Content">
    <p:spTree>
      <p:nvGrpSpPr>
        <p:cNvPr id="1" name=""/>
        <p:cNvGrpSpPr/>
        <p:nvPr/>
      </p:nvGrpSpPr>
      <p:grpSpPr>
        <a:xfrm>
          <a:off x="0" y="0"/>
          <a:ext cx="0" cy="0"/>
          <a:chOff x="0" y="0"/>
          <a:chExt cx="0" cy="0"/>
        </a:xfrm>
      </p:grpSpPr>
      <p:sp>
        <p:nvSpPr>
          <p:cNvPr id="4" name="Text Box 8">
            <a:extLst>
              <a:ext uri="{FF2B5EF4-FFF2-40B4-BE49-F238E27FC236}">
                <a16:creationId xmlns="" xmlns:a16="http://schemas.microsoft.com/office/drawing/2014/main" id="{3C8E39A6-81DF-4CD6-9BD0-12B07BD45178}"/>
              </a:ext>
            </a:extLst>
          </p:cNvPr>
          <p:cNvSpPr txBox="1">
            <a:spLocks noChangeArrowheads="1"/>
          </p:cNvSpPr>
          <p:nvPr/>
        </p:nvSpPr>
        <p:spPr bwMode="auto">
          <a:xfrm>
            <a:off x="1" y="0"/>
            <a:ext cx="1075267" cy="217488"/>
          </a:xfrm>
          <a:prstGeom prst="rect">
            <a:avLst/>
          </a:prstGeom>
          <a:noFill/>
          <a:ln w="9525">
            <a:noFill/>
            <a:miter lim="800000"/>
            <a:headEnd/>
            <a:tailEnd/>
          </a:ln>
          <a:effectLst/>
        </p:spPr>
        <p:txBody>
          <a:bodyPr wrap="none"/>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GB" altLang="en-US" sz="800">
                <a:solidFill>
                  <a:srgbClr val="000000"/>
                </a:solidFill>
                <a:latin typeface="Arial" panose="020B0604020202020204" pitchFamily="34" charset="0"/>
              </a:rPr>
              <a:t>Slide 3.</a:t>
            </a:r>
            <a:fld id="{399EA7D5-3797-406F-AB6E-EDB3C54DE195}" type="slidenum">
              <a:rPr lang="en-GB" altLang="en-US" sz="800">
                <a:solidFill>
                  <a:srgbClr val="000000"/>
                </a:solidFill>
                <a:latin typeface="Arial" panose="020B0604020202020204" pitchFamily="34" charset="0"/>
              </a:rPr>
              <a:pPr algn="ctr"/>
              <a:t>‹#›</a:t>
            </a:fld>
            <a:endParaRPr lang="en-GB" altLang="en-US" sz="800">
              <a:solidFill>
                <a:srgbClr val="000000"/>
              </a:solidFill>
            </a:endParaRPr>
          </a:p>
        </p:txBody>
      </p:sp>
      <p:sp>
        <p:nvSpPr>
          <p:cNvPr id="5" name="Text Box 7">
            <a:extLst>
              <a:ext uri="{FF2B5EF4-FFF2-40B4-BE49-F238E27FC236}">
                <a16:creationId xmlns="" xmlns:a16="http://schemas.microsoft.com/office/drawing/2014/main" id="{7F321482-D891-4193-9708-6B23950E283C}"/>
              </a:ext>
            </a:extLst>
          </p:cNvPr>
          <p:cNvSpPr txBox="1">
            <a:spLocks noChangeArrowheads="1"/>
          </p:cNvSpPr>
          <p:nvPr/>
        </p:nvSpPr>
        <p:spPr bwMode="auto">
          <a:xfrm>
            <a:off x="334435" y="6524628"/>
            <a:ext cx="11523133" cy="188913"/>
          </a:xfrm>
          <a:prstGeom prst="rect">
            <a:avLst/>
          </a:prstGeom>
          <a:noFill/>
          <a:ln w="9525">
            <a:noFill/>
            <a:miter lim="800000"/>
            <a:headEnd/>
            <a:tailEnd/>
          </a:ln>
          <a:effec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37931725" indent="-37474525">
              <a:defRPr sz="2400">
                <a:solidFill>
                  <a:schemeClr val="tx1"/>
                </a:solidFill>
                <a:latin typeface="Times" panose="02020603050405020304" pitchFamily="18" charset="0"/>
                <a:ea typeface="ＭＳ Ｐゴシック" panose="020B0600070205080204" pitchFamily="34" charset="-128"/>
              </a:defRPr>
            </a:lvl2pPr>
            <a:lvl3pPr>
              <a:defRPr sz="2400">
                <a:solidFill>
                  <a:schemeClr val="tx1"/>
                </a:solidFill>
                <a:latin typeface="Times" panose="02020603050405020304" pitchFamily="18" charset="0"/>
                <a:ea typeface="ＭＳ Ｐゴシック" panose="020B0600070205080204" pitchFamily="34" charset="-128"/>
              </a:defRPr>
            </a:lvl3pPr>
            <a:lvl4pPr>
              <a:defRPr sz="2400">
                <a:solidFill>
                  <a:schemeClr val="tx1"/>
                </a:solidFill>
                <a:latin typeface="Times" panose="02020603050405020304" pitchFamily="18" charset="0"/>
                <a:ea typeface="ＭＳ Ｐゴシック" panose="020B0600070205080204" pitchFamily="34" charset="-128"/>
              </a:defRPr>
            </a:lvl4pPr>
            <a:lvl5pPr>
              <a:defRPr sz="2400">
                <a:solidFill>
                  <a:schemeClr val="tx1"/>
                </a:solidFill>
                <a:latin typeface="Times"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r">
              <a:defRPr/>
            </a:pPr>
            <a:r>
              <a:rPr lang="en-IN" altLang="en-US" sz="800" dirty="0" err="1">
                <a:solidFill>
                  <a:srgbClr val="000000"/>
                </a:solidFill>
                <a:latin typeface="Arial" panose="020B0604020202020204" pitchFamily="34" charset="0"/>
                <a:cs typeface="Times New Roman" panose="02020603050405020304" pitchFamily="18" charset="0"/>
              </a:rPr>
              <a:t>Browaeys</a:t>
            </a:r>
            <a:r>
              <a:rPr lang="en-IN" altLang="en-US" sz="800" dirty="0">
                <a:solidFill>
                  <a:srgbClr val="000000"/>
                </a:solidFill>
                <a:latin typeface="Arial" panose="020B0604020202020204" pitchFamily="34" charset="0"/>
                <a:cs typeface="Times New Roman" panose="02020603050405020304" pitchFamily="18" charset="0"/>
              </a:rPr>
              <a:t> and Price, </a:t>
            </a:r>
            <a:r>
              <a:rPr lang="en-IN" altLang="en-US" sz="800" i="1" dirty="0">
                <a:solidFill>
                  <a:srgbClr val="000000"/>
                </a:solidFill>
                <a:latin typeface="Arial" panose="020B0604020202020204" pitchFamily="34" charset="0"/>
                <a:cs typeface="Times New Roman" panose="02020603050405020304" pitchFamily="18" charset="0"/>
              </a:rPr>
              <a:t>Understanding Cross-Cultural Management </a:t>
            </a:r>
            <a:r>
              <a:rPr lang="en-IN" altLang="en-US" sz="800" i="1" dirty="0" err="1">
                <a:solidFill>
                  <a:srgbClr val="000000"/>
                </a:solidFill>
                <a:latin typeface="Arial" panose="020B0604020202020204" pitchFamily="34" charset="0"/>
                <a:cs typeface="Times New Roman" panose="02020603050405020304" pitchFamily="18" charset="0"/>
              </a:rPr>
              <a:t>PowerPoints</a:t>
            </a:r>
            <a:r>
              <a:rPr lang="en-IN" altLang="en-US" sz="800" i="1" dirty="0">
                <a:solidFill>
                  <a:srgbClr val="000000"/>
                </a:solidFill>
                <a:latin typeface="Arial" panose="020B0604020202020204" pitchFamily="34" charset="0"/>
                <a:cs typeface="Times New Roman" panose="02020603050405020304" pitchFamily="18" charset="0"/>
              </a:rPr>
              <a:t> on the Web</a:t>
            </a:r>
            <a:r>
              <a:rPr lang="en-IN" altLang="en-US" sz="800" dirty="0">
                <a:solidFill>
                  <a:srgbClr val="000000"/>
                </a:solidFill>
                <a:latin typeface="Arial" panose="020B0604020202020204" pitchFamily="34" charset="0"/>
                <a:cs typeface="Times New Roman" panose="02020603050405020304" pitchFamily="18" charset="0"/>
              </a:rPr>
              <a:t>, 3</a:t>
            </a:r>
            <a:r>
              <a:rPr lang="en-IN" altLang="en-US" sz="800" baseline="30000" dirty="0">
                <a:solidFill>
                  <a:srgbClr val="000000"/>
                </a:solidFill>
                <a:latin typeface="Arial" panose="020B0604020202020204" pitchFamily="34" charset="0"/>
                <a:cs typeface="Times New Roman" panose="02020603050405020304" pitchFamily="18" charset="0"/>
              </a:rPr>
              <a:t>rd</a:t>
            </a:r>
            <a:r>
              <a:rPr lang="en-IN" altLang="en-US" sz="800" dirty="0">
                <a:solidFill>
                  <a:srgbClr val="000000"/>
                </a:solidFill>
                <a:latin typeface="Arial" panose="020B0604020202020204" pitchFamily="34" charset="0"/>
                <a:cs typeface="Times New Roman" panose="02020603050405020304" pitchFamily="18" charset="0"/>
              </a:rPr>
              <a:t> edition, © Pearson Education Limited 2015</a:t>
            </a:r>
          </a:p>
        </p:txBody>
      </p:sp>
      <p:sp>
        <p:nvSpPr>
          <p:cNvPr id="3" name="Content Placeholder 2"/>
          <p:cNvSpPr>
            <a:spLocks noGrp="1"/>
          </p:cNvSpPr>
          <p:nvPr>
            <p:ph idx="1"/>
          </p:nvPr>
        </p:nvSpPr>
        <p:spPr>
          <a:xfrm>
            <a:off x="815413" y="1196752"/>
            <a:ext cx="11176000" cy="49911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dirty="0"/>
          </a:p>
        </p:txBody>
      </p:sp>
    </p:spTree>
    <p:extLst>
      <p:ext uri="{BB962C8B-B14F-4D97-AF65-F5344CB8AC3E}">
        <p14:creationId xmlns="" xmlns:p14="http://schemas.microsoft.com/office/powerpoint/2010/main" val="18471768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cSld name="8_Title and Content">
    <p:spTree>
      <p:nvGrpSpPr>
        <p:cNvPr id="1" name=""/>
        <p:cNvGrpSpPr/>
        <p:nvPr/>
      </p:nvGrpSpPr>
      <p:grpSpPr>
        <a:xfrm>
          <a:off x="0" y="0"/>
          <a:ext cx="0" cy="0"/>
          <a:chOff x="0" y="0"/>
          <a:chExt cx="0" cy="0"/>
        </a:xfrm>
      </p:grpSpPr>
      <p:sp>
        <p:nvSpPr>
          <p:cNvPr id="4" name="Text Box 8">
            <a:extLst>
              <a:ext uri="{FF2B5EF4-FFF2-40B4-BE49-F238E27FC236}">
                <a16:creationId xmlns="" xmlns:a16="http://schemas.microsoft.com/office/drawing/2014/main" id="{3C8E39A6-81DF-4CD6-9BD0-12B07BD45178}"/>
              </a:ext>
            </a:extLst>
          </p:cNvPr>
          <p:cNvSpPr txBox="1">
            <a:spLocks noChangeArrowheads="1"/>
          </p:cNvSpPr>
          <p:nvPr/>
        </p:nvSpPr>
        <p:spPr bwMode="auto">
          <a:xfrm>
            <a:off x="1" y="0"/>
            <a:ext cx="1075267" cy="217488"/>
          </a:xfrm>
          <a:prstGeom prst="rect">
            <a:avLst/>
          </a:prstGeom>
          <a:noFill/>
          <a:ln w="9525">
            <a:noFill/>
            <a:miter lim="800000"/>
            <a:headEnd/>
            <a:tailEnd/>
          </a:ln>
          <a:effectLst/>
        </p:spPr>
        <p:txBody>
          <a:bodyPr wrap="none"/>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GB" altLang="en-US" sz="800">
                <a:solidFill>
                  <a:srgbClr val="000000"/>
                </a:solidFill>
                <a:latin typeface="Arial" panose="020B0604020202020204" pitchFamily="34" charset="0"/>
              </a:rPr>
              <a:t>Slide 3.</a:t>
            </a:r>
            <a:fld id="{399EA7D5-3797-406F-AB6E-EDB3C54DE195}" type="slidenum">
              <a:rPr lang="en-GB" altLang="en-US" sz="800">
                <a:solidFill>
                  <a:srgbClr val="000000"/>
                </a:solidFill>
                <a:latin typeface="Arial" panose="020B0604020202020204" pitchFamily="34" charset="0"/>
              </a:rPr>
              <a:pPr algn="ctr"/>
              <a:t>‹#›</a:t>
            </a:fld>
            <a:endParaRPr lang="en-GB" altLang="en-US" sz="800">
              <a:solidFill>
                <a:srgbClr val="000000"/>
              </a:solidFill>
            </a:endParaRPr>
          </a:p>
        </p:txBody>
      </p:sp>
      <p:sp>
        <p:nvSpPr>
          <p:cNvPr id="5" name="Text Box 7">
            <a:extLst>
              <a:ext uri="{FF2B5EF4-FFF2-40B4-BE49-F238E27FC236}">
                <a16:creationId xmlns="" xmlns:a16="http://schemas.microsoft.com/office/drawing/2014/main" id="{7F321482-D891-4193-9708-6B23950E283C}"/>
              </a:ext>
            </a:extLst>
          </p:cNvPr>
          <p:cNvSpPr txBox="1">
            <a:spLocks noChangeArrowheads="1"/>
          </p:cNvSpPr>
          <p:nvPr/>
        </p:nvSpPr>
        <p:spPr bwMode="auto">
          <a:xfrm>
            <a:off x="334435" y="6524628"/>
            <a:ext cx="11523133" cy="188913"/>
          </a:xfrm>
          <a:prstGeom prst="rect">
            <a:avLst/>
          </a:prstGeom>
          <a:noFill/>
          <a:ln w="9525">
            <a:noFill/>
            <a:miter lim="800000"/>
            <a:headEnd/>
            <a:tailEnd/>
          </a:ln>
          <a:effec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37931725" indent="-37474525">
              <a:defRPr sz="2400">
                <a:solidFill>
                  <a:schemeClr val="tx1"/>
                </a:solidFill>
                <a:latin typeface="Times" panose="02020603050405020304" pitchFamily="18" charset="0"/>
                <a:ea typeface="ＭＳ Ｐゴシック" panose="020B0600070205080204" pitchFamily="34" charset="-128"/>
              </a:defRPr>
            </a:lvl2pPr>
            <a:lvl3pPr>
              <a:defRPr sz="2400">
                <a:solidFill>
                  <a:schemeClr val="tx1"/>
                </a:solidFill>
                <a:latin typeface="Times" panose="02020603050405020304" pitchFamily="18" charset="0"/>
                <a:ea typeface="ＭＳ Ｐゴシック" panose="020B0600070205080204" pitchFamily="34" charset="-128"/>
              </a:defRPr>
            </a:lvl3pPr>
            <a:lvl4pPr>
              <a:defRPr sz="2400">
                <a:solidFill>
                  <a:schemeClr val="tx1"/>
                </a:solidFill>
                <a:latin typeface="Times" panose="02020603050405020304" pitchFamily="18" charset="0"/>
                <a:ea typeface="ＭＳ Ｐゴシック" panose="020B0600070205080204" pitchFamily="34" charset="-128"/>
              </a:defRPr>
            </a:lvl4pPr>
            <a:lvl5pPr>
              <a:defRPr sz="2400">
                <a:solidFill>
                  <a:schemeClr val="tx1"/>
                </a:solidFill>
                <a:latin typeface="Times"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r">
              <a:defRPr/>
            </a:pPr>
            <a:r>
              <a:rPr lang="en-IN" altLang="en-US" sz="800" dirty="0" err="1">
                <a:solidFill>
                  <a:srgbClr val="000000"/>
                </a:solidFill>
                <a:latin typeface="Arial" panose="020B0604020202020204" pitchFamily="34" charset="0"/>
                <a:cs typeface="Times New Roman" panose="02020603050405020304" pitchFamily="18" charset="0"/>
              </a:rPr>
              <a:t>Browaeys</a:t>
            </a:r>
            <a:r>
              <a:rPr lang="en-IN" altLang="en-US" sz="800" dirty="0">
                <a:solidFill>
                  <a:srgbClr val="000000"/>
                </a:solidFill>
                <a:latin typeface="Arial" panose="020B0604020202020204" pitchFamily="34" charset="0"/>
                <a:cs typeface="Times New Roman" panose="02020603050405020304" pitchFamily="18" charset="0"/>
              </a:rPr>
              <a:t> and Price, </a:t>
            </a:r>
            <a:r>
              <a:rPr lang="en-IN" altLang="en-US" sz="800" i="1" dirty="0">
                <a:solidFill>
                  <a:srgbClr val="000000"/>
                </a:solidFill>
                <a:latin typeface="Arial" panose="020B0604020202020204" pitchFamily="34" charset="0"/>
                <a:cs typeface="Times New Roman" panose="02020603050405020304" pitchFamily="18" charset="0"/>
              </a:rPr>
              <a:t>Understanding Cross-Cultural Management </a:t>
            </a:r>
            <a:r>
              <a:rPr lang="en-IN" altLang="en-US" sz="800" i="1" dirty="0" err="1">
                <a:solidFill>
                  <a:srgbClr val="000000"/>
                </a:solidFill>
                <a:latin typeface="Arial" panose="020B0604020202020204" pitchFamily="34" charset="0"/>
                <a:cs typeface="Times New Roman" panose="02020603050405020304" pitchFamily="18" charset="0"/>
              </a:rPr>
              <a:t>PowerPoints</a:t>
            </a:r>
            <a:r>
              <a:rPr lang="en-IN" altLang="en-US" sz="800" i="1" dirty="0">
                <a:solidFill>
                  <a:srgbClr val="000000"/>
                </a:solidFill>
                <a:latin typeface="Arial" panose="020B0604020202020204" pitchFamily="34" charset="0"/>
                <a:cs typeface="Times New Roman" panose="02020603050405020304" pitchFamily="18" charset="0"/>
              </a:rPr>
              <a:t> on the Web</a:t>
            </a:r>
            <a:r>
              <a:rPr lang="en-IN" altLang="en-US" sz="800" dirty="0">
                <a:solidFill>
                  <a:srgbClr val="000000"/>
                </a:solidFill>
                <a:latin typeface="Arial" panose="020B0604020202020204" pitchFamily="34" charset="0"/>
                <a:cs typeface="Times New Roman" panose="02020603050405020304" pitchFamily="18" charset="0"/>
              </a:rPr>
              <a:t>, 3</a:t>
            </a:r>
            <a:r>
              <a:rPr lang="en-IN" altLang="en-US" sz="800" baseline="30000" dirty="0">
                <a:solidFill>
                  <a:srgbClr val="000000"/>
                </a:solidFill>
                <a:latin typeface="Arial" panose="020B0604020202020204" pitchFamily="34" charset="0"/>
                <a:cs typeface="Times New Roman" panose="02020603050405020304" pitchFamily="18" charset="0"/>
              </a:rPr>
              <a:t>rd</a:t>
            </a:r>
            <a:r>
              <a:rPr lang="en-IN" altLang="en-US" sz="800" dirty="0">
                <a:solidFill>
                  <a:srgbClr val="000000"/>
                </a:solidFill>
                <a:latin typeface="Arial" panose="020B0604020202020204" pitchFamily="34" charset="0"/>
                <a:cs typeface="Times New Roman" panose="02020603050405020304" pitchFamily="18" charset="0"/>
              </a:rPr>
              <a:t> edition, © Pearson Education Limited 2015</a:t>
            </a:r>
          </a:p>
        </p:txBody>
      </p:sp>
      <p:sp>
        <p:nvSpPr>
          <p:cNvPr id="3" name="Content Placeholder 2"/>
          <p:cNvSpPr>
            <a:spLocks noGrp="1"/>
          </p:cNvSpPr>
          <p:nvPr>
            <p:ph idx="1"/>
          </p:nvPr>
        </p:nvSpPr>
        <p:spPr>
          <a:xfrm>
            <a:off x="815413" y="1196752"/>
            <a:ext cx="11176000" cy="49911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dirty="0"/>
          </a:p>
        </p:txBody>
      </p:sp>
    </p:spTree>
    <p:extLst>
      <p:ext uri="{BB962C8B-B14F-4D97-AF65-F5344CB8AC3E}">
        <p14:creationId xmlns="" xmlns:p14="http://schemas.microsoft.com/office/powerpoint/2010/main" val="18471768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cSld name="9_Title and Content">
    <p:spTree>
      <p:nvGrpSpPr>
        <p:cNvPr id="1" name=""/>
        <p:cNvGrpSpPr/>
        <p:nvPr/>
      </p:nvGrpSpPr>
      <p:grpSpPr>
        <a:xfrm>
          <a:off x="0" y="0"/>
          <a:ext cx="0" cy="0"/>
          <a:chOff x="0" y="0"/>
          <a:chExt cx="0" cy="0"/>
        </a:xfrm>
      </p:grpSpPr>
      <p:sp>
        <p:nvSpPr>
          <p:cNvPr id="4" name="Text Box 8">
            <a:extLst>
              <a:ext uri="{FF2B5EF4-FFF2-40B4-BE49-F238E27FC236}">
                <a16:creationId xmlns="" xmlns:a16="http://schemas.microsoft.com/office/drawing/2014/main" id="{3C8E39A6-81DF-4CD6-9BD0-12B07BD45178}"/>
              </a:ext>
            </a:extLst>
          </p:cNvPr>
          <p:cNvSpPr txBox="1">
            <a:spLocks noChangeArrowheads="1"/>
          </p:cNvSpPr>
          <p:nvPr/>
        </p:nvSpPr>
        <p:spPr bwMode="auto">
          <a:xfrm>
            <a:off x="1" y="0"/>
            <a:ext cx="1075267" cy="217488"/>
          </a:xfrm>
          <a:prstGeom prst="rect">
            <a:avLst/>
          </a:prstGeom>
          <a:noFill/>
          <a:ln w="9525">
            <a:noFill/>
            <a:miter lim="800000"/>
            <a:headEnd/>
            <a:tailEnd/>
          </a:ln>
          <a:effectLst/>
        </p:spPr>
        <p:txBody>
          <a:bodyPr wrap="none"/>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GB" altLang="en-US" sz="800">
                <a:solidFill>
                  <a:srgbClr val="000000"/>
                </a:solidFill>
                <a:latin typeface="Arial" panose="020B0604020202020204" pitchFamily="34" charset="0"/>
              </a:rPr>
              <a:t>Slide 3.</a:t>
            </a:r>
            <a:fld id="{399EA7D5-3797-406F-AB6E-EDB3C54DE195}" type="slidenum">
              <a:rPr lang="en-GB" altLang="en-US" sz="800">
                <a:solidFill>
                  <a:srgbClr val="000000"/>
                </a:solidFill>
                <a:latin typeface="Arial" panose="020B0604020202020204" pitchFamily="34" charset="0"/>
              </a:rPr>
              <a:pPr algn="ctr"/>
              <a:t>‹#›</a:t>
            </a:fld>
            <a:endParaRPr lang="en-GB" altLang="en-US" sz="800">
              <a:solidFill>
                <a:srgbClr val="000000"/>
              </a:solidFill>
            </a:endParaRPr>
          </a:p>
        </p:txBody>
      </p:sp>
      <p:sp>
        <p:nvSpPr>
          <p:cNvPr id="5" name="Text Box 7">
            <a:extLst>
              <a:ext uri="{FF2B5EF4-FFF2-40B4-BE49-F238E27FC236}">
                <a16:creationId xmlns="" xmlns:a16="http://schemas.microsoft.com/office/drawing/2014/main" id="{7F321482-D891-4193-9708-6B23950E283C}"/>
              </a:ext>
            </a:extLst>
          </p:cNvPr>
          <p:cNvSpPr txBox="1">
            <a:spLocks noChangeArrowheads="1"/>
          </p:cNvSpPr>
          <p:nvPr/>
        </p:nvSpPr>
        <p:spPr bwMode="auto">
          <a:xfrm>
            <a:off x="334435" y="6524628"/>
            <a:ext cx="11523133" cy="188913"/>
          </a:xfrm>
          <a:prstGeom prst="rect">
            <a:avLst/>
          </a:prstGeom>
          <a:noFill/>
          <a:ln w="9525">
            <a:noFill/>
            <a:miter lim="800000"/>
            <a:headEnd/>
            <a:tailEnd/>
          </a:ln>
          <a:effec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37931725" indent="-37474525">
              <a:defRPr sz="2400">
                <a:solidFill>
                  <a:schemeClr val="tx1"/>
                </a:solidFill>
                <a:latin typeface="Times" panose="02020603050405020304" pitchFamily="18" charset="0"/>
                <a:ea typeface="ＭＳ Ｐゴシック" panose="020B0600070205080204" pitchFamily="34" charset="-128"/>
              </a:defRPr>
            </a:lvl2pPr>
            <a:lvl3pPr>
              <a:defRPr sz="2400">
                <a:solidFill>
                  <a:schemeClr val="tx1"/>
                </a:solidFill>
                <a:latin typeface="Times" panose="02020603050405020304" pitchFamily="18" charset="0"/>
                <a:ea typeface="ＭＳ Ｐゴシック" panose="020B0600070205080204" pitchFamily="34" charset="-128"/>
              </a:defRPr>
            </a:lvl3pPr>
            <a:lvl4pPr>
              <a:defRPr sz="2400">
                <a:solidFill>
                  <a:schemeClr val="tx1"/>
                </a:solidFill>
                <a:latin typeface="Times" panose="02020603050405020304" pitchFamily="18" charset="0"/>
                <a:ea typeface="ＭＳ Ｐゴシック" panose="020B0600070205080204" pitchFamily="34" charset="-128"/>
              </a:defRPr>
            </a:lvl4pPr>
            <a:lvl5pPr>
              <a:defRPr sz="2400">
                <a:solidFill>
                  <a:schemeClr val="tx1"/>
                </a:solidFill>
                <a:latin typeface="Times"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r">
              <a:defRPr/>
            </a:pPr>
            <a:r>
              <a:rPr lang="en-IN" altLang="en-US" sz="800" dirty="0" err="1">
                <a:solidFill>
                  <a:srgbClr val="000000"/>
                </a:solidFill>
                <a:latin typeface="Arial" panose="020B0604020202020204" pitchFamily="34" charset="0"/>
                <a:cs typeface="Times New Roman" panose="02020603050405020304" pitchFamily="18" charset="0"/>
              </a:rPr>
              <a:t>Browaeys</a:t>
            </a:r>
            <a:r>
              <a:rPr lang="en-IN" altLang="en-US" sz="800" dirty="0">
                <a:solidFill>
                  <a:srgbClr val="000000"/>
                </a:solidFill>
                <a:latin typeface="Arial" panose="020B0604020202020204" pitchFamily="34" charset="0"/>
                <a:cs typeface="Times New Roman" panose="02020603050405020304" pitchFamily="18" charset="0"/>
              </a:rPr>
              <a:t> and Price, </a:t>
            </a:r>
            <a:r>
              <a:rPr lang="en-IN" altLang="en-US" sz="800" i="1" dirty="0">
                <a:solidFill>
                  <a:srgbClr val="000000"/>
                </a:solidFill>
                <a:latin typeface="Arial" panose="020B0604020202020204" pitchFamily="34" charset="0"/>
                <a:cs typeface="Times New Roman" panose="02020603050405020304" pitchFamily="18" charset="0"/>
              </a:rPr>
              <a:t>Understanding Cross-Cultural Management </a:t>
            </a:r>
            <a:r>
              <a:rPr lang="en-IN" altLang="en-US" sz="800" i="1" dirty="0" err="1">
                <a:solidFill>
                  <a:srgbClr val="000000"/>
                </a:solidFill>
                <a:latin typeface="Arial" panose="020B0604020202020204" pitchFamily="34" charset="0"/>
                <a:cs typeface="Times New Roman" panose="02020603050405020304" pitchFamily="18" charset="0"/>
              </a:rPr>
              <a:t>PowerPoints</a:t>
            </a:r>
            <a:r>
              <a:rPr lang="en-IN" altLang="en-US" sz="800" i="1" dirty="0">
                <a:solidFill>
                  <a:srgbClr val="000000"/>
                </a:solidFill>
                <a:latin typeface="Arial" panose="020B0604020202020204" pitchFamily="34" charset="0"/>
                <a:cs typeface="Times New Roman" panose="02020603050405020304" pitchFamily="18" charset="0"/>
              </a:rPr>
              <a:t> on the Web</a:t>
            </a:r>
            <a:r>
              <a:rPr lang="en-IN" altLang="en-US" sz="800" dirty="0">
                <a:solidFill>
                  <a:srgbClr val="000000"/>
                </a:solidFill>
                <a:latin typeface="Arial" panose="020B0604020202020204" pitchFamily="34" charset="0"/>
                <a:cs typeface="Times New Roman" panose="02020603050405020304" pitchFamily="18" charset="0"/>
              </a:rPr>
              <a:t>, 3</a:t>
            </a:r>
            <a:r>
              <a:rPr lang="en-IN" altLang="en-US" sz="800" baseline="30000" dirty="0">
                <a:solidFill>
                  <a:srgbClr val="000000"/>
                </a:solidFill>
                <a:latin typeface="Arial" panose="020B0604020202020204" pitchFamily="34" charset="0"/>
                <a:cs typeface="Times New Roman" panose="02020603050405020304" pitchFamily="18" charset="0"/>
              </a:rPr>
              <a:t>rd</a:t>
            </a:r>
            <a:r>
              <a:rPr lang="en-IN" altLang="en-US" sz="800" dirty="0">
                <a:solidFill>
                  <a:srgbClr val="000000"/>
                </a:solidFill>
                <a:latin typeface="Arial" panose="020B0604020202020204" pitchFamily="34" charset="0"/>
                <a:cs typeface="Times New Roman" panose="02020603050405020304" pitchFamily="18" charset="0"/>
              </a:rPr>
              <a:t> edition, © Pearson Education Limited 2015</a:t>
            </a:r>
          </a:p>
        </p:txBody>
      </p:sp>
      <p:sp>
        <p:nvSpPr>
          <p:cNvPr id="3" name="Content Placeholder 2"/>
          <p:cNvSpPr>
            <a:spLocks noGrp="1"/>
          </p:cNvSpPr>
          <p:nvPr>
            <p:ph idx="1"/>
          </p:nvPr>
        </p:nvSpPr>
        <p:spPr>
          <a:xfrm>
            <a:off x="815413" y="1196752"/>
            <a:ext cx="11176000" cy="49911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dirty="0"/>
          </a:p>
        </p:txBody>
      </p:sp>
    </p:spTree>
    <p:extLst>
      <p:ext uri="{BB962C8B-B14F-4D97-AF65-F5344CB8AC3E}">
        <p14:creationId xmlns="" xmlns:p14="http://schemas.microsoft.com/office/powerpoint/2010/main" val="18471768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cSld name="10_Title and Content">
    <p:spTree>
      <p:nvGrpSpPr>
        <p:cNvPr id="1" name=""/>
        <p:cNvGrpSpPr/>
        <p:nvPr/>
      </p:nvGrpSpPr>
      <p:grpSpPr>
        <a:xfrm>
          <a:off x="0" y="0"/>
          <a:ext cx="0" cy="0"/>
          <a:chOff x="0" y="0"/>
          <a:chExt cx="0" cy="0"/>
        </a:xfrm>
      </p:grpSpPr>
      <p:sp>
        <p:nvSpPr>
          <p:cNvPr id="4" name="Text Box 8">
            <a:extLst>
              <a:ext uri="{FF2B5EF4-FFF2-40B4-BE49-F238E27FC236}">
                <a16:creationId xmlns="" xmlns:a16="http://schemas.microsoft.com/office/drawing/2014/main" id="{3C8E39A6-81DF-4CD6-9BD0-12B07BD45178}"/>
              </a:ext>
            </a:extLst>
          </p:cNvPr>
          <p:cNvSpPr txBox="1">
            <a:spLocks noChangeArrowheads="1"/>
          </p:cNvSpPr>
          <p:nvPr/>
        </p:nvSpPr>
        <p:spPr bwMode="auto">
          <a:xfrm>
            <a:off x="1" y="0"/>
            <a:ext cx="1075267" cy="217488"/>
          </a:xfrm>
          <a:prstGeom prst="rect">
            <a:avLst/>
          </a:prstGeom>
          <a:noFill/>
          <a:ln w="9525">
            <a:noFill/>
            <a:miter lim="800000"/>
            <a:headEnd/>
            <a:tailEnd/>
          </a:ln>
          <a:effectLst/>
        </p:spPr>
        <p:txBody>
          <a:bodyPr wrap="none"/>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GB" altLang="en-US" sz="800">
                <a:solidFill>
                  <a:srgbClr val="000000"/>
                </a:solidFill>
                <a:latin typeface="Arial" panose="020B0604020202020204" pitchFamily="34" charset="0"/>
              </a:rPr>
              <a:t>Slide 3.</a:t>
            </a:r>
            <a:fld id="{399EA7D5-3797-406F-AB6E-EDB3C54DE195}" type="slidenum">
              <a:rPr lang="en-GB" altLang="en-US" sz="800">
                <a:solidFill>
                  <a:srgbClr val="000000"/>
                </a:solidFill>
                <a:latin typeface="Arial" panose="020B0604020202020204" pitchFamily="34" charset="0"/>
              </a:rPr>
              <a:pPr algn="ctr"/>
              <a:t>‹#›</a:t>
            </a:fld>
            <a:endParaRPr lang="en-GB" altLang="en-US" sz="800">
              <a:solidFill>
                <a:srgbClr val="000000"/>
              </a:solidFill>
            </a:endParaRPr>
          </a:p>
        </p:txBody>
      </p:sp>
      <p:sp>
        <p:nvSpPr>
          <p:cNvPr id="5" name="Text Box 7">
            <a:extLst>
              <a:ext uri="{FF2B5EF4-FFF2-40B4-BE49-F238E27FC236}">
                <a16:creationId xmlns="" xmlns:a16="http://schemas.microsoft.com/office/drawing/2014/main" id="{7F321482-D891-4193-9708-6B23950E283C}"/>
              </a:ext>
            </a:extLst>
          </p:cNvPr>
          <p:cNvSpPr txBox="1">
            <a:spLocks noChangeArrowheads="1"/>
          </p:cNvSpPr>
          <p:nvPr/>
        </p:nvSpPr>
        <p:spPr bwMode="auto">
          <a:xfrm>
            <a:off x="334435" y="6524628"/>
            <a:ext cx="11523133" cy="188913"/>
          </a:xfrm>
          <a:prstGeom prst="rect">
            <a:avLst/>
          </a:prstGeom>
          <a:noFill/>
          <a:ln w="9525">
            <a:noFill/>
            <a:miter lim="800000"/>
            <a:headEnd/>
            <a:tailEnd/>
          </a:ln>
          <a:effec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37931725" indent="-37474525">
              <a:defRPr sz="2400">
                <a:solidFill>
                  <a:schemeClr val="tx1"/>
                </a:solidFill>
                <a:latin typeface="Times" panose="02020603050405020304" pitchFamily="18" charset="0"/>
                <a:ea typeface="ＭＳ Ｐゴシック" panose="020B0600070205080204" pitchFamily="34" charset="-128"/>
              </a:defRPr>
            </a:lvl2pPr>
            <a:lvl3pPr>
              <a:defRPr sz="2400">
                <a:solidFill>
                  <a:schemeClr val="tx1"/>
                </a:solidFill>
                <a:latin typeface="Times" panose="02020603050405020304" pitchFamily="18" charset="0"/>
                <a:ea typeface="ＭＳ Ｐゴシック" panose="020B0600070205080204" pitchFamily="34" charset="-128"/>
              </a:defRPr>
            </a:lvl3pPr>
            <a:lvl4pPr>
              <a:defRPr sz="2400">
                <a:solidFill>
                  <a:schemeClr val="tx1"/>
                </a:solidFill>
                <a:latin typeface="Times" panose="02020603050405020304" pitchFamily="18" charset="0"/>
                <a:ea typeface="ＭＳ Ｐゴシック" panose="020B0600070205080204" pitchFamily="34" charset="-128"/>
              </a:defRPr>
            </a:lvl4pPr>
            <a:lvl5pPr>
              <a:defRPr sz="2400">
                <a:solidFill>
                  <a:schemeClr val="tx1"/>
                </a:solidFill>
                <a:latin typeface="Times"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r">
              <a:defRPr/>
            </a:pPr>
            <a:r>
              <a:rPr lang="en-IN" altLang="en-US" sz="800" dirty="0" err="1">
                <a:solidFill>
                  <a:srgbClr val="000000"/>
                </a:solidFill>
                <a:latin typeface="Arial" panose="020B0604020202020204" pitchFamily="34" charset="0"/>
                <a:cs typeface="Times New Roman" panose="02020603050405020304" pitchFamily="18" charset="0"/>
              </a:rPr>
              <a:t>Browaeys</a:t>
            </a:r>
            <a:r>
              <a:rPr lang="en-IN" altLang="en-US" sz="800" dirty="0">
                <a:solidFill>
                  <a:srgbClr val="000000"/>
                </a:solidFill>
                <a:latin typeface="Arial" panose="020B0604020202020204" pitchFamily="34" charset="0"/>
                <a:cs typeface="Times New Roman" panose="02020603050405020304" pitchFamily="18" charset="0"/>
              </a:rPr>
              <a:t> and Price, </a:t>
            </a:r>
            <a:r>
              <a:rPr lang="en-IN" altLang="en-US" sz="800" i="1" dirty="0">
                <a:solidFill>
                  <a:srgbClr val="000000"/>
                </a:solidFill>
                <a:latin typeface="Arial" panose="020B0604020202020204" pitchFamily="34" charset="0"/>
                <a:cs typeface="Times New Roman" panose="02020603050405020304" pitchFamily="18" charset="0"/>
              </a:rPr>
              <a:t>Understanding Cross-Cultural Management </a:t>
            </a:r>
            <a:r>
              <a:rPr lang="en-IN" altLang="en-US" sz="800" i="1" dirty="0" err="1">
                <a:solidFill>
                  <a:srgbClr val="000000"/>
                </a:solidFill>
                <a:latin typeface="Arial" panose="020B0604020202020204" pitchFamily="34" charset="0"/>
                <a:cs typeface="Times New Roman" panose="02020603050405020304" pitchFamily="18" charset="0"/>
              </a:rPr>
              <a:t>PowerPoints</a:t>
            </a:r>
            <a:r>
              <a:rPr lang="en-IN" altLang="en-US" sz="800" i="1" dirty="0">
                <a:solidFill>
                  <a:srgbClr val="000000"/>
                </a:solidFill>
                <a:latin typeface="Arial" panose="020B0604020202020204" pitchFamily="34" charset="0"/>
                <a:cs typeface="Times New Roman" panose="02020603050405020304" pitchFamily="18" charset="0"/>
              </a:rPr>
              <a:t> on the Web</a:t>
            </a:r>
            <a:r>
              <a:rPr lang="en-IN" altLang="en-US" sz="800" dirty="0">
                <a:solidFill>
                  <a:srgbClr val="000000"/>
                </a:solidFill>
                <a:latin typeface="Arial" panose="020B0604020202020204" pitchFamily="34" charset="0"/>
                <a:cs typeface="Times New Roman" panose="02020603050405020304" pitchFamily="18" charset="0"/>
              </a:rPr>
              <a:t>, 3</a:t>
            </a:r>
            <a:r>
              <a:rPr lang="en-IN" altLang="en-US" sz="800" baseline="30000" dirty="0">
                <a:solidFill>
                  <a:srgbClr val="000000"/>
                </a:solidFill>
                <a:latin typeface="Arial" panose="020B0604020202020204" pitchFamily="34" charset="0"/>
                <a:cs typeface="Times New Roman" panose="02020603050405020304" pitchFamily="18" charset="0"/>
              </a:rPr>
              <a:t>rd</a:t>
            </a:r>
            <a:r>
              <a:rPr lang="en-IN" altLang="en-US" sz="800" dirty="0">
                <a:solidFill>
                  <a:srgbClr val="000000"/>
                </a:solidFill>
                <a:latin typeface="Arial" panose="020B0604020202020204" pitchFamily="34" charset="0"/>
                <a:cs typeface="Times New Roman" panose="02020603050405020304" pitchFamily="18" charset="0"/>
              </a:rPr>
              <a:t> edition, © Pearson Education Limited 2015</a:t>
            </a:r>
          </a:p>
        </p:txBody>
      </p:sp>
      <p:sp>
        <p:nvSpPr>
          <p:cNvPr id="3" name="Content Placeholder 2"/>
          <p:cNvSpPr>
            <a:spLocks noGrp="1"/>
          </p:cNvSpPr>
          <p:nvPr>
            <p:ph idx="1"/>
          </p:nvPr>
        </p:nvSpPr>
        <p:spPr>
          <a:xfrm>
            <a:off x="815413" y="1196752"/>
            <a:ext cx="11176000" cy="49911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dirty="0"/>
          </a:p>
        </p:txBody>
      </p:sp>
    </p:spTree>
    <p:extLst>
      <p:ext uri="{BB962C8B-B14F-4D97-AF65-F5344CB8AC3E}">
        <p14:creationId xmlns="" xmlns:p14="http://schemas.microsoft.com/office/powerpoint/2010/main" val="18471768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cSld name="11_Title and Content">
    <p:spTree>
      <p:nvGrpSpPr>
        <p:cNvPr id="1" name=""/>
        <p:cNvGrpSpPr/>
        <p:nvPr/>
      </p:nvGrpSpPr>
      <p:grpSpPr>
        <a:xfrm>
          <a:off x="0" y="0"/>
          <a:ext cx="0" cy="0"/>
          <a:chOff x="0" y="0"/>
          <a:chExt cx="0" cy="0"/>
        </a:xfrm>
      </p:grpSpPr>
      <p:sp>
        <p:nvSpPr>
          <p:cNvPr id="4" name="Text Box 8">
            <a:extLst>
              <a:ext uri="{FF2B5EF4-FFF2-40B4-BE49-F238E27FC236}">
                <a16:creationId xmlns="" xmlns:a16="http://schemas.microsoft.com/office/drawing/2014/main" id="{3C8E39A6-81DF-4CD6-9BD0-12B07BD45178}"/>
              </a:ext>
            </a:extLst>
          </p:cNvPr>
          <p:cNvSpPr txBox="1">
            <a:spLocks noChangeArrowheads="1"/>
          </p:cNvSpPr>
          <p:nvPr/>
        </p:nvSpPr>
        <p:spPr bwMode="auto">
          <a:xfrm>
            <a:off x="1" y="0"/>
            <a:ext cx="1075267" cy="217488"/>
          </a:xfrm>
          <a:prstGeom prst="rect">
            <a:avLst/>
          </a:prstGeom>
          <a:noFill/>
          <a:ln w="9525">
            <a:noFill/>
            <a:miter lim="800000"/>
            <a:headEnd/>
            <a:tailEnd/>
          </a:ln>
          <a:effectLst/>
        </p:spPr>
        <p:txBody>
          <a:bodyPr wrap="none"/>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GB" altLang="en-US" sz="800">
                <a:solidFill>
                  <a:srgbClr val="000000"/>
                </a:solidFill>
                <a:latin typeface="Arial" panose="020B0604020202020204" pitchFamily="34" charset="0"/>
              </a:rPr>
              <a:t>Slide 3.</a:t>
            </a:r>
            <a:fld id="{399EA7D5-3797-406F-AB6E-EDB3C54DE195}" type="slidenum">
              <a:rPr lang="en-GB" altLang="en-US" sz="800">
                <a:solidFill>
                  <a:srgbClr val="000000"/>
                </a:solidFill>
                <a:latin typeface="Arial" panose="020B0604020202020204" pitchFamily="34" charset="0"/>
              </a:rPr>
              <a:pPr algn="ctr"/>
              <a:t>‹#›</a:t>
            </a:fld>
            <a:endParaRPr lang="en-GB" altLang="en-US" sz="800">
              <a:solidFill>
                <a:srgbClr val="000000"/>
              </a:solidFill>
            </a:endParaRPr>
          </a:p>
        </p:txBody>
      </p:sp>
      <p:sp>
        <p:nvSpPr>
          <p:cNvPr id="5" name="Text Box 7">
            <a:extLst>
              <a:ext uri="{FF2B5EF4-FFF2-40B4-BE49-F238E27FC236}">
                <a16:creationId xmlns="" xmlns:a16="http://schemas.microsoft.com/office/drawing/2014/main" id="{7F321482-D891-4193-9708-6B23950E283C}"/>
              </a:ext>
            </a:extLst>
          </p:cNvPr>
          <p:cNvSpPr txBox="1">
            <a:spLocks noChangeArrowheads="1"/>
          </p:cNvSpPr>
          <p:nvPr/>
        </p:nvSpPr>
        <p:spPr bwMode="auto">
          <a:xfrm>
            <a:off x="334435" y="6524628"/>
            <a:ext cx="11523133" cy="188913"/>
          </a:xfrm>
          <a:prstGeom prst="rect">
            <a:avLst/>
          </a:prstGeom>
          <a:noFill/>
          <a:ln w="9525">
            <a:noFill/>
            <a:miter lim="800000"/>
            <a:headEnd/>
            <a:tailEnd/>
          </a:ln>
          <a:effec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37931725" indent="-37474525">
              <a:defRPr sz="2400">
                <a:solidFill>
                  <a:schemeClr val="tx1"/>
                </a:solidFill>
                <a:latin typeface="Times" panose="02020603050405020304" pitchFamily="18" charset="0"/>
                <a:ea typeface="ＭＳ Ｐゴシック" panose="020B0600070205080204" pitchFamily="34" charset="-128"/>
              </a:defRPr>
            </a:lvl2pPr>
            <a:lvl3pPr>
              <a:defRPr sz="2400">
                <a:solidFill>
                  <a:schemeClr val="tx1"/>
                </a:solidFill>
                <a:latin typeface="Times" panose="02020603050405020304" pitchFamily="18" charset="0"/>
                <a:ea typeface="ＭＳ Ｐゴシック" panose="020B0600070205080204" pitchFamily="34" charset="-128"/>
              </a:defRPr>
            </a:lvl3pPr>
            <a:lvl4pPr>
              <a:defRPr sz="2400">
                <a:solidFill>
                  <a:schemeClr val="tx1"/>
                </a:solidFill>
                <a:latin typeface="Times" panose="02020603050405020304" pitchFamily="18" charset="0"/>
                <a:ea typeface="ＭＳ Ｐゴシック" panose="020B0600070205080204" pitchFamily="34" charset="-128"/>
              </a:defRPr>
            </a:lvl4pPr>
            <a:lvl5pPr>
              <a:defRPr sz="2400">
                <a:solidFill>
                  <a:schemeClr val="tx1"/>
                </a:solidFill>
                <a:latin typeface="Times"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r">
              <a:defRPr/>
            </a:pPr>
            <a:r>
              <a:rPr lang="en-IN" altLang="en-US" sz="800" dirty="0" err="1">
                <a:solidFill>
                  <a:srgbClr val="000000"/>
                </a:solidFill>
                <a:latin typeface="Arial" panose="020B0604020202020204" pitchFamily="34" charset="0"/>
                <a:cs typeface="Times New Roman" panose="02020603050405020304" pitchFamily="18" charset="0"/>
              </a:rPr>
              <a:t>Browaeys</a:t>
            </a:r>
            <a:r>
              <a:rPr lang="en-IN" altLang="en-US" sz="800" dirty="0">
                <a:solidFill>
                  <a:srgbClr val="000000"/>
                </a:solidFill>
                <a:latin typeface="Arial" panose="020B0604020202020204" pitchFamily="34" charset="0"/>
                <a:cs typeface="Times New Roman" panose="02020603050405020304" pitchFamily="18" charset="0"/>
              </a:rPr>
              <a:t> and Price, </a:t>
            </a:r>
            <a:r>
              <a:rPr lang="en-IN" altLang="en-US" sz="800" i="1" dirty="0">
                <a:solidFill>
                  <a:srgbClr val="000000"/>
                </a:solidFill>
                <a:latin typeface="Arial" panose="020B0604020202020204" pitchFamily="34" charset="0"/>
                <a:cs typeface="Times New Roman" panose="02020603050405020304" pitchFamily="18" charset="0"/>
              </a:rPr>
              <a:t>Understanding Cross-Cultural Management </a:t>
            </a:r>
            <a:r>
              <a:rPr lang="en-IN" altLang="en-US" sz="800" i="1" dirty="0" err="1">
                <a:solidFill>
                  <a:srgbClr val="000000"/>
                </a:solidFill>
                <a:latin typeface="Arial" panose="020B0604020202020204" pitchFamily="34" charset="0"/>
                <a:cs typeface="Times New Roman" panose="02020603050405020304" pitchFamily="18" charset="0"/>
              </a:rPr>
              <a:t>PowerPoints</a:t>
            </a:r>
            <a:r>
              <a:rPr lang="en-IN" altLang="en-US" sz="800" i="1" dirty="0">
                <a:solidFill>
                  <a:srgbClr val="000000"/>
                </a:solidFill>
                <a:latin typeface="Arial" panose="020B0604020202020204" pitchFamily="34" charset="0"/>
                <a:cs typeface="Times New Roman" panose="02020603050405020304" pitchFamily="18" charset="0"/>
              </a:rPr>
              <a:t> on the Web</a:t>
            </a:r>
            <a:r>
              <a:rPr lang="en-IN" altLang="en-US" sz="800" dirty="0">
                <a:solidFill>
                  <a:srgbClr val="000000"/>
                </a:solidFill>
                <a:latin typeface="Arial" panose="020B0604020202020204" pitchFamily="34" charset="0"/>
                <a:cs typeface="Times New Roman" panose="02020603050405020304" pitchFamily="18" charset="0"/>
              </a:rPr>
              <a:t>, 3</a:t>
            </a:r>
            <a:r>
              <a:rPr lang="en-IN" altLang="en-US" sz="800" baseline="30000" dirty="0">
                <a:solidFill>
                  <a:srgbClr val="000000"/>
                </a:solidFill>
                <a:latin typeface="Arial" panose="020B0604020202020204" pitchFamily="34" charset="0"/>
                <a:cs typeface="Times New Roman" panose="02020603050405020304" pitchFamily="18" charset="0"/>
              </a:rPr>
              <a:t>rd</a:t>
            </a:r>
            <a:r>
              <a:rPr lang="en-IN" altLang="en-US" sz="800" dirty="0">
                <a:solidFill>
                  <a:srgbClr val="000000"/>
                </a:solidFill>
                <a:latin typeface="Arial" panose="020B0604020202020204" pitchFamily="34" charset="0"/>
                <a:cs typeface="Times New Roman" panose="02020603050405020304" pitchFamily="18" charset="0"/>
              </a:rPr>
              <a:t> edition, © Pearson Education Limited 2015</a:t>
            </a:r>
          </a:p>
        </p:txBody>
      </p:sp>
      <p:sp>
        <p:nvSpPr>
          <p:cNvPr id="3" name="Content Placeholder 2"/>
          <p:cNvSpPr>
            <a:spLocks noGrp="1"/>
          </p:cNvSpPr>
          <p:nvPr>
            <p:ph idx="1"/>
          </p:nvPr>
        </p:nvSpPr>
        <p:spPr>
          <a:xfrm>
            <a:off x="815413" y="1196752"/>
            <a:ext cx="11176000" cy="49911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dirty="0"/>
          </a:p>
        </p:txBody>
      </p:sp>
    </p:spTree>
    <p:extLst>
      <p:ext uri="{BB962C8B-B14F-4D97-AF65-F5344CB8AC3E}">
        <p14:creationId xmlns="" xmlns:p14="http://schemas.microsoft.com/office/powerpoint/2010/main" val="18471768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cSld name="12_Title and Content">
    <p:spTree>
      <p:nvGrpSpPr>
        <p:cNvPr id="1" name=""/>
        <p:cNvGrpSpPr/>
        <p:nvPr/>
      </p:nvGrpSpPr>
      <p:grpSpPr>
        <a:xfrm>
          <a:off x="0" y="0"/>
          <a:ext cx="0" cy="0"/>
          <a:chOff x="0" y="0"/>
          <a:chExt cx="0" cy="0"/>
        </a:xfrm>
      </p:grpSpPr>
      <p:sp>
        <p:nvSpPr>
          <p:cNvPr id="4" name="Text Box 8">
            <a:extLst>
              <a:ext uri="{FF2B5EF4-FFF2-40B4-BE49-F238E27FC236}">
                <a16:creationId xmlns="" xmlns:a16="http://schemas.microsoft.com/office/drawing/2014/main" id="{3C8E39A6-81DF-4CD6-9BD0-12B07BD45178}"/>
              </a:ext>
            </a:extLst>
          </p:cNvPr>
          <p:cNvSpPr txBox="1">
            <a:spLocks noChangeArrowheads="1"/>
          </p:cNvSpPr>
          <p:nvPr/>
        </p:nvSpPr>
        <p:spPr bwMode="auto">
          <a:xfrm>
            <a:off x="1" y="0"/>
            <a:ext cx="1075267" cy="217488"/>
          </a:xfrm>
          <a:prstGeom prst="rect">
            <a:avLst/>
          </a:prstGeom>
          <a:noFill/>
          <a:ln w="9525">
            <a:noFill/>
            <a:miter lim="800000"/>
            <a:headEnd/>
            <a:tailEnd/>
          </a:ln>
          <a:effectLst/>
        </p:spPr>
        <p:txBody>
          <a:bodyPr wrap="none"/>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ctr"/>
            <a:r>
              <a:rPr lang="en-GB" altLang="en-US" sz="800">
                <a:solidFill>
                  <a:srgbClr val="000000"/>
                </a:solidFill>
                <a:latin typeface="Arial" panose="020B0604020202020204" pitchFamily="34" charset="0"/>
              </a:rPr>
              <a:t>Slide 3.</a:t>
            </a:r>
            <a:fld id="{399EA7D5-3797-406F-AB6E-EDB3C54DE195}" type="slidenum">
              <a:rPr lang="en-GB" altLang="en-US" sz="800">
                <a:solidFill>
                  <a:srgbClr val="000000"/>
                </a:solidFill>
                <a:latin typeface="Arial" panose="020B0604020202020204" pitchFamily="34" charset="0"/>
              </a:rPr>
              <a:pPr algn="ctr"/>
              <a:t>‹#›</a:t>
            </a:fld>
            <a:endParaRPr lang="en-GB" altLang="en-US" sz="800">
              <a:solidFill>
                <a:srgbClr val="000000"/>
              </a:solidFill>
            </a:endParaRPr>
          </a:p>
        </p:txBody>
      </p:sp>
      <p:sp>
        <p:nvSpPr>
          <p:cNvPr id="5" name="Text Box 7">
            <a:extLst>
              <a:ext uri="{FF2B5EF4-FFF2-40B4-BE49-F238E27FC236}">
                <a16:creationId xmlns="" xmlns:a16="http://schemas.microsoft.com/office/drawing/2014/main" id="{7F321482-D891-4193-9708-6B23950E283C}"/>
              </a:ext>
            </a:extLst>
          </p:cNvPr>
          <p:cNvSpPr txBox="1">
            <a:spLocks noChangeArrowheads="1"/>
          </p:cNvSpPr>
          <p:nvPr/>
        </p:nvSpPr>
        <p:spPr bwMode="auto">
          <a:xfrm>
            <a:off x="334435" y="6524628"/>
            <a:ext cx="11523133" cy="188913"/>
          </a:xfrm>
          <a:prstGeom prst="rect">
            <a:avLst/>
          </a:prstGeom>
          <a:noFill/>
          <a:ln w="9525">
            <a:noFill/>
            <a:miter lim="800000"/>
            <a:headEnd/>
            <a:tailEnd/>
          </a:ln>
          <a:effec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37931725" indent="-37474525">
              <a:defRPr sz="2400">
                <a:solidFill>
                  <a:schemeClr val="tx1"/>
                </a:solidFill>
                <a:latin typeface="Times" panose="02020603050405020304" pitchFamily="18" charset="0"/>
                <a:ea typeface="ＭＳ Ｐゴシック" panose="020B0600070205080204" pitchFamily="34" charset="-128"/>
              </a:defRPr>
            </a:lvl2pPr>
            <a:lvl3pPr>
              <a:defRPr sz="2400">
                <a:solidFill>
                  <a:schemeClr val="tx1"/>
                </a:solidFill>
                <a:latin typeface="Times" panose="02020603050405020304" pitchFamily="18" charset="0"/>
                <a:ea typeface="ＭＳ Ｐゴシック" panose="020B0600070205080204" pitchFamily="34" charset="-128"/>
              </a:defRPr>
            </a:lvl3pPr>
            <a:lvl4pPr>
              <a:defRPr sz="2400">
                <a:solidFill>
                  <a:schemeClr val="tx1"/>
                </a:solidFill>
                <a:latin typeface="Times" panose="02020603050405020304" pitchFamily="18" charset="0"/>
                <a:ea typeface="ＭＳ Ｐゴシック" panose="020B0600070205080204" pitchFamily="34" charset="-128"/>
              </a:defRPr>
            </a:lvl4pPr>
            <a:lvl5pPr>
              <a:defRPr sz="2400">
                <a:solidFill>
                  <a:schemeClr val="tx1"/>
                </a:solidFill>
                <a:latin typeface="Times" panose="02020603050405020304" pitchFamily="18"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algn="r">
              <a:defRPr/>
            </a:pPr>
            <a:r>
              <a:rPr lang="en-IN" altLang="en-US" sz="800" dirty="0" err="1">
                <a:solidFill>
                  <a:srgbClr val="000000"/>
                </a:solidFill>
                <a:latin typeface="Arial" panose="020B0604020202020204" pitchFamily="34" charset="0"/>
                <a:cs typeface="Times New Roman" panose="02020603050405020304" pitchFamily="18" charset="0"/>
              </a:rPr>
              <a:t>Browaeys</a:t>
            </a:r>
            <a:r>
              <a:rPr lang="en-IN" altLang="en-US" sz="800" dirty="0">
                <a:solidFill>
                  <a:srgbClr val="000000"/>
                </a:solidFill>
                <a:latin typeface="Arial" panose="020B0604020202020204" pitchFamily="34" charset="0"/>
                <a:cs typeface="Times New Roman" panose="02020603050405020304" pitchFamily="18" charset="0"/>
              </a:rPr>
              <a:t> and Price, </a:t>
            </a:r>
            <a:r>
              <a:rPr lang="en-IN" altLang="en-US" sz="800" i="1" dirty="0">
                <a:solidFill>
                  <a:srgbClr val="000000"/>
                </a:solidFill>
                <a:latin typeface="Arial" panose="020B0604020202020204" pitchFamily="34" charset="0"/>
                <a:cs typeface="Times New Roman" panose="02020603050405020304" pitchFamily="18" charset="0"/>
              </a:rPr>
              <a:t>Understanding Cross-Cultural Management </a:t>
            </a:r>
            <a:r>
              <a:rPr lang="en-IN" altLang="en-US" sz="800" i="1" dirty="0" err="1">
                <a:solidFill>
                  <a:srgbClr val="000000"/>
                </a:solidFill>
                <a:latin typeface="Arial" panose="020B0604020202020204" pitchFamily="34" charset="0"/>
                <a:cs typeface="Times New Roman" panose="02020603050405020304" pitchFamily="18" charset="0"/>
              </a:rPr>
              <a:t>PowerPoints</a:t>
            </a:r>
            <a:r>
              <a:rPr lang="en-IN" altLang="en-US" sz="800" i="1" dirty="0">
                <a:solidFill>
                  <a:srgbClr val="000000"/>
                </a:solidFill>
                <a:latin typeface="Arial" panose="020B0604020202020204" pitchFamily="34" charset="0"/>
                <a:cs typeface="Times New Roman" panose="02020603050405020304" pitchFamily="18" charset="0"/>
              </a:rPr>
              <a:t> on the Web</a:t>
            </a:r>
            <a:r>
              <a:rPr lang="en-IN" altLang="en-US" sz="800" dirty="0">
                <a:solidFill>
                  <a:srgbClr val="000000"/>
                </a:solidFill>
                <a:latin typeface="Arial" panose="020B0604020202020204" pitchFamily="34" charset="0"/>
                <a:cs typeface="Times New Roman" panose="02020603050405020304" pitchFamily="18" charset="0"/>
              </a:rPr>
              <a:t>, 3</a:t>
            </a:r>
            <a:r>
              <a:rPr lang="en-IN" altLang="en-US" sz="800" baseline="30000" dirty="0">
                <a:solidFill>
                  <a:srgbClr val="000000"/>
                </a:solidFill>
                <a:latin typeface="Arial" panose="020B0604020202020204" pitchFamily="34" charset="0"/>
                <a:cs typeface="Times New Roman" panose="02020603050405020304" pitchFamily="18" charset="0"/>
              </a:rPr>
              <a:t>rd</a:t>
            </a:r>
            <a:r>
              <a:rPr lang="en-IN" altLang="en-US" sz="800" dirty="0">
                <a:solidFill>
                  <a:srgbClr val="000000"/>
                </a:solidFill>
                <a:latin typeface="Arial" panose="020B0604020202020204" pitchFamily="34" charset="0"/>
                <a:cs typeface="Times New Roman" panose="02020603050405020304" pitchFamily="18" charset="0"/>
              </a:rPr>
              <a:t> edition, © Pearson Education Limited 2015</a:t>
            </a:r>
          </a:p>
        </p:txBody>
      </p:sp>
      <p:sp>
        <p:nvSpPr>
          <p:cNvPr id="3" name="Content Placeholder 2"/>
          <p:cNvSpPr>
            <a:spLocks noGrp="1"/>
          </p:cNvSpPr>
          <p:nvPr>
            <p:ph idx="1"/>
          </p:nvPr>
        </p:nvSpPr>
        <p:spPr>
          <a:xfrm>
            <a:off x="815413" y="1196752"/>
            <a:ext cx="11176000" cy="49911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nl-NL" dirty="0"/>
          </a:p>
        </p:txBody>
      </p:sp>
    </p:spTree>
    <p:extLst>
      <p:ext uri="{BB962C8B-B14F-4D97-AF65-F5344CB8AC3E}">
        <p14:creationId xmlns="" xmlns:p14="http://schemas.microsoft.com/office/powerpoint/2010/main" val="1847176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25"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 xmlns:a16="http://schemas.microsoft.com/office/drawing/2014/main" id="{9C6041E6-F87D-4E72-B2F2-59F741FC8835}"/>
              </a:ext>
            </a:extLst>
          </p:cNvPr>
          <p:cNvSpPr>
            <a:spLocks noGrp="1"/>
          </p:cNvSpPr>
          <p:nvPr>
            <p:ph type="dt" sz="half" idx="2"/>
          </p:nvPr>
        </p:nvSpPr>
        <p:spPr>
          <a:xfrm>
            <a:off x="334433" y="6524628"/>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fld id="{1D3BA36E-D555-4EB0-8E7A-9C8F0C05795C}" type="datetimeFigureOut">
              <a:rPr lang="en-GB" smtClean="0"/>
              <a:pPr/>
              <a:t>11/04/2021</a:t>
            </a:fld>
            <a:endParaRPr lang="en-GB"/>
          </a:p>
        </p:txBody>
      </p:sp>
      <p:sp>
        <p:nvSpPr>
          <p:cNvPr id="6" name="Slide Number Placeholder 5">
            <a:extLst>
              <a:ext uri="{FF2B5EF4-FFF2-40B4-BE49-F238E27FC236}">
                <a16:creationId xmlns="" xmlns:a16="http://schemas.microsoft.com/office/drawing/2014/main" id="{870D973B-9FE3-4237-AF7B-BFA9FEE09901}"/>
              </a:ext>
            </a:extLst>
          </p:cNvPr>
          <p:cNvSpPr>
            <a:spLocks noGrp="1"/>
          </p:cNvSpPr>
          <p:nvPr>
            <p:ph type="sldNum" sz="quarter" idx="4"/>
          </p:nvPr>
        </p:nvSpPr>
        <p:spPr>
          <a:xfrm>
            <a:off x="10608733" y="6381753"/>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3F75300D-76CC-4280-904A-FD65C601065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 id="2147483708" r:id="rId18"/>
    <p:sldLayoutId id="2147483709" r:id="rId19"/>
    <p:sldLayoutId id="2147483710" r:id="rId20"/>
    <p:sldLayoutId id="2147483711" r:id="rId21"/>
    <p:sldLayoutId id="2147483712" r:id="rId22"/>
    <p:sldLayoutId id="2147483713" r:id="rId23"/>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4.xml.rels><?xml version="1.0" encoding="UTF-8" standalone="yes"?>
<Relationships xmlns="http://schemas.openxmlformats.org/package/2006/relationships"><Relationship Id="rId3" Type="http://schemas.openxmlformats.org/officeDocument/2006/relationships/hyperlink" Target="http://www.youtube.com/watch?v=o4WkR3f8Qw4" TargetMode="External"/><Relationship Id="rId2" Type="http://schemas.openxmlformats.org/officeDocument/2006/relationships/hyperlink" Target="https://www.youtube.com/watch?v=-w6duQhWuVk" TargetMode="Externa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nielsen.com/us/en/insights/news/2013/video--the-value-of-corporate-social-responsibility.html" TargetMode="External"/><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hyperlink" Target="http://youtu.be/DhlPAj38rHc"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30.xml.rels><?xml version="1.0" encoding="UTF-8" standalone="yes"?>
<Relationships xmlns="http://schemas.openxmlformats.org/package/2006/relationships"><Relationship Id="rId3" Type="http://schemas.openxmlformats.org/officeDocument/2006/relationships/hyperlink" Target="http://youtu.be/S_bgP3ASUM4"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912284" y="908050"/>
            <a:ext cx="10363200" cy="1235066"/>
          </a:xfrm>
        </p:spPr>
        <p:txBody>
          <a:bodyPr/>
          <a:lstStyle/>
          <a:p>
            <a:pPr eaLnBrk="1" hangingPunct="1"/>
            <a:r>
              <a:rPr lang="en-GB" altLang="en-US" b="1" dirty="0" smtClean="0">
                <a:solidFill>
                  <a:schemeClr val="accent2"/>
                </a:solidFill>
              </a:rPr>
              <a:t>LCBB4003</a:t>
            </a:r>
            <a:endParaRPr lang="en-GB" altLang="en-US" b="1" dirty="0">
              <a:solidFill>
                <a:schemeClr val="accent2"/>
              </a:solidFill>
            </a:endParaRPr>
          </a:p>
        </p:txBody>
      </p:sp>
      <p:sp>
        <p:nvSpPr>
          <p:cNvPr id="6147" name="Subtitle 4"/>
          <p:cNvSpPr>
            <a:spLocks noGrp="1"/>
          </p:cNvSpPr>
          <p:nvPr>
            <p:ph type="subTitle" idx="1"/>
          </p:nvPr>
        </p:nvSpPr>
        <p:spPr>
          <a:xfrm>
            <a:off x="761963" y="1928803"/>
            <a:ext cx="10382323" cy="3357586"/>
          </a:xfrm>
        </p:spPr>
        <p:txBody>
          <a:bodyPr/>
          <a:lstStyle/>
          <a:p>
            <a:pPr eaLnBrk="1" hangingPunct="1"/>
            <a:r>
              <a:rPr lang="en-GB" altLang="en-US" sz="3600" b="1" dirty="0" smtClean="0">
                <a:solidFill>
                  <a:schemeClr val="accent2"/>
                </a:solidFill>
              </a:rPr>
              <a:t>Introducing the Modern Workplace</a:t>
            </a:r>
            <a:endParaRPr lang="en-GB" altLang="en-US" sz="3600" b="1" dirty="0">
              <a:solidFill>
                <a:schemeClr val="accent2"/>
              </a:solidFill>
            </a:endParaRPr>
          </a:p>
          <a:p>
            <a:pPr eaLnBrk="1" hangingPunct="1"/>
            <a:r>
              <a:rPr lang="en-GB" altLang="en-US" dirty="0">
                <a:solidFill>
                  <a:schemeClr val="accent2"/>
                </a:solidFill>
              </a:rPr>
              <a:t>Week </a:t>
            </a:r>
            <a:r>
              <a:rPr lang="en-GB" altLang="en-US" dirty="0" smtClean="0">
                <a:solidFill>
                  <a:schemeClr val="accent2"/>
                </a:solidFill>
              </a:rPr>
              <a:t>9 – slide set 9.1</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4800" b="1" dirty="0" smtClean="0">
                <a:solidFill>
                  <a:schemeClr val="accent2"/>
                </a:solidFill>
              </a:rPr>
              <a:t>Corporate Governance </a:t>
            </a:r>
            <a:endParaRPr lang="en-GB" altLang="en-US" sz="4800" b="1" dirty="0">
              <a:solidFill>
                <a:schemeClr val="accent2"/>
              </a:solidFill>
            </a:endParaRPr>
          </a:p>
        </p:txBody>
      </p:sp>
      <p:sp>
        <p:nvSpPr>
          <p:cNvPr id="6149" name="Slide Number Placeholder 5"/>
          <p:cNvSpPr>
            <a:spLocks noGrp="1" noChangeArrowheads="1"/>
          </p:cNvSpPr>
          <p:nvPr>
            <p:ph type="sldNum" sz="quarter" idx="12"/>
          </p:nvPr>
        </p:nvSpPr>
        <p:spPr bwMode="auto">
          <a:xfrm>
            <a:off x="10992544" y="6453337"/>
            <a:ext cx="973667"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4459" y="809626"/>
            <a:ext cx="10193311" cy="593124"/>
          </a:xfrm>
        </p:spPr>
        <p:txBody>
          <a:bodyPr>
            <a:normAutofit fontScale="90000"/>
          </a:bodyPr>
          <a:lstStyle/>
          <a:p>
            <a:r>
              <a:rPr lang="en-GB" sz="4000" dirty="0" smtClean="0"/>
              <a:t>The Corporate Board – Why it is important </a:t>
            </a:r>
            <a:endParaRPr lang="en-GB" sz="4000" dirty="0"/>
          </a:p>
        </p:txBody>
      </p:sp>
      <p:sp>
        <p:nvSpPr>
          <p:cNvPr id="3" name="Content Placeholder 2"/>
          <p:cNvSpPr>
            <a:spLocks noGrp="1"/>
          </p:cNvSpPr>
          <p:nvPr>
            <p:ph idx="1"/>
          </p:nvPr>
        </p:nvSpPr>
        <p:spPr>
          <a:xfrm>
            <a:off x="254833" y="1589903"/>
            <a:ext cx="6325849" cy="4541074"/>
          </a:xfrm>
        </p:spPr>
        <p:txBody>
          <a:bodyPr/>
          <a:lstStyle/>
          <a:p>
            <a:r>
              <a:rPr lang="en-GB" sz="2800" dirty="0" smtClean="0"/>
              <a:t>The key decision makers in the organisation</a:t>
            </a:r>
          </a:p>
          <a:p>
            <a:r>
              <a:rPr lang="en-GB" sz="2800" dirty="0" smtClean="0"/>
              <a:t>Those responsible for the overall direction of the firm</a:t>
            </a:r>
          </a:p>
          <a:p>
            <a:r>
              <a:rPr lang="en-GB" sz="2800" dirty="0" smtClean="0"/>
              <a:t>The steering body controlling the main activities of the institution</a:t>
            </a:r>
          </a:p>
          <a:p>
            <a:r>
              <a:rPr lang="en-GB" sz="2800" dirty="0" smtClean="0"/>
              <a:t>All top/senior level officials</a:t>
            </a:r>
          </a:p>
          <a:p>
            <a:r>
              <a:rPr lang="en-GB" sz="2800" dirty="0" smtClean="0"/>
              <a:t>Those with final power to decide</a:t>
            </a:r>
            <a:endParaRPr lang="en-GB" sz="2800" dirty="0"/>
          </a:p>
        </p:txBody>
      </p:sp>
      <p:pic>
        <p:nvPicPr>
          <p:cNvPr id="4" name="Picture 2" descr="Image result for corporate governance"/>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985416" y="1756887"/>
            <a:ext cx="4049940" cy="350466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788653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p:cNvSpPr>
            <a:spLocks noGrp="1"/>
          </p:cNvSpPr>
          <p:nvPr>
            <p:ph type="title"/>
          </p:nvPr>
        </p:nvSpPr>
        <p:spPr/>
        <p:txBody>
          <a:bodyPr>
            <a:normAutofit/>
          </a:bodyPr>
          <a:lstStyle/>
          <a:p>
            <a:pPr algn="ctr" eaLnBrk="1" hangingPunct="1"/>
            <a:r>
              <a:rPr lang="en-US" dirty="0">
                <a:effectLst>
                  <a:outerShdw blurRad="38100" dist="38100" dir="2700000" algn="tl">
                    <a:srgbClr val="000000">
                      <a:alpha val="43137"/>
                    </a:srgbClr>
                  </a:outerShdw>
                </a:effectLst>
              </a:rPr>
              <a:t>What is Corporate Governance?</a:t>
            </a:r>
          </a:p>
        </p:txBody>
      </p:sp>
      <p:sp>
        <p:nvSpPr>
          <p:cNvPr id="83971" name="Content Placeholder 2"/>
          <p:cNvSpPr>
            <a:spLocks noGrp="1"/>
          </p:cNvSpPr>
          <p:nvPr>
            <p:ph idx="1"/>
          </p:nvPr>
        </p:nvSpPr>
        <p:spPr/>
        <p:txBody>
          <a:bodyPr>
            <a:normAutofit fontScale="92500" lnSpcReduction="10000"/>
          </a:bodyPr>
          <a:lstStyle/>
          <a:p>
            <a:pPr lvl="1" eaLnBrk="1" hangingPunct="1">
              <a:buFont typeface="Wingdings" panose="05000000000000000000" pitchFamily="2" charset="2"/>
              <a:buChar char="§"/>
            </a:pPr>
            <a:r>
              <a:rPr lang="en-US" dirty="0"/>
              <a:t>The way the a corporation is </a:t>
            </a:r>
            <a:r>
              <a:rPr lang="en-US" b="1" dirty="0"/>
              <a:t>governed</a:t>
            </a:r>
          </a:p>
          <a:p>
            <a:pPr lvl="1" eaLnBrk="1" hangingPunct="1">
              <a:buFont typeface="Wingdings" panose="05000000000000000000" pitchFamily="2" charset="2"/>
              <a:buChar char="§"/>
            </a:pPr>
            <a:endParaRPr lang="en-US" dirty="0"/>
          </a:p>
          <a:p>
            <a:pPr lvl="1" eaLnBrk="1" hangingPunct="1">
              <a:buFont typeface="Wingdings" panose="05000000000000000000" pitchFamily="2" charset="2"/>
              <a:buChar char="§"/>
            </a:pPr>
            <a:r>
              <a:rPr lang="en-US" dirty="0"/>
              <a:t>The way the board </a:t>
            </a:r>
            <a:r>
              <a:rPr lang="en-US" b="1" dirty="0"/>
              <a:t>allocates use of </a:t>
            </a:r>
            <a:r>
              <a:rPr lang="en-US" b="1" dirty="0" err="1"/>
              <a:t>organisational</a:t>
            </a:r>
            <a:r>
              <a:rPr lang="en-US" b="1" dirty="0"/>
              <a:t> resources</a:t>
            </a:r>
          </a:p>
          <a:p>
            <a:pPr lvl="1" eaLnBrk="1" hangingPunct="1">
              <a:buFont typeface="Wingdings" panose="05000000000000000000" pitchFamily="2" charset="2"/>
              <a:buChar char="§"/>
            </a:pPr>
            <a:endParaRPr lang="en-US" dirty="0"/>
          </a:p>
          <a:p>
            <a:pPr lvl="1" eaLnBrk="1" hangingPunct="1">
              <a:buFont typeface="Wingdings" panose="05000000000000000000" pitchFamily="2" charset="2"/>
              <a:buChar char="§"/>
            </a:pPr>
            <a:r>
              <a:rPr lang="en-US" dirty="0"/>
              <a:t>The manner in which </a:t>
            </a:r>
            <a:r>
              <a:rPr lang="en-US" b="1" dirty="0"/>
              <a:t>conflicts are resolved </a:t>
            </a:r>
            <a:r>
              <a:rPr lang="en-US" dirty="0"/>
              <a:t>among multiple participants in the </a:t>
            </a:r>
            <a:r>
              <a:rPr lang="en-US" dirty="0" err="1"/>
              <a:t>organisation</a:t>
            </a:r>
            <a:endParaRPr lang="en-US" dirty="0"/>
          </a:p>
          <a:p>
            <a:pPr lvl="1" eaLnBrk="1" hangingPunct="1">
              <a:buFont typeface="Wingdings" panose="05000000000000000000" pitchFamily="2" charset="2"/>
              <a:buChar char="§"/>
            </a:pPr>
            <a:endParaRPr lang="en-US" dirty="0"/>
          </a:p>
          <a:p>
            <a:pPr lvl="1" eaLnBrk="1" hangingPunct="1">
              <a:buFont typeface="Wingdings" panose="05000000000000000000" pitchFamily="2" charset="2"/>
              <a:buChar char="§"/>
            </a:pPr>
            <a:r>
              <a:rPr lang="en-US" dirty="0"/>
              <a:t>The sum of how a corporation uses its resources to protect the interests of shareholders</a:t>
            </a:r>
          </a:p>
        </p:txBody>
      </p:sp>
    </p:spTree>
    <p:extLst>
      <p:ext uri="{BB962C8B-B14F-4D97-AF65-F5344CB8AC3E}">
        <p14:creationId xmlns:p14="http://schemas.microsoft.com/office/powerpoint/2010/main" xmlns="" val="4174970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a:xfrm>
            <a:off x="1364106" y="724244"/>
            <a:ext cx="9773586" cy="640935"/>
          </a:xfrm>
        </p:spPr>
        <p:txBody>
          <a:bodyPr>
            <a:normAutofit/>
          </a:bodyPr>
          <a:lstStyle/>
          <a:p>
            <a:pPr algn="ctr"/>
            <a:r>
              <a:rPr lang="en-US" sz="3600" dirty="0">
                <a:effectLst>
                  <a:outerShdw blurRad="38100" dist="38100" dir="2700000" algn="tl">
                    <a:srgbClr val="000000">
                      <a:alpha val="43137"/>
                    </a:srgbClr>
                  </a:outerShdw>
                </a:effectLst>
              </a:rPr>
              <a:t>Corporate governance: who is involved?</a:t>
            </a:r>
          </a:p>
        </p:txBody>
      </p:sp>
      <p:sp>
        <p:nvSpPr>
          <p:cNvPr id="60419" name="Content Placeholder 2"/>
          <p:cNvSpPr>
            <a:spLocks noGrp="1"/>
          </p:cNvSpPr>
          <p:nvPr>
            <p:ph idx="1"/>
          </p:nvPr>
        </p:nvSpPr>
        <p:spPr>
          <a:xfrm>
            <a:off x="734518" y="1528997"/>
            <a:ext cx="10732957" cy="4002373"/>
          </a:xfrm>
        </p:spPr>
        <p:txBody>
          <a:bodyPr/>
          <a:lstStyle/>
          <a:p>
            <a:pPr marL="914400" lvl="1" indent="-457200">
              <a:lnSpc>
                <a:spcPct val="150000"/>
              </a:lnSpc>
              <a:buFont typeface="+mj-lt"/>
              <a:buAutoNum type="arabicPeriod"/>
            </a:pPr>
            <a:r>
              <a:rPr lang="en-US" dirty="0"/>
              <a:t>The Board of Directors</a:t>
            </a:r>
          </a:p>
          <a:p>
            <a:pPr marL="914400" lvl="1" indent="-457200">
              <a:lnSpc>
                <a:spcPct val="150000"/>
              </a:lnSpc>
              <a:buFont typeface="+mj-lt"/>
              <a:buAutoNum type="arabicPeriod"/>
            </a:pPr>
            <a:r>
              <a:rPr lang="en-US" dirty="0"/>
              <a:t>The Role of Top Management</a:t>
            </a:r>
          </a:p>
          <a:p>
            <a:pPr marL="914400" lvl="1" indent="-457200">
              <a:lnSpc>
                <a:spcPct val="150000"/>
              </a:lnSpc>
              <a:buFont typeface="+mj-lt"/>
              <a:buAutoNum type="arabicPeriod"/>
            </a:pPr>
            <a:r>
              <a:rPr lang="en-US" dirty="0"/>
              <a:t>Other Managers and Organizational Employees</a:t>
            </a:r>
          </a:p>
        </p:txBody>
      </p:sp>
    </p:spTree>
    <p:extLst>
      <p:ext uri="{BB962C8B-B14F-4D97-AF65-F5344CB8AC3E}">
        <p14:creationId xmlns:p14="http://schemas.microsoft.com/office/powerpoint/2010/main" xmlns="" val="4105382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p:cNvSpPr>
          <p:nvPr>
            <p:ph type="title"/>
          </p:nvPr>
        </p:nvSpPr>
        <p:spPr/>
        <p:txBody>
          <a:bodyPr/>
          <a:lstStyle/>
          <a:p>
            <a:pPr algn="ctr" eaLnBrk="1" hangingPunct="1"/>
            <a:r>
              <a:rPr lang="en-US" dirty="0">
                <a:effectLst>
                  <a:outerShdw blurRad="38100" dist="38100" dir="2700000" algn="tl">
                    <a:srgbClr val="000000">
                      <a:alpha val="43137"/>
                    </a:srgbClr>
                  </a:outerShdw>
                </a:effectLst>
              </a:rPr>
              <a:t>1. The Board of Directors</a:t>
            </a:r>
          </a:p>
        </p:txBody>
      </p:sp>
      <p:sp>
        <p:nvSpPr>
          <p:cNvPr id="63491" name="Content Placeholder 2"/>
          <p:cNvSpPr>
            <a:spLocks noGrp="1"/>
          </p:cNvSpPr>
          <p:nvPr>
            <p:ph idx="1"/>
          </p:nvPr>
        </p:nvSpPr>
        <p:spPr>
          <a:xfrm>
            <a:off x="299803" y="1514007"/>
            <a:ext cx="11892197" cy="4003226"/>
          </a:xfrm>
        </p:spPr>
        <p:txBody>
          <a:bodyPr/>
          <a:lstStyle/>
          <a:p>
            <a:pPr eaLnBrk="1" hangingPunct="1">
              <a:buFont typeface="Wingdings" panose="05000000000000000000" pitchFamily="2" charset="2"/>
              <a:buChar char="§"/>
            </a:pPr>
            <a:r>
              <a:rPr lang="en-US" dirty="0" smtClean="0"/>
              <a:t>Consists of </a:t>
            </a:r>
            <a:r>
              <a:rPr lang="en-US" dirty="0"/>
              <a:t>an </a:t>
            </a:r>
            <a:r>
              <a:rPr lang="en-US" dirty="0">
                <a:solidFill>
                  <a:srgbClr val="FF0000"/>
                </a:solidFill>
              </a:rPr>
              <a:t>elected group</a:t>
            </a:r>
            <a:r>
              <a:rPr lang="en-US" dirty="0"/>
              <a:t> </a:t>
            </a:r>
            <a:r>
              <a:rPr lang="en-US" dirty="0" smtClean="0"/>
              <a:t>representing shareholders of the firm</a:t>
            </a:r>
            <a:r>
              <a:rPr lang="en-US" dirty="0" smtClean="0"/>
              <a:t>:</a:t>
            </a:r>
            <a:endParaRPr lang="en-US" dirty="0"/>
          </a:p>
          <a:p>
            <a:pPr lvl="1" eaLnBrk="1" hangingPunct="1">
              <a:buFont typeface="Wingdings" panose="05000000000000000000" pitchFamily="2" charset="2"/>
              <a:buChar char="§"/>
            </a:pPr>
            <a:r>
              <a:rPr lang="en-US" dirty="0"/>
              <a:t>They have a legal obligation to represent and protect the interests of shareholders through corporate </a:t>
            </a:r>
            <a:r>
              <a:rPr lang="en-US" dirty="0" smtClean="0"/>
              <a:t>governance</a:t>
            </a:r>
            <a:endParaRPr lang="en-US" dirty="0"/>
          </a:p>
          <a:p>
            <a:pPr lvl="1" eaLnBrk="1" hangingPunct="1">
              <a:buFont typeface="Wingdings" panose="05000000000000000000" pitchFamily="2" charset="2"/>
              <a:buChar char="§"/>
            </a:pPr>
            <a:r>
              <a:rPr lang="en-US" dirty="0"/>
              <a:t>In the past, board participation was viewed as </a:t>
            </a:r>
            <a:r>
              <a:rPr lang="en-US" i="1" dirty="0"/>
              <a:t>approving</a:t>
            </a:r>
            <a:r>
              <a:rPr lang="en-US" dirty="0"/>
              <a:t> strategies designed by </a:t>
            </a:r>
            <a:r>
              <a:rPr lang="en-US" dirty="0" smtClean="0"/>
              <a:t>management</a:t>
            </a:r>
            <a:endParaRPr lang="en-US" dirty="0"/>
          </a:p>
          <a:p>
            <a:pPr lvl="1" eaLnBrk="1" hangingPunct="1">
              <a:buFont typeface="Wingdings" panose="05000000000000000000" pitchFamily="2" charset="2"/>
              <a:buChar char="§"/>
            </a:pPr>
            <a:r>
              <a:rPr lang="en-US" dirty="0"/>
              <a:t>With increasing shareholder activism, boards are more </a:t>
            </a:r>
            <a:r>
              <a:rPr lang="en-US" i="1" dirty="0"/>
              <a:t>involved</a:t>
            </a:r>
            <a:r>
              <a:rPr lang="en-US" dirty="0"/>
              <a:t> in the strategic process</a:t>
            </a:r>
          </a:p>
        </p:txBody>
      </p:sp>
    </p:spTree>
    <p:extLst>
      <p:ext uri="{BB962C8B-B14F-4D97-AF65-F5344CB8AC3E}">
        <p14:creationId xmlns:p14="http://schemas.microsoft.com/office/powerpoint/2010/main" xmlns="" val="1866198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3491">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349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34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p:cNvSpPr>
            <a:spLocks noGrp="1"/>
          </p:cNvSpPr>
          <p:nvPr>
            <p:ph type="title"/>
          </p:nvPr>
        </p:nvSpPr>
        <p:spPr>
          <a:xfrm>
            <a:off x="3381159" y="634314"/>
            <a:ext cx="5445212" cy="691978"/>
          </a:xfrm>
        </p:spPr>
        <p:txBody>
          <a:bodyPr>
            <a:normAutofit fontScale="90000"/>
          </a:bodyPr>
          <a:lstStyle/>
          <a:p>
            <a:pPr eaLnBrk="1" hangingPunct="1"/>
            <a:r>
              <a:rPr lang="en-US" dirty="0"/>
              <a:t>Typical Board </a:t>
            </a:r>
            <a:r>
              <a:rPr lang="en-US" dirty="0" smtClean="0"/>
              <a:t>Duties</a:t>
            </a:r>
            <a:endParaRPr lang="en-US" dirty="0"/>
          </a:p>
        </p:txBody>
      </p:sp>
      <p:sp>
        <p:nvSpPr>
          <p:cNvPr id="65539" name="Content Placeholder 2"/>
          <p:cNvSpPr>
            <a:spLocks noGrp="1"/>
          </p:cNvSpPr>
          <p:nvPr>
            <p:ph idx="1"/>
          </p:nvPr>
        </p:nvSpPr>
        <p:spPr>
          <a:xfrm>
            <a:off x="299803" y="1409075"/>
            <a:ext cx="11677337" cy="4347149"/>
          </a:xfrm>
        </p:spPr>
        <p:txBody>
          <a:bodyPr>
            <a:normAutofit lnSpcReduction="10000"/>
          </a:bodyPr>
          <a:lstStyle/>
          <a:p>
            <a:pPr marL="0" indent="0" eaLnBrk="1" hangingPunct="1">
              <a:buNone/>
            </a:pPr>
            <a:r>
              <a:rPr lang="en-US" dirty="0" smtClean="0"/>
              <a:t>To review </a:t>
            </a:r>
            <a:r>
              <a:rPr lang="en-US" dirty="0"/>
              <a:t>and </a:t>
            </a:r>
            <a:r>
              <a:rPr lang="en-US" dirty="0" smtClean="0"/>
              <a:t>approve:</a:t>
            </a:r>
          </a:p>
          <a:p>
            <a:pPr eaLnBrk="1" hangingPunct="1">
              <a:buFont typeface="Wingdings" panose="05000000000000000000" pitchFamily="2" charset="2"/>
              <a:buChar char="§"/>
            </a:pPr>
            <a:r>
              <a:rPr lang="en-US" dirty="0" smtClean="0"/>
              <a:t>The organization’s strategic aims </a:t>
            </a:r>
            <a:r>
              <a:rPr lang="en-US" dirty="0"/>
              <a:t>and plans</a:t>
            </a:r>
          </a:p>
          <a:p>
            <a:pPr>
              <a:buFont typeface="Wingdings" panose="05000000000000000000" pitchFamily="2" charset="2"/>
              <a:buChar char="§"/>
            </a:pPr>
            <a:r>
              <a:rPr lang="en-US" dirty="0" smtClean="0"/>
              <a:t>Organizational philosophy</a:t>
            </a:r>
          </a:p>
          <a:p>
            <a:pPr eaLnBrk="1" hangingPunct="1">
              <a:buFont typeface="Wingdings" panose="05000000000000000000" pitchFamily="2" charset="2"/>
              <a:buChar char="§"/>
            </a:pPr>
            <a:r>
              <a:rPr lang="en-US" dirty="0" smtClean="0"/>
              <a:t>Organization’s </a:t>
            </a:r>
            <a:r>
              <a:rPr lang="en-US" dirty="0"/>
              <a:t>financial standards and </a:t>
            </a:r>
            <a:r>
              <a:rPr lang="en-US" dirty="0" smtClean="0"/>
              <a:t>policies</a:t>
            </a:r>
          </a:p>
          <a:p>
            <a:pPr eaLnBrk="1" hangingPunct="1">
              <a:buFont typeface="Wingdings" panose="05000000000000000000" pitchFamily="2" charset="2"/>
              <a:buChar char="§"/>
            </a:pPr>
            <a:r>
              <a:rPr lang="en-US" dirty="0" smtClean="0"/>
              <a:t>To ensure integrity of organization’s financial controls and reporting system</a:t>
            </a:r>
          </a:p>
          <a:p>
            <a:pPr>
              <a:buFont typeface="Wingdings" panose="05000000000000000000" pitchFamily="2" charset="2"/>
              <a:buChar char="§"/>
            </a:pPr>
            <a:r>
              <a:rPr lang="en-US" dirty="0" smtClean="0"/>
              <a:t>Monitor </a:t>
            </a:r>
            <a:r>
              <a:rPr lang="en-US" dirty="0"/>
              <a:t>organizational performance and regularly review performance results</a:t>
            </a:r>
          </a:p>
        </p:txBody>
      </p:sp>
    </p:spTree>
    <p:extLst>
      <p:ext uri="{BB962C8B-B14F-4D97-AF65-F5344CB8AC3E}">
        <p14:creationId xmlns:p14="http://schemas.microsoft.com/office/powerpoint/2010/main" xmlns="" val="881043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a:xfrm>
            <a:off x="2010033" y="774358"/>
            <a:ext cx="8015417" cy="823784"/>
          </a:xfrm>
        </p:spPr>
        <p:txBody>
          <a:bodyPr>
            <a:normAutofit fontScale="90000"/>
          </a:bodyPr>
          <a:lstStyle/>
          <a:p>
            <a:pPr eaLnBrk="1" hangingPunct="1"/>
            <a:r>
              <a:rPr lang="en-US" dirty="0" smtClean="0"/>
              <a:t>Senior Management’s Role and Duties </a:t>
            </a:r>
            <a:endParaRPr lang="en-US" dirty="0"/>
          </a:p>
        </p:txBody>
      </p:sp>
      <p:sp>
        <p:nvSpPr>
          <p:cNvPr id="3" name="Content Placeholder 2"/>
          <p:cNvSpPr>
            <a:spLocks noGrp="1"/>
          </p:cNvSpPr>
          <p:nvPr>
            <p:ph idx="1"/>
          </p:nvPr>
        </p:nvSpPr>
        <p:spPr/>
        <p:txBody>
          <a:bodyPr rtlCol="0">
            <a:normAutofit fontScale="85000" lnSpcReduction="10000"/>
          </a:bodyPr>
          <a:lstStyle/>
          <a:p>
            <a:pPr>
              <a:defRPr/>
            </a:pPr>
            <a:r>
              <a:rPr lang="en-US" dirty="0" smtClean="0"/>
              <a:t>Bridging the gap between the overall corporate level and the day-day management of functions</a:t>
            </a:r>
          </a:p>
          <a:p>
            <a:pPr>
              <a:defRPr/>
            </a:pPr>
            <a:r>
              <a:rPr lang="en-US" dirty="0" smtClean="0"/>
              <a:t>Responsible </a:t>
            </a:r>
            <a:r>
              <a:rPr lang="en-US" dirty="0"/>
              <a:t>for every decision and outcome, top management plays a most significant role in strategic management process</a:t>
            </a:r>
          </a:p>
          <a:p>
            <a:pPr>
              <a:defRPr/>
            </a:pPr>
            <a:r>
              <a:rPr lang="en-US" dirty="0"/>
              <a:t>Top management includes C-Suite level officers, including</a:t>
            </a:r>
          </a:p>
          <a:p>
            <a:pPr lvl="1">
              <a:buFont typeface="Arial" pitchFamily="34" charset="0"/>
              <a:buChar char="–"/>
              <a:defRPr/>
            </a:pPr>
            <a:r>
              <a:rPr lang="en-US" dirty="0"/>
              <a:t> CEO, Chief Executive Officer</a:t>
            </a:r>
          </a:p>
          <a:p>
            <a:pPr lvl="1">
              <a:buFont typeface="Arial" pitchFamily="34" charset="0"/>
              <a:buChar char="–"/>
              <a:defRPr/>
            </a:pPr>
            <a:r>
              <a:rPr lang="en-US" dirty="0"/>
              <a:t> COO, Chief Operating Officer</a:t>
            </a:r>
          </a:p>
          <a:p>
            <a:pPr lvl="1">
              <a:buFont typeface="Arial" pitchFamily="34" charset="0"/>
              <a:buChar char="–"/>
              <a:defRPr/>
            </a:pPr>
            <a:r>
              <a:rPr lang="en-US" dirty="0"/>
              <a:t> CFO, Chief Finance Officer</a:t>
            </a:r>
          </a:p>
          <a:p>
            <a:pPr lvl="1">
              <a:buFont typeface="Arial" pitchFamily="34" charset="0"/>
              <a:buChar char="–"/>
              <a:defRPr/>
            </a:pPr>
            <a:r>
              <a:rPr lang="en-US" dirty="0"/>
              <a:t> CIO, Chief Information Officer</a:t>
            </a:r>
          </a:p>
        </p:txBody>
      </p:sp>
    </p:spTree>
    <p:extLst>
      <p:ext uri="{BB962C8B-B14F-4D97-AF65-F5344CB8AC3E}">
        <p14:creationId xmlns:p14="http://schemas.microsoft.com/office/powerpoint/2010/main" xmlns="" val="2604151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8284" y="809628"/>
            <a:ext cx="8830963" cy="682711"/>
          </a:xfrm>
        </p:spPr>
        <p:txBody>
          <a:bodyPr rtlCol="0">
            <a:noAutofit/>
          </a:bodyPr>
          <a:lstStyle/>
          <a:p>
            <a:pPr>
              <a:defRPr/>
            </a:pPr>
            <a:r>
              <a:rPr lang="en-US" sz="3600" dirty="0">
                <a:solidFill>
                  <a:srgbClr val="FF0000"/>
                </a:solidFill>
              </a:rPr>
              <a:t>Other Managers and Organizational Employees</a:t>
            </a:r>
          </a:p>
        </p:txBody>
      </p:sp>
      <p:sp>
        <p:nvSpPr>
          <p:cNvPr id="72707" name="Content Placeholder 2"/>
          <p:cNvSpPr>
            <a:spLocks noGrp="1"/>
          </p:cNvSpPr>
          <p:nvPr>
            <p:ph idx="1"/>
          </p:nvPr>
        </p:nvSpPr>
        <p:spPr/>
        <p:txBody>
          <a:bodyPr/>
          <a:lstStyle/>
          <a:p>
            <a:pPr eaLnBrk="1" hangingPunct="1">
              <a:buFont typeface="Wingdings" panose="05000000000000000000" pitchFamily="2" charset="2"/>
              <a:buChar char="§"/>
            </a:pPr>
            <a:r>
              <a:rPr lang="en-US" dirty="0"/>
              <a:t>Managers and employees at all levels have strategic responsibilities that include:</a:t>
            </a:r>
          </a:p>
          <a:p>
            <a:pPr lvl="1" eaLnBrk="1" hangingPunct="1">
              <a:buFont typeface="Wingdings" panose="05000000000000000000" pitchFamily="2" charset="2"/>
              <a:buChar char="§"/>
            </a:pPr>
            <a:r>
              <a:rPr lang="en-US" dirty="0"/>
              <a:t>Strategy implementation, putting strategies into action</a:t>
            </a:r>
          </a:p>
          <a:p>
            <a:pPr lvl="1" eaLnBrk="1" hangingPunct="1">
              <a:buFont typeface="Wingdings" panose="05000000000000000000" pitchFamily="2" charset="2"/>
              <a:buChar char="§"/>
            </a:pPr>
            <a:r>
              <a:rPr lang="en-US" dirty="0"/>
              <a:t>Strategy evaluation, determining if the strategies are working</a:t>
            </a:r>
          </a:p>
          <a:p>
            <a:pPr lvl="1" eaLnBrk="1" hangingPunct="1">
              <a:buFont typeface="Wingdings" panose="05000000000000000000" pitchFamily="2" charset="2"/>
              <a:buChar char="§"/>
            </a:pPr>
            <a:r>
              <a:rPr lang="en-US" dirty="0"/>
              <a:t>Adjust the strategies to achieve desired ends</a:t>
            </a:r>
          </a:p>
        </p:txBody>
      </p:sp>
    </p:spTree>
    <p:extLst>
      <p:ext uri="{BB962C8B-B14F-4D97-AF65-F5344CB8AC3E}">
        <p14:creationId xmlns:p14="http://schemas.microsoft.com/office/powerpoint/2010/main" xmlns="" val="29670091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p:cNvSpPr>
            <a:spLocks noGrp="1"/>
          </p:cNvSpPr>
          <p:nvPr>
            <p:ph type="title"/>
          </p:nvPr>
        </p:nvSpPr>
        <p:spPr>
          <a:xfrm>
            <a:off x="1838326" y="488951"/>
            <a:ext cx="8515351" cy="801711"/>
          </a:xfrm>
        </p:spPr>
        <p:txBody>
          <a:bodyPr>
            <a:noAutofit/>
          </a:bodyPr>
          <a:lstStyle/>
          <a:p>
            <a:pPr algn="ctr" eaLnBrk="1" hangingPunct="1"/>
            <a:r>
              <a:rPr lang="en-US" sz="3000" b="1" dirty="0">
                <a:solidFill>
                  <a:srgbClr val="FF0000"/>
                </a:solidFill>
                <a:effectLst>
                  <a:outerShdw blurRad="38100" dist="38100" dir="2700000" algn="tl">
                    <a:srgbClr val="000000">
                      <a:alpha val="43137"/>
                    </a:srgbClr>
                  </a:outerShdw>
                </a:effectLst>
              </a:rPr>
              <a:t>Corporate Governance – Why is it Important?</a:t>
            </a:r>
          </a:p>
        </p:txBody>
      </p:sp>
      <p:sp>
        <p:nvSpPr>
          <p:cNvPr id="81923" name="Content Placeholder 2"/>
          <p:cNvSpPr>
            <a:spLocks noGrp="1"/>
          </p:cNvSpPr>
          <p:nvPr>
            <p:ph idx="1"/>
          </p:nvPr>
        </p:nvSpPr>
        <p:spPr>
          <a:xfrm>
            <a:off x="344774" y="1376046"/>
            <a:ext cx="11572406" cy="3540728"/>
          </a:xfrm>
        </p:spPr>
        <p:txBody>
          <a:bodyPr/>
          <a:lstStyle/>
          <a:p>
            <a:pPr eaLnBrk="1" hangingPunct="1">
              <a:buFont typeface="Wingdings" panose="05000000000000000000" pitchFamily="2" charset="2"/>
              <a:buChar char="§"/>
            </a:pPr>
            <a:r>
              <a:rPr lang="en-US" sz="2400" dirty="0"/>
              <a:t>Greater awareness of the value of corporate governance driven by the financial scandals of the past two decades</a:t>
            </a:r>
          </a:p>
          <a:p>
            <a:pPr lvl="1" eaLnBrk="1" hangingPunct="1">
              <a:buFont typeface="Wingdings" panose="05000000000000000000" pitchFamily="2" charset="2"/>
              <a:buChar char="§"/>
            </a:pPr>
            <a:endParaRPr lang="en-US" dirty="0"/>
          </a:p>
          <a:p>
            <a:pPr lvl="1" eaLnBrk="1" hangingPunct="1">
              <a:buFont typeface="Wingdings" panose="05000000000000000000" pitchFamily="2" charset="2"/>
              <a:buChar char="§"/>
            </a:pPr>
            <a:r>
              <a:rPr lang="en-US" sz="2200" dirty="0"/>
              <a:t>Destroyed billions of dollars in shareholder value</a:t>
            </a:r>
          </a:p>
          <a:p>
            <a:pPr lvl="1" eaLnBrk="1" hangingPunct="1">
              <a:buFont typeface="Wingdings" panose="05000000000000000000" pitchFamily="2" charset="2"/>
              <a:buChar char="§"/>
            </a:pPr>
            <a:endParaRPr lang="en-US" sz="2200" dirty="0"/>
          </a:p>
          <a:p>
            <a:pPr lvl="1" eaLnBrk="1" hangingPunct="1">
              <a:buFont typeface="Wingdings" panose="05000000000000000000" pitchFamily="2" charset="2"/>
              <a:buChar char="§"/>
            </a:pPr>
            <a:r>
              <a:rPr lang="en-US" sz="2200" dirty="0"/>
              <a:t>Directors of boards failed to find or address </a:t>
            </a:r>
            <a:r>
              <a:rPr lang="en-US" sz="2200" dirty="0" err="1"/>
              <a:t>organisational</a:t>
            </a:r>
            <a:r>
              <a:rPr lang="en-US" sz="2200" dirty="0"/>
              <a:t> problems</a:t>
            </a:r>
          </a:p>
          <a:p>
            <a:pPr lvl="1" eaLnBrk="1" hangingPunct="1">
              <a:buFont typeface="Wingdings" panose="05000000000000000000" pitchFamily="2" charset="2"/>
              <a:buChar char="§"/>
            </a:pPr>
            <a:endParaRPr lang="en-GB" sz="2200" dirty="0"/>
          </a:p>
          <a:p>
            <a:pPr lvl="1" eaLnBrk="1" hangingPunct="1">
              <a:buFont typeface="Wingdings" panose="05000000000000000000" pitchFamily="2" charset="2"/>
              <a:buChar char="§"/>
            </a:pPr>
            <a:r>
              <a:rPr lang="en-GB" sz="2200" dirty="0"/>
              <a:t>Accounting scandals…</a:t>
            </a:r>
            <a:endParaRPr lang="en-US" sz="2200" dirty="0"/>
          </a:p>
          <a:p>
            <a:pPr lvl="1" eaLnBrk="1" hangingPunct="1">
              <a:buFont typeface="Arial" charset="0"/>
              <a:buNone/>
            </a:pPr>
            <a:r>
              <a:rPr lang="en-US" dirty="0"/>
              <a:t> </a:t>
            </a:r>
          </a:p>
        </p:txBody>
      </p:sp>
      <p:pic>
        <p:nvPicPr>
          <p:cNvPr id="2" name="Picture 1"/>
          <p:cNvPicPr>
            <a:picLocks noChangeAspect="1"/>
          </p:cNvPicPr>
          <p:nvPr/>
        </p:nvPicPr>
        <p:blipFill>
          <a:blip r:embed="rId3" cstate="print"/>
          <a:stretch>
            <a:fillRect/>
          </a:stretch>
        </p:blipFill>
        <p:spPr>
          <a:xfrm>
            <a:off x="193873" y="4724400"/>
            <a:ext cx="2133600" cy="2133600"/>
          </a:xfrm>
          <a:prstGeom prst="rect">
            <a:avLst/>
          </a:prstGeom>
          <a:ln w="3175">
            <a:solidFill>
              <a:schemeClr val="tx1"/>
            </a:solidFill>
          </a:ln>
        </p:spPr>
      </p:pic>
      <p:pic>
        <p:nvPicPr>
          <p:cNvPr id="2050" name="Picture 2" descr="Image result for worldcom"/>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t="23740" b="23740"/>
          <a:stretch/>
        </p:blipFill>
        <p:spPr bwMode="auto">
          <a:xfrm>
            <a:off x="8953500" y="5547360"/>
            <a:ext cx="3238500" cy="1310640"/>
          </a:xfrm>
          <a:prstGeom prst="rect">
            <a:avLst/>
          </a:prstGeom>
          <a:noFill/>
          <a:ln w="3175">
            <a:solidFill>
              <a:schemeClr val="tx1"/>
            </a:solidFill>
          </a:ln>
          <a:extLst>
            <a:ext uri="{909E8E84-426E-40DD-AFC4-6F175D3DCCD1}">
              <a14:hiddenFill xmlns:a14="http://schemas.microsoft.com/office/drawing/2010/main" xmlns="">
                <a:solidFill>
                  <a:srgbClr val="FFFFFF"/>
                </a:solidFill>
              </a14:hiddenFill>
            </a:ext>
          </a:extLst>
        </p:spPr>
      </p:pic>
      <p:pic>
        <p:nvPicPr>
          <p:cNvPr id="1028" name="Picture 4" descr="Image result for arthur andersen"/>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4585262" y="3999376"/>
            <a:ext cx="2070476" cy="1554480"/>
          </a:xfrm>
          <a:prstGeom prst="rect">
            <a:avLst/>
          </a:prstGeom>
          <a:noFill/>
          <a:ln w="3175">
            <a:solidFill>
              <a:schemeClr val="tx1"/>
            </a:solidFill>
          </a:ln>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860177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2259" y="117479"/>
            <a:ext cx="7886700" cy="1325563"/>
          </a:xfrm>
        </p:spPr>
        <p:txBody>
          <a:bodyPr>
            <a:normAutofit/>
          </a:bodyPr>
          <a:lstStyle/>
          <a:p>
            <a:pPr algn="ctr"/>
            <a:r>
              <a:rPr lang="en-GB" sz="2800" dirty="0">
                <a:solidFill>
                  <a:srgbClr val="FF0000"/>
                </a:solidFill>
                <a:effectLst>
                  <a:outerShdw blurRad="38100" dist="38100" dir="2700000" algn="tl">
                    <a:srgbClr val="000000">
                      <a:alpha val="43137"/>
                    </a:srgbClr>
                  </a:outerShdw>
                </a:effectLst>
              </a:rPr>
              <a:t>Corporate Governance in the news…</a:t>
            </a:r>
            <a:endParaRPr lang="en-US" sz="2800" dirty="0">
              <a:solidFill>
                <a:srgbClr val="FF0000"/>
              </a:solidFill>
            </a:endParaRPr>
          </a:p>
        </p:txBody>
      </p:sp>
      <p:sp>
        <p:nvSpPr>
          <p:cNvPr id="6" name="Content Placeholder 5"/>
          <p:cNvSpPr>
            <a:spLocks noGrp="1"/>
          </p:cNvSpPr>
          <p:nvPr>
            <p:ph sz="half" idx="2"/>
          </p:nvPr>
        </p:nvSpPr>
        <p:spPr>
          <a:xfrm>
            <a:off x="494675" y="1169233"/>
            <a:ext cx="6190937" cy="4422098"/>
          </a:xfrm>
        </p:spPr>
        <p:txBody>
          <a:bodyPr>
            <a:normAutofit/>
          </a:bodyPr>
          <a:lstStyle/>
          <a:p>
            <a:pPr>
              <a:buFont typeface="Wingdings" panose="05000000000000000000" pitchFamily="2" charset="2"/>
              <a:buChar char="§"/>
            </a:pPr>
            <a:r>
              <a:rPr lang="en-US" sz="2000" dirty="0"/>
              <a:t>“</a:t>
            </a:r>
            <a:r>
              <a:rPr lang="en-US" sz="2000" b="1" dirty="0">
                <a:solidFill>
                  <a:srgbClr val="FF0000"/>
                </a:solidFill>
                <a:effectLst>
                  <a:outerShdw blurRad="38100" dist="38100" dir="2700000" algn="tl">
                    <a:srgbClr val="000000">
                      <a:alpha val="43137"/>
                    </a:srgbClr>
                  </a:outerShdw>
                </a:effectLst>
              </a:rPr>
              <a:t>Tesco came bottom of the rankings of FTSE 100 companies</a:t>
            </a:r>
            <a:r>
              <a:rPr lang="en-US" sz="2000" dirty="0"/>
              <a:t>. The supermarket chain was brought down by the lowest scores for accounting and audit practices that were largely a hangover from an </a:t>
            </a:r>
            <a:r>
              <a:rPr lang="en-US" sz="2000" b="1" dirty="0">
                <a:solidFill>
                  <a:srgbClr val="FF0000"/>
                </a:solidFill>
                <a:effectLst>
                  <a:outerShdw blurRad="38100" dist="38100" dir="2700000" algn="tl">
                    <a:srgbClr val="000000">
                      <a:alpha val="43137"/>
                    </a:srgbClr>
                  </a:outerShdw>
                </a:effectLst>
              </a:rPr>
              <a:t>accounting scandal</a:t>
            </a:r>
            <a:r>
              <a:rPr lang="en-US" sz="2000" dirty="0">
                <a:solidFill>
                  <a:srgbClr val="FF0000"/>
                </a:solidFill>
                <a:effectLst>
                  <a:outerShdw blurRad="38100" dist="38100" dir="2700000" algn="tl">
                    <a:srgbClr val="000000">
                      <a:alpha val="43137"/>
                    </a:srgbClr>
                  </a:outerShdw>
                </a:effectLst>
              </a:rPr>
              <a:t> </a:t>
            </a:r>
            <a:r>
              <a:rPr lang="en-US" sz="2000" dirty="0"/>
              <a:t>and a series of </a:t>
            </a:r>
            <a:r>
              <a:rPr lang="en-US" sz="2000" b="1" dirty="0">
                <a:solidFill>
                  <a:srgbClr val="FF0000"/>
                </a:solidFill>
                <a:effectLst>
                  <a:outerShdw blurRad="38100" dist="38100" dir="2700000" algn="tl">
                    <a:srgbClr val="000000">
                      <a:alpha val="43137"/>
                    </a:srgbClr>
                  </a:outerShdw>
                </a:effectLst>
              </a:rPr>
              <a:t>profit warnings</a:t>
            </a:r>
            <a:r>
              <a:rPr lang="en-US" sz="2000" dirty="0">
                <a:solidFill>
                  <a:srgbClr val="FF0000"/>
                </a:solidFill>
                <a:effectLst>
                  <a:outerShdw blurRad="38100" dist="38100" dir="2700000" algn="tl">
                    <a:srgbClr val="000000">
                      <a:alpha val="43137"/>
                    </a:srgbClr>
                  </a:outerShdw>
                </a:effectLst>
              </a:rPr>
              <a:t> </a:t>
            </a:r>
            <a:r>
              <a:rPr lang="en-US" sz="2000" dirty="0"/>
              <a:t>in the past two years” (The Guardian, 7</a:t>
            </a:r>
            <a:r>
              <a:rPr lang="en-US" sz="2000" baseline="30000" dirty="0"/>
              <a:t>th</a:t>
            </a:r>
            <a:r>
              <a:rPr lang="en-US" sz="2000" dirty="0"/>
              <a:t> September 2016)</a:t>
            </a:r>
          </a:p>
          <a:p>
            <a:pPr>
              <a:buFont typeface="Wingdings" panose="05000000000000000000" pitchFamily="2" charset="2"/>
              <a:buChar char="§"/>
            </a:pPr>
            <a:r>
              <a:rPr lang="en-US" sz="2000" dirty="0"/>
              <a:t>“Corporate governance – how companies and boards operate and deal with shareholders, workers and customers – has shot up the political agenda amid disquiet about inequality and remote business elites” (The Guardian, 7</a:t>
            </a:r>
            <a:r>
              <a:rPr lang="en-US" sz="2000" baseline="30000" dirty="0"/>
              <a:t>th</a:t>
            </a:r>
            <a:r>
              <a:rPr lang="en-US" sz="2000" dirty="0"/>
              <a:t> September 2016)</a:t>
            </a:r>
            <a:endParaRPr lang="en-GB" sz="2000" dirty="0"/>
          </a:p>
          <a:p>
            <a:endParaRPr lang="en-GB" sz="2000" dirty="0"/>
          </a:p>
          <a:p>
            <a:endParaRPr lang="en-GB" dirty="0"/>
          </a:p>
        </p:txBody>
      </p:sp>
      <p:pic>
        <p:nvPicPr>
          <p:cNvPr id="5" name="Picture 4"/>
          <p:cNvPicPr>
            <a:picLocks noChangeAspect="1"/>
          </p:cNvPicPr>
          <p:nvPr/>
        </p:nvPicPr>
        <p:blipFill rotWithShape="1">
          <a:blip r:embed="rId3" cstate="print"/>
          <a:srcRect l="12667" t="11987" r="12334" b="12056"/>
          <a:stretch/>
        </p:blipFill>
        <p:spPr>
          <a:xfrm>
            <a:off x="6985415" y="1184223"/>
            <a:ext cx="4467070" cy="4049582"/>
          </a:xfrm>
          <a:prstGeom prst="rect">
            <a:avLst/>
          </a:prstGeom>
          <a:ln w="3175"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xmlns="" val="4497861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0812" y="543697"/>
            <a:ext cx="2103603" cy="856735"/>
          </a:xfrm>
        </p:spPr>
        <p:txBody>
          <a:bodyPr/>
          <a:lstStyle/>
          <a:p>
            <a:r>
              <a:rPr lang="en-GB" dirty="0"/>
              <a:t>Ethics </a:t>
            </a:r>
          </a:p>
        </p:txBody>
      </p:sp>
      <p:sp>
        <p:nvSpPr>
          <p:cNvPr id="3" name="Content Placeholder 2"/>
          <p:cNvSpPr>
            <a:spLocks noGrp="1"/>
          </p:cNvSpPr>
          <p:nvPr>
            <p:ph idx="1"/>
          </p:nvPr>
        </p:nvSpPr>
        <p:spPr>
          <a:xfrm>
            <a:off x="1697504" y="1524003"/>
            <a:ext cx="5378253" cy="1082672"/>
          </a:xfrm>
        </p:spPr>
        <p:txBody>
          <a:bodyPr>
            <a:normAutofit fontScale="92500" lnSpcReduction="20000"/>
          </a:bodyPr>
          <a:lstStyle/>
          <a:p>
            <a:pPr marL="457200" lvl="1" indent="0">
              <a:buNone/>
            </a:pPr>
            <a:r>
              <a:rPr lang="en-US" altLang="en-US" sz="2800" dirty="0" smtClean="0"/>
              <a:t>“Principles </a:t>
            </a:r>
            <a:r>
              <a:rPr lang="en-US" altLang="en-US" sz="2800" dirty="0"/>
              <a:t>of conduct within </a:t>
            </a:r>
            <a:r>
              <a:rPr lang="en-US" altLang="en-US" sz="2800" dirty="0" err="1"/>
              <a:t>organisations</a:t>
            </a:r>
            <a:r>
              <a:rPr lang="en-US" altLang="en-US" sz="2800" dirty="0"/>
              <a:t> that guide decision-making and </a:t>
            </a:r>
            <a:r>
              <a:rPr lang="en-US" altLang="en-US" sz="2800" dirty="0" err="1" smtClean="0"/>
              <a:t>behaviour</a:t>
            </a:r>
            <a:r>
              <a:rPr lang="en-US" altLang="en-US" sz="2800" dirty="0" smtClean="0"/>
              <a:t>”</a:t>
            </a:r>
            <a:endParaRPr lang="en-US" altLang="en-US" sz="2800" dirty="0"/>
          </a:p>
          <a:p>
            <a:pPr marL="0" indent="0">
              <a:buNone/>
            </a:pPr>
            <a:endParaRPr lang="en-GB" sz="3200" dirty="0"/>
          </a:p>
        </p:txBody>
      </p:sp>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6985416" y="87291"/>
            <a:ext cx="3509083" cy="2895063"/>
          </a:xfrm>
          <a:prstGeom prst="rect">
            <a:avLst/>
          </a:prstGeom>
        </p:spPr>
      </p:pic>
      <p:sp>
        <p:nvSpPr>
          <p:cNvPr id="7" name="Line Callout 2 (No Border) 6"/>
          <p:cNvSpPr/>
          <p:nvPr/>
        </p:nvSpPr>
        <p:spPr>
          <a:xfrm>
            <a:off x="3606017" y="4103125"/>
            <a:ext cx="5603339" cy="1969476"/>
          </a:xfrm>
          <a:prstGeom prst="callout2">
            <a:avLst>
              <a:gd name="adj1" fmla="val 19464"/>
              <a:gd name="adj2" fmla="val -299"/>
              <a:gd name="adj3" fmla="val 18750"/>
              <a:gd name="adj4" fmla="val -16918"/>
              <a:gd name="adj5" fmla="val -74823"/>
              <a:gd name="adj6" fmla="val -1693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b="1" dirty="0">
                <a:effectLst>
                  <a:outerShdw blurRad="38100" dist="38100" dir="2700000" algn="tl">
                    <a:srgbClr val="000000">
                      <a:alpha val="43137"/>
                    </a:srgbClr>
                  </a:outerShdw>
                </a:effectLst>
              </a:rPr>
              <a:t>ORGANISATIONAL VALUES</a:t>
            </a:r>
          </a:p>
          <a:p>
            <a:pPr algn="ctr"/>
            <a:r>
              <a:rPr lang="en-GB" sz="1600" b="1" dirty="0">
                <a:effectLst>
                  <a:outerShdw blurRad="38100" dist="38100" dir="2700000" algn="tl">
                    <a:srgbClr val="000000">
                      <a:alpha val="43137"/>
                    </a:srgbClr>
                  </a:outerShdw>
                </a:effectLst>
              </a:rPr>
              <a:t>(defined in week 1)</a:t>
            </a:r>
          </a:p>
        </p:txBody>
      </p:sp>
    </p:spTree>
    <p:extLst>
      <p:ext uri="{BB962C8B-B14F-4D97-AF65-F5344CB8AC3E}">
        <p14:creationId xmlns:p14="http://schemas.microsoft.com/office/powerpoint/2010/main" xmlns="" val="3807767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47069" y="365127"/>
            <a:ext cx="4596715" cy="1325563"/>
          </a:xfrm>
        </p:spPr>
        <p:txBody>
          <a:bodyPr/>
          <a:lstStyle/>
          <a:p>
            <a:r>
              <a:rPr lang="en-GB" dirty="0" smtClean="0"/>
              <a:t>Origins of ethics</a:t>
            </a:r>
            <a:endParaRPr lang="en-GB" dirty="0"/>
          </a:p>
        </p:txBody>
      </p:sp>
      <p:sp>
        <p:nvSpPr>
          <p:cNvPr id="3" name="Content Placeholder 2"/>
          <p:cNvSpPr>
            <a:spLocks noGrp="1"/>
          </p:cNvSpPr>
          <p:nvPr>
            <p:ph idx="1"/>
          </p:nvPr>
        </p:nvSpPr>
        <p:spPr>
          <a:xfrm>
            <a:off x="284813" y="1600201"/>
            <a:ext cx="11692327" cy="3917032"/>
          </a:xfrm>
        </p:spPr>
        <p:txBody>
          <a:bodyPr/>
          <a:lstStyle/>
          <a:p>
            <a:r>
              <a:rPr lang="en-GB" sz="2800" b="1" dirty="0"/>
              <a:t>Ethics</a:t>
            </a:r>
            <a:r>
              <a:rPr lang="en-GB" sz="2800" dirty="0"/>
              <a:t> or </a:t>
            </a:r>
            <a:r>
              <a:rPr lang="en-GB" sz="2800" b="1" dirty="0"/>
              <a:t>moral philosophy</a:t>
            </a:r>
            <a:r>
              <a:rPr lang="en-GB" sz="2800" dirty="0"/>
              <a:t> is a branch of philosophy that </a:t>
            </a:r>
            <a:r>
              <a:rPr lang="en-GB" sz="2800" dirty="0" smtClean="0"/>
              <a:t>outlines concepts </a:t>
            </a:r>
            <a:r>
              <a:rPr lang="en-GB" sz="2800" dirty="0"/>
              <a:t>of right and wrong conduct</a:t>
            </a:r>
            <a:r>
              <a:rPr lang="en-GB" sz="2800" dirty="0" smtClean="0"/>
              <a:t>.</a:t>
            </a:r>
            <a:r>
              <a:rPr lang="en-GB" sz="2800" dirty="0"/>
              <a:t> The term </a:t>
            </a:r>
            <a:r>
              <a:rPr lang="en-GB" sz="2800" i="1" dirty="0"/>
              <a:t>ethics</a:t>
            </a:r>
            <a:r>
              <a:rPr lang="en-GB" sz="2800" dirty="0"/>
              <a:t> derives from the Ancient Greek word </a:t>
            </a:r>
            <a:r>
              <a:rPr lang="en-GB" sz="2800" dirty="0" err="1"/>
              <a:t>ἠθικός</a:t>
            </a:r>
            <a:r>
              <a:rPr lang="en-GB" sz="2800" dirty="0"/>
              <a:t> </a:t>
            </a:r>
            <a:r>
              <a:rPr lang="en-GB" sz="2800" i="1" dirty="0" err="1"/>
              <a:t>ethikos</a:t>
            </a:r>
            <a:r>
              <a:rPr lang="en-GB" sz="2800" dirty="0"/>
              <a:t>, which is derived from the word </a:t>
            </a:r>
            <a:r>
              <a:rPr lang="en-GB" sz="2800" dirty="0" err="1"/>
              <a:t>ἦθος</a:t>
            </a:r>
            <a:r>
              <a:rPr lang="en-GB" sz="2800" dirty="0"/>
              <a:t> </a:t>
            </a:r>
            <a:r>
              <a:rPr lang="en-GB" sz="2800" i="1" dirty="0"/>
              <a:t>ethos</a:t>
            </a:r>
            <a:r>
              <a:rPr lang="en-GB" sz="2800" dirty="0"/>
              <a:t> (habit, "custom"). </a:t>
            </a:r>
            <a:endParaRPr lang="en-GB" sz="2800" dirty="0" smtClean="0"/>
          </a:p>
          <a:p>
            <a:r>
              <a:rPr lang="en-GB" sz="2800" dirty="0" smtClean="0"/>
              <a:t>The values, principles and prevailing customs of good, orderly behaviour acceptable within society.</a:t>
            </a:r>
          </a:p>
          <a:p>
            <a:r>
              <a:rPr lang="en-GB" sz="2800" dirty="0" smtClean="0"/>
              <a:t>Individual morality is subject to the presiding values of a society at a given point in time. </a:t>
            </a:r>
            <a:endParaRPr lang="en-GB" sz="2800" dirty="0"/>
          </a:p>
        </p:txBody>
      </p:sp>
    </p:spTree>
    <p:extLst>
      <p:ext uri="{BB962C8B-B14F-4D97-AF65-F5344CB8AC3E}">
        <p14:creationId xmlns:p14="http://schemas.microsoft.com/office/powerpoint/2010/main" xmlns="" val="1965796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29" name="Title 1"/>
          <p:cNvSpPr>
            <a:spLocks noGrp="1"/>
          </p:cNvSpPr>
          <p:nvPr>
            <p:ph type="title"/>
          </p:nvPr>
        </p:nvSpPr>
        <p:spPr/>
        <p:txBody>
          <a:bodyPr/>
          <a:lstStyle/>
          <a:p>
            <a:pPr algn="ctr" eaLnBrk="1" hangingPunct="1"/>
            <a:r>
              <a:rPr lang="en-US" dirty="0" smtClean="0">
                <a:effectLst>
                  <a:outerShdw blurRad="38100" dist="38100" dir="2700000" algn="tl">
                    <a:srgbClr val="000000">
                      <a:alpha val="43137"/>
                    </a:srgbClr>
                  </a:outerShdw>
                </a:effectLst>
              </a:rPr>
              <a:t>Corporate Ethics</a:t>
            </a:r>
            <a:endParaRPr lang="en-US" dirty="0">
              <a:effectLst>
                <a:outerShdw blurRad="38100" dist="38100" dir="2700000" algn="tl">
                  <a:srgbClr val="000000">
                    <a:alpha val="43137"/>
                  </a:srgbClr>
                </a:outerShdw>
              </a:effectLst>
            </a:endParaRPr>
          </a:p>
        </p:txBody>
      </p:sp>
      <p:sp>
        <p:nvSpPr>
          <p:cNvPr id="99330" name="Content Placeholder 2"/>
          <p:cNvSpPr>
            <a:spLocks noGrp="1"/>
          </p:cNvSpPr>
          <p:nvPr>
            <p:ph idx="1"/>
          </p:nvPr>
        </p:nvSpPr>
        <p:spPr/>
        <p:txBody>
          <a:bodyPr/>
          <a:lstStyle/>
          <a:p>
            <a:pPr eaLnBrk="1" hangingPunct="1">
              <a:buFont typeface="Wingdings" panose="05000000000000000000" pitchFamily="2" charset="2"/>
              <a:buChar char="§"/>
            </a:pPr>
            <a:r>
              <a:rPr lang="en-US" dirty="0"/>
              <a:t>Involves the principles that define </a:t>
            </a:r>
            <a:r>
              <a:rPr lang="en-US" i="1" dirty="0"/>
              <a:t>right</a:t>
            </a:r>
            <a:r>
              <a:rPr lang="en-US" dirty="0"/>
              <a:t> and </a:t>
            </a:r>
            <a:r>
              <a:rPr lang="en-US" i="1" dirty="0"/>
              <a:t>wrong</a:t>
            </a:r>
            <a:r>
              <a:rPr lang="en-US" dirty="0"/>
              <a:t> decisions and behavior</a:t>
            </a:r>
          </a:p>
          <a:p>
            <a:pPr lvl="1" eaLnBrk="1" hangingPunct="1">
              <a:buFont typeface="Wingdings" panose="05000000000000000000" pitchFamily="2" charset="2"/>
              <a:buChar char="§"/>
            </a:pPr>
            <a:r>
              <a:rPr lang="en-US" dirty="0"/>
              <a:t>Refers to both organizations and individuals</a:t>
            </a:r>
          </a:p>
          <a:p>
            <a:pPr lvl="1" eaLnBrk="1" hangingPunct="1">
              <a:buFont typeface="Wingdings" panose="05000000000000000000" pitchFamily="2" charset="2"/>
              <a:buChar char="§"/>
            </a:pPr>
            <a:endParaRPr lang="en-US" dirty="0"/>
          </a:p>
          <a:p>
            <a:pPr eaLnBrk="1" hangingPunct="1">
              <a:buFont typeface="Wingdings" panose="05000000000000000000" pitchFamily="2" charset="2"/>
              <a:buChar char="§"/>
            </a:pPr>
            <a:r>
              <a:rPr lang="en-US" dirty="0"/>
              <a:t>Corporate scandals of 2001 -2002 and the 2008 financial crisis elevated the discussion about the extent of business ethics</a:t>
            </a:r>
          </a:p>
        </p:txBody>
      </p:sp>
      <p:pic>
        <p:nvPicPr>
          <p:cNvPr id="5" name="Picture 4"/>
          <p:cNvPicPr>
            <a:picLocks noChangeAspect="1"/>
          </p:cNvPicPr>
          <p:nvPr/>
        </p:nvPicPr>
        <p:blipFill>
          <a:blip r:embed="rId3" cstate="print"/>
          <a:stretch>
            <a:fillRect/>
          </a:stretch>
        </p:blipFill>
        <p:spPr>
          <a:xfrm>
            <a:off x="1524000" y="4724400"/>
            <a:ext cx="2133600" cy="2133600"/>
          </a:xfrm>
          <a:prstGeom prst="rect">
            <a:avLst/>
          </a:prstGeom>
        </p:spPr>
      </p:pic>
      <p:pic>
        <p:nvPicPr>
          <p:cNvPr id="6" name="Picture 2" descr="Image result for worldcom"/>
          <p:cNvPicPr>
            <a:picLocks noChangeAspect="1" noChangeArrowheads="1"/>
          </p:cNvPicPr>
          <p:nvPr/>
        </p:nvPicPr>
        <p:blipFill rotWithShape="1">
          <a:blip r:embed="rId4" cstate="print">
            <a:extLst>
              <a:ext uri="{28A0092B-C50C-407E-A947-70E740481C1C}">
                <a14:useLocalDpi xmlns:a14="http://schemas.microsoft.com/office/drawing/2010/main" xmlns="" val="0"/>
              </a:ext>
            </a:extLst>
          </a:blip>
          <a:srcRect t="23740" b="23740"/>
          <a:stretch/>
        </p:blipFill>
        <p:spPr bwMode="auto">
          <a:xfrm>
            <a:off x="3895726" y="5135880"/>
            <a:ext cx="3238500" cy="1310640"/>
          </a:xfrm>
          <a:prstGeom prst="rect">
            <a:avLst/>
          </a:prstGeom>
          <a:noFill/>
          <a:ln w="3175">
            <a:solidFill>
              <a:schemeClr val="tx1"/>
            </a:solidFill>
          </a:ln>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761422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‘The Smartest Guys in the Room’</a:t>
            </a:r>
          </a:p>
        </p:txBody>
      </p:sp>
      <p:sp>
        <p:nvSpPr>
          <p:cNvPr id="3" name="Content Placeholder 2"/>
          <p:cNvSpPr>
            <a:spLocks noGrp="1"/>
          </p:cNvSpPr>
          <p:nvPr>
            <p:ph sz="half" idx="1"/>
          </p:nvPr>
        </p:nvSpPr>
        <p:spPr>
          <a:xfrm>
            <a:off x="2152650" y="1825625"/>
            <a:ext cx="8286751" cy="4351338"/>
          </a:xfrm>
        </p:spPr>
        <p:txBody>
          <a:bodyPr/>
          <a:lstStyle/>
          <a:p>
            <a:pPr>
              <a:buFont typeface="Wingdings" panose="05000000000000000000" pitchFamily="2" charset="2"/>
              <a:buChar char="§"/>
            </a:pPr>
            <a:r>
              <a:rPr lang="en-GB" dirty="0"/>
              <a:t>Trailer: </a:t>
            </a:r>
            <a:r>
              <a:rPr lang="en-GB" dirty="0">
                <a:hlinkClick r:id="rId2"/>
              </a:rPr>
              <a:t>www.youtube.com/watch?v=-w6duQhWuVk</a:t>
            </a:r>
            <a:r>
              <a:rPr lang="en-GB" dirty="0"/>
              <a:t>  </a:t>
            </a:r>
          </a:p>
          <a:p>
            <a:pPr>
              <a:buFont typeface="Wingdings" panose="05000000000000000000" pitchFamily="2" charset="2"/>
              <a:buChar char="§"/>
            </a:pPr>
            <a:endParaRPr lang="en-GB" dirty="0"/>
          </a:p>
          <a:p>
            <a:pPr>
              <a:buFont typeface="Wingdings" panose="05000000000000000000" pitchFamily="2" charset="2"/>
              <a:buChar char="§"/>
            </a:pPr>
            <a:r>
              <a:rPr lang="en-GB" dirty="0"/>
              <a:t>Full documentary: </a:t>
            </a:r>
            <a:r>
              <a:rPr lang="en-GB" dirty="0">
                <a:hlinkClick r:id="rId3"/>
              </a:rPr>
              <a:t>www.youtube.com/watch?v=o4WkR3f8Qw4</a:t>
            </a:r>
            <a:r>
              <a:rPr lang="en-GB" dirty="0"/>
              <a:t> </a:t>
            </a:r>
          </a:p>
        </p:txBody>
      </p:sp>
      <p:pic>
        <p:nvPicPr>
          <p:cNvPr id="5" name="Picture 4"/>
          <p:cNvPicPr>
            <a:picLocks noChangeAspect="1"/>
          </p:cNvPicPr>
          <p:nvPr/>
        </p:nvPicPr>
        <p:blipFill>
          <a:blip r:embed="rId4" cstate="print"/>
          <a:stretch>
            <a:fillRect/>
          </a:stretch>
        </p:blipFill>
        <p:spPr>
          <a:xfrm>
            <a:off x="8280664" y="3611881"/>
            <a:ext cx="2158736" cy="3078478"/>
          </a:xfrm>
          <a:prstGeom prst="rect">
            <a:avLst/>
          </a:prstGeom>
        </p:spPr>
      </p:pic>
    </p:spTree>
    <p:extLst>
      <p:ext uri="{BB962C8B-B14F-4D97-AF65-F5344CB8AC3E}">
        <p14:creationId xmlns:p14="http://schemas.microsoft.com/office/powerpoint/2010/main" xmlns="" val="416327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2809103" y="650790"/>
            <a:ext cx="6730313" cy="930876"/>
          </a:xfrm>
        </p:spPr>
        <p:txBody>
          <a:bodyPr/>
          <a:lstStyle/>
          <a:p>
            <a:r>
              <a:rPr lang="en-US" altLang="en-US" dirty="0"/>
              <a:t>Code of Business Ethics</a:t>
            </a:r>
          </a:p>
        </p:txBody>
      </p:sp>
      <p:sp>
        <p:nvSpPr>
          <p:cNvPr id="3" name="Content Placeholder 2"/>
          <p:cNvSpPr>
            <a:spLocks noGrp="1"/>
          </p:cNvSpPr>
          <p:nvPr>
            <p:ph idx="1"/>
          </p:nvPr>
        </p:nvSpPr>
        <p:spPr/>
        <p:txBody>
          <a:bodyPr/>
          <a:lstStyle/>
          <a:p>
            <a:r>
              <a:rPr lang="en-US" altLang="en-US" dirty="0"/>
              <a:t>To ensure that the </a:t>
            </a:r>
            <a:r>
              <a:rPr lang="en-US" altLang="en-US" dirty="0">
                <a:solidFill>
                  <a:srgbClr val="558ED5"/>
                </a:solidFill>
              </a:rPr>
              <a:t>code of ethics </a:t>
            </a:r>
            <a:r>
              <a:rPr lang="en-US" altLang="en-US" dirty="0"/>
              <a:t>is read, understood, believed, and remembered, periodic ethics workshops are needed to </a:t>
            </a:r>
            <a:r>
              <a:rPr lang="en-US" altLang="en-US" dirty="0">
                <a:solidFill>
                  <a:srgbClr val="558ED5"/>
                </a:solidFill>
              </a:rPr>
              <a:t>sensitize</a:t>
            </a:r>
            <a:r>
              <a:rPr lang="en-US" altLang="en-US" dirty="0"/>
              <a:t> people to workplace circumstances in which </a:t>
            </a:r>
            <a:r>
              <a:rPr lang="en-US" altLang="en-US" dirty="0">
                <a:solidFill>
                  <a:srgbClr val="558ED5"/>
                </a:solidFill>
              </a:rPr>
              <a:t>ethics issues </a:t>
            </a:r>
            <a:r>
              <a:rPr lang="en-US" altLang="en-US" dirty="0"/>
              <a:t>may arise</a:t>
            </a:r>
          </a:p>
        </p:txBody>
      </p:sp>
      <p:sp>
        <p:nvSpPr>
          <p:cNvPr id="21509" name="Footer Placeholder 4"/>
          <p:cNvSpPr>
            <a:spLocks noGrp="1"/>
          </p:cNvSpPr>
          <p:nvPr>
            <p:ph type="ftr" sz="quarter" idx="1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Calibri" panose="020F0502020204030204" pitchFamily="34" charset="0"/>
                <a:cs typeface="Arial" panose="020B0604020202020204" pitchFamily="34" charset="0"/>
              </a:defRPr>
            </a:lvl1pPr>
            <a:lvl2pPr marL="37931725" indent="-37474525" eaLnBrk="0" hangingPunct="0">
              <a:defRPr sz="2400">
                <a:solidFill>
                  <a:schemeClr val="tx1"/>
                </a:solidFill>
                <a:latin typeface="Calibri" panose="020F0502020204030204" pitchFamily="34" charset="0"/>
                <a:cs typeface="Arial" panose="020B0604020202020204" pitchFamily="34" charset="0"/>
              </a:defRPr>
            </a:lvl2pPr>
            <a:lvl3pPr eaLnBrk="0" hangingPunct="0">
              <a:defRPr sz="2400">
                <a:solidFill>
                  <a:schemeClr val="tx1"/>
                </a:solidFill>
                <a:latin typeface="Calibri" panose="020F0502020204030204" pitchFamily="34" charset="0"/>
                <a:cs typeface="Arial" panose="020B0604020202020204" pitchFamily="34" charset="0"/>
              </a:defRPr>
            </a:lvl3pPr>
            <a:lvl4pPr eaLnBrk="0" hangingPunct="0">
              <a:defRPr sz="2400">
                <a:solidFill>
                  <a:schemeClr val="tx1"/>
                </a:solidFill>
                <a:latin typeface="Calibri" panose="020F0502020204030204" pitchFamily="34" charset="0"/>
                <a:cs typeface="Arial" panose="020B0604020202020204" pitchFamily="34" charset="0"/>
              </a:defRPr>
            </a:lvl4pPr>
            <a:lvl5pPr eaLnBrk="0" hangingPunct="0">
              <a:defRPr sz="2400">
                <a:solidFill>
                  <a:schemeClr val="tx1"/>
                </a:solidFill>
                <a:latin typeface="Calibri" panose="020F0502020204030204" pitchFamily="34" charset="0"/>
                <a:cs typeface="Arial" panose="020B0604020202020204" pitchFamily="34" charset="0"/>
              </a:defRPr>
            </a:lvl5pPr>
            <a:lvl6pPr marL="4572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9144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13716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18288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r>
              <a:rPr lang="en-US" altLang="en-US" sz="1200"/>
              <a:t>Copyright ©2013 Pearson Education</a:t>
            </a:r>
          </a:p>
        </p:txBody>
      </p:sp>
      <p:sp>
        <p:nvSpPr>
          <p:cNvPr id="21508" name="Slide Number Placeholder 3"/>
          <p:cNvSpPr>
            <a:spLocks noGrp="1"/>
          </p:cNvSpPr>
          <p:nvPr>
            <p:ph type="sldNum" sz="quarter" idx="12"/>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Calibri" panose="020F0502020204030204" pitchFamily="34" charset="0"/>
                <a:cs typeface="Arial" panose="020B0604020202020204" pitchFamily="34" charset="0"/>
              </a:defRPr>
            </a:lvl1pPr>
            <a:lvl2pPr marL="37931725" indent="-37474525" eaLnBrk="0" hangingPunct="0">
              <a:defRPr sz="2400">
                <a:solidFill>
                  <a:schemeClr val="tx1"/>
                </a:solidFill>
                <a:latin typeface="Calibri" panose="020F0502020204030204" pitchFamily="34" charset="0"/>
                <a:cs typeface="Arial" panose="020B0604020202020204" pitchFamily="34" charset="0"/>
              </a:defRPr>
            </a:lvl2pPr>
            <a:lvl3pPr eaLnBrk="0" hangingPunct="0">
              <a:defRPr sz="2400">
                <a:solidFill>
                  <a:schemeClr val="tx1"/>
                </a:solidFill>
                <a:latin typeface="Calibri" panose="020F0502020204030204" pitchFamily="34" charset="0"/>
                <a:cs typeface="Arial" panose="020B0604020202020204" pitchFamily="34" charset="0"/>
              </a:defRPr>
            </a:lvl3pPr>
            <a:lvl4pPr eaLnBrk="0" hangingPunct="0">
              <a:defRPr sz="2400">
                <a:solidFill>
                  <a:schemeClr val="tx1"/>
                </a:solidFill>
                <a:latin typeface="Calibri" panose="020F0502020204030204" pitchFamily="34" charset="0"/>
                <a:cs typeface="Arial" panose="020B0604020202020204" pitchFamily="34" charset="0"/>
              </a:defRPr>
            </a:lvl4pPr>
            <a:lvl5pPr eaLnBrk="0" hangingPunct="0">
              <a:defRPr sz="2400">
                <a:solidFill>
                  <a:schemeClr val="tx1"/>
                </a:solidFill>
                <a:latin typeface="Calibri" panose="020F0502020204030204" pitchFamily="34" charset="0"/>
                <a:cs typeface="Arial" panose="020B0604020202020204" pitchFamily="34" charset="0"/>
              </a:defRPr>
            </a:lvl5pPr>
            <a:lvl6pPr marL="4572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9144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13716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18288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r>
              <a:rPr lang="en-US" altLang="en-US" sz="1200">
                <a:latin typeface="Arial" panose="020B0604020202020204" pitchFamily="34" charset="0"/>
              </a:rPr>
              <a:t>10-</a:t>
            </a:r>
            <a:fld id="{6A80952A-FBA4-4C72-82A2-D136BB440FB7}" type="slidenum">
              <a:rPr lang="en-US" altLang="en-US" sz="1200">
                <a:latin typeface="Arial" panose="020B0604020202020204" pitchFamily="34" charset="0"/>
              </a:rPr>
              <a:pPr eaLnBrk="1" hangingPunct="1"/>
              <a:t>15</a:t>
            </a:fld>
            <a:endParaRPr lang="en-US" altLang="en-US" sz="1200">
              <a:latin typeface="Arial" panose="020B0604020202020204" pitchFamily="34" charset="0"/>
            </a:endParaRPr>
          </a:p>
        </p:txBody>
      </p:sp>
    </p:spTree>
    <p:extLst>
      <p:ext uri="{BB962C8B-B14F-4D97-AF65-F5344CB8AC3E}">
        <p14:creationId xmlns:p14="http://schemas.microsoft.com/office/powerpoint/2010/main" xmlns="" val="3896430949"/>
      </p:ext>
    </p:extLst>
  </p:cSld>
  <p:clrMapOvr>
    <a:masterClrMapping/>
  </p:clrMapOvr>
  <p:transition>
    <p:random/>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algn="ctr"/>
            <a:r>
              <a:rPr lang="en-US" altLang="en-US" dirty="0">
                <a:effectLst>
                  <a:outerShdw blurRad="38100" dist="38100" dir="2700000" algn="tl">
                    <a:srgbClr val="000000">
                      <a:alpha val="43137"/>
                    </a:srgbClr>
                  </a:outerShdw>
                </a:effectLst>
              </a:rPr>
              <a:t>An Ethics Culture</a:t>
            </a:r>
          </a:p>
        </p:txBody>
      </p:sp>
      <p:sp>
        <p:nvSpPr>
          <p:cNvPr id="22531" name="Content Placeholder 2"/>
          <p:cNvSpPr>
            <a:spLocks noGrp="1"/>
          </p:cNvSpPr>
          <p:nvPr>
            <p:ph idx="1"/>
          </p:nvPr>
        </p:nvSpPr>
        <p:spPr>
          <a:xfrm>
            <a:off x="2152651" y="1736725"/>
            <a:ext cx="7886700" cy="1695792"/>
          </a:xfrm>
        </p:spPr>
        <p:txBody>
          <a:bodyPr>
            <a:noAutofit/>
          </a:bodyPr>
          <a:lstStyle/>
          <a:p>
            <a:r>
              <a:rPr lang="en-US" altLang="en-US" sz="3200" b="1" dirty="0"/>
              <a:t>Whistle-blowing</a:t>
            </a:r>
            <a:r>
              <a:rPr lang="en-US" altLang="en-US" sz="3200" dirty="0"/>
              <a:t> </a:t>
            </a:r>
          </a:p>
          <a:p>
            <a:pPr lvl="1"/>
            <a:r>
              <a:rPr lang="en-US" altLang="en-US" sz="2800" dirty="0"/>
              <a:t>refers to policies that require employees to report any unethical violations they discover or see in the firm</a:t>
            </a:r>
          </a:p>
        </p:txBody>
      </p:sp>
      <p:sp>
        <p:nvSpPr>
          <p:cNvPr id="22533" name="Footer Placeholder 4"/>
          <p:cNvSpPr>
            <a:spLocks noGrp="1"/>
          </p:cNvSpPr>
          <p:nvPr>
            <p:ph type="ftr" sz="quarter" idx="1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Calibri" panose="020F0502020204030204" pitchFamily="34" charset="0"/>
                <a:cs typeface="Arial" panose="020B0604020202020204" pitchFamily="34" charset="0"/>
              </a:defRPr>
            </a:lvl1pPr>
            <a:lvl2pPr marL="37931725" indent="-37474525" eaLnBrk="0" hangingPunct="0">
              <a:defRPr sz="2400">
                <a:solidFill>
                  <a:schemeClr val="tx1"/>
                </a:solidFill>
                <a:latin typeface="Calibri" panose="020F0502020204030204" pitchFamily="34" charset="0"/>
                <a:cs typeface="Arial" panose="020B0604020202020204" pitchFamily="34" charset="0"/>
              </a:defRPr>
            </a:lvl2pPr>
            <a:lvl3pPr eaLnBrk="0" hangingPunct="0">
              <a:defRPr sz="2400">
                <a:solidFill>
                  <a:schemeClr val="tx1"/>
                </a:solidFill>
                <a:latin typeface="Calibri" panose="020F0502020204030204" pitchFamily="34" charset="0"/>
                <a:cs typeface="Arial" panose="020B0604020202020204" pitchFamily="34" charset="0"/>
              </a:defRPr>
            </a:lvl3pPr>
            <a:lvl4pPr eaLnBrk="0" hangingPunct="0">
              <a:defRPr sz="2400">
                <a:solidFill>
                  <a:schemeClr val="tx1"/>
                </a:solidFill>
                <a:latin typeface="Calibri" panose="020F0502020204030204" pitchFamily="34" charset="0"/>
                <a:cs typeface="Arial" panose="020B0604020202020204" pitchFamily="34" charset="0"/>
              </a:defRPr>
            </a:lvl4pPr>
            <a:lvl5pPr eaLnBrk="0" hangingPunct="0">
              <a:defRPr sz="2400">
                <a:solidFill>
                  <a:schemeClr val="tx1"/>
                </a:solidFill>
                <a:latin typeface="Calibri" panose="020F0502020204030204" pitchFamily="34" charset="0"/>
                <a:cs typeface="Arial" panose="020B0604020202020204" pitchFamily="34" charset="0"/>
              </a:defRPr>
            </a:lvl5pPr>
            <a:lvl6pPr marL="4572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9144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13716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18288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r>
              <a:rPr lang="en-US" altLang="en-US" sz="1200"/>
              <a:t>Copyright ©2013 Pearson Education</a:t>
            </a:r>
          </a:p>
        </p:txBody>
      </p:sp>
      <p:sp>
        <p:nvSpPr>
          <p:cNvPr id="22532" name="Slide Number Placeholder 3"/>
          <p:cNvSpPr>
            <a:spLocks noGrp="1"/>
          </p:cNvSpPr>
          <p:nvPr>
            <p:ph type="sldNum" sz="quarter" idx="12"/>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Calibri" panose="020F0502020204030204" pitchFamily="34" charset="0"/>
                <a:cs typeface="Arial" panose="020B0604020202020204" pitchFamily="34" charset="0"/>
              </a:defRPr>
            </a:lvl1pPr>
            <a:lvl2pPr marL="37931725" indent="-37474525" eaLnBrk="0" hangingPunct="0">
              <a:defRPr sz="2400">
                <a:solidFill>
                  <a:schemeClr val="tx1"/>
                </a:solidFill>
                <a:latin typeface="Calibri" panose="020F0502020204030204" pitchFamily="34" charset="0"/>
                <a:cs typeface="Arial" panose="020B0604020202020204" pitchFamily="34" charset="0"/>
              </a:defRPr>
            </a:lvl2pPr>
            <a:lvl3pPr eaLnBrk="0" hangingPunct="0">
              <a:defRPr sz="2400">
                <a:solidFill>
                  <a:schemeClr val="tx1"/>
                </a:solidFill>
                <a:latin typeface="Calibri" panose="020F0502020204030204" pitchFamily="34" charset="0"/>
                <a:cs typeface="Arial" panose="020B0604020202020204" pitchFamily="34" charset="0"/>
              </a:defRPr>
            </a:lvl3pPr>
            <a:lvl4pPr eaLnBrk="0" hangingPunct="0">
              <a:defRPr sz="2400">
                <a:solidFill>
                  <a:schemeClr val="tx1"/>
                </a:solidFill>
                <a:latin typeface="Calibri" panose="020F0502020204030204" pitchFamily="34" charset="0"/>
                <a:cs typeface="Arial" panose="020B0604020202020204" pitchFamily="34" charset="0"/>
              </a:defRPr>
            </a:lvl4pPr>
            <a:lvl5pPr eaLnBrk="0" hangingPunct="0">
              <a:defRPr sz="2400">
                <a:solidFill>
                  <a:schemeClr val="tx1"/>
                </a:solidFill>
                <a:latin typeface="Calibri" panose="020F0502020204030204" pitchFamily="34" charset="0"/>
                <a:cs typeface="Arial" panose="020B0604020202020204" pitchFamily="34" charset="0"/>
              </a:defRPr>
            </a:lvl5pPr>
            <a:lvl6pPr marL="4572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9144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13716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18288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r>
              <a:rPr lang="en-US" altLang="en-US" sz="1200">
                <a:latin typeface="Arial" panose="020B0604020202020204" pitchFamily="34" charset="0"/>
              </a:rPr>
              <a:t>10-</a:t>
            </a:r>
            <a:fld id="{0921DB09-DA5F-41E2-BEBC-5EA4B09BA83A}" type="slidenum">
              <a:rPr lang="en-US" altLang="en-US" sz="1200">
                <a:latin typeface="Arial" panose="020B0604020202020204" pitchFamily="34" charset="0"/>
              </a:rPr>
              <a:pPr eaLnBrk="1" hangingPunct="1"/>
              <a:t>16</a:t>
            </a:fld>
            <a:endParaRPr lang="en-US" altLang="en-US" sz="1200">
              <a:latin typeface="Arial" panose="020B0604020202020204" pitchFamily="34" charset="0"/>
            </a:endParaRPr>
          </a:p>
        </p:txBody>
      </p:sp>
      <p:sp>
        <p:nvSpPr>
          <p:cNvPr id="6" name="Content Placeholder 2"/>
          <p:cNvSpPr txBox="1">
            <a:spLocks/>
          </p:cNvSpPr>
          <p:nvPr/>
        </p:nvSpPr>
        <p:spPr>
          <a:xfrm>
            <a:off x="1379094" y="3793319"/>
            <a:ext cx="9983449" cy="1932924"/>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t>Ethics </a:t>
            </a:r>
            <a:r>
              <a:rPr lang="en-US" altLang="en-US" dirty="0">
                <a:solidFill>
                  <a:srgbClr val="558ED5"/>
                </a:solidFill>
              </a:rPr>
              <a:t>training</a:t>
            </a:r>
            <a:r>
              <a:rPr lang="en-US" altLang="en-US" dirty="0"/>
              <a:t> programs should include messages from the CEO or owner of the business emphasizing </a:t>
            </a:r>
            <a:r>
              <a:rPr lang="en-US" altLang="en-US" dirty="0">
                <a:solidFill>
                  <a:srgbClr val="558ED5"/>
                </a:solidFill>
              </a:rPr>
              <a:t>ethical business practices</a:t>
            </a:r>
            <a:r>
              <a:rPr lang="en-US" altLang="en-US" dirty="0"/>
              <a:t>, the development and discussion of </a:t>
            </a:r>
            <a:r>
              <a:rPr lang="en-US" altLang="en-US" dirty="0">
                <a:solidFill>
                  <a:srgbClr val="558ED5"/>
                </a:solidFill>
              </a:rPr>
              <a:t>codes of ethics</a:t>
            </a:r>
            <a:r>
              <a:rPr lang="en-US" altLang="en-US" dirty="0"/>
              <a:t>, and procedures for discussing and reporting unethical behavior</a:t>
            </a:r>
          </a:p>
        </p:txBody>
      </p:sp>
    </p:spTree>
    <p:extLst>
      <p:ext uri="{BB962C8B-B14F-4D97-AF65-F5344CB8AC3E}">
        <p14:creationId xmlns:p14="http://schemas.microsoft.com/office/powerpoint/2010/main" xmlns="" val="932175457"/>
      </p:ext>
    </p:extLst>
  </p:cSld>
  <p:clrMapOvr>
    <a:masterClrMapping/>
  </p:clrMapOvr>
  <p:transition>
    <p:random/>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4876801" y="365127"/>
            <a:ext cx="2018271" cy="1325563"/>
          </a:xfrm>
        </p:spPr>
        <p:txBody>
          <a:bodyPr/>
          <a:lstStyle/>
          <a:p>
            <a:r>
              <a:rPr lang="en-US" altLang="en-US" b="1" dirty="0">
                <a:solidFill>
                  <a:srgbClr val="FF0000"/>
                </a:solidFill>
              </a:rPr>
              <a:t>Bribes</a:t>
            </a:r>
          </a:p>
        </p:txBody>
      </p:sp>
      <p:sp>
        <p:nvSpPr>
          <p:cNvPr id="24579" name="Content Placeholder 2"/>
          <p:cNvSpPr>
            <a:spLocks noGrp="1"/>
          </p:cNvSpPr>
          <p:nvPr>
            <p:ph idx="1"/>
          </p:nvPr>
        </p:nvSpPr>
        <p:spPr/>
        <p:txBody>
          <a:bodyPr/>
          <a:lstStyle/>
          <a:p>
            <a:pPr>
              <a:buFont typeface="Wingdings" panose="05000000000000000000" pitchFamily="2" charset="2"/>
              <a:buChar char="§"/>
            </a:pPr>
            <a:r>
              <a:rPr lang="en-US" altLang="en-US" b="1" dirty="0"/>
              <a:t>Bribery </a:t>
            </a:r>
          </a:p>
          <a:p>
            <a:pPr>
              <a:buFont typeface="Wingdings" panose="05000000000000000000" pitchFamily="2" charset="2"/>
              <a:buChar char="§"/>
            </a:pPr>
            <a:endParaRPr lang="en-US" altLang="en-US" b="1" dirty="0"/>
          </a:p>
          <a:p>
            <a:pPr lvl="1">
              <a:buFont typeface="Wingdings" panose="05000000000000000000" pitchFamily="2" charset="2"/>
              <a:buChar char="§"/>
            </a:pPr>
            <a:r>
              <a:rPr lang="en-US" altLang="en-US" dirty="0"/>
              <a:t>the offering, giving, receiving, or soliciting of any item of value to influence the actions of an official or other person in discharge of a public or legal duty</a:t>
            </a:r>
          </a:p>
          <a:p>
            <a:pPr lvl="1">
              <a:buFont typeface="Wingdings" panose="05000000000000000000" pitchFamily="2" charset="2"/>
              <a:buChar char="§"/>
            </a:pPr>
            <a:endParaRPr lang="en-US" altLang="en-US" dirty="0"/>
          </a:p>
          <a:p>
            <a:pPr lvl="1">
              <a:buFont typeface="Wingdings" panose="05000000000000000000" pitchFamily="2" charset="2"/>
              <a:buChar char="§"/>
            </a:pPr>
            <a:r>
              <a:rPr lang="en-US" altLang="en-US" dirty="0"/>
              <a:t>is a crime in most countries of the world</a:t>
            </a:r>
          </a:p>
        </p:txBody>
      </p:sp>
      <p:sp>
        <p:nvSpPr>
          <p:cNvPr id="24581" name="Footer Placeholder 4"/>
          <p:cNvSpPr>
            <a:spLocks noGrp="1"/>
          </p:cNvSpPr>
          <p:nvPr>
            <p:ph type="ftr" sz="quarter" idx="1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Calibri" panose="020F0502020204030204" pitchFamily="34" charset="0"/>
                <a:cs typeface="Arial" panose="020B0604020202020204" pitchFamily="34" charset="0"/>
              </a:defRPr>
            </a:lvl1pPr>
            <a:lvl2pPr marL="37931725" indent="-37474525" eaLnBrk="0" hangingPunct="0">
              <a:defRPr sz="2400">
                <a:solidFill>
                  <a:schemeClr val="tx1"/>
                </a:solidFill>
                <a:latin typeface="Calibri" panose="020F0502020204030204" pitchFamily="34" charset="0"/>
                <a:cs typeface="Arial" panose="020B0604020202020204" pitchFamily="34" charset="0"/>
              </a:defRPr>
            </a:lvl2pPr>
            <a:lvl3pPr eaLnBrk="0" hangingPunct="0">
              <a:defRPr sz="2400">
                <a:solidFill>
                  <a:schemeClr val="tx1"/>
                </a:solidFill>
                <a:latin typeface="Calibri" panose="020F0502020204030204" pitchFamily="34" charset="0"/>
                <a:cs typeface="Arial" panose="020B0604020202020204" pitchFamily="34" charset="0"/>
              </a:defRPr>
            </a:lvl3pPr>
            <a:lvl4pPr eaLnBrk="0" hangingPunct="0">
              <a:defRPr sz="2400">
                <a:solidFill>
                  <a:schemeClr val="tx1"/>
                </a:solidFill>
                <a:latin typeface="Calibri" panose="020F0502020204030204" pitchFamily="34" charset="0"/>
                <a:cs typeface="Arial" panose="020B0604020202020204" pitchFamily="34" charset="0"/>
              </a:defRPr>
            </a:lvl4pPr>
            <a:lvl5pPr eaLnBrk="0" hangingPunct="0">
              <a:defRPr sz="2400">
                <a:solidFill>
                  <a:schemeClr val="tx1"/>
                </a:solidFill>
                <a:latin typeface="Calibri" panose="020F0502020204030204" pitchFamily="34" charset="0"/>
                <a:cs typeface="Arial" panose="020B0604020202020204" pitchFamily="34" charset="0"/>
              </a:defRPr>
            </a:lvl5pPr>
            <a:lvl6pPr marL="4572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9144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13716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18288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r>
              <a:rPr lang="en-US" altLang="en-US" sz="1200"/>
              <a:t>Copyright ©2013 Pearson Education</a:t>
            </a:r>
          </a:p>
        </p:txBody>
      </p:sp>
      <p:sp>
        <p:nvSpPr>
          <p:cNvPr id="24580" name="Slide Number Placeholder 3"/>
          <p:cNvSpPr>
            <a:spLocks noGrp="1"/>
          </p:cNvSpPr>
          <p:nvPr>
            <p:ph type="sldNum" sz="quarter" idx="12"/>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Calibri" panose="020F0502020204030204" pitchFamily="34" charset="0"/>
                <a:cs typeface="Arial" panose="020B0604020202020204" pitchFamily="34" charset="0"/>
              </a:defRPr>
            </a:lvl1pPr>
            <a:lvl2pPr marL="37931725" indent="-37474525" eaLnBrk="0" hangingPunct="0">
              <a:defRPr sz="2400">
                <a:solidFill>
                  <a:schemeClr val="tx1"/>
                </a:solidFill>
                <a:latin typeface="Calibri" panose="020F0502020204030204" pitchFamily="34" charset="0"/>
                <a:cs typeface="Arial" panose="020B0604020202020204" pitchFamily="34" charset="0"/>
              </a:defRPr>
            </a:lvl2pPr>
            <a:lvl3pPr eaLnBrk="0" hangingPunct="0">
              <a:defRPr sz="2400">
                <a:solidFill>
                  <a:schemeClr val="tx1"/>
                </a:solidFill>
                <a:latin typeface="Calibri" panose="020F0502020204030204" pitchFamily="34" charset="0"/>
                <a:cs typeface="Arial" panose="020B0604020202020204" pitchFamily="34" charset="0"/>
              </a:defRPr>
            </a:lvl3pPr>
            <a:lvl4pPr eaLnBrk="0" hangingPunct="0">
              <a:defRPr sz="2400">
                <a:solidFill>
                  <a:schemeClr val="tx1"/>
                </a:solidFill>
                <a:latin typeface="Calibri" panose="020F0502020204030204" pitchFamily="34" charset="0"/>
                <a:cs typeface="Arial" panose="020B0604020202020204" pitchFamily="34" charset="0"/>
              </a:defRPr>
            </a:lvl4pPr>
            <a:lvl5pPr eaLnBrk="0" hangingPunct="0">
              <a:defRPr sz="2400">
                <a:solidFill>
                  <a:schemeClr val="tx1"/>
                </a:solidFill>
                <a:latin typeface="Calibri" panose="020F0502020204030204" pitchFamily="34" charset="0"/>
                <a:cs typeface="Arial" panose="020B0604020202020204" pitchFamily="34" charset="0"/>
              </a:defRPr>
            </a:lvl5pPr>
            <a:lvl6pPr marL="4572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9144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13716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18288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r>
              <a:rPr lang="en-US" altLang="en-US" sz="1200">
                <a:latin typeface="Arial" panose="020B0604020202020204" pitchFamily="34" charset="0"/>
              </a:rPr>
              <a:t>10-</a:t>
            </a:r>
            <a:fld id="{9A07862A-D9EA-4533-BE7A-BF314C8A8557}" type="slidenum">
              <a:rPr lang="en-US" altLang="en-US" sz="1200">
                <a:latin typeface="Arial" panose="020B0604020202020204" pitchFamily="34" charset="0"/>
              </a:rPr>
              <a:pPr eaLnBrk="1" hangingPunct="1"/>
              <a:t>17</a:t>
            </a:fld>
            <a:endParaRPr lang="en-US" altLang="en-US" sz="1200">
              <a:latin typeface="Arial" panose="020B0604020202020204" pitchFamily="34" charset="0"/>
            </a:endParaRPr>
          </a:p>
        </p:txBody>
      </p:sp>
    </p:spTree>
    <p:extLst>
      <p:ext uri="{BB962C8B-B14F-4D97-AF65-F5344CB8AC3E}">
        <p14:creationId xmlns:p14="http://schemas.microsoft.com/office/powerpoint/2010/main" xmlns="" val="1122115529"/>
      </p:ext>
    </p:extLst>
  </p:cSld>
  <p:clrMapOvr>
    <a:masterClrMapping/>
  </p:clrMapOvr>
  <p:transition>
    <p:random/>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Title 1"/>
          <p:cNvSpPr>
            <a:spLocks noGrp="1"/>
          </p:cNvSpPr>
          <p:nvPr>
            <p:ph type="title"/>
          </p:nvPr>
        </p:nvSpPr>
        <p:spPr>
          <a:xfrm>
            <a:off x="3838833" y="365126"/>
            <a:ext cx="4695569" cy="1002356"/>
          </a:xfrm>
        </p:spPr>
        <p:txBody>
          <a:bodyPr/>
          <a:lstStyle/>
          <a:p>
            <a:pPr eaLnBrk="1" hangingPunct="1"/>
            <a:r>
              <a:rPr lang="en-US" b="1" dirty="0">
                <a:solidFill>
                  <a:srgbClr val="FF0000"/>
                </a:solidFill>
              </a:rPr>
              <a:t>CSR and Ethics</a:t>
            </a:r>
          </a:p>
        </p:txBody>
      </p:sp>
      <p:sp>
        <p:nvSpPr>
          <p:cNvPr id="90114" name="Content Placeholder 2"/>
          <p:cNvSpPr>
            <a:spLocks noGrp="1"/>
          </p:cNvSpPr>
          <p:nvPr>
            <p:ph idx="1"/>
          </p:nvPr>
        </p:nvSpPr>
        <p:spPr>
          <a:xfrm>
            <a:off x="179882" y="1485901"/>
            <a:ext cx="11752288" cy="4270322"/>
          </a:xfrm>
        </p:spPr>
        <p:txBody>
          <a:bodyPr/>
          <a:lstStyle/>
          <a:p>
            <a:pPr eaLnBrk="1" hangingPunct="1">
              <a:buFont typeface="Arial" charset="0"/>
              <a:buNone/>
            </a:pPr>
            <a:r>
              <a:rPr lang="en-US" b="1" dirty="0"/>
              <a:t>CSR</a:t>
            </a:r>
            <a:r>
              <a:rPr lang="en-US" dirty="0"/>
              <a:t> is corporate social responsibility </a:t>
            </a:r>
          </a:p>
          <a:p>
            <a:pPr eaLnBrk="1" hangingPunct="1">
              <a:buFont typeface="Arial" charset="0"/>
              <a:buNone/>
            </a:pPr>
            <a:endParaRPr lang="en-US" dirty="0"/>
          </a:p>
          <a:p>
            <a:pPr eaLnBrk="1" hangingPunct="1"/>
            <a:r>
              <a:rPr lang="en-US" dirty="0"/>
              <a:t>Refers to the obligation of organizational decision makers to make decisions and act in ways that recognize the interrelatedness of business and </a:t>
            </a:r>
            <a:r>
              <a:rPr lang="en-US" dirty="0" smtClean="0"/>
              <a:t>society</a:t>
            </a:r>
            <a:endParaRPr lang="en-US" dirty="0"/>
          </a:p>
          <a:p>
            <a:pPr eaLnBrk="1" hangingPunct="1"/>
            <a:r>
              <a:rPr lang="en-US" dirty="0"/>
              <a:t>CSR recognizes the organizations various stakeholders and how they are dealt with</a:t>
            </a:r>
          </a:p>
        </p:txBody>
      </p:sp>
    </p:spTree>
    <p:extLst>
      <p:ext uri="{BB962C8B-B14F-4D97-AF65-F5344CB8AC3E}">
        <p14:creationId xmlns:p14="http://schemas.microsoft.com/office/powerpoint/2010/main" xmlns="" val="41454805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5624" y="365127"/>
            <a:ext cx="6087761" cy="1325563"/>
          </a:xfrm>
        </p:spPr>
        <p:txBody>
          <a:bodyPr/>
          <a:lstStyle/>
          <a:p>
            <a:r>
              <a:rPr lang="en-GB" b="1" dirty="0" smtClean="0"/>
              <a:t>CSR vs Ethical Governance</a:t>
            </a:r>
            <a:endParaRPr lang="en-GB" b="1" dirty="0"/>
          </a:p>
        </p:txBody>
      </p:sp>
      <p:sp>
        <p:nvSpPr>
          <p:cNvPr id="3" name="Content Placeholder 2"/>
          <p:cNvSpPr>
            <a:spLocks noGrp="1"/>
          </p:cNvSpPr>
          <p:nvPr>
            <p:ph idx="1"/>
          </p:nvPr>
        </p:nvSpPr>
        <p:spPr/>
        <p:txBody>
          <a:bodyPr/>
          <a:lstStyle/>
          <a:p>
            <a:r>
              <a:rPr lang="en-GB" dirty="0" err="1"/>
              <a:t>Fassin</a:t>
            </a:r>
            <a:r>
              <a:rPr lang="en-GB" dirty="0"/>
              <a:t> et al (2010) commented that research in the area of governance, CSR and ethics related concepts are quite vague and too focussed on conventional corporate structures. </a:t>
            </a:r>
            <a:endParaRPr lang="en-GB" dirty="0" smtClean="0"/>
          </a:p>
          <a:p>
            <a:r>
              <a:rPr lang="en-GB" dirty="0" smtClean="0"/>
              <a:t>Furthermore</a:t>
            </a:r>
            <a:r>
              <a:rPr lang="en-GB" dirty="0"/>
              <a:t>, there is no attempt to link these concepts in relation to SMEs or new entrepreneurial ventures (</a:t>
            </a:r>
            <a:r>
              <a:rPr lang="en-GB" dirty="0" err="1"/>
              <a:t>Enderle</a:t>
            </a:r>
            <a:r>
              <a:rPr lang="en-GB" dirty="0"/>
              <a:t>, 2004). </a:t>
            </a:r>
            <a:endParaRPr lang="en-GB" dirty="0" smtClean="0"/>
          </a:p>
          <a:p>
            <a:r>
              <a:rPr lang="en-GB" dirty="0" err="1"/>
              <a:t>Fassin</a:t>
            </a:r>
            <a:r>
              <a:rPr lang="en-GB" dirty="0"/>
              <a:t> and Van Rosen (2009) suggest that while CSR and governance have developed along separate lines some complementarity can be observed. </a:t>
            </a:r>
          </a:p>
        </p:txBody>
      </p:sp>
    </p:spTree>
    <p:extLst>
      <p:ext uri="{BB962C8B-B14F-4D97-AF65-F5344CB8AC3E}">
        <p14:creationId xmlns:p14="http://schemas.microsoft.com/office/powerpoint/2010/main" xmlns="" val="10150541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0292" y="650791"/>
            <a:ext cx="6878595" cy="1039899"/>
          </a:xfrm>
        </p:spPr>
        <p:txBody>
          <a:bodyPr/>
          <a:lstStyle/>
          <a:p>
            <a:r>
              <a:rPr lang="en-GB" b="1" dirty="0" smtClean="0"/>
              <a:t>CSR in today’s world</a:t>
            </a:r>
            <a:endParaRPr lang="en-GB" b="1" dirty="0"/>
          </a:p>
        </p:txBody>
      </p:sp>
      <p:sp>
        <p:nvSpPr>
          <p:cNvPr id="3" name="Content Placeholder 2"/>
          <p:cNvSpPr>
            <a:spLocks noGrp="1"/>
          </p:cNvSpPr>
          <p:nvPr>
            <p:ph idx="1"/>
          </p:nvPr>
        </p:nvSpPr>
        <p:spPr/>
        <p:txBody>
          <a:bodyPr/>
          <a:lstStyle/>
          <a:p>
            <a:r>
              <a:rPr lang="en-GB" dirty="0" smtClean="0"/>
              <a:t>The majority of empirical studies on CSR and ethics have focused on large companies (Spence, 1999; </a:t>
            </a:r>
            <a:r>
              <a:rPr lang="en-GB" dirty="0" err="1" smtClean="0"/>
              <a:t>Vyakarnam</a:t>
            </a:r>
            <a:r>
              <a:rPr lang="en-GB" dirty="0" smtClean="0"/>
              <a:t> et al., 1997). The limited number of studies concerning SMEs have compared the attitudes of managers in large companies to those of small-business owners (</a:t>
            </a:r>
            <a:r>
              <a:rPr lang="en-GB" dirty="0" err="1" smtClean="0"/>
              <a:t>Longenecker</a:t>
            </a:r>
            <a:r>
              <a:rPr lang="en-GB" dirty="0" smtClean="0"/>
              <a:t> et al., 1989).</a:t>
            </a:r>
            <a:endParaRPr lang="en-GB" dirty="0"/>
          </a:p>
        </p:txBody>
      </p:sp>
    </p:spTree>
    <p:extLst>
      <p:ext uri="{BB962C8B-B14F-4D97-AF65-F5344CB8AC3E}">
        <p14:creationId xmlns:p14="http://schemas.microsoft.com/office/powerpoint/2010/main" xmlns="" val="19225448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2545493" y="724244"/>
            <a:ext cx="7333220" cy="832709"/>
          </a:xfrm>
        </p:spPr>
        <p:txBody>
          <a:bodyPr/>
          <a:lstStyle/>
          <a:p>
            <a:r>
              <a:rPr lang="en-US" altLang="en-US" dirty="0"/>
              <a:t>Corporate Social Responsibility</a:t>
            </a:r>
          </a:p>
        </p:txBody>
      </p:sp>
      <p:sp>
        <p:nvSpPr>
          <p:cNvPr id="25603" name="Content Placeholder 2"/>
          <p:cNvSpPr>
            <a:spLocks noGrp="1"/>
          </p:cNvSpPr>
          <p:nvPr>
            <p:ph sz="half" idx="1"/>
          </p:nvPr>
        </p:nvSpPr>
        <p:spPr/>
        <p:txBody>
          <a:bodyPr/>
          <a:lstStyle/>
          <a:p>
            <a:pPr>
              <a:buFont typeface="Wingdings" panose="05000000000000000000" pitchFamily="2" charset="2"/>
              <a:buChar char="§"/>
            </a:pPr>
            <a:r>
              <a:rPr lang="en-US" altLang="en-US" dirty="0"/>
              <a:t>Freeman (1984) proclaims that organizations have tremendous social obligations (‘</a:t>
            </a:r>
            <a:r>
              <a:rPr lang="en-GB" dirty="0"/>
              <a:t>Strategic Management: A Stakeholder Approach’)</a:t>
            </a:r>
            <a:endParaRPr lang="en-US" altLang="en-US" dirty="0"/>
          </a:p>
        </p:txBody>
      </p:sp>
      <p:sp>
        <p:nvSpPr>
          <p:cNvPr id="25604" name="Content Placeholder 3"/>
          <p:cNvSpPr>
            <a:spLocks noGrp="1"/>
          </p:cNvSpPr>
          <p:nvPr>
            <p:ph sz="half" idx="2"/>
          </p:nvPr>
        </p:nvSpPr>
        <p:spPr/>
        <p:txBody>
          <a:bodyPr/>
          <a:lstStyle/>
          <a:p>
            <a:pPr>
              <a:buFont typeface="Wingdings" panose="05000000000000000000" pitchFamily="2" charset="2"/>
              <a:buChar char="§"/>
            </a:pPr>
            <a:r>
              <a:rPr lang="en-US" altLang="en-US" dirty="0"/>
              <a:t>Milton Friedman(1970) asserts that organizations have no obligation to do any more for society than is legally required (‘</a:t>
            </a:r>
            <a:r>
              <a:rPr lang="en-US" dirty="0"/>
              <a:t>A </a:t>
            </a:r>
            <a:r>
              <a:rPr lang="en-US" dirty="0" err="1"/>
              <a:t>Friednzan</a:t>
            </a:r>
            <a:r>
              <a:rPr lang="en-US" dirty="0"/>
              <a:t> doctrine’, New York Times)</a:t>
            </a:r>
          </a:p>
          <a:p>
            <a:endParaRPr lang="en-US" altLang="en-US" dirty="0"/>
          </a:p>
        </p:txBody>
      </p:sp>
      <p:sp>
        <p:nvSpPr>
          <p:cNvPr id="25606" name="Footer Placeholder 5"/>
          <p:cNvSpPr>
            <a:spLocks noGrp="1"/>
          </p:cNvSpPr>
          <p:nvPr>
            <p:ph type="ftr" sz="quarter" idx="4294967295"/>
          </p:nvPr>
        </p:nvSpPr>
        <p:spPr bwMode="auto">
          <a:xfrm>
            <a:off x="0" y="6356352"/>
            <a:ext cx="4114800" cy="365125"/>
          </a:xfrm>
          <a:prstGeom prst="rect">
            <a:avLst/>
          </a:prstGeo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Calibri" panose="020F0502020204030204" pitchFamily="34" charset="0"/>
                <a:cs typeface="Arial" panose="020B0604020202020204" pitchFamily="34" charset="0"/>
              </a:defRPr>
            </a:lvl1pPr>
            <a:lvl2pPr marL="37931725" indent="-37474525" eaLnBrk="0" hangingPunct="0">
              <a:defRPr sz="2400">
                <a:solidFill>
                  <a:schemeClr val="tx1"/>
                </a:solidFill>
                <a:latin typeface="Calibri" panose="020F0502020204030204" pitchFamily="34" charset="0"/>
                <a:cs typeface="Arial" panose="020B0604020202020204" pitchFamily="34" charset="0"/>
              </a:defRPr>
            </a:lvl2pPr>
            <a:lvl3pPr eaLnBrk="0" hangingPunct="0">
              <a:defRPr sz="2400">
                <a:solidFill>
                  <a:schemeClr val="tx1"/>
                </a:solidFill>
                <a:latin typeface="Calibri" panose="020F0502020204030204" pitchFamily="34" charset="0"/>
                <a:cs typeface="Arial" panose="020B0604020202020204" pitchFamily="34" charset="0"/>
              </a:defRPr>
            </a:lvl3pPr>
            <a:lvl4pPr eaLnBrk="0" hangingPunct="0">
              <a:defRPr sz="2400">
                <a:solidFill>
                  <a:schemeClr val="tx1"/>
                </a:solidFill>
                <a:latin typeface="Calibri" panose="020F0502020204030204" pitchFamily="34" charset="0"/>
                <a:cs typeface="Arial" panose="020B0604020202020204" pitchFamily="34" charset="0"/>
              </a:defRPr>
            </a:lvl4pPr>
            <a:lvl5pPr eaLnBrk="0" hangingPunct="0">
              <a:defRPr sz="2400">
                <a:solidFill>
                  <a:schemeClr val="tx1"/>
                </a:solidFill>
                <a:latin typeface="Calibri" panose="020F0502020204030204" pitchFamily="34" charset="0"/>
                <a:cs typeface="Arial" panose="020B0604020202020204" pitchFamily="34" charset="0"/>
              </a:defRPr>
            </a:lvl5pPr>
            <a:lvl6pPr marL="4572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9144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13716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18288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r>
              <a:rPr lang="en-US" altLang="en-US" sz="1200"/>
              <a:t>Copyright ©2013 Pearson Education</a:t>
            </a:r>
          </a:p>
        </p:txBody>
      </p:sp>
      <p:sp>
        <p:nvSpPr>
          <p:cNvPr id="3" name="Cloud Callout 2"/>
          <p:cNvSpPr/>
          <p:nvPr/>
        </p:nvSpPr>
        <p:spPr>
          <a:xfrm>
            <a:off x="3438525" y="5241136"/>
            <a:ext cx="5200651" cy="1480343"/>
          </a:xfrm>
          <a:prstGeom prst="cloudCallout">
            <a:avLst>
              <a:gd name="adj1" fmla="val -3004"/>
              <a:gd name="adj2" fmla="val -1422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Shareholder VS stakeholder perspectives </a:t>
            </a:r>
          </a:p>
        </p:txBody>
      </p:sp>
      <p:pic>
        <p:nvPicPr>
          <p:cNvPr id="2" name="Picture 1"/>
          <p:cNvPicPr>
            <a:picLocks noChangeAspect="1"/>
          </p:cNvPicPr>
          <p:nvPr/>
        </p:nvPicPr>
        <p:blipFill>
          <a:blip r:embed="rId2" cstate="print"/>
          <a:stretch>
            <a:fillRect/>
          </a:stretch>
        </p:blipFill>
        <p:spPr>
          <a:xfrm>
            <a:off x="8891653" y="4697040"/>
            <a:ext cx="1516433" cy="2024436"/>
          </a:xfrm>
          <a:prstGeom prst="rect">
            <a:avLst/>
          </a:prstGeom>
        </p:spPr>
      </p:pic>
      <p:pic>
        <p:nvPicPr>
          <p:cNvPr id="4" name="Picture 3"/>
          <p:cNvPicPr>
            <a:picLocks noChangeAspect="1"/>
          </p:cNvPicPr>
          <p:nvPr/>
        </p:nvPicPr>
        <p:blipFill>
          <a:blip r:embed="rId3" cstate="print"/>
          <a:stretch>
            <a:fillRect/>
          </a:stretch>
        </p:blipFill>
        <p:spPr>
          <a:xfrm>
            <a:off x="1757299" y="4762400"/>
            <a:ext cx="1506983" cy="1959076"/>
          </a:xfrm>
          <a:prstGeom prst="rect">
            <a:avLst/>
          </a:prstGeom>
        </p:spPr>
      </p:pic>
    </p:spTree>
    <p:extLst>
      <p:ext uri="{BB962C8B-B14F-4D97-AF65-F5344CB8AC3E}">
        <p14:creationId xmlns:p14="http://schemas.microsoft.com/office/powerpoint/2010/main" xmlns="" val="2008277790"/>
      </p:ext>
    </p:extLst>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Important terminology</a:t>
            </a:r>
          </a:p>
        </p:txBody>
      </p:sp>
      <p:graphicFrame>
        <p:nvGraphicFramePr>
          <p:cNvPr id="4" name="Content Placeholder 3"/>
          <p:cNvGraphicFramePr>
            <a:graphicFrameLocks noGrp="1"/>
          </p:cNvGraphicFramePr>
          <p:nvPr>
            <p:ph idx="1"/>
            <p:extLst/>
          </p:nvPr>
        </p:nvGraphicFramePr>
        <p:xfrm>
          <a:off x="209862" y="1334125"/>
          <a:ext cx="11982138" cy="3818916"/>
        </p:xfrm>
        <a:graphic>
          <a:graphicData uri="http://schemas.openxmlformats.org/drawingml/2006/table">
            <a:tbl>
              <a:tblPr firstRow="1" bandRow="1">
                <a:tableStyleId>{5C22544A-7EE6-4342-B048-85BDC9FD1C3A}</a:tableStyleId>
              </a:tblPr>
              <a:tblGrid>
                <a:gridCol w="4968642">
                  <a:extLst>
                    <a:ext uri="{9D8B030D-6E8A-4147-A177-3AD203B41FA5}">
                      <a16:colId xmlns="" xmlns:a16="http://schemas.microsoft.com/office/drawing/2014/main" val="20000"/>
                    </a:ext>
                  </a:extLst>
                </a:gridCol>
                <a:gridCol w="7013496">
                  <a:extLst>
                    <a:ext uri="{9D8B030D-6E8A-4147-A177-3AD203B41FA5}">
                      <a16:colId xmlns="" xmlns:a16="http://schemas.microsoft.com/office/drawing/2014/main" val="20001"/>
                    </a:ext>
                  </a:extLst>
                </a:gridCol>
              </a:tblGrid>
              <a:tr h="550189">
                <a:tc>
                  <a:txBody>
                    <a:bodyPr/>
                    <a:lstStyle/>
                    <a:p>
                      <a:r>
                        <a:rPr lang="en-GB" sz="2000" dirty="0"/>
                        <a:t>Stakeholders</a:t>
                      </a:r>
                    </a:p>
                  </a:txBody>
                  <a:tcPr/>
                </a:tc>
                <a:tc>
                  <a:txBody>
                    <a:bodyPr/>
                    <a:lstStyle/>
                    <a:p>
                      <a:r>
                        <a:rPr lang="en-GB" sz="2000" dirty="0"/>
                        <a:t>Shareholders</a:t>
                      </a:r>
                    </a:p>
                  </a:txBody>
                  <a:tcPr/>
                </a:tc>
                <a:extLst>
                  <a:ext uri="{0D108BD9-81ED-4DB2-BD59-A6C34878D82A}">
                    <a16:rowId xmlns="" xmlns:a16="http://schemas.microsoft.com/office/drawing/2014/main" val="10000"/>
                  </a:ext>
                </a:extLst>
              </a:tr>
              <a:tr h="2100944">
                <a:tc>
                  <a:txBody>
                    <a:bodyPr/>
                    <a:lstStyle/>
                    <a:p>
                      <a:r>
                        <a:rPr lang="en-US" sz="2000" dirty="0"/>
                        <a:t>Stakeholders are those individuals or groups that depend on an </a:t>
                      </a:r>
                      <a:r>
                        <a:rPr lang="en-GB" sz="2000" noProof="0" dirty="0"/>
                        <a:t>organisation</a:t>
                      </a:r>
                      <a:r>
                        <a:rPr lang="en-US" sz="2000" dirty="0"/>
                        <a:t> to fulfil their own goals and on whom, in turn, the </a:t>
                      </a:r>
                      <a:r>
                        <a:rPr lang="en-GB" sz="2000" noProof="0" dirty="0"/>
                        <a:t>organisation</a:t>
                      </a:r>
                      <a:r>
                        <a:rPr lang="en-US" sz="2000" dirty="0"/>
                        <a:t> depends.</a:t>
                      </a:r>
                    </a:p>
                  </a:txBody>
                  <a:tcPr/>
                </a:tc>
                <a:tc>
                  <a:txBody>
                    <a:bodyPr/>
                    <a:lstStyle/>
                    <a:p>
                      <a:r>
                        <a:rPr lang="en-US" sz="2000" dirty="0"/>
                        <a:t>Any person, company or other institution that owns at least one share of a company’s stock. Shareholders are a company's owners. They have the potential to profit if the company does well, but that comes with the potential to lose if the company does poorly. A shareholder may also be referred to as a "stockholder".</a:t>
                      </a:r>
                      <a:endParaRPr lang="en-GB" sz="2000" dirty="0"/>
                    </a:p>
                  </a:txBody>
                  <a:tcPr/>
                </a:tc>
                <a:extLst>
                  <a:ext uri="{0D108BD9-81ED-4DB2-BD59-A6C34878D82A}">
                    <a16:rowId xmlns="" xmlns:a16="http://schemas.microsoft.com/office/drawing/2014/main" val="10001"/>
                  </a:ext>
                </a:extLst>
              </a:tr>
              <a:tr h="1167783">
                <a:tc>
                  <a:txBody>
                    <a:bodyPr/>
                    <a:lstStyle/>
                    <a:p>
                      <a:endParaRPr lang="en-US" sz="2000" dirty="0"/>
                    </a:p>
                    <a:p>
                      <a:r>
                        <a:rPr lang="en-US" sz="2000" dirty="0"/>
                        <a:t>Shareholders, employees, customers and local community </a:t>
                      </a:r>
                    </a:p>
                  </a:txBody>
                  <a:tcPr/>
                </a:tc>
                <a:tc>
                  <a:txBody>
                    <a:bodyPr/>
                    <a:lstStyle/>
                    <a:p>
                      <a:endParaRPr lang="en-GB" sz="2000" dirty="0"/>
                    </a:p>
                  </a:txBody>
                  <a:tcPr/>
                </a:tc>
                <a:extLst>
                  <a:ext uri="{0D108BD9-81ED-4DB2-BD59-A6C34878D82A}">
                    <a16:rowId xmlns="" xmlns:a16="http://schemas.microsoft.com/office/drawing/2014/main" val="10002"/>
                  </a:ext>
                </a:extLst>
              </a:tr>
            </a:tbl>
          </a:graphicData>
        </a:graphic>
      </p:graphicFrame>
    </p:spTree>
    <p:extLst>
      <p:ext uri="{BB962C8B-B14F-4D97-AF65-F5344CB8AC3E}">
        <p14:creationId xmlns:p14="http://schemas.microsoft.com/office/powerpoint/2010/main" xmlns="" val="2573037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Title 1"/>
          <p:cNvSpPr>
            <a:spLocks noGrp="1"/>
          </p:cNvSpPr>
          <p:nvPr>
            <p:ph type="title"/>
          </p:nvPr>
        </p:nvSpPr>
        <p:spPr>
          <a:xfrm>
            <a:off x="2578443" y="576650"/>
            <a:ext cx="6713839" cy="936849"/>
          </a:xfrm>
        </p:spPr>
        <p:txBody>
          <a:bodyPr/>
          <a:lstStyle/>
          <a:p>
            <a:pPr eaLnBrk="1" hangingPunct="1"/>
            <a:r>
              <a:rPr lang="en-US" dirty="0"/>
              <a:t>CSR: traditional approach</a:t>
            </a:r>
          </a:p>
        </p:txBody>
      </p:sp>
      <p:sp>
        <p:nvSpPr>
          <p:cNvPr id="92162" name="Content Placeholder 2"/>
          <p:cNvSpPr>
            <a:spLocks noGrp="1"/>
          </p:cNvSpPr>
          <p:nvPr>
            <p:ph idx="1"/>
          </p:nvPr>
        </p:nvSpPr>
        <p:spPr/>
        <p:txBody>
          <a:bodyPr/>
          <a:lstStyle/>
          <a:p>
            <a:pPr eaLnBrk="1" hangingPunct="1">
              <a:buFont typeface="Wingdings" panose="05000000000000000000" pitchFamily="2" charset="2"/>
              <a:buChar char="§"/>
            </a:pPr>
            <a:r>
              <a:rPr lang="en-US" dirty="0"/>
              <a:t>corporations existed solely to serve the interests of shareholders</a:t>
            </a:r>
          </a:p>
          <a:p>
            <a:pPr eaLnBrk="1" hangingPunct="1">
              <a:buFont typeface="Wingdings" panose="05000000000000000000" pitchFamily="2" charset="2"/>
              <a:buChar char="§"/>
            </a:pPr>
            <a:endParaRPr lang="en-US" dirty="0"/>
          </a:p>
          <a:p>
            <a:pPr lvl="1" eaLnBrk="1" hangingPunct="1">
              <a:buFont typeface="Wingdings" panose="05000000000000000000" pitchFamily="2" charset="2"/>
              <a:buChar char="§"/>
            </a:pPr>
            <a:r>
              <a:rPr lang="en-US" dirty="0"/>
              <a:t>It was largely an economic view, with costs and profitability as the key focus</a:t>
            </a:r>
          </a:p>
          <a:p>
            <a:pPr lvl="1" eaLnBrk="1" hangingPunct="1">
              <a:buFont typeface="Wingdings" panose="05000000000000000000" pitchFamily="2" charset="2"/>
              <a:buChar char="§"/>
            </a:pPr>
            <a:endParaRPr lang="en-US" dirty="0"/>
          </a:p>
          <a:p>
            <a:pPr lvl="1" eaLnBrk="1" hangingPunct="1">
              <a:buFont typeface="Wingdings" panose="05000000000000000000" pitchFamily="2" charset="2"/>
              <a:buChar char="§"/>
            </a:pPr>
            <a:r>
              <a:rPr lang="en-US" dirty="0"/>
              <a:t>Most notable proponent, Milton Friedman, argued that the extent of CSR was to maximize shareholder returns</a:t>
            </a:r>
          </a:p>
          <a:p>
            <a:pPr lvl="1" eaLnBrk="1" hangingPunct="1"/>
            <a:endParaRPr lang="en-US" dirty="0"/>
          </a:p>
        </p:txBody>
      </p:sp>
    </p:spTree>
    <p:extLst>
      <p:ext uri="{BB962C8B-B14F-4D97-AF65-F5344CB8AC3E}">
        <p14:creationId xmlns:p14="http://schemas.microsoft.com/office/powerpoint/2010/main" xmlns="" val="486159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Title 1"/>
          <p:cNvSpPr>
            <a:spLocks noGrp="1"/>
          </p:cNvSpPr>
          <p:nvPr>
            <p:ph type="title"/>
          </p:nvPr>
        </p:nvSpPr>
        <p:spPr>
          <a:xfrm>
            <a:off x="3015050" y="250827"/>
            <a:ext cx="4547287" cy="1120774"/>
          </a:xfrm>
        </p:spPr>
        <p:txBody>
          <a:bodyPr>
            <a:normAutofit/>
          </a:bodyPr>
          <a:lstStyle/>
          <a:p>
            <a:pPr eaLnBrk="1" hangingPunct="1"/>
            <a:r>
              <a:rPr lang="en-US" sz="3200" b="1" dirty="0">
                <a:solidFill>
                  <a:srgbClr val="FF0000"/>
                </a:solidFill>
              </a:rPr>
              <a:t>CSR: current views</a:t>
            </a:r>
          </a:p>
        </p:txBody>
      </p:sp>
      <p:sp>
        <p:nvSpPr>
          <p:cNvPr id="94210" name="Content Placeholder 2"/>
          <p:cNvSpPr>
            <a:spLocks noGrp="1"/>
          </p:cNvSpPr>
          <p:nvPr>
            <p:ph idx="1"/>
          </p:nvPr>
        </p:nvSpPr>
        <p:spPr/>
        <p:txBody>
          <a:bodyPr/>
          <a:lstStyle/>
          <a:p>
            <a:pPr eaLnBrk="1" hangingPunct="1"/>
            <a:r>
              <a:rPr lang="en-US" dirty="0"/>
              <a:t>The current view of CSR recognizes a larger societal role and broader constituency</a:t>
            </a:r>
          </a:p>
          <a:p>
            <a:pPr eaLnBrk="1" hangingPunct="1"/>
            <a:endParaRPr lang="en-US" dirty="0"/>
          </a:p>
          <a:p>
            <a:pPr lvl="1" eaLnBrk="1" hangingPunct="1"/>
            <a:r>
              <a:rPr lang="en-US" dirty="0"/>
              <a:t>More than just stockholders, understanding and balancing stakeholders has become the focus</a:t>
            </a:r>
          </a:p>
          <a:p>
            <a:pPr lvl="1" eaLnBrk="1" hangingPunct="1"/>
            <a:endParaRPr lang="en-US" dirty="0"/>
          </a:p>
          <a:p>
            <a:pPr lvl="1" eaLnBrk="1" hangingPunct="1"/>
            <a:r>
              <a:rPr lang="en-US" dirty="0"/>
              <a:t>Demands an understanding of a wider range of needs and conflicting expectations</a:t>
            </a:r>
          </a:p>
        </p:txBody>
      </p:sp>
      <p:sp>
        <p:nvSpPr>
          <p:cNvPr id="4" name="Footer Placeholder 4"/>
          <p:cNvSpPr>
            <a:spLocks noGrp="1"/>
          </p:cNvSpPr>
          <p:nvPr>
            <p:ph type="ftr" sz="quarter" idx="11"/>
          </p:nvPr>
        </p:nvSpPr>
        <p:spPr/>
        <p:txBody>
          <a:bodyPr/>
          <a:lstStyle/>
          <a:p>
            <a:r>
              <a:rPr lang="en-US"/>
              <a:t>Copyright © 2013 Pearson Education, Inc. publishing as Prentice Hall</a:t>
            </a:r>
          </a:p>
        </p:txBody>
      </p:sp>
    </p:spTree>
    <p:extLst>
      <p:ext uri="{BB962C8B-B14F-4D97-AF65-F5344CB8AC3E}">
        <p14:creationId xmlns:p14="http://schemas.microsoft.com/office/powerpoint/2010/main" xmlns="" val="10490673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3130" y="60327"/>
            <a:ext cx="7886700" cy="1120774"/>
          </a:xfrm>
        </p:spPr>
        <p:txBody>
          <a:bodyPr/>
          <a:lstStyle/>
          <a:p>
            <a:pPr algn="ctr"/>
            <a:r>
              <a:rPr lang="en-GB" dirty="0"/>
              <a:t>Stakeholder groups</a:t>
            </a:r>
          </a:p>
        </p:txBody>
      </p:sp>
      <p:pic>
        <p:nvPicPr>
          <p:cNvPr id="4" name="Picture 10" descr="M04NF00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733507" y="1323503"/>
            <a:ext cx="5938055" cy="508479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 name="Rectangle 7"/>
          <p:cNvSpPr>
            <a:spLocks noChangeArrowheads="1"/>
          </p:cNvSpPr>
          <p:nvPr/>
        </p:nvSpPr>
        <p:spPr bwMode="auto">
          <a:xfrm>
            <a:off x="2906544" y="6260126"/>
            <a:ext cx="4869473"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1200" dirty="0"/>
              <a:t>Figure 4.3</a:t>
            </a:r>
            <a:r>
              <a:rPr lang="en-GB" altLang="en-US" sz="1200" b="1" dirty="0"/>
              <a:t>  </a:t>
            </a:r>
            <a:r>
              <a:rPr lang="en-GB" altLang="en-US" sz="1200" dirty="0"/>
              <a:t>Stakeholders of a large organisation</a:t>
            </a:r>
          </a:p>
          <a:p>
            <a:pPr algn="ctr" eaLnBrk="1" hangingPunct="1"/>
            <a:r>
              <a:rPr lang="en-GB" altLang="en-US" sz="1200" dirty="0"/>
              <a:t>(Johnson et al., 2014, p.121)</a:t>
            </a:r>
            <a:endParaRPr lang="en-GB" altLang="en-US" sz="1200" dirty="0">
              <a:latin typeface="DIN-Regular" charset="0"/>
            </a:endParaRPr>
          </a:p>
        </p:txBody>
      </p:sp>
    </p:spTree>
    <p:extLst>
      <p:ext uri="{BB962C8B-B14F-4D97-AF65-F5344CB8AC3E}">
        <p14:creationId xmlns:p14="http://schemas.microsoft.com/office/powerpoint/2010/main" xmlns="" val="24054661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2504302" y="365127"/>
            <a:ext cx="7216347" cy="1325563"/>
          </a:xfrm>
        </p:spPr>
        <p:txBody>
          <a:bodyPr/>
          <a:lstStyle/>
          <a:p>
            <a:r>
              <a:rPr lang="en-US" altLang="en-US" dirty="0"/>
              <a:t>ISO 14000/14001 Certification</a:t>
            </a:r>
          </a:p>
        </p:txBody>
      </p:sp>
      <p:sp>
        <p:nvSpPr>
          <p:cNvPr id="3" name="Content Placeholder 2"/>
          <p:cNvSpPr>
            <a:spLocks noGrp="1"/>
          </p:cNvSpPr>
          <p:nvPr>
            <p:ph idx="1"/>
          </p:nvPr>
        </p:nvSpPr>
        <p:spPr>
          <a:xfrm>
            <a:off x="2152651" y="1898650"/>
            <a:ext cx="7886700" cy="4351338"/>
          </a:xfrm>
        </p:spPr>
        <p:txBody>
          <a:bodyPr>
            <a:normAutofit fontScale="77500" lnSpcReduction="20000"/>
          </a:bodyPr>
          <a:lstStyle/>
          <a:p>
            <a:r>
              <a:rPr lang="en-US" altLang="en-US" dirty="0"/>
              <a:t>The </a:t>
            </a:r>
            <a:r>
              <a:rPr lang="en-US" altLang="en-US" b="1" dirty="0"/>
              <a:t>ISO 14000 </a:t>
            </a:r>
            <a:r>
              <a:rPr lang="en-US" altLang="en-US" dirty="0"/>
              <a:t>family of standards concerns the extent to which a firm </a:t>
            </a:r>
            <a:r>
              <a:rPr lang="en-US" altLang="en-US" dirty="0">
                <a:solidFill>
                  <a:srgbClr val="558ED5"/>
                </a:solidFill>
              </a:rPr>
              <a:t>minimizes harmful effects </a:t>
            </a:r>
            <a:r>
              <a:rPr lang="en-US" altLang="en-US" dirty="0"/>
              <a:t>on the environment caused by its activities and continually </a:t>
            </a:r>
            <a:r>
              <a:rPr lang="en-US" altLang="en-US" dirty="0">
                <a:solidFill>
                  <a:srgbClr val="558ED5"/>
                </a:solidFill>
              </a:rPr>
              <a:t>monitors</a:t>
            </a:r>
            <a:r>
              <a:rPr lang="en-US" altLang="en-US" dirty="0"/>
              <a:t> and </a:t>
            </a:r>
            <a:r>
              <a:rPr lang="en-US" altLang="en-US" dirty="0">
                <a:solidFill>
                  <a:srgbClr val="558ED5"/>
                </a:solidFill>
              </a:rPr>
              <a:t>improves</a:t>
            </a:r>
            <a:r>
              <a:rPr lang="en-US" altLang="en-US" dirty="0"/>
              <a:t> its own environmental performance.</a:t>
            </a:r>
          </a:p>
          <a:p>
            <a:endParaRPr lang="en-US" altLang="en-US" dirty="0"/>
          </a:p>
          <a:p>
            <a:r>
              <a:rPr lang="en-US" altLang="en-US" b="1" dirty="0"/>
              <a:t>ISO 14001 </a:t>
            </a:r>
            <a:r>
              <a:rPr lang="en-US" altLang="en-US" dirty="0"/>
              <a:t>is a set of standards adopted by thousands of firms worldwide to certify to their constituencies that they are conducting business in an </a:t>
            </a:r>
            <a:r>
              <a:rPr lang="en-US" altLang="en-US" dirty="0">
                <a:solidFill>
                  <a:srgbClr val="558ED5"/>
                </a:solidFill>
              </a:rPr>
              <a:t>environmentally friendly manner</a:t>
            </a:r>
          </a:p>
          <a:p>
            <a:endParaRPr lang="en-US" altLang="en-US" dirty="0"/>
          </a:p>
          <a:p>
            <a:r>
              <a:rPr lang="en-US" altLang="en-US" dirty="0"/>
              <a:t>Results in an environmental management system</a:t>
            </a:r>
          </a:p>
        </p:txBody>
      </p:sp>
      <p:sp>
        <p:nvSpPr>
          <p:cNvPr id="34821" name="Footer Placeholder 4"/>
          <p:cNvSpPr>
            <a:spLocks noGrp="1"/>
          </p:cNvSpPr>
          <p:nvPr>
            <p:ph type="ftr" sz="quarter" idx="1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Calibri" panose="020F0502020204030204" pitchFamily="34" charset="0"/>
                <a:cs typeface="Arial" panose="020B0604020202020204" pitchFamily="34" charset="0"/>
              </a:defRPr>
            </a:lvl1pPr>
            <a:lvl2pPr marL="37931725" indent="-37474525" eaLnBrk="0" hangingPunct="0">
              <a:defRPr sz="2400">
                <a:solidFill>
                  <a:schemeClr val="tx1"/>
                </a:solidFill>
                <a:latin typeface="Calibri" panose="020F0502020204030204" pitchFamily="34" charset="0"/>
                <a:cs typeface="Arial" panose="020B0604020202020204" pitchFamily="34" charset="0"/>
              </a:defRPr>
            </a:lvl2pPr>
            <a:lvl3pPr eaLnBrk="0" hangingPunct="0">
              <a:defRPr sz="2400">
                <a:solidFill>
                  <a:schemeClr val="tx1"/>
                </a:solidFill>
                <a:latin typeface="Calibri" panose="020F0502020204030204" pitchFamily="34" charset="0"/>
                <a:cs typeface="Arial" panose="020B0604020202020204" pitchFamily="34" charset="0"/>
              </a:defRPr>
            </a:lvl3pPr>
            <a:lvl4pPr eaLnBrk="0" hangingPunct="0">
              <a:defRPr sz="2400">
                <a:solidFill>
                  <a:schemeClr val="tx1"/>
                </a:solidFill>
                <a:latin typeface="Calibri" panose="020F0502020204030204" pitchFamily="34" charset="0"/>
                <a:cs typeface="Arial" panose="020B0604020202020204" pitchFamily="34" charset="0"/>
              </a:defRPr>
            </a:lvl4pPr>
            <a:lvl5pPr eaLnBrk="0" hangingPunct="0">
              <a:defRPr sz="2400">
                <a:solidFill>
                  <a:schemeClr val="tx1"/>
                </a:solidFill>
                <a:latin typeface="Calibri" panose="020F0502020204030204" pitchFamily="34" charset="0"/>
                <a:cs typeface="Arial" panose="020B0604020202020204" pitchFamily="34" charset="0"/>
              </a:defRPr>
            </a:lvl5pPr>
            <a:lvl6pPr marL="4572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9144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13716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18288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r>
              <a:rPr lang="en-US" altLang="en-US" sz="1200"/>
              <a:t>Copyright ©2013 Pearson Education</a:t>
            </a:r>
          </a:p>
        </p:txBody>
      </p:sp>
      <p:sp>
        <p:nvSpPr>
          <p:cNvPr id="34820" name="Slide Number Placeholder 3"/>
          <p:cNvSpPr>
            <a:spLocks noGrp="1"/>
          </p:cNvSpPr>
          <p:nvPr>
            <p:ph type="sldNum" sz="quarter" idx="12"/>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Calibri" panose="020F0502020204030204" pitchFamily="34" charset="0"/>
                <a:cs typeface="Arial" panose="020B0604020202020204" pitchFamily="34" charset="0"/>
              </a:defRPr>
            </a:lvl1pPr>
            <a:lvl2pPr marL="37931725" indent="-37474525" eaLnBrk="0" hangingPunct="0">
              <a:defRPr sz="2400">
                <a:solidFill>
                  <a:schemeClr val="tx1"/>
                </a:solidFill>
                <a:latin typeface="Calibri" panose="020F0502020204030204" pitchFamily="34" charset="0"/>
                <a:cs typeface="Arial" panose="020B0604020202020204" pitchFamily="34" charset="0"/>
              </a:defRPr>
            </a:lvl2pPr>
            <a:lvl3pPr eaLnBrk="0" hangingPunct="0">
              <a:defRPr sz="2400">
                <a:solidFill>
                  <a:schemeClr val="tx1"/>
                </a:solidFill>
                <a:latin typeface="Calibri" panose="020F0502020204030204" pitchFamily="34" charset="0"/>
                <a:cs typeface="Arial" panose="020B0604020202020204" pitchFamily="34" charset="0"/>
              </a:defRPr>
            </a:lvl3pPr>
            <a:lvl4pPr eaLnBrk="0" hangingPunct="0">
              <a:defRPr sz="2400">
                <a:solidFill>
                  <a:schemeClr val="tx1"/>
                </a:solidFill>
                <a:latin typeface="Calibri" panose="020F0502020204030204" pitchFamily="34" charset="0"/>
                <a:cs typeface="Arial" panose="020B0604020202020204" pitchFamily="34" charset="0"/>
              </a:defRPr>
            </a:lvl4pPr>
            <a:lvl5pPr eaLnBrk="0" hangingPunct="0">
              <a:defRPr sz="2400">
                <a:solidFill>
                  <a:schemeClr val="tx1"/>
                </a:solidFill>
                <a:latin typeface="Calibri" panose="020F0502020204030204" pitchFamily="34" charset="0"/>
                <a:cs typeface="Arial" panose="020B0604020202020204" pitchFamily="34" charset="0"/>
              </a:defRPr>
            </a:lvl5pPr>
            <a:lvl6pPr marL="4572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9144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13716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18288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r>
              <a:rPr lang="en-US" altLang="en-US" sz="1200">
                <a:latin typeface="Arial" panose="020B0604020202020204" pitchFamily="34" charset="0"/>
              </a:rPr>
              <a:t>10-</a:t>
            </a:r>
            <a:fld id="{2CB6FB35-3F81-40C2-AB71-4ACA69DF132C}" type="slidenum">
              <a:rPr lang="en-US" altLang="en-US" sz="1200">
                <a:latin typeface="Arial" panose="020B0604020202020204" pitchFamily="34" charset="0"/>
              </a:rPr>
              <a:pPr eaLnBrk="1" hangingPunct="1"/>
              <a:t>26</a:t>
            </a:fld>
            <a:endParaRPr lang="en-US" altLang="en-US" sz="1200">
              <a:latin typeface="Arial" panose="020B0604020202020204" pitchFamily="34" charset="0"/>
            </a:endParaRPr>
          </a:p>
        </p:txBody>
      </p:sp>
    </p:spTree>
    <p:extLst>
      <p:ext uri="{BB962C8B-B14F-4D97-AF65-F5344CB8AC3E}">
        <p14:creationId xmlns:p14="http://schemas.microsoft.com/office/powerpoint/2010/main" xmlns="" val="548941654"/>
      </p:ext>
    </p:extLst>
  </p:cSld>
  <p:clrMapOvr>
    <a:masterClrMapping/>
  </p:clrMapOvr>
  <p:transition>
    <p:random/>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2037322" y="634402"/>
            <a:ext cx="8258175" cy="892777"/>
          </a:xfrm>
        </p:spPr>
        <p:txBody>
          <a:bodyPr>
            <a:noAutofit/>
          </a:bodyPr>
          <a:lstStyle/>
          <a:p>
            <a:pPr algn="ctr"/>
            <a:r>
              <a:rPr lang="en-US" altLang="en-US" sz="2800" dirty="0"/>
              <a:t>Major Requirements of an Environmental Management System (EMS)</a:t>
            </a:r>
          </a:p>
        </p:txBody>
      </p:sp>
      <p:sp>
        <p:nvSpPr>
          <p:cNvPr id="3" name="Content Placeholder 2"/>
          <p:cNvSpPr>
            <a:spLocks noGrp="1"/>
          </p:cNvSpPr>
          <p:nvPr>
            <p:ph idx="1"/>
          </p:nvPr>
        </p:nvSpPr>
        <p:spPr>
          <a:xfrm>
            <a:off x="539645" y="1778002"/>
            <a:ext cx="11407515" cy="1854200"/>
          </a:xfrm>
        </p:spPr>
        <p:txBody>
          <a:bodyPr/>
          <a:lstStyle/>
          <a:p>
            <a:r>
              <a:rPr lang="en-US" altLang="en-US" sz="2800" dirty="0"/>
              <a:t>Show commitments to </a:t>
            </a:r>
            <a:r>
              <a:rPr lang="en-US" altLang="en-US" sz="2800" dirty="0">
                <a:solidFill>
                  <a:srgbClr val="558ED5"/>
                </a:solidFill>
              </a:rPr>
              <a:t>prevention</a:t>
            </a:r>
            <a:r>
              <a:rPr lang="en-US" altLang="en-US" sz="2800" dirty="0"/>
              <a:t> of pollution, </a:t>
            </a:r>
            <a:r>
              <a:rPr lang="en-US" altLang="en-US" sz="2800" dirty="0">
                <a:solidFill>
                  <a:srgbClr val="558ED5"/>
                </a:solidFill>
              </a:rPr>
              <a:t>continual improvement </a:t>
            </a:r>
            <a:r>
              <a:rPr lang="en-US" altLang="en-US" sz="2800" dirty="0"/>
              <a:t>in overall environmental performance, and </a:t>
            </a:r>
            <a:r>
              <a:rPr lang="en-US" altLang="en-US" sz="2800" dirty="0">
                <a:solidFill>
                  <a:srgbClr val="558ED5"/>
                </a:solidFill>
              </a:rPr>
              <a:t>compliance</a:t>
            </a:r>
            <a:r>
              <a:rPr lang="en-US" altLang="en-US" sz="2800" dirty="0"/>
              <a:t> with all applicable statutory and regulatory requirements</a:t>
            </a:r>
          </a:p>
        </p:txBody>
      </p:sp>
      <p:sp>
        <p:nvSpPr>
          <p:cNvPr id="36869" name="Footer Placeholder 4"/>
          <p:cNvSpPr>
            <a:spLocks noGrp="1"/>
          </p:cNvSpPr>
          <p:nvPr>
            <p:ph type="ftr" sz="quarter" idx="1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Calibri" panose="020F0502020204030204" pitchFamily="34" charset="0"/>
                <a:cs typeface="Arial" panose="020B0604020202020204" pitchFamily="34" charset="0"/>
              </a:defRPr>
            </a:lvl1pPr>
            <a:lvl2pPr marL="37931725" indent="-37474525" eaLnBrk="0" hangingPunct="0">
              <a:defRPr sz="2400">
                <a:solidFill>
                  <a:schemeClr val="tx1"/>
                </a:solidFill>
                <a:latin typeface="Calibri" panose="020F0502020204030204" pitchFamily="34" charset="0"/>
                <a:cs typeface="Arial" panose="020B0604020202020204" pitchFamily="34" charset="0"/>
              </a:defRPr>
            </a:lvl2pPr>
            <a:lvl3pPr eaLnBrk="0" hangingPunct="0">
              <a:defRPr sz="2400">
                <a:solidFill>
                  <a:schemeClr val="tx1"/>
                </a:solidFill>
                <a:latin typeface="Calibri" panose="020F0502020204030204" pitchFamily="34" charset="0"/>
                <a:cs typeface="Arial" panose="020B0604020202020204" pitchFamily="34" charset="0"/>
              </a:defRPr>
            </a:lvl3pPr>
            <a:lvl4pPr eaLnBrk="0" hangingPunct="0">
              <a:defRPr sz="2400">
                <a:solidFill>
                  <a:schemeClr val="tx1"/>
                </a:solidFill>
                <a:latin typeface="Calibri" panose="020F0502020204030204" pitchFamily="34" charset="0"/>
                <a:cs typeface="Arial" panose="020B0604020202020204" pitchFamily="34" charset="0"/>
              </a:defRPr>
            </a:lvl4pPr>
            <a:lvl5pPr eaLnBrk="0" hangingPunct="0">
              <a:defRPr sz="2400">
                <a:solidFill>
                  <a:schemeClr val="tx1"/>
                </a:solidFill>
                <a:latin typeface="Calibri" panose="020F0502020204030204" pitchFamily="34" charset="0"/>
                <a:cs typeface="Arial" panose="020B0604020202020204" pitchFamily="34" charset="0"/>
              </a:defRPr>
            </a:lvl5pPr>
            <a:lvl6pPr marL="4572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9144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13716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18288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r>
              <a:rPr lang="en-US" altLang="en-US" sz="1200"/>
              <a:t>Copyright ©2013 Pearson Education</a:t>
            </a:r>
          </a:p>
        </p:txBody>
      </p:sp>
      <p:sp>
        <p:nvSpPr>
          <p:cNvPr id="36868" name="Slide Number Placeholder 3"/>
          <p:cNvSpPr>
            <a:spLocks noGrp="1"/>
          </p:cNvSpPr>
          <p:nvPr>
            <p:ph type="sldNum" sz="quarter" idx="12"/>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Calibri" panose="020F0502020204030204" pitchFamily="34" charset="0"/>
                <a:cs typeface="Arial" panose="020B0604020202020204" pitchFamily="34" charset="0"/>
              </a:defRPr>
            </a:lvl1pPr>
            <a:lvl2pPr marL="37931725" indent="-37474525" eaLnBrk="0" hangingPunct="0">
              <a:defRPr sz="2400">
                <a:solidFill>
                  <a:schemeClr val="tx1"/>
                </a:solidFill>
                <a:latin typeface="Calibri" panose="020F0502020204030204" pitchFamily="34" charset="0"/>
                <a:cs typeface="Arial" panose="020B0604020202020204" pitchFamily="34" charset="0"/>
              </a:defRPr>
            </a:lvl2pPr>
            <a:lvl3pPr eaLnBrk="0" hangingPunct="0">
              <a:defRPr sz="2400">
                <a:solidFill>
                  <a:schemeClr val="tx1"/>
                </a:solidFill>
                <a:latin typeface="Calibri" panose="020F0502020204030204" pitchFamily="34" charset="0"/>
                <a:cs typeface="Arial" panose="020B0604020202020204" pitchFamily="34" charset="0"/>
              </a:defRPr>
            </a:lvl3pPr>
            <a:lvl4pPr eaLnBrk="0" hangingPunct="0">
              <a:defRPr sz="2400">
                <a:solidFill>
                  <a:schemeClr val="tx1"/>
                </a:solidFill>
                <a:latin typeface="Calibri" panose="020F0502020204030204" pitchFamily="34" charset="0"/>
                <a:cs typeface="Arial" panose="020B0604020202020204" pitchFamily="34" charset="0"/>
              </a:defRPr>
            </a:lvl4pPr>
            <a:lvl5pPr eaLnBrk="0" hangingPunct="0">
              <a:defRPr sz="2400">
                <a:solidFill>
                  <a:schemeClr val="tx1"/>
                </a:solidFill>
                <a:latin typeface="Calibri" panose="020F0502020204030204" pitchFamily="34" charset="0"/>
                <a:cs typeface="Arial" panose="020B0604020202020204" pitchFamily="34" charset="0"/>
              </a:defRPr>
            </a:lvl5pPr>
            <a:lvl6pPr marL="4572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6pPr>
            <a:lvl7pPr marL="9144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7pPr>
            <a:lvl8pPr marL="13716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8pPr>
            <a:lvl9pPr marL="1828800" eaLnBrk="0" fontAlgn="base" hangingPunct="0">
              <a:spcBef>
                <a:spcPct val="0"/>
              </a:spcBef>
              <a:spcAft>
                <a:spcPct val="0"/>
              </a:spcAft>
              <a:defRPr sz="2400">
                <a:solidFill>
                  <a:schemeClr val="tx1"/>
                </a:solidFill>
                <a:latin typeface="Calibri" panose="020F0502020204030204" pitchFamily="34" charset="0"/>
                <a:cs typeface="Arial" panose="020B0604020202020204" pitchFamily="34" charset="0"/>
              </a:defRPr>
            </a:lvl9pPr>
          </a:lstStyle>
          <a:p>
            <a:pPr eaLnBrk="1" hangingPunct="1"/>
            <a:r>
              <a:rPr lang="en-US" altLang="en-US" sz="1200">
                <a:latin typeface="Arial" panose="020B0604020202020204" pitchFamily="34" charset="0"/>
              </a:rPr>
              <a:t>10-</a:t>
            </a:r>
            <a:fld id="{1D421223-3AC6-4C39-A115-AEC526780102}" type="slidenum">
              <a:rPr lang="en-US" altLang="en-US" sz="1200">
                <a:latin typeface="Arial" panose="020B0604020202020204" pitchFamily="34" charset="0"/>
              </a:rPr>
              <a:pPr eaLnBrk="1" hangingPunct="1"/>
              <a:t>27</a:t>
            </a:fld>
            <a:endParaRPr lang="en-US" altLang="en-US" sz="1200">
              <a:latin typeface="Arial" panose="020B0604020202020204" pitchFamily="34" charset="0"/>
            </a:endParaRPr>
          </a:p>
        </p:txBody>
      </p:sp>
      <p:sp>
        <p:nvSpPr>
          <p:cNvPr id="6" name="Content Placeholder 2"/>
          <p:cNvSpPr txBox="1">
            <a:spLocks/>
          </p:cNvSpPr>
          <p:nvPr/>
        </p:nvSpPr>
        <p:spPr>
          <a:xfrm>
            <a:off x="644577" y="4133851"/>
            <a:ext cx="11002779" cy="147247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dirty="0"/>
              <a:t>Identify all aspects of the organization’s activities, products, and services that could have a </a:t>
            </a:r>
            <a:r>
              <a:rPr lang="en-US" altLang="en-US" dirty="0">
                <a:solidFill>
                  <a:srgbClr val="558ED5"/>
                </a:solidFill>
              </a:rPr>
              <a:t>significant impact </a:t>
            </a:r>
            <a:r>
              <a:rPr lang="en-US" altLang="en-US" dirty="0"/>
              <a:t>on the environment, including those that are not regulated</a:t>
            </a:r>
          </a:p>
          <a:p>
            <a:endParaRPr lang="en-US" altLang="en-US" dirty="0"/>
          </a:p>
        </p:txBody>
      </p:sp>
    </p:spTree>
    <p:extLst>
      <p:ext uri="{BB962C8B-B14F-4D97-AF65-F5344CB8AC3E}">
        <p14:creationId xmlns:p14="http://schemas.microsoft.com/office/powerpoint/2010/main" xmlns="" val="442705683"/>
      </p:ext>
    </p:extLst>
  </p:cSld>
  <p:clrMapOvr>
    <a:masterClrMapping/>
  </p:clrMapOvr>
  <p:transition>
    <p:random/>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effectLst>
                  <a:outerShdw blurRad="38100" dist="38100" dir="2700000" algn="tl">
                    <a:srgbClr val="000000">
                      <a:alpha val="43137"/>
                    </a:srgbClr>
                  </a:outerShdw>
                </a:effectLst>
              </a:rPr>
              <a:t>Is it worth it?</a:t>
            </a:r>
          </a:p>
        </p:txBody>
      </p:sp>
      <p:sp>
        <p:nvSpPr>
          <p:cNvPr id="3" name="TextBox 2"/>
          <p:cNvSpPr txBox="1"/>
          <p:nvPr/>
        </p:nvSpPr>
        <p:spPr>
          <a:xfrm>
            <a:off x="1124262" y="4585420"/>
            <a:ext cx="10856185" cy="830997"/>
          </a:xfrm>
          <a:prstGeom prst="rect">
            <a:avLst/>
          </a:prstGeom>
          <a:noFill/>
        </p:spPr>
        <p:txBody>
          <a:bodyPr wrap="square" rtlCol="0">
            <a:spAutoFit/>
          </a:bodyPr>
          <a:lstStyle/>
          <a:p>
            <a:r>
              <a:rPr lang="en-GB" sz="2400" b="1" dirty="0">
                <a:effectLst>
                  <a:outerShdw blurRad="38100" dist="38100" dir="2700000" algn="tl">
                    <a:srgbClr val="000000">
                      <a:alpha val="43137"/>
                    </a:srgbClr>
                  </a:outerShdw>
                </a:effectLst>
                <a:sym typeface="Wingdings" panose="05000000000000000000" pitchFamily="2" charset="2"/>
              </a:rPr>
              <a:t> </a:t>
            </a:r>
            <a:r>
              <a:rPr lang="en-GB" sz="2400" dirty="0">
                <a:hlinkClick r:id="rId3"/>
              </a:rPr>
              <a:t>http://www.nielsen.com/us/en/insights/news/2013/video--the-value-of-corporate-social-responsibility.html</a:t>
            </a:r>
            <a:r>
              <a:rPr lang="en-GB" sz="2400" dirty="0"/>
              <a:t> </a:t>
            </a:r>
          </a:p>
        </p:txBody>
      </p:sp>
      <p:sp>
        <p:nvSpPr>
          <p:cNvPr id="4" name="TextBox 3"/>
          <p:cNvSpPr txBox="1"/>
          <p:nvPr/>
        </p:nvSpPr>
        <p:spPr>
          <a:xfrm>
            <a:off x="284813" y="2841677"/>
            <a:ext cx="11317574" cy="954107"/>
          </a:xfrm>
          <a:prstGeom prst="rect">
            <a:avLst/>
          </a:prstGeom>
          <a:noFill/>
        </p:spPr>
        <p:txBody>
          <a:bodyPr wrap="square" rtlCol="0">
            <a:spAutoFit/>
          </a:bodyPr>
          <a:lstStyle/>
          <a:p>
            <a:pPr algn="ctr"/>
            <a:r>
              <a:rPr lang="en-US" sz="2800" cap="all" dirty="0"/>
              <a:t>THE VALUE OF CORPORATE SOCIAL RESPONSIBILITY</a:t>
            </a:r>
          </a:p>
          <a:p>
            <a:pPr algn="ctr"/>
            <a:r>
              <a:rPr lang="en-GB" sz="2800" dirty="0"/>
              <a:t>(Nielsen)</a:t>
            </a:r>
          </a:p>
        </p:txBody>
      </p:sp>
    </p:spTree>
    <p:extLst>
      <p:ext uri="{BB962C8B-B14F-4D97-AF65-F5344CB8AC3E}">
        <p14:creationId xmlns:p14="http://schemas.microsoft.com/office/powerpoint/2010/main" xmlns="" val="30876440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4303" y="365127"/>
            <a:ext cx="7018639" cy="1325563"/>
          </a:xfrm>
        </p:spPr>
        <p:txBody>
          <a:bodyPr/>
          <a:lstStyle/>
          <a:p>
            <a:r>
              <a:rPr lang="en-GB" dirty="0"/>
              <a:t>Activity 1: Group discussion</a:t>
            </a:r>
          </a:p>
        </p:txBody>
      </p:sp>
      <p:sp>
        <p:nvSpPr>
          <p:cNvPr id="3" name="Content Placeholder 2"/>
          <p:cNvSpPr>
            <a:spLocks noGrp="1"/>
          </p:cNvSpPr>
          <p:nvPr>
            <p:ph idx="1"/>
          </p:nvPr>
        </p:nvSpPr>
        <p:spPr>
          <a:xfrm>
            <a:off x="4706587" y="2337341"/>
            <a:ext cx="4569588" cy="2507395"/>
          </a:xfrm>
        </p:spPr>
        <p:txBody>
          <a:bodyPr>
            <a:normAutofit fontScale="92500"/>
          </a:bodyPr>
          <a:lstStyle/>
          <a:p>
            <a:pPr marL="0" indent="0" algn="r">
              <a:buNone/>
            </a:pPr>
            <a:r>
              <a:rPr lang="en-GB" sz="2400" b="1" dirty="0"/>
              <a:t>Group 1:</a:t>
            </a:r>
            <a:r>
              <a:rPr lang="en-GB" sz="2400" dirty="0"/>
              <a:t> Stakeholder perspective</a:t>
            </a:r>
          </a:p>
          <a:p>
            <a:pPr marL="0" indent="0" algn="r">
              <a:buNone/>
            </a:pPr>
            <a:endParaRPr lang="en-GB" sz="2400" dirty="0"/>
          </a:p>
          <a:p>
            <a:pPr marL="0" indent="0" algn="r">
              <a:buNone/>
            </a:pPr>
            <a:r>
              <a:rPr lang="en-GB" sz="2400" b="1" i="1" dirty="0">
                <a:effectLst>
                  <a:outerShdw blurRad="38100" dist="38100" dir="2700000" algn="tl">
                    <a:srgbClr val="000000">
                      <a:alpha val="43137"/>
                    </a:srgbClr>
                  </a:outerShdw>
                </a:effectLst>
              </a:rPr>
              <a:t>VS</a:t>
            </a:r>
          </a:p>
          <a:p>
            <a:pPr marL="0" indent="0" algn="r">
              <a:buNone/>
            </a:pPr>
            <a:r>
              <a:rPr lang="en-GB" sz="2400" b="1" i="1" dirty="0">
                <a:effectLst>
                  <a:outerShdw blurRad="38100" dist="38100" dir="2700000" algn="tl">
                    <a:srgbClr val="000000">
                      <a:alpha val="43137"/>
                    </a:srgbClr>
                  </a:outerShdw>
                </a:effectLst>
              </a:rPr>
              <a:t> </a:t>
            </a:r>
          </a:p>
          <a:p>
            <a:pPr marL="685800" lvl="2" indent="0" algn="r">
              <a:buNone/>
            </a:pPr>
            <a:r>
              <a:rPr lang="en-GB" sz="2400" b="1" dirty="0"/>
              <a:t>Group 2:</a:t>
            </a:r>
            <a:r>
              <a:rPr lang="en-GB" sz="2400" dirty="0"/>
              <a:t> Shareholder perspective</a:t>
            </a:r>
          </a:p>
          <a:p>
            <a:pPr algn="r"/>
            <a:endParaRPr lang="en-GB" sz="2400" dirty="0"/>
          </a:p>
          <a:p>
            <a:pPr algn="r"/>
            <a:endParaRPr lang="en-GB" sz="2400" dirty="0"/>
          </a:p>
        </p:txBody>
      </p:sp>
      <p:pic>
        <p:nvPicPr>
          <p:cNvPr id="4" name="Picture 3">
            <a:hlinkClick r:id="rId3"/>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3334987" y="3701036"/>
            <a:ext cx="2743200" cy="1956816"/>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3138489" y="2081680"/>
            <a:ext cx="1256796" cy="1761863"/>
          </a:xfrm>
          <a:prstGeom prst="rect">
            <a:avLst/>
          </a:prstGeom>
        </p:spPr>
      </p:pic>
    </p:spTree>
    <p:extLst>
      <p:ext uri="{BB962C8B-B14F-4D97-AF65-F5344CB8AC3E}">
        <p14:creationId xmlns:p14="http://schemas.microsoft.com/office/powerpoint/2010/main" xmlns="" val="22730069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36598"/>
            <a:ext cx="10515600" cy="754090"/>
          </a:xfrm>
        </p:spPr>
        <p:txBody>
          <a:bodyPr>
            <a:normAutofit/>
          </a:bodyPr>
          <a:lstStyle/>
          <a:p>
            <a:pPr algn="ctr"/>
            <a:r>
              <a:rPr lang="en-GB" sz="2850" dirty="0"/>
              <a:t>Activity 2: CSR: Real concept or just another marketing tool</a:t>
            </a:r>
            <a:r>
              <a:rPr lang="en-GB" sz="2850" dirty="0" smtClean="0"/>
              <a:t>?</a:t>
            </a:r>
            <a:endParaRPr lang="en-GB" dirty="0"/>
          </a:p>
        </p:txBody>
      </p:sp>
      <p:sp>
        <p:nvSpPr>
          <p:cNvPr id="3" name="Content Placeholder 2"/>
          <p:cNvSpPr>
            <a:spLocks noGrp="1"/>
          </p:cNvSpPr>
          <p:nvPr>
            <p:ph idx="1"/>
          </p:nvPr>
        </p:nvSpPr>
        <p:spPr>
          <a:xfrm>
            <a:off x="2931319" y="4704855"/>
            <a:ext cx="6495711" cy="926276"/>
          </a:xfrm>
        </p:spPr>
        <p:txBody>
          <a:bodyPr>
            <a:normAutofit fontScale="92500" lnSpcReduction="20000"/>
          </a:bodyPr>
          <a:lstStyle/>
          <a:p>
            <a:pPr marL="0" indent="0">
              <a:buNone/>
            </a:pPr>
            <a:r>
              <a:rPr lang="en-US" sz="1500" b="1" dirty="0"/>
              <a:t>Corporate Social Responsibility - Making Progress | Sustainability | McDonald's</a:t>
            </a:r>
            <a:endParaRPr lang="en-GB" sz="1500" dirty="0">
              <a:sym typeface="Wingdings" panose="05000000000000000000" pitchFamily="2" charset="2"/>
            </a:endParaRPr>
          </a:p>
          <a:p>
            <a:pPr marL="0" indent="0">
              <a:buNone/>
            </a:pPr>
            <a:r>
              <a:rPr lang="en-GB" dirty="0">
                <a:sym typeface="Wingdings" panose="05000000000000000000" pitchFamily="2" charset="2"/>
              </a:rPr>
              <a:t> </a:t>
            </a:r>
            <a:r>
              <a:rPr lang="en-GB" dirty="0">
                <a:hlinkClick r:id="rId3"/>
              </a:rPr>
              <a:t>http://youtu.be/S_bgP3ASUM4</a:t>
            </a:r>
            <a:r>
              <a:rPr lang="en-GB" dirty="0"/>
              <a:t> </a:t>
            </a:r>
          </a:p>
          <a:p>
            <a:endParaRPr lang="en-GB" dirty="0"/>
          </a:p>
        </p:txBody>
      </p:sp>
      <p:pic>
        <p:nvPicPr>
          <p:cNvPr id="1026" name="Picture 2" descr="Hero-environment-page"/>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2931321" y="2154263"/>
            <a:ext cx="6329363" cy="2107407"/>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Box 3"/>
          <p:cNvSpPr txBox="1"/>
          <p:nvPr/>
        </p:nvSpPr>
        <p:spPr>
          <a:xfrm>
            <a:off x="7185471" y="4261667"/>
            <a:ext cx="2075213" cy="230832"/>
          </a:xfrm>
          <a:prstGeom prst="rect">
            <a:avLst/>
          </a:prstGeom>
          <a:noFill/>
        </p:spPr>
        <p:txBody>
          <a:bodyPr wrap="square" rtlCol="0">
            <a:spAutoFit/>
          </a:bodyPr>
          <a:lstStyle/>
          <a:p>
            <a:pPr algn="r"/>
            <a:r>
              <a:rPr lang="en-GB" sz="900" dirty="0">
                <a:solidFill>
                  <a:prstClr val="black"/>
                </a:solidFill>
              </a:rPr>
              <a:t>Source: McDonalds (2014)</a:t>
            </a:r>
          </a:p>
        </p:txBody>
      </p:sp>
    </p:spTree>
    <p:extLst>
      <p:ext uri="{BB962C8B-B14F-4D97-AF65-F5344CB8AC3E}">
        <p14:creationId xmlns:p14="http://schemas.microsoft.com/office/powerpoint/2010/main" xmlns="" val="21618620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1550</TotalTime>
  <Words>1899</Words>
  <Application>Microsoft Office PowerPoint</Application>
  <PresentationFormat>Custom</PresentationFormat>
  <Paragraphs>202</Paragraphs>
  <Slides>30</Slides>
  <Notes>17</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20140311PresentationUWTSDTemplate</vt:lpstr>
      <vt:lpstr>LCBB4003</vt:lpstr>
      <vt:lpstr>The Corporate Board – Why it is important </vt:lpstr>
      <vt:lpstr>What is Corporate Governance?</vt:lpstr>
      <vt:lpstr>Corporate governance: who is involved?</vt:lpstr>
      <vt:lpstr>1. The Board of Directors</vt:lpstr>
      <vt:lpstr>Typical Board Duties</vt:lpstr>
      <vt:lpstr>Senior Management’s Role and Duties </vt:lpstr>
      <vt:lpstr>Other Managers and Organizational Employees</vt:lpstr>
      <vt:lpstr>Corporate Governance – Why is it Important?</vt:lpstr>
      <vt:lpstr>Corporate Governance in the news…</vt:lpstr>
      <vt:lpstr>Ethics </vt:lpstr>
      <vt:lpstr>Origins of ethics</vt:lpstr>
      <vt:lpstr>Corporate Ethics</vt:lpstr>
      <vt:lpstr>‘The Smartest Guys in the Room’</vt:lpstr>
      <vt:lpstr>Code of Business Ethics</vt:lpstr>
      <vt:lpstr>An Ethics Culture</vt:lpstr>
      <vt:lpstr>Bribes</vt:lpstr>
      <vt:lpstr>CSR and Ethics</vt:lpstr>
      <vt:lpstr>CSR vs Ethical Governance</vt:lpstr>
      <vt:lpstr>CSR in today’s world</vt:lpstr>
      <vt:lpstr>Corporate Social Responsibility</vt:lpstr>
      <vt:lpstr>Important terminology</vt:lpstr>
      <vt:lpstr>CSR: traditional approach</vt:lpstr>
      <vt:lpstr>CSR: current views</vt:lpstr>
      <vt:lpstr>Stakeholder groups</vt:lpstr>
      <vt:lpstr>ISO 14000/14001 Certification</vt:lpstr>
      <vt:lpstr>Major Requirements of an Environmental Management System (EMS)</vt:lpstr>
      <vt:lpstr>Is it worth it?</vt:lpstr>
      <vt:lpstr>Activity 1: Group discussion</vt:lpstr>
      <vt:lpstr>Activity 2: CSR: Real concept or just another marketing tool?</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Strategy - Week 3</dc:title>
  <dc:creator>Chad Manian</dc:creator>
  <cp:lastModifiedBy>nmirz</cp:lastModifiedBy>
  <cp:revision>17</cp:revision>
  <dcterms:created xsi:type="dcterms:W3CDTF">2017-02-20T16:18:43Z</dcterms:created>
  <dcterms:modified xsi:type="dcterms:W3CDTF">2021-04-11T19:58:15Z</dcterms:modified>
</cp:coreProperties>
</file>