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0" r:id="rId3"/>
    <p:sldId id="258" r:id="rId4"/>
    <p:sldId id="259" r:id="rId5"/>
    <p:sldId id="261" r:id="rId6"/>
    <p:sldId id="266" r:id="rId7"/>
    <p:sldId id="257" r:id="rId8"/>
    <p:sldId id="267" r:id="rId9"/>
    <p:sldId id="268" r:id="rId10"/>
    <p:sldId id="269" r:id="rId11"/>
    <p:sldId id="270" r:id="rId12"/>
    <p:sldId id="272" r:id="rId13"/>
    <p:sldId id="262" r:id="rId14"/>
    <p:sldId id="265" r:id="rId15"/>
    <p:sldId id="263" r:id="rId16"/>
    <p:sldId id="264" r:id="rId17"/>
    <p:sldId id="271"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04CB4"/>
    <a:srgbClr val="3C1033"/>
    <a:srgbClr val="46063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0" d="100"/>
          <a:sy n="80" d="100"/>
        </p:scale>
        <p:origin x="120" y="7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2/1/2021</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dirty="0"/>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dirty="0"/>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2/1/2021</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smtClean="0"/>
              <a:t>Assignments</a:t>
            </a:r>
            <a:endParaRPr lang="en-GB" b="1" dirty="0"/>
          </a:p>
        </p:txBody>
      </p:sp>
      <p:sp>
        <p:nvSpPr>
          <p:cNvPr id="3" name="Subtitle 2"/>
          <p:cNvSpPr>
            <a:spLocks noGrp="1"/>
          </p:cNvSpPr>
          <p:nvPr>
            <p:ph type="subTitle" idx="1"/>
          </p:nvPr>
        </p:nvSpPr>
        <p:spPr/>
        <p:txBody>
          <a:bodyPr/>
          <a:lstStyle/>
          <a:p>
            <a:r>
              <a:rPr lang="en-GB" dirty="0" smtClean="0"/>
              <a:t>SJSI6020</a:t>
            </a:r>
            <a:endParaRPr lang="en-GB" dirty="0"/>
          </a:p>
        </p:txBody>
      </p:sp>
    </p:spTree>
    <p:extLst>
      <p:ext uri="{BB962C8B-B14F-4D97-AF65-F5344CB8AC3E}">
        <p14:creationId xmlns:p14="http://schemas.microsoft.com/office/powerpoint/2010/main" val="26738307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Module Learning Outcomes </a:t>
            </a:r>
            <a:endParaRPr lang="en-GB" b="1" dirty="0"/>
          </a:p>
        </p:txBody>
      </p:sp>
      <p:sp>
        <p:nvSpPr>
          <p:cNvPr id="3" name="Content Placeholder 2"/>
          <p:cNvSpPr>
            <a:spLocks noGrp="1"/>
          </p:cNvSpPr>
          <p:nvPr>
            <p:ph idx="1"/>
          </p:nvPr>
        </p:nvSpPr>
        <p:spPr/>
        <p:txBody>
          <a:bodyPr/>
          <a:lstStyle/>
          <a:p>
            <a:r>
              <a:rPr lang="en-GB" dirty="0" smtClean="0"/>
              <a:t>Demonstrate </a:t>
            </a:r>
            <a:r>
              <a:rPr lang="en-GB" dirty="0"/>
              <a:t>critical knowledge, understanding and values associated with mental health in the elderly</a:t>
            </a:r>
            <a:r>
              <a:rPr lang="en-GB" dirty="0" smtClean="0"/>
              <a:t>;</a:t>
            </a:r>
          </a:p>
          <a:p>
            <a:r>
              <a:rPr lang="en-GB" dirty="0" smtClean="0"/>
              <a:t>Critically </a:t>
            </a:r>
            <a:r>
              <a:rPr lang="en-GB" dirty="0"/>
              <a:t>analyse, within this group, the effect of retirement, bereavement and death</a:t>
            </a:r>
            <a:r>
              <a:rPr lang="en-GB" dirty="0" smtClean="0"/>
              <a:t>;</a:t>
            </a:r>
          </a:p>
          <a:p>
            <a:r>
              <a:rPr lang="en-GB" dirty="0" smtClean="0"/>
              <a:t>Demonstrate </a:t>
            </a:r>
            <a:r>
              <a:rPr lang="en-GB" dirty="0"/>
              <a:t>secure knowledge and the ability to critically evaluate the preventative measures taken to protect the ever-increasing vulnerable elderly population;</a:t>
            </a:r>
          </a:p>
        </p:txBody>
      </p:sp>
    </p:spTree>
    <p:extLst>
      <p:ext uri="{BB962C8B-B14F-4D97-AF65-F5344CB8AC3E}">
        <p14:creationId xmlns:p14="http://schemas.microsoft.com/office/powerpoint/2010/main" val="15399473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Assignment 1  </a:t>
            </a:r>
            <a:r>
              <a:rPr lang="en-GB" sz="3200" b="1" dirty="0" smtClean="0"/>
              <a:t>(60%)</a:t>
            </a:r>
            <a:endParaRPr lang="en-GB" sz="3200" b="1" dirty="0"/>
          </a:p>
        </p:txBody>
      </p:sp>
      <p:sp>
        <p:nvSpPr>
          <p:cNvPr id="3" name="Content Placeholder 2"/>
          <p:cNvSpPr>
            <a:spLocks noGrp="1"/>
          </p:cNvSpPr>
          <p:nvPr>
            <p:ph idx="1"/>
          </p:nvPr>
        </p:nvSpPr>
        <p:spPr>
          <a:xfrm>
            <a:off x="2317867" y="3122198"/>
            <a:ext cx="7981603" cy="1399926"/>
          </a:xfrm>
        </p:spPr>
        <p:txBody>
          <a:bodyPr/>
          <a:lstStyle/>
          <a:p>
            <a:r>
              <a:rPr lang="en-GB" b="1" i="1" dirty="0"/>
              <a:t>Critically reflect how being labelled as an ‘older person’ might negatively impact upon one’s mental health. </a:t>
            </a:r>
            <a:endParaRPr lang="en-GB" dirty="0"/>
          </a:p>
        </p:txBody>
      </p:sp>
    </p:spTree>
    <p:extLst>
      <p:ext uri="{BB962C8B-B14F-4D97-AF65-F5344CB8AC3E}">
        <p14:creationId xmlns:p14="http://schemas.microsoft.com/office/powerpoint/2010/main" val="35240440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Assignment 2</a:t>
            </a:r>
            <a:endParaRPr lang="en-GB" b="1" dirty="0"/>
          </a:p>
        </p:txBody>
      </p:sp>
      <p:sp>
        <p:nvSpPr>
          <p:cNvPr id="3" name="Content Placeholder 2"/>
          <p:cNvSpPr>
            <a:spLocks noGrp="1"/>
          </p:cNvSpPr>
          <p:nvPr>
            <p:ph idx="1"/>
          </p:nvPr>
        </p:nvSpPr>
        <p:spPr>
          <a:xfrm>
            <a:off x="1677093" y="2906067"/>
            <a:ext cx="8837814" cy="1591119"/>
          </a:xfrm>
        </p:spPr>
        <p:txBody>
          <a:bodyPr>
            <a:normAutofit/>
          </a:bodyPr>
          <a:lstStyle/>
          <a:p>
            <a:r>
              <a:rPr lang="en-GB" b="1" i="1" dirty="0"/>
              <a:t>Produce a guidebook for those approaching retirement that promotes positive living post-retirement. Include reference to theory and policy. </a:t>
            </a:r>
            <a:endParaRPr lang="en-GB" b="1" i="1" dirty="0"/>
          </a:p>
        </p:txBody>
      </p:sp>
    </p:spTree>
    <p:extLst>
      <p:ext uri="{BB962C8B-B14F-4D97-AF65-F5344CB8AC3E}">
        <p14:creationId xmlns:p14="http://schemas.microsoft.com/office/powerpoint/2010/main" val="29866137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Module Learning Outcomes </a:t>
            </a:r>
            <a:endParaRPr lang="en-GB" b="1" dirty="0"/>
          </a:p>
        </p:txBody>
      </p:sp>
      <p:sp>
        <p:nvSpPr>
          <p:cNvPr id="3" name="Content Placeholder 2"/>
          <p:cNvSpPr>
            <a:spLocks noGrp="1"/>
          </p:cNvSpPr>
          <p:nvPr>
            <p:ph idx="1"/>
          </p:nvPr>
        </p:nvSpPr>
        <p:spPr/>
        <p:txBody>
          <a:bodyPr/>
          <a:lstStyle/>
          <a:p>
            <a:r>
              <a:rPr lang="en-GB" dirty="0" smtClean="0"/>
              <a:t>Demonstrate </a:t>
            </a:r>
            <a:r>
              <a:rPr lang="en-GB" dirty="0"/>
              <a:t>critical knowledge, understanding and values associated with mental health in the elderly</a:t>
            </a:r>
            <a:r>
              <a:rPr lang="en-GB" dirty="0" smtClean="0"/>
              <a:t>;</a:t>
            </a:r>
          </a:p>
          <a:p>
            <a:r>
              <a:rPr lang="en-GB" dirty="0" smtClean="0"/>
              <a:t>Critically </a:t>
            </a:r>
            <a:r>
              <a:rPr lang="en-GB" dirty="0"/>
              <a:t>analyse, within this group, the effect of retirement, bereavement and death</a:t>
            </a:r>
            <a:r>
              <a:rPr lang="en-GB" dirty="0" smtClean="0"/>
              <a:t>;</a:t>
            </a:r>
          </a:p>
          <a:p>
            <a:r>
              <a:rPr lang="en-GB" dirty="0" smtClean="0"/>
              <a:t>Demonstrate </a:t>
            </a:r>
            <a:r>
              <a:rPr lang="en-GB" dirty="0"/>
              <a:t>secure knowledge and the ability to critically evaluate the preventative measures taken to protect the ever-increasing vulnerable elderly population;</a:t>
            </a:r>
          </a:p>
        </p:txBody>
      </p:sp>
    </p:spTree>
    <p:extLst>
      <p:ext uri="{BB962C8B-B14F-4D97-AF65-F5344CB8AC3E}">
        <p14:creationId xmlns:p14="http://schemas.microsoft.com/office/powerpoint/2010/main" val="32460293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Assignment 1  </a:t>
            </a:r>
            <a:r>
              <a:rPr lang="en-GB" sz="3200" b="1" dirty="0" smtClean="0"/>
              <a:t>(60%)</a:t>
            </a:r>
            <a:endParaRPr lang="en-GB" sz="3200" b="1" dirty="0"/>
          </a:p>
        </p:txBody>
      </p:sp>
      <p:sp>
        <p:nvSpPr>
          <p:cNvPr id="3" name="Content Placeholder 2"/>
          <p:cNvSpPr>
            <a:spLocks noGrp="1"/>
          </p:cNvSpPr>
          <p:nvPr>
            <p:ph idx="1"/>
          </p:nvPr>
        </p:nvSpPr>
        <p:spPr>
          <a:xfrm>
            <a:off x="2317867" y="3122198"/>
            <a:ext cx="7981603" cy="1399926"/>
          </a:xfrm>
        </p:spPr>
        <p:txBody>
          <a:bodyPr/>
          <a:lstStyle/>
          <a:p>
            <a:r>
              <a:rPr lang="en-GB" b="1" i="1" dirty="0">
                <a:solidFill>
                  <a:srgbClr val="FF0000"/>
                </a:solidFill>
              </a:rPr>
              <a:t>Critically reflect </a:t>
            </a:r>
            <a:r>
              <a:rPr lang="en-GB" b="1" i="1" dirty="0"/>
              <a:t>how being l</a:t>
            </a:r>
            <a:r>
              <a:rPr lang="en-GB" b="1" i="1" dirty="0">
                <a:solidFill>
                  <a:srgbClr val="7030A0"/>
                </a:solidFill>
              </a:rPr>
              <a:t>abelled</a:t>
            </a:r>
            <a:r>
              <a:rPr lang="en-GB" b="1" i="1" dirty="0"/>
              <a:t> as an ‘</a:t>
            </a:r>
            <a:r>
              <a:rPr lang="en-GB" b="1" i="1" dirty="0">
                <a:solidFill>
                  <a:srgbClr val="0070C0"/>
                </a:solidFill>
              </a:rPr>
              <a:t>older person</a:t>
            </a:r>
            <a:r>
              <a:rPr lang="en-GB" b="1" i="1" dirty="0"/>
              <a:t>’ might </a:t>
            </a:r>
            <a:r>
              <a:rPr lang="en-GB" b="1" i="1" dirty="0">
                <a:solidFill>
                  <a:srgbClr val="00B050"/>
                </a:solidFill>
              </a:rPr>
              <a:t>negatively impact </a:t>
            </a:r>
            <a:r>
              <a:rPr lang="en-GB" b="1" i="1" dirty="0"/>
              <a:t>upon one’s </a:t>
            </a:r>
            <a:r>
              <a:rPr lang="en-GB" b="1" i="1" dirty="0">
                <a:solidFill>
                  <a:srgbClr val="D04CB4"/>
                </a:solidFill>
              </a:rPr>
              <a:t>mental health. </a:t>
            </a:r>
            <a:endParaRPr lang="en-GB" dirty="0">
              <a:solidFill>
                <a:srgbClr val="D04CB4"/>
              </a:solidFill>
            </a:endParaRPr>
          </a:p>
        </p:txBody>
      </p:sp>
    </p:spTree>
    <p:extLst>
      <p:ext uri="{BB962C8B-B14F-4D97-AF65-F5344CB8AC3E}">
        <p14:creationId xmlns:p14="http://schemas.microsoft.com/office/powerpoint/2010/main" val="11719527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Assignment 1</a:t>
            </a:r>
            <a:endParaRPr lang="en-GB" b="1" dirty="0"/>
          </a:p>
        </p:txBody>
      </p:sp>
      <p:sp>
        <p:nvSpPr>
          <p:cNvPr id="3" name="Content Placeholder 2"/>
          <p:cNvSpPr>
            <a:spLocks noGrp="1"/>
          </p:cNvSpPr>
          <p:nvPr>
            <p:ph idx="1"/>
          </p:nvPr>
        </p:nvSpPr>
        <p:spPr>
          <a:xfrm>
            <a:off x="1295402" y="2931004"/>
            <a:ext cx="9601196" cy="2247824"/>
          </a:xfrm>
        </p:spPr>
        <p:txBody>
          <a:bodyPr/>
          <a:lstStyle/>
          <a:p>
            <a:r>
              <a:rPr lang="en-GB" dirty="0" smtClean="0"/>
              <a:t>Essay- 3500 Words (+ or – 10%)</a:t>
            </a:r>
          </a:p>
          <a:p>
            <a:r>
              <a:rPr lang="en-GB" dirty="0" smtClean="0"/>
              <a:t>Submission Date- </a:t>
            </a:r>
            <a:r>
              <a:rPr lang="en-GB" dirty="0"/>
              <a:t>4</a:t>
            </a:r>
            <a:r>
              <a:rPr lang="en-GB" baseline="30000" dirty="0" smtClean="0"/>
              <a:t>th</a:t>
            </a:r>
            <a:r>
              <a:rPr lang="en-GB" dirty="0" smtClean="0"/>
              <a:t> </a:t>
            </a:r>
            <a:r>
              <a:rPr lang="en-GB" dirty="0" smtClean="0"/>
              <a:t>March </a:t>
            </a:r>
            <a:r>
              <a:rPr lang="en-GB" dirty="0" smtClean="0"/>
              <a:t>2021</a:t>
            </a:r>
            <a:endParaRPr lang="en-GB" dirty="0" smtClean="0"/>
          </a:p>
          <a:p>
            <a:r>
              <a:rPr lang="en-GB" dirty="0" smtClean="0"/>
              <a:t>Return Date </a:t>
            </a:r>
            <a:r>
              <a:rPr lang="en-GB" dirty="0" smtClean="0"/>
              <a:t>22</a:t>
            </a:r>
            <a:r>
              <a:rPr lang="en-GB" baseline="30000" dirty="0" smtClean="0"/>
              <a:t>nd</a:t>
            </a:r>
            <a:r>
              <a:rPr lang="en-GB" dirty="0" smtClean="0"/>
              <a:t> April 2021</a:t>
            </a:r>
          </a:p>
          <a:p>
            <a:r>
              <a:rPr lang="en-GB" dirty="0" smtClean="0"/>
              <a:t>Submit </a:t>
            </a:r>
            <a:r>
              <a:rPr lang="en-GB" dirty="0" smtClean="0"/>
              <a:t>Through Turnitin</a:t>
            </a:r>
          </a:p>
          <a:p>
            <a:endParaRPr lang="en-GB" dirty="0"/>
          </a:p>
        </p:txBody>
      </p:sp>
    </p:spTree>
    <p:extLst>
      <p:ext uri="{BB962C8B-B14F-4D97-AF65-F5344CB8AC3E}">
        <p14:creationId xmlns:p14="http://schemas.microsoft.com/office/powerpoint/2010/main" val="13991500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Assignment 1</a:t>
            </a:r>
            <a:endParaRPr lang="en-GB" b="1" dirty="0"/>
          </a:p>
        </p:txBody>
      </p:sp>
      <p:sp>
        <p:nvSpPr>
          <p:cNvPr id="3" name="Content Placeholder 2"/>
          <p:cNvSpPr>
            <a:spLocks noGrp="1"/>
          </p:cNvSpPr>
          <p:nvPr>
            <p:ph idx="1"/>
          </p:nvPr>
        </p:nvSpPr>
        <p:spPr/>
        <p:txBody>
          <a:bodyPr>
            <a:normAutofit lnSpcReduction="10000"/>
          </a:bodyPr>
          <a:lstStyle/>
          <a:p>
            <a:r>
              <a:rPr lang="en-GB" dirty="0" smtClean="0"/>
              <a:t>What is an ‘Older Person’? – </a:t>
            </a:r>
            <a:r>
              <a:rPr lang="en-GB" b="1" i="1" dirty="0" smtClean="0"/>
              <a:t>you could use a number of definitions and statistics to illustrate this</a:t>
            </a:r>
          </a:p>
          <a:p>
            <a:r>
              <a:rPr lang="en-GB" dirty="0" smtClean="0"/>
              <a:t>What is ‘labelling’ in this context and how may this present?- </a:t>
            </a:r>
            <a:r>
              <a:rPr lang="en-GB" b="1" i="1" dirty="0" smtClean="0"/>
              <a:t>you could look at ‘ageism’, ‘stigma’ and ‘social exclusion’</a:t>
            </a:r>
            <a:endParaRPr lang="en-GB" dirty="0" smtClean="0"/>
          </a:p>
          <a:p>
            <a:r>
              <a:rPr lang="en-GB" dirty="0" smtClean="0"/>
              <a:t>Mental health in older people- </a:t>
            </a:r>
            <a:r>
              <a:rPr lang="en-GB" b="1" i="1" dirty="0" smtClean="0"/>
              <a:t>explore mental health issues that may be experienced by older people </a:t>
            </a:r>
          </a:p>
          <a:p>
            <a:pPr marL="0" indent="0">
              <a:buNone/>
            </a:pPr>
            <a:r>
              <a:rPr lang="en-GB" b="1" dirty="0" smtClean="0"/>
              <a:t>How could societal perceptions of ‘old age’ have a negative impact on mental health?</a:t>
            </a:r>
            <a:endParaRPr lang="en-GB" b="1" dirty="0"/>
          </a:p>
        </p:txBody>
      </p:sp>
    </p:spTree>
    <p:extLst>
      <p:ext uri="{BB962C8B-B14F-4D97-AF65-F5344CB8AC3E}">
        <p14:creationId xmlns:p14="http://schemas.microsoft.com/office/powerpoint/2010/main" val="199517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b="1" dirty="0" smtClean="0"/>
              <a:t>Critical Evaluation</a:t>
            </a:r>
            <a:endParaRPr lang="en-GB" sz="5400" b="1" dirty="0"/>
          </a:p>
        </p:txBody>
      </p:sp>
      <p:sp>
        <p:nvSpPr>
          <p:cNvPr id="3" name="Content Placeholder 2"/>
          <p:cNvSpPr>
            <a:spLocks noGrp="1"/>
          </p:cNvSpPr>
          <p:nvPr>
            <p:ph idx="1"/>
          </p:nvPr>
        </p:nvSpPr>
        <p:spPr>
          <a:xfrm>
            <a:off x="1295402" y="2285999"/>
            <a:ext cx="9601196" cy="3318936"/>
          </a:xfrm>
        </p:spPr>
        <p:txBody>
          <a:bodyPr/>
          <a:lstStyle/>
          <a:p>
            <a:pPr marL="0" indent="0">
              <a:buNone/>
            </a:pPr>
            <a:r>
              <a:rPr lang="en-GB" b="1" dirty="0"/>
              <a:t>Critically evaluate </a:t>
            </a:r>
            <a:r>
              <a:rPr lang="en-GB" dirty="0"/>
              <a:t>To question information and opinions in the text in order to evaluate or judge its worth overall</a:t>
            </a:r>
            <a:r>
              <a:rPr lang="en-GB" dirty="0" smtClean="0"/>
              <a:t>.</a:t>
            </a:r>
          </a:p>
          <a:p>
            <a:r>
              <a:rPr lang="en-GB" dirty="0"/>
              <a:t>This involves considering research texts, propositions and statements and the extent to which they are valid and/or the extent to which you agree with them. It is important to look at evidence taken from a wide range of sources which both agree with and contradict an argument. </a:t>
            </a:r>
            <a:endParaRPr lang="en-GB" dirty="0" smtClean="0"/>
          </a:p>
          <a:p>
            <a:r>
              <a:rPr lang="en-GB" dirty="0" smtClean="0"/>
              <a:t>You </a:t>
            </a:r>
            <a:r>
              <a:rPr lang="en-GB" dirty="0"/>
              <a:t>should come to a final conclusion which must be based on your judgment about the most important factors, and which you can justify </a:t>
            </a:r>
          </a:p>
        </p:txBody>
      </p:sp>
    </p:spTree>
    <p:extLst>
      <p:ext uri="{BB962C8B-B14F-4D97-AF65-F5344CB8AC3E}">
        <p14:creationId xmlns:p14="http://schemas.microsoft.com/office/powerpoint/2010/main" val="721784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b="1" dirty="0" smtClean="0"/>
              <a:t>Critical Reflection</a:t>
            </a:r>
            <a:endParaRPr lang="en-GB" sz="5400" b="1" dirty="0"/>
          </a:p>
        </p:txBody>
      </p:sp>
      <p:sp>
        <p:nvSpPr>
          <p:cNvPr id="3" name="Content Placeholder 2"/>
          <p:cNvSpPr>
            <a:spLocks noGrp="1"/>
          </p:cNvSpPr>
          <p:nvPr>
            <p:ph idx="1"/>
          </p:nvPr>
        </p:nvSpPr>
        <p:spPr/>
        <p:txBody>
          <a:bodyPr/>
          <a:lstStyle/>
          <a:p>
            <a:r>
              <a:rPr lang="en-GB" dirty="0"/>
              <a:t>Brings a searching, critical eye to the focus of the reflection, to emerging insights, and to any theories or sources of information. </a:t>
            </a:r>
            <a:endParaRPr lang="en-GB" dirty="0" smtClean="0"/>
          </a:p>
          <a:p>
            <a:r>
              <a:rPr lang="en-GB" dirty="0" smtClean="0"/>
              <a:t>This </a:t>
            </a:r>
            <a:r>
              <a:rPr lang="en-GB" dirty="0"/>
              <a:t>critically is used to take the person forward in their understanding of the core emerging issues, such as by challenging their own ideas and actions, or showing how their experiences supports or challenges existing knowledge. </a:t>
            </a:r>
          </a:p>
        </p:txBody>
      </p:sp>
      <p:sp>
        <p:nvSpPr>
          <p:cNvPr id="4" name="TextBox 3"/>
          <p:cNvSpPr txBox="1"/>
          <p:nvPr/>
        </p:nvSpPr>
        <p:spPr>
          <a:xfrm>
            <a:off x="4824663" y="5691202"/>
            <a:ext cx="6589292" cy="369332"/>
          </a:xfrm>
          <a:prstGeom prst="rect">
            <a:avLst/>
          </a:prstGeom>
          <a:noFill/>
        </p:spPr>
        <p:txBody>
          <a:bodyPr wrap="square" rtlCol="0">
            <a:spAutoFit/>
          </a:bodyPr>
          <a:lstStyle/>
          <a:p>
            <a:r>
              <a:rPr lang="en-GB" dirty="0"/>
              <a:t>Cottrell, S. (2011) </a:t>
            </a:r>
            <a:r>
              <a:rPr lang="en-GB" i="1" dirty="0"/>
              <a:t>Critical Thinking Skills </a:t>
            </a:r>
            <a:r>
              <a:rPr lang="en-GB" dirty="0"/>
              <a:t>2</a:t>
            </a:r>
            <a:r>
              <a:rPr lang="en-GB" baseline="30000" dirty="0"/>
              <a:t>nd</a:t>
            </a:r>
            <a:r>
              <a:rPr lang="en-GB" dirty="0"/>
              <a:t> </a:t>
            </a:r>
            <a:r>
              <a:rPr lang="en-GB" dirty="0" err="1"/>
              <a:t>edn</a:t>
            </a:r>
            <a:r>
              <a:rPr lang="en-GB" dirty="0"/>
              <a:t>. Hampshire: Palgrave </a:t>
            </a:r>
            <a:endParaRPr lang="en-GB" dirty="0"/>
          </a:p>
        </p:txBody>
      </p:sp>
    </p:spTree>
    <p:extLst>
      <p:ext uri="{BB962C8B-B14F-4D97-AF65-F5344CB8AC3E}">
        <p14:creationId xmlns:p14="http://schemas.microsoft.com/office/powerpoint/2010/main" val="35420270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Assignment 2</a:t>
            </a:r>
            <a:endParaRPr lang="en-GB" b="1" dirty="0"/>
          </a:p>
        </p:txBody>
      </p:sp>
      <p:sp>
        <p:nvSpPr>
          <p:cNvPr id="3" name="Content Placeholder 2"/>
          <p:cNvSpPr>
            <a:spLocks noGrp="1"/>
          </p:cNvSpPr>
          <p:nvPr>
            <p:ph idx="1"/>
          </p:nvPr>
        </p:nvSpPr>
        <p:spPr>
          <a:xfrm>
            <a:off x="1677093" y="2906067"/>
            <a:ext cx="8837814" cy="1591119"/>
          </a:xfrm>
        </p:spPr>
        <p:txBody>
          <a:bodyPr>
            <a:normAutofit/>
          </a:bodyPr>
          <a:lstStyle/>
          <a:p>
            <a:r>
              <a:rPr lang="en-GB" b="1" i="1" dirty="0"/>
              <a:t>Produce a </a:t>
            </a:r>
            <a:r>
              <a:rPr lang="en-GB" b="1" i="1" dirty="0">
                <a:solidFill>
                  <a:srgbClr val="7030A0"/>
                </a:solidFill>
              </a:rPr>
              <a:t>guidebook</a:t>
            </a:r>
            <a:r>
              <a:rPr lang="en-GB" b="1" i="1" dirty="0"/>
              <a:t> for those </a:t>
            </a:r>
            <a:r>
              <a:rPr lang="en-GB" b="1" i="1" dirty="0">
                <a:solidFill>
                  <a:srgbClr val="FF0000"/>
                </a:solidFill>
              </a:rPr>
              <a:t>approaching retirement </a:t>
            </a:r>
            <a:r>
              <a:rPr lang="en-GB" b="1" i="1" dirty="0"/>
              <a:t>that </a:t>
            </a:r>
            <a:r>
              <a:rPr lang="en-GB" b="1" i="1" dirty="0">
                <a:solidFill>
                  <a:srgbClr val="0070C0"/>
                </a:solidFill>
              </a:rPr>
              <a:t>promotes positive living </a:t>
            </a:r>
            <a:r>
              <a:rPr lang="en-GB" b="1" i="1" dirty="0"/>
              <a:t>post-retirement. Include reference to </a:t>
            </a:r>
            <a:r>
              <a:rPr lang="en-GB" b="1" i="1" dirty="0">
                <a:solidFill>
                  <a:srgbClr val="00B050"/>
                </a:solidFill>
              </a:rPr>
              <a:t>theory </a:t>
            </a:r>
            <a:r>
              <a:rPr lang="en-GB" b="1" i="1" dirty="0"/>
              <a:t>and </a:t>
            </a:r>
            <a:r>
              <a:rPr lang="en-GB" b="1" i="1" dirty="0">
                <a:solidFill>
                  <a:srgbClr val="D04CB4"/>
                </a:solidFill>
              </a:rPr>
              <a:t>policy. </a:t>
            </a:r>
            <a:endParaRPr lang="en-GB" b="1" i="1" dirty="0">
              <a:solidFill>
                <a:srgbClr val="D04CB4"/>
              </a:solidFill>
            </a:endParaRPr>
          </a:p>
        </p:txBody>
      </p:sp>
    </p:spTree>
    <p:extLst>
      <p:ext uri="{BB962C8B-B14F-4D97-AF65-F5344CB8AC3E}">
        <p14:creationId xmlns:p14="http://schemas.microsoft.com/office/powerpoint/2010/main" val="31262437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Assignment 2</a:t>
            </a:r>
            <a:endParaRPr lang="en-GB" b="1" dirty="0"/>
          </a:p>
        </p:txBody>
      </p:sp>
      <p:sp>
        <p:nvSpPr>
          <p:cNvPr id="3" name="Content Placeholder 2"/>
          <p:cNvSpPr>
            <a:spLocks noGrp="1"/>
          </p:cNvSpPr>
          <p:nvPr>
            <p:ph idx="1"/>
          </p:nvPr>
        </p:nvSpPr>
        <p:spPr>
          <a:xfrm>
            <a:off x="1580840" y="2677467"/>
            <a:ext cx="8837814" cy="2652522"/>
          </a:xfrm>
        </p:spPr>
        <p:txBody>
          <a:bodyPr>
            <a:normAutofit/>
          </a:bodyPr>
          <a:lstStyle/>
          <a:p>
            <a:r>
              <a:rPr lang="en-GB" dirty="0" smtClean="0">
                <a:solidFill>
                  <a:schemeClr val="tx2"/>
                </a:solidFill>
              </a:rPr>
              <a:t>Guidebook (or leaflet) </a:t>
            </a:r>
            <a:r>
              <a:rPr lang="en-GB" b="1" i="1" dirty="0" smtClean="0">
                <a:solidFill>
                  <a:schemeClr val="tx2"/>
                </a:solidFill>
              </a:rPr>
              <a:t>aimed at your prospective audience –</a:t>
            </a:r>
            <a:r>
              <a:rPr lang="en-GB" b="1" dirty="0" smtClean="0">
                <a:solidFill>
                  <a:schemeClr val="tx2"/>
                </a:solidFill>
              </a:rPr>
              <a:t>Who?</a:t>
            </a:r>
          </a:p>
          <a:p>
            <a:r>
              <a:rPr lang="en-GB" dirty="0" smtClean="0">
                <a:solidFill>
                  <a:schemeClr val="tx2"/>
                </a:solidFill>
              </a:rPr>
              <a:t>As discussed, ‘Approaching Retirement Age’ is more appropriate-</a:t>
            </a:r>
            <a:r>
              <a:rPr lang="en-GB" b="1" i="1" dirty="0" smtClean="0">
                <a:solidFill>
                  <a:schemeClr val="tx2"/>
                </a:solidFill>
              </a:rPr>
              <a:t> those who are not/never have been in work are not excluded</a:t>
            </a:r>
          </a:p>
          <a:p>
            <a:r>
              <a:rPr lang="en-GB" dirty="0" smtClean="0">
                <a:solidFill>
                  <a:schemeClr val="tx2"/>
                </a:solidFill>
              </a:rPr>
              <a:t>Positive Living- </a:t>
            </a:r>
            <a:r>
              <a:rPr lang="en-GB" b="1" i="1" dirty="0" smtClean="0">
                <a:solidFill>
                  <a:schemeClr val="tx2"/>
                </a:solidFill>
              </a:rPr>
              <a:t> what does this mean and is it the same for all?</a:t>
            </a:r>
          </a:p>
          <a:p>
            <a:endParaRPr lang="en-GB" b="1" i="1" dirty="0" smtClean="0">
              <a:solidFill>
                <a:schemeClr val="tx2"/>
              </a:solidFill>
            </a:endParaRPr>
          </a:p>
          <a:p>
            <a:endParaRPr lang="en-GB" dirty="0">
              <a:solidFill>
                <a:schemeClr val="tx2"/>
              </a:solidFill>
            </a:endParaRPr>
          </a:p>
        </p:txBody>
      </p:sp>
    </p:spTree>
    <p:extLst>
      <p:ext uri="{BB962C8B-B14F-4D97-AF65-F5344CB8AC3E}">
        <p14:creationId xmlns:p14="http://schemas.microsoft.com/office/powerpoint/2010/main" val="1581872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Assignment 2</a:t>
            </a:r>
            <a:endParaRPr lang="en-GB" b="1" dirty="0"/>
          </a:p>
        </p:txBody>
      </p:sp>
      <p:sp>
        <p:nvSpPr>
          <p:cNvPr id="3" name="Content Placeholder 2"/>
          <p:cNvSpPr>
            <a:spLocks noGrp="1"/>
          </p:cNvSpPr>
          <p:nvPr>
            <p:ph idx="1"/>
          </p:nvPr>
        </p:nvSpPr>
        <p:spPr>
          <a:xfrm>
            <a:off x="1295402" y="2906067"/>
            <a:ext cx="9601196" cy="3318936"/>
          </a:xfrm>
        </p:spPr>
        <p:txBody>
          <a:bodyPr/>
          <a:lstStyle/>
          <a:p>
            <a:r>
              <a:rPr lang="en-GB" dirty="0"/>
              <a:t>Leaflet and </a:t>
            </a:r>
            <a:r>
              <a:rPr lang="en-GB" dirty="0" smtClean="0"/>
              <a:t>Rationale Equivalent </a:t>
            </a:r>
            <a:r>
              <a:rPr lang="en-GB" dirty="0"/>
              <a:t>to 2500 </a:t>
            </a:r>
            <a:r>
              <a:rPr lang="en-GB" dirty="0" smtClean="0"/>
              <a:t>words</a:t>
            </a:r>
          </a:p>
          <a:p>
            <a:r>
              <a:rPr lang="en-GB" dirty="0" smtClean="0"/>
              <a:t>Submission Date- </a:t>
            </a:r>
            <a:r>
              <a:rPr lang="en-GB" dirty="0" smtClean="0"/>
              <a:t>18</a:t>
            </a:r>
            <a:r>
              <a:rPr lang="en-GB" baseline="30000" dirty="0" smtClean="0"/>
              <a:t>th</a:t>
            </a:r>
            <a:r>
              <a:rPr lang="en-GB" dirty="0" smtClean="0"/>
              <a:t> February 2021</a:t>
            </a:r>
            <a:endParaRPr lang="en-GB" dirty="0" smtClean="0"/>
          </a:p>
          <a:p>
            <a:r>
              <a:rPr lang="en-GB" dirty="0" smtClean="0"/>
              <a:t>Return Date- </a:t>
            </a:r>
            <a:r>
              <a:rPr lang="en-GB" dirty="0" smtClean="0"/>
              <a:t>18</a:t>
            </a:r>
            <a:r>
              <a:rPr lang="en-GB" baseline="30000" dirty="0" smtClean="0"/>
              <a:t>th</a:t>
            </a:r>
            <a:r>
              <a:rPr lang="en-GB" dirty="0" smtClean="0"/>
              <a:t> March 2021</a:t>
            </a:r>
            <a:endParaRPr lang="en-GB" dirty="0" smtClean="0"/>
          </a:p>
          <a:p>
            <a:r>
              <a:rPr lang="en-GB" dirty="0" smtClean="0"/>
              <a:t>Submit through Turnitin</a:t>
            </a:r>
            <a:endParaRPr lang="en-GB" dirty="0"/>
          </a:p>
        </p:txBody>
      </p:sp>
    </p:spTree>
    <p:extLst>
      <p:ext uri="{BB962C8B-B14F-4D97-AF65-F5344CB8AC3E}">
        <p14:creationId xmlns:p14="http://schemas.microsoft.com/office/powerpoint/2010/main" val="40953632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b="1" dirty="0" smtClean="0"/>
              <a:t>Suggested Leaflet Layout</a:t>
            </a:r>
            <a:endParaRPr lang="en-GB" b="1" dirty="0"/>
          </a:p>
        </p:txBody>
      </p:sp>
      <p:sp>
        <p:nvSpPr>
          <p:cNvPr id="3" name="Content Placeholder 2"/>
          <p:cNvSpPr>
            <a:spLocks noGrp="1"/>
          </p:cNvSpPr>
          <p:nvPr>
            <p:ph idx="1"/>
          </p:nvPr>
        </p:nvSpPr>
        <p:spPr/>
        <p:txBody>
          <a:bodyPr>
            <a:normAutofit fontScale="92500" lnSpcReduction="20000"/>
          </a:bodyPr>
          <a:lstStyle/>
          <a:p>
            <a:r>
              <a:rPr lang="en-GB" dirty="0" smtClean="0"/>
              <a:t>Open word document</a:t>
            </a:r>
          </a:p>
          <a:p>
            <a:r>
              <a:rPr lang="en-GB" dirty="0" smtClean="0"/>
              <a:t>Go to page layout then orientation</a:t>
            </a:r>
          </a:p>
          <a:p>
            <a:r>
              <a:rPr lang="en-GB" dirty="0" smtClean="0"/>
              <a:t>Select landscape</a:t>
            </a:r>
          </a:p>
          <a:p>
            <a:r>
              <a:rPr lang="en-GB" dirty="0" smtClean="0"/>
              <a:t>Go to columns and select 2 columns</a:t>
            </a:r>
          </a:p>
          <a:p>
            <a:r>
              <a:rPr lang="en-GB" dirty="0" smtClean="0"/>
              <a:t>This will then represent 2 pages of your leaflet</a:t>
            </a:r>
          </a:p>
          <a:p>
            <a:r>
              <a:rPr lang="en-GB" dirty="0" smtClean="0"/>
              <a:t>Do this 3 times producing 6 pages for your leaflet</a:t>
            </a:r>
          </a:p>
          <a:p>
            <a:r>
              <a:rPr lang="en-GB" dirty="0" smtClean="0"/>
              <a:t>You can use numbers on the leaflet instead of references</a:t>
            </a:r>
          </a:p>
          <a:p>
            <a:r>
              <a:rPr lang="en-GB" b="1" dirty="0" smtClean="0"/>
              <a:t>Rationale and reference list will be on the same document</a:t>
            </a:r>
            <a:endParaRPr lang="en-GB" b="1" dirty="0" smtClean="0"/>
          </a:p>
          <a:p>
            <a:endParaRPr lang="en-GB" dirty="0" smtClean="0"/>
          </a:p>
        </p:txBody>
      </p:sp>
    </p:spTree>
    <p:extLst>
      <p:ext uri="{BB962C8B-B14F-4D97-AF65-F5344CB8AC3E}">
        <p14:creationId xmlns:p14="http://schemas.microsoft.com/office/powerpoint/2010/main" val="72877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Assignment 2</a:t>
            </a:r>
            <a:endParaRPr lang="en-GB" b="1" dirty="0"/>
          </a:p>
        </p:txBody>
      </p:sp>
      <p:sp>
        <p:nvSpPr>
          <p:cNvPr id="3" name="Content Placeholder 2"/>
          <p:cNvSpPr>
            <a:spLocks noGrp="1"/>
          </p:cNvSpPr>
          <p:nvPr>
            <p:ph idx="1"/>
          </p:nvPr>
        </p:nvSpPr>
        <p:spPr/>
        <p:txBody>
          <a:bodyPr/>
          <a:lstStyle/>
          <a:p>
            <a:pPr marL="0" indent="0">
              <a:buNone/>
            </a:pPr>
            <a:r>
              <a:rPr lang="en-GB" sz="2800" b="1" dirty="0" smtClean="0"/>
              <a:t>Leaflet</a:t>
            </a:r>
          </a:p>
          <a:p>
            <a:r>
              <a:rPr lang="en-GB" dirty="0" smtClean="0"/>
              <a:t>Design your leaflet with your intended audience in mind</a:t>
            </a:r>
          </a:p>
          <a:p>
            <a:r>
              <a:rPr lang="en-GB" dirty="0" smtClean="0"/>
              <a:t>Although it does not have to be printed out, your submission needs to be formatted as if it would be distributed to your audience</a:t>
            </a:r>
          </a:p>
          <a:p>
            <a:r>
              <a:rPr lang="en-GB" dirty="0" smtClean="0"/>
              <a:t>Use images, diagrams and charts etc. where appropriate</a:t>
            </a:r>
            <a:endParaRPr lang="en-GB" dirty="0"/>
          </a:p>
        </p:txBody>
      </p:sp>
    </p:spTree>
    <p:extLst>
      <p:ext uri="{BB962C8B-B14F-4D97-AF65-F5344CB8AC3E}">
        <p14:creationId xmlns:p14="http://schemas.microsoft.com/office/powerpoint/2010/main" val="2377957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a:t>Assignment 2 </a:t>
            </a:r>
            <a:br>
              <a:rPr lang="en-GB" b="1" dirty="0"/>
            </a:br>
            <a:r>
              <a:rPr lang="en-GB" b="1" dirty="0"/>
              <a:t>Rationale</a:t>
            </a:r>
            <a:endParaRPr lang="en-GB" b="1" dirty="0"/>
          </a:p>
        </p:txBody>
      </p:sp>
      <p:sp>
        <p:nvSpPr>
          <p:cNvPr id="3" name="Content Placeholder 2"/>
          <p:cNvSpPr>
            <a:spLocks noGrp="1"/>
          </p:cNvSpPr>
          <p:nvPr>
            <p:ph idx="1"/>
          </p:nvPr>
        </p:nvSpPr>
        <p:spPr/>
        <p:txBody>
          <a:bodyPr>
            <a:normAutofit/>
          </a:bodyPr>
          <a:lstStyle/>
          <a:p>
            <a:r>
              <a:rPr lang="en-GB" dirty="0" err="1" smtClean="0"/>
              <a:t>Approx</a:t>
            </a:r>
            <a:r>
              <a:rPr lang="en-GB" dirty="0" smtClean="0"/>
              <a:t> 500- 700 words</a:t>
            </a:r>
          </a:p>
          <a:p>
            <a:r>
              <a:rPr lang="en-GB" dirty="0"/>
              <a:t>Brief </a:t>
            </a:r>
            <a:r>
              <a:rPr lang="en-GB" dirty="0" smtClean="0"/>
              <a:t>summary</a:t>
            </a:r>
          </a:p>
          <a:p>
            <a:r>
              <a:rPr lang="en-GB" dirty="0"/>
              <a:t>Justification- explain why this leaflet is needed and how it will be used</a:t>
            </a:r>
          </a:p>
          <a:p>
            <a:r>
              <a:rPr lang="en-GB" dirty="0" smtClean="0"/>
              <a:t>Theory</a:t>
            </a:r>
            <a:r>
              <a:rPr lang="en-GB" dirty="0"/>
              <a:t>, policy and link to practice</a:t>
            </a:r>
          </a:p>
          <a:p>
            <a:r>
              <a:rPr lang="en-GB" dirty="0"/>
              <a:t>Referenced throughout</a:t>
            </a:r>
          </a:p>
          <a:p>
            <a:r>
              <a:rPr lang="en-GB" dirty="0">
                <a:solidFill>
                  <a:srgbClr val="0070C0"/>
                </a:solidFill>
              </a:rPr>
              <a:t>Who? </a:t>
            </a:r>
            <a:r>
              <a:rPr lang="en-GB" dirty="0">
                <a:solidFill>
                  <a:srgbClr val="FF0000"/>
                </a:solidFill>
              </a:rPr>
              <a:t>What? </a:t>
            </a:r>
            <a:r>
              <a:rPr lang="en-GB" dirty="0">
                <a:solidFill>
                  <a:srgbClr val="7030A0"/>
                </a:solidFill>
              </a:rPr>
              <a:t>Why?</a:t>
            </a:r>
          </a:p>
          <a:p>
            <a:endParaRPr lang="en-GB" dirty="0"/>
          </a:p>
          <a:p>
            <a:endParaRPr lang="en-GB" dirty="0" smtClean="0"/>
          </a:p>
          <a:p>
            <a:endParaRPr lang="en-GB" dirty="0" smtClean="0"/>
          </a:p>
        </p:txBody>
      </p:sp>
    </p:spTree>
    <p:extLst>
      <p:ext uri="{BB962C8B-B14F-4D97-AF65-F5344CB8AC3E}">
        <p14:creationId xmlns:p14="http://schemas.microsoft.com/office/powerpoint/2010/main" val="27296860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smtClean="0"/>
              <a:t>Assignment 2 </a:t>
            </a:r>
            <a:br>
              <a:rPr lang="en-GB" b="1" dirty="0" smtClean="0"/>
            </a:br>
            <a:r>
              <a:rPr lang="en-GB" b="1" dirty="0" smtClean="0"/>
              <a:t>Rationale</a:t>
            </a:r>
            <a:endParaRPr lang="en-GB" b="1"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240894144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docProps/app.xml><?xml version="1.0" encoding="utf-8"?>
<Properties xmlns="http://schemas.openxmlformats.org/officeDocument/2006/extended-properties" xmlns:vt="http://schemas.openxmlformats.org/officeDocument/2006/docPropsVTypes">
  <Template>Organic</Template>
  <TotalTime>74</TotalTime>
  <Words>714</Words>
  <Application>Microsoft Office PowerPoint</Application>
  <PresentationFormat>Widescreen</PresentationFormat>
  <Paragraphs>68</Paragraphs>
  <Slides>17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Arial</vt:lpstr>
      <vt:lpstr>Garamond</vt:lpstr>
      <vt:lpstr>Organic</vt:lpstr>
      <vt:lpstr>Assignments</vt:lpstr>
      <vt:lpstr>Module Learning Outcomes </vt:lpstr>
      <vt:lpstr>Assignment 1  (60%)</vt:lpstr>
      <vt:lpstr>Assignment 2</vt:lpstr>
      <vt:lpstr>Module Learning Outcomes </vt:lpstr>
      <vt:lpstr>Assignment 1  (60%)</vt:lpstr>
      <vt:lpstr>Assignment 1</vt:lpstr>
      <vt:lpstr>Assignment 1</vt:lpstr>
      <vt:lpstr>Critical Evaluation</vt:lpstr>
      <vt:lpstr>Critical Reflection</vt:lpstr>
      <vt:lpstr>Assignment 2</vt:lpstr>
      <vt:lpstr>Assignment 2</vt:lpstr>
      <vt:lpstr>Assignment 2</vt:lpstr>
      <vt:lpstr> Suggested Leaflet Layout</vt:lpstr>
      <vt:lpstr>Assignment 2</vt:lpstr>
      <vt:lpstr>Assignment 2  Rationale</vt:lpstr>
      <vt:lpstr>Assignment 2  Rationale</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Assignments</dc:title>
  <dc:creator>Joanne Davies (Yr Athrofa)</dc:creator>
  <cp:lastModifiedBy>Joanne Davies (Yr Athrofa)</cp:lastModifiedBy>
  <cp:revision>9</cp:revision>
  <dcterms:created xsi:type="dcterms:W3CDTF">2020-02-20T13:14:44Z</dcterms:created>
  <dcterms:modified xsi:type="dcterms:W3CDTF">2021-02-01T14:25:04Z</dcterms:modified>
</cp:coreProperties>
</file>