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16"/>
  </p:notesMasterIdLst>
  <p:sldIdLst>
    <p:sldId id="256" r:id="rId2"/>
    <p:sldId id="263" r:id="rId3"/>
    <p:sldId id="258" r:id="rId4"/>
    <p:sldId id="259" r:id="rId5"/>
    <p:sldId id="262" r:id="rId6"/>
    <p:sldId id="270" r:id="rId7"/>
    <p:sldId id="264" r:id="rId8"/>
    <p:sldId id="265" r:id="rId9"/>
    <p:sldId id="267" r:id="rId10"/>
    <p:sldId id="268" r:id="rId11"/>
    <p:sldId id="269" r:id="rId12"/>
    <p:sldId id="257" r:id="rId13"/>
    <p:sldId id="271" r:id="rId14"/>
    <p:sldId id="27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5" d="100"/>
          <a:sy n="95" d="100"/>
        </p:scale>
        <p:origin x="84" y="2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3872A1-F9F3-4828-92EA-6DAA22A9D75A}" type="datetimeFigureOut">
              <a:rPr lang="en-GB" smtClean="0"/>
              <a:t>15/07/2025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7F13BE-0D13-4DB1-B8FE-C23C5387B70B}" type="slidenum">
              <a:rPr lang="en-GB" smtClean="0"/>
              <a:t>‹#›</a:t>
            </a:fld>
            <a:endParaRPr lang="en-GB"/>
          </a:p>
        </p:txBody>
      </p:sp>
    </p:spTree>
    <p:extLst>
      <p:ext uri="{BB962C8B-B14F-4D97-AF65-F5344CB8AC3E}">
        <p14:creationId xmlns:p14="http://schemas.microsoft.com/office/powerpoint/2010/main" val="25308353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BF8CE1-620C-8EF8-80A0-01FDC5668FFD}"/>
              </a:ext>
            </a:extLst>
          </p:cNvPr>
          <p:cNvSpPr>
            <a:spLocks noGrp="1"/>
          </p:cNvSpPr>
          <p:nvPr>
            <p:ph type="dt" sz="half" idx="10"/>
          </p:nvPr>
        </p:nvSpPr>
        <p:spPr>
          <a:xfrm>
            <a:off x="527051" y="6524626"/>
            <a:ext cx="1295400" cy="219075"/>
          </a:xfrm>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E7C71EF-7BE2-E495-ED93-2F86E2F0DC9F}"/>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7F6240DC-BA97-87DC-D68F-C5EF069EF305}"/>
              </a:ext>
            </a:extLst>
          </p:cNvPr>
          <p:cNvSpPr>
            <a:spLocks noGrp="1"/>
          </p:cNvSpPr>
          <p:nvPr>
            <p:ph type="sldNum" sz="quarter" idx="12"/>
          </p:nvPr>
        </p:nvSpPr>
        <p:spPr/>
        <p:txBody>
          <a:bodyPr/>
          <a:lstStyle>
            <a:lvl1pPr>
              <a:defRPr smtClean="0"/>
            </a:lvl1pPr>
          </a:lstStyle>
          <a:p>
            <a:pPr>
              <a:defRPr/>
            </a:pPr>
            <a:fld id="{0F359BAA-4C3D-44E8-B8AA-0115E484A981}" type="slidenum">
              <a:rPr lang="en-US" altLang="en-US"/>
              <a:pPr>
                <a:defRPr/>
              </a:pPr>
              <a:t>‹#›</a:t>
            </a:fld>
            <a:endParaRPr lang="en-US" altLang="en-US"/>
          </a:p>
        </p:txBody>
      </p:sp>
    </p:spTree>
    <p:extLst>
      <p:ext uri="{BB962C8B-B14F-4D97-AF65-F5344CB8AC3E}">
        <p14:creationId xmlns:p14="http://schemas.microsoft.com/office/powerpoint/2010/main" val="2704473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dirty="0"/>
              <a:t>Click to edit Master title style</a:t>
            </a:r>
            <a:endParaRPr lang="en-GB" dirty="0"/>
          </a:p>
        </p:txBody>
      </p:sp>
      <p:sp>
        <p:nvSpPr>
          <p:cNvPr id="3" name="Content Placeholder 2"/>
          <p:cNvSpPr>
            <a:spLocks noGrp="1"/>
          </p:cNvSpPr>
          <p:nvPr>
            <p:ph idx="1"/>
          </p:nvPr>
        </p:nvSpPr>
        <p:spPr>
          <a:xfrm>
            <a:off x="609600" y="1600201"/>
            <a:ext cx="10972800" cy="3917032"/>
          </a:xfrm>
        </p:spPr>
        <p:txBody>
          <a:bodyPr/>
          <a:lstStyle>
            <a:lvl1pPr>
              <a:defRPr sz="2800"/>
            </a:lvl1pPr>
            <a:lvl2pPr>
              <a:defRPr sz="2400"/>
            </a:lvl2pPr>
            <a:lvl3pPr>
              <a:defRPr sz="2000"/>
            </a:lvl3pPr>
            <a:lvl4pPr>
              <a:defRPr sz="1800"/>
            </a:lvl4pPr>
            <a:lvl5pP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BE438D1D-B29F-BC68-B6D8-AE0214C3B85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187DF35D-8F8B-031B-ED97-C527A0C661F3}"/>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04936986-680D-D5F7-2095-2DC265087AD4}"/>
              </a:ext>
            </a:extLst>
          </p:cNvPr>
          <p:cNvSpPr>
            <a:spLocks noGrp="1"/>
          </p:cNvSpPr>
          <p:nvPr>
            <p:ph type="sldNum" sz="quarter" idx="12"/>
          </p:nvPr>
        </p:nvSpPr>
        <p:spPr/>
        <p:txBody>
          <a:bodyPr/>
          <a:lstStyle>
            <a:lvl1pPr>
              <a:defRPr smtClean="0"/>
            </a:lvl1pPr>
          </a:lstStyle>
          <a:p>
            <a:pPr>
              <a:defRPr/>
            </a:pPr>
            <a:fld id="{6B9CAAEB-5DD4-4716-AEA0-BEF1B1D22BD1}" type="slidenum">
              <a:rPr lang="en-US" altLang="en-US"/>
              <a:pPr>
                <a:defRPr/>
              </a:pPr>
              <a:t>‹#›</a:t>
            </a:fld>
            <a:endParaRPr lang="en-US" altLang="en-US"/>
          </a:p>
        </p:txBody>
      </p:sp>
    </p:spTree>
    <p:extLst>
      <p:ext uri="{BB962C8B-B14F-4D97-AF65-F5344CB8AC3E}">
        <p14:creationId xmlns:p14="http://schemas.microsoft.com/office/powerpoint/2010/main" val="670981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6316508-4EAC-38EA-DF6F-35F5A57531B2}"/>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60829AF-2835-B5BB-D8F9-67D323F650A0}"/>
              </a:ext>
            </a:extLst>
          </p:cNvPr>
          <p:cNvSpPr>
            <a:spLocks noGrp="1"/>
          </p:cNvSpPr>
          <p:nvPr>
            <p:ph type="sldNum" sz="quarter" idx="11"/>
          </p:nvPr>
        </p:nvSpPr>
        <p:spPr/>
        <p:txBody>
          <a:bodyPr/>
          <a:lstStyle>
            <a:lvl1pPr>
              <a:defRPr/>
            </a:lvl1pPr>
          </a:lstStyle>
          <a:p>
            <a:pPr>
              <a:defRPr/>
            </a:pPr>
            <a:fld id="{64D1849F-B6E9-463C-863F-F83F5B516C93}" type="slidenum">
              <a:rPr lang="en-US" altLang="en-US"/>
              <a:pPr>
                <a:defRPr/>
              </a:pPr>
              <a:t>‹#›</a:t>
            </a:fld>
            <a:endParaRPr lang="en-US" altLang="en-US"/>
          </a:p>
        </p:txBody>
      </p:sp>
    </p:spTree>
    <p:extLst>
      <p:ext uri="{BB962C8B-B14F-4D97-AF65-F5344CB8AC3E}">
        <p14:creationId xmlns:p14="http://schemas.microsoft.com/office/powerpoint/2010/main" val="1047955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FC481B4-C284-18D7-98B5-E024F9229EB1}"/>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CFFA29D-FC7B-1A28-0B63-15133E08821C}"/>
              </a:ext>
            </a:extLst>
          </p:cNvPr>
          <p:cNvSpPr>
            <a:spLocks noGrp="1"/>
          </p:cNvSpPr>
          <p:nvPr>
            <p:ph type="sldNum" sz="quarter" idx="11"/>
          </p:nvPr>
        </p:nvSpPr>
        <p:spPr/>
        <p:txBody>
          <a:bodyPr/>
          <a:lstStyle>
            <a:lvl1pPr>
              <a:defRPr/>
            </a:lvl1pPr>
          </a:lstStyle>
          <a:p>
            <a:pPr>
              <a:defRPr/>
            </a:pPr>
            <a:fld id="{89004277-C628-43FA-A2BC-FD18438DA077}" type="slidenum">
              <a:rPr lang="en-US" altLang="en-US"/>
              <a:pPr>
                <a:defRPr/>
              </a:pPr>
              <a:t>‹#›</a:t>
            </a:fld>
            <a:endParaRPr lang="en-US" altLang="en-US"/>
          </a:p>
        </p:txBody>
      </p:sp>
    </p:spTree>
    <p:extLst>
      <p:ext uri="{BB962C8B-B14F-4D97-AF65-F5344CB8AC3E}">
        <p14:creationId xmlns:p14="http://schemas.microsoft.com/office/powerpoint/2010/main" val="3098441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0F76049F-8A4E-17BA-A0AF-8B54A8952FA9}"/>
              </a:ext>
            </a:extLst>
          </p:cNvPr>
          <p:cNvSpPr>
            <a:spLocks noGrp="1"/>
          </p:cNvSpPr>
          <p:nvPr>
            <p:ph type="dt" sz="half" idx="10"/>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239E5558-173F-8F97-2B5B-9743509B5F7D}"/>
              </a:ext>
            </a:extLst>
          </p:cNvPr>
          <p:cNvSpPr>
            <a:spLocks noGrp="1"/>
          </p:cNvSpPr>
          <p:nvPr>
            <p:ph type="sldNum" sz="quarter" idx="11"/>
          </p:nvPr>
        </p:nvSpPr>
        <p:spPr/>
        <p:txBody>
          <a:bodyPr/>
          <a:lstStyle>
            <a:lvl1pPr>
              <a:defRPr/>
            </a:lvl1pPr>
          </a:lstStyle>
          <a:p>
            <a:pPr>
              <a:defRPr/>
            </a:pPr>
            <a:fld id="{294160C6-49D9-4220-8F9B-E6D75A4A520C}" type="slidenum">
              <a:rPr lang="en-US" altLang="en-US"/>
              <a:pPr>
                <a:defRPr/>
              </a:pPr>
              <a:t>‹#›</a:t>
            </a:fld>
            <a:endParaRPr lang="en-US" altLang="en-US"/>
          </a:p>
        </p:txBody>
      </p:sp>
    </p:spTree>
    <p:extLst>
      <p:ext uri="{BB962C8B-B14F-4D97-AF65-F5344CB8AC3E}">
        <p14:creationId xmlns:p14="http://schemas.microsoft.com/office/powerpoint/2010/main" val="704693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B53026A9-D188-5B32-1D28-117AABA37D45}"/>
              </a:ext>
            </a:extLst>
          </p:cNvPr>
          <p:cNvSpPr>
            <a:spLocks noGrp="1"/>
          </p:cNvSpPr>
          <p:nvPr>
            <p:ph type="dt" sz="half" idx="10"/>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BBD87585-89B6-0A99-831F-4521F222D7A9}"/>
              </a:ext>
            </a:extLst>
          </p:cNvPr>
          <p:cNvSpPr>
            <a:spLocks noGrp="1"/>
          </p:cNvSpPr>
          <p:nvPr>
            <p:ph type="sldNum" sz="quarter" idx="11"/>
          </p:nvPr>
        </p:nvSpPr>
        <p:spPr/>
        <p:txBody>
          <a:bodyPr/>
          <a:lstStyle>
            <a:lvl1pPr>
              <a:defRPr/>
            </a:lvl1pPr>
          </a:lstStyle>
          <a:p>
            <a:pPr>
              <a:defRPr/>
            </a:pPr>
            <a:fld id="{32C76563-ED30-428B-AA1A-693B19CC86B5}" type="slidenum">
              <a:rPr lang="en-US" altLang="en-US"/>
              <a:pPr>
                <a:defRPr/>
              </a:pPr>
              <a:t>‹#›</a:t>
            </a:fld>
            <a:endParaRPr lang="en-US" altLang="en-US"/>
          </a:p>
        </p:txBody>
      </p:sp>
    </p:spTree>
    <p:extLst>
      <p:ext uri="{BB962C8B-B14F-4D97-AF65-F5344CB8AC3E}">
        <p14:creationId xmlns:p14="http://schemas.microsoft.com/office/powerpoint/2010/main" val="463549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E7305D1-919F-9EE6-A07B-9BEBC1183168}"/>
              </a:ext>
            </a:extLst>
          </p:cNvPr>
          <p:cNvSpPr>
            <a:spLocks noGrp="1"/>
          </p:cNvSpPr>
          <p:nvPr>
            <p:ph type="dt" sz="half" idx="10"/>
          </p:nvPr>
        </p:nvSpPr>
        <p:spPr/>
        <p:txBody>
          <a:bodyPr/>
          <a:lstStyle>
            <a:lvl1pPr>
              <a:defRPr/>
            </a:lvl1pPr>
          </a:lstStyle>
          <a:p>
            <a:pPr>
              <a:defRPr/>
            </a:pPr>
            <a:endParaRPr lang="en-US"/>
          </a:p>
        </p:txBody>
      </p:sp>
      <p:sp>
        <p:nvSpPr>
          <p:cNvPr id="3" name="Slide Number Placeholder 5">
            <a:extLst>
              <a:ext uri="{FF2B5EF4-FFF2-40B4-BE49-F238E27FC236}">
                <a16:creationId xmlns:a16="http://schemas.microsoft.com/office/drawing/2014/main" id="{768AE56A-C1AA-B757-BAFA-3F29A9FF1904}"/>
              </a:ext>
            </a:extLst>
          </p:cNvPr>
          <p:cNvSpPr>
            <a:spLocks noGrp="1"/>
          </p:cNvSpPr>
          <p:nvPr>
            <p:ph type="sldNum" sz="quarter" idx="11"/>
          </p:nvPr>
        </p:nvSpPr>
        <p:spPr/>
        <p:txBody>
          <a:bodyPr/>
          <a:lstStyle>
            <a:lvl1pPr>
              <a:defRPr/>
            </a:lvl1pPr>
          </a:lstStyle>
          <a:p>
            <a:pPr>
              <a:defRPr/>
            </a:pPr>
            <a:fld id="{7D0080E3-C8E4-4072-87F6-5D763E1F8305}" type="slidenum">
              <a:rPr lang="en-US" altLang="en-US"/>
              <a:pPr>
                <a:defRPr/>
              </a:pPr>
              <a:t>‹#›</a:t>
            </a:fld>
            <a:endParaRPr lang="en-US" altLang="en-US"/>
          </a:p>
        </p:txBody>
      </p:sp>
    </p:spTree>
    <p:extLst>
      <p:ext uri="{BB962C8B-B14F-4D97-AF65-F5344CB8AC3E}">
        <p14:creationId xmlns:p14="http://schemas.microsoft.com/office/powerpoint/2010/main" val="688666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4AB48E6-C64F-16F8-A748-BF5EFF63DA34}"/>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54C6C62-4763-3789-8066-F9DB639929CA}"/>
              </a:ext>
            </a:extLst>
          </p:cNvPr>
          <p:cNvSpPr>
            <a:spLocks noGrp="1"/>
          </p:cNvSpPr>
          <p:nvPr>
            <p:ph type="sldNum" sz="quarter" idx="11"/>
          </p:nvPr>
        </p:nvSpPr>
        <p:spPr/>
        <p:txBody>
          <a:bodyPr/>
          <a:lstStyle>
            <a:lvl1pPr>
              <a:defRPr/>
            </a:lvl1pPr>
          </a:lstStyle>
          <a:p>
            <a:pPr>
              <a:defRPr/>
            </a:pPr>
            <a:fld id="{3D313F12-140F-4D67-A983-8262FE4BD8BF}" type="slidenum">
              <a:rPr lang="en-US" altLang="en-US"/>
              <a:pPr>
                <a:defRPr/>
              </a:pPr>
              <a:t>‹#›</a:t>
            </a:fld>
            <a:endParaRPr lang="en-US" altLang="en-US"/>
          </a:p>
        </p:txBody>
      </p:sp>
    </p:spTree>
    <p:extLst>
      <p:ext uri="{BB962C8B-B14F-4D97-AF65-F5344CB8AC3E}">
        <p14:creationId xmlns:p14="http://schemas.microsoft.com/office/powerpoint/2010/main" val="1789567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AED16D8-FC06-B3CF-CAB8-F06CFF02DD12}"/>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F77A3E6-79F3-43BF-724E-C3A6C2E41C3E}"/>
              </a:ext>
            </a:extLst>
          </p:cNvPr>
          <p:cNvSpPr>
            <a:spLocks noGrp="1"/>
          </p:cNvSpPr>
          <p:nvPr>
            <p:ph type="sldNum" sz="quarter" idx="11"/>
          </p:nvPr>
        </p:nvSpPr>
        <p:spPr/>
        <p:txBody>
          <a:bodyPr/>
          <a:lstStyle>
            <a:lvl1pPr>
              <a:defRPr/>
            </a:lvl1pPr>
          </a:lstStyle>
          <a:p>
            <a:pPr>
              <a:defRPr/>
            </a:pPr>
            <a:fld id="{FB7800EC-6038-4ABE-90F4-B340C636B64C}" type="slidenum">
              <a:rPr lang="en-US" altLang="en-US"/>
              <a:pPr>
                <a:defRPr/>
              </a:pPr>
              <a:t>‹#›</a:t>
            </a:fld>
            <a:endParaRPr lang="en-US" altLang="en-US"/>
          </a:p>
        </p:txBody>
      </p:sp>
    </p:spTree>
    <p:extLst>
      <p:ext uri="{BB962C8B-B14F-4D97-AF65-F5344CB8AC3E}">
        <p14:creationId xmlns:p14="http://schemas.microsoft.com/office/powerpoint/2010/main" val="1539240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D3614C-B08F-9816-8FCF-EC133D1FCB0B}"/>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8152B20-12E6-BE8A-DE8D-962C4B1985D0}"/>
              </a:ext>
            </a:extLst>
          </p:cNvPr>
          <p:cNvSpPr>
            <a:spLocks noGrp="1"/>
          </p:cNvSpPr>
          <p:nvPr>
            <p:ph type="sldNum" sz="quarter" idx="11"/>
          </p:nvPr>
        </p:nvSpPr>
        <p:spPr/>
        <p:txBody>
          <a:bodyPr/>
          <a:lstStyle>
            <a:lvl1pPr>
              <a:defRPr/>
            </a:lvl1pPr>
          </a:lstStyle>
          <a:p>
            <a:pPr>
              <a:defRPr/>
            </a:pPr>
            <a:fld id="{10BFB4C0-BCC1-4045-872C-DFC030CF8FAA}" type="slidenum">
              <a:rPr lang="en-US" altLang="en-US"/>
              <a:pPr>
                <a:defRPr/>
              </a:pPr>
              <a:t>‹#›</a:t>
            </a:fld>
            <a:endParaRPr lang="en-US" altLang="en-US"/>
          </a:p>
        </p:txBody>
      </p:sp>
    </p:spTree>
    <p:extLst>
      <p:ext uri="{BB962C8B-B14F-4D97-AF65-F5344CB8AC3E}">
        <p14:creationId xmlns:p14="http://schemas.microsoft.com/office/powerpoint/2010/main" val="731210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BB97FC-D01C-577D-A9A6-7F0CF5CE059B}"/>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DDB45FA-9C04-75A0-422E-B14DBBDCB2DD}"/>
              </a:ext>
            </a:extLst>
          </p:cNvPr>
          <p:cNvSpPr>
            <a:spLocks noGrp="1"/>
          </p:cNvSpPr>
          <p:nvPr>
            <p:ph type="sldNum" sz="quarter" idx="11"/>
          </p:nvPr>
        </p:nvSpPr>
        <p:spPr/>
        <p:txBody>
          <a:bodyPr/>
          <a:lstStyle>
            <a:lvl1pPr>
              <a:defRPr/>
            </a:lvl1pPr>
          </a:lstStyle>
          <a:p>
            <a:pPr>
              <a:defRPr/>
            </a:pPr>
            <a:fld id="{58E920C4-CCA8-4BB0-BD4A-982A7DEE6FF0}" type="slidenum">
              <a:rPr lang="en-US" altLang="en-US"/>
              <a:pPr>
                <a:defRPr/>
              </a:pPr>
              <a:t>‹#›</a:t>
            </a:fld>
            <a:endParaRPr lang="en-US" altLang="en-US"/>
          </a:p>
        </p:txBody>
      </p:sp>
    </p:spTree>
    <p:extLst>
      <p:ext uri="{BB962C8B-B14F-4D97-AF65-F5344CB8AC3E}">
        <p14:creationId xmlns:p14="http://schemas.microsoft.com/office/powerpoint/2010/main" val="4192073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1974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91358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8280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3125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58572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71949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593553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2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37752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256018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47460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57718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4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152921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414776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5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296230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774145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6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406306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922977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7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149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504517" y="1196975"/>
            <a:ext cx="5486400" cy="49911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61282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60302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018007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1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992181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4525845"/>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1.jpeg"/><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3E9FF1B-67D2-3290-BB63-5D347C50FA88}"/>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E5FF2184-C087-A594-151D-0BF63EBA5DDC}"/>
              </a:ext>
            </a:extLst>
          </p:cNvPr>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20753DE-CDF2-3A70-F374-C39104479BA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8C428B4E-29EA-F6CE-AB70-F9447AE6A863}"/>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latin typeface="Myriad Pro"/>
              </a:defRPr>
            </a:lvl1pPr>
          </a:lstStyle>
          <a:p>
            <a:pPr>
              <a:defRPr/>
            </a:pPr>
            <a:fld id="{31F3F4A0-9296-4EBF-B673-F9FBF68C122A}" type="slidenum">
              <a:rPr lang="en-US" altLang="en-US"/>
              <a:pPr>
                <a:defRPr/>
              </a:pPr>
              <a:t>‹#›</a:t>
            </a:fld>
            <a:endParaRPr lang="en-US" altLang="en-US"/>
          </a:p>
        </p:txBody>
      </p:sp>
    </p:spTree>
    <p:extLst>
      <p:ext uri="{BB962C8B-B14F-4D97-AF65-F5344CB8AC3E}">
        <p14:creationId xmlns:p14="http://schemas.microsoft.com/office/powerpoint/2010/main" val="1297012552"/>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 id="2147483683" r:id="rId33"/>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F7F435BA-7D13-2A2A-3218-88D775370155}"/>
              </a:ext>
            </a:extLst>
          </p:cNvPr>
          <p:cNvSpPr>
            <a:spLocks noGrp="1"/>
          </p:cNvSpPr>
          <p:nvPr>
            <p:ph type="ctrTitle"/>
          </p:nvPr>
        </p:nvSpPr>
        <p:spPr>
          <a:xfrm>
            <a:off x="5577749" y="2834277"/>
            <a:ext cx="4392613" cy="936625"/>
          </a:xfrm>
        </p:spPr>
        <p:txBody>
          <a:bodyPr/>
          <a:lstStyle/>
          <a:p>
            <a:r>
              <a:rPr lang="en-GB" altLang="en-US" b="1" dirty="0"/>
              <a:t>LCMB7034</a:t>
            </a:r>
          </a:p>
        </p:txBody>
      </p:sp>
      <p:sp>
        <p:nvSpPr>
          <p:cNvPr id="5" name="TextBox 1">
            <a:extLst>
              <a:ext uri="{FF2B5EF4-FFF2-40B4-BE49-F238E27FC236}">
                <a16:creationId xmlns:a16="http://schemas.microsoft.com/office/drawing/2014/main" id="{D5520C09-344C-5086-48D5-55B49BD92B42}"/>
              </a:ext>
            </a:extLst>
          </p:cNvPr>
          <p:cNvSpPr txBox="1">
            <a:spLocks noChangeArrowheads="1"/>
          </p:cNvSpPr>
          <p:nvPr/>
        </p:nvSpPr>
        <p:spPr bwMode="auto">
          <a:xfrm>
            <a:off x="250825" y="3962400"/>
            <a:ext cx="51847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r>
              <a:rPr lang="en-GB" altLang="en-US" sz="2800" b="1" dirty="0">
                <a:solidFill>
                  <a:srgbClr val="FFFF00"/>
                </a:solidFill>
                <a:latin typeface="Arial" panose="020B0604020202020204" pitchFamily="34" charset="0"/>
              </a:rPr>
              <a:t>Assessment Guidance</a:t>
            </a:r>
          </a:p>
        </p:txBody>
      </p:sp>
      <p:sp>
        <p:nvSpPr>
          <p:cNvPr id="6" name="Subtitle 4">
            <a:extLst>
              <a:ext uri="{FF2B5EF4-FFF2-40B4-BE49-F238E27FC236}">
                <a16:creationId xmlns:a16="http://schemas.microsoft.com/office/drawing/2014/main" id="{5E33CEC2-4CCC-CBE6-2D77-B35CDDBE7A37}"/>
              </a:ext>
            </a:extLst>
          </p:cNvPr>
          <p:cNvSpPr txBox="1">
            <a:spLocks/>
          </p:cNvSpPr>
          <p:nvPr/>
        </p:nvSpPr>
        <p:spPr bwMode="auto">
          <a:xfrm>
            <a:off x="3651566" y="1073035"/>
            <a:ext cx="8244829" cy="1917289"/>
          </a:xfrm>
          <a:prstGeom prst="rect">
            <a:avLst/>
          </a:prstGeom>
          <a:noFill/>
          <a:ln>
            <a:noFill/>
          </a:ln>
        </p:spPr>
        <p:txBody>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en-GB" sz="54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rPr>
              <a:t>International Business Concepts</a:t>
            </a:r>
            <a:endParaRPr lang="en-GB" altLang="en-US" sz="4800" b="1" dirty="0">
              <a:ln w="13462">
                <a:solidFill>
                  <a:schemeClr val="bg1"/>
                </a:solidFill>
                <a:prstDash val="solid"/>
              </a:ln>
              <a:solidFill>
                <a:srgbClr val="0000FF"/>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
        <p:nvSpPr>
          <p:cNvPr id="2" name="Slide Number Placeholder 1">
            <a:extLst>
              <a:ext uri="{FF2B5EF4-FFF2-40B4-BE49-F238E27FC236}">
                <a16:creationId xmlns:a16="http://schemas.microsoft.com/office/drawing/2014/main" id="{FA65D9C3-DBFB-8353-8918-F1C6851C803E}"/>
              </a:ext>
            </a:extLst>
          </p:cNvPr>
          <p:cNvSpPr>
            <a:spLocks noGrp="1"/>
          </p:cNvSpPr>
          <p:nvPr>
            <p:ph type="sldNum" sz="quarter" idx="12"/>
          </p:nvPr>
        </p:nvSpPr>
        <p:spPr/>
        <p:txBody>
          <a:bodyPr/>
          <a:lstStyle/>
          <a:p>
            <a:pPr>
              <a:defRPr/>
            </a:pPr>
            <a:fld id="{0F359BAA-4C3D-44E8-B8AA-0115E484A981}" type="slidenum">
              <a:rPr lang="en-US" altLang="en-US" smtClean="0"/>
              <a:pPr>
                <a:defRPr/>
              </a:pPr>
              <a:t>1</a:t>
            </a:fld>
            <a:endParaRPr lang="en-US" altLang="en-US"/>
          </a:p>
        </p:txBody>
      </p:sp>
    </p:spTree>
    <p:extLst>
      <p:ext uri="{BB962C8B-B14F-4D97-AF65-F5344CB8AC3E}">
        <p14:creationId xmlns:p14="http://schemas.microsoft.com/office/powerpoint/2010/main" val="36613400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A2735-A5AB-6194-FF63-DE8AD370444A}"/>
              </a:ext>
            </a:extLst>
          </p:cNvPr>
          <p:cNvSpPr>
            <a:spLocks noGrp="1"/>
          </p:cNvSpPr>
          <p:nvPr>
            <p:ph type="title"/>
          </p:nvPr>
        </p:nvSpPr>
        <p:spPr/>
        <p:txBody>
          <a:bodyPr/>
          <a:lstStyle/>
          <a:p>
            <a:r>
              <a:rPr lang="en-GB" dirty="0"/>
              <a:t>Assessment guidance</a:t>
            </a:r>
          </a:p>
        </p:txBody>
      </p:sp>
      <p:sp>
        <p:nvSpPr>
          <p:cNvPr id="3" name="Content Placeholder 2">
            <a:extLst>
              <a:ext uri="{FF2B5EF4-FFF2-40B4-BE49-F238E27FC236}">
                <a16:creationId xmlns:a16="http://schemas.microsoft.com/office/drawing/2014/main" id="{BEF65F43-6E14-343F-61DD-8D4C9C65315C}"/>
              </a:ext>
            </a:extLst>
          </p:cNvPr>
          <p:cNvSpPr>
            <a:spLocks noGrp="1"/>
          </p:cNvSpPr>
          <p:nvPr>
            <p:ph idx="1"/>
          </p:nvPr>
        </p:nvSpPr>
        <p:spPr/>
        <p:txBody>
          <a:bodyPr/>
          <a:lstStyle/>
          <a:p>
            <a:r>
              <a:rPr lang="en-GB" sz="2400" dirty="0"/>
              <a:t>Please note that this document has been created to provide guidance beyond the assessment specification to help you complete your assessment successfully</a:t>
            </a:r>
          </a:p>
          <a:p>
            <a:r>
              <a:rPr lang="en-GB" sz="2400" dirty="0"/>
              <a:t>It should be read and used along with the assessment brief, which is the primary document with regards to your assessment</a:t>
            </a:r>
          </a:p>
          <a:p>
            <a:pPr lvl="1"/>
            <a:r>
              <a:rPr lang="en-GB" sz="2000" dirty="0"/>
              <a:t>You MUST follow all the instructions in the assessment brief, and you will be graded accordingly, whereas this guidance document is more advisory. If you follow the instructions here, it is likely that it will help you create a better assessment. However, it is not compulsory, and you will not be penalized for not following the guidance of the document </a:t>
            </a:r>
            <a:r>
              <a:rPr lang="en-GB" sz="2000" b="1" dirty="0"/>
              <a:t>as long as </a:t>
            </a:r>
            <a:r>
              <a:rPr lang="en-GB" sz="2000" dirty="0"/>
              <a:t>you meet the requirements as per the assessment brief</a:t>
            </a:r>
          </a:p>
        </p:txBody>
      </p:sp>
      <p:sp>
        <p:nvSpPr>
          <p:cNvPr id="4" name="Slide Number Placeholder 3">
            <a:extLst>
              <a:ext uri="{FF2B5EF4-FFF2-40B4-BE49-F238E27FC236}">
                <a16:creationId xmlns:a16="http://schemas.microsoft.com/office/drawing/2014/main" id="{1AAA045F-89D7-DCDB-216F-7509402B1DA7}"/>
              </a:ext>
            </a:extLst>
          </p:cNvPr>
          <p:cNvSpPr>
            <a:spLocks noGrp="1"/>
          </p:cNvSpPr>
          <p:nvPr>
            <p:ph type="sldNum" sz="quarter" idx="12"/>
          </p:nvPr>
        </p:nvSpPr>
        <p:spPr/>
        <p:txBody>
          <a:bodyPr/>
          <a:lstStyle/>
          <a:p>
            <a:pPr>
              <a:defRPr/>
            </a:pPr>
            <a:fld id="{6B9CAAEB-5DD4-4716-AEA0-BEF1B1D22BD1}" type="slidenum">
              <a:rPr lang="en-US" altLang="en-US" smtClean="0"/>
              <a:pPr>
                <a:defRPr/>
              </a:pPr>
              <a:t>2</a:t>
            </a:fld>
            <a:endParaRPr lang="en-US" altLang="en-US"/>
          </a:p>
        </p:txBody>
      </p:sp>
    </p:spTree>
    <p:extLst>
      <p:ext uri="{BB962C8B-B14F-4D97-AF65-F5344CB8AC3E}">
        <p14:creationId xmlns:p14="http://schemas.microsoft.com/office/powerpoint/2010/main" val="1520578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09016-FC38-73BD-FAAF-18AA49A4D705}"/>
              </a:ext>
            </a:extLst>
          </p:cNvPr>
          <p:cNvSpPr>
            <a:spLocks noGrp="1"/>
          </p:cNvSpPr>
          <p:nvPr>
            <p:ph type="title"/>
          </p:nvPr>
        </p:nvSpPr>
        <p:spPr/>
        <p:txBody>
          <a:bodyPr/>
          <a:lstStyle/>
          <a:p>
            <a:r>
              <a:rPr lang="en-GB" dirty="0"/>
              <a:t>Major topics covered</a:t>
            </a:r>
          </a:p>
        </p:txBody>
      </p:sp>
      <p:sp>
        <p:nvSpPr>
          <p:cNvPr id="3" name="Content Placeholder 2">
            <a:extLst>
              <a:ext uri="{FF2B5EF4-FFF2-40B4-BE49-F238E27FC236}">
                <a16:creationId xmlns:a16="http://schemas.microsoft.com/office/drawing/2014/main" id="{80EE1D13-9B93-6304-B857-849A1070E9FA}"/>
              </a:ext>
            </a:extLst>
          </p:cNvPr>
          <p:cNvSpPr>
            <a:spLocks noGrp="1"/>
          </p:cNvSpPr>
          <p:nvPr>
            <p:ph idx="1"/>
          </p:nvPr>
        </p:nvSpPr>
        <p:spPr/>
        <p:txBody>
          <a:bodyPr/>
          <a:lstStyle/>
          <a:p>
            <a:pPr marL="514350" indent="-514350">
              <a:buFont typeface="+mj-lt"/>
              <a:buAutoNum type="arabicPeriod"/>
            </a:pPr>
            <a:r>
              <a:rPr lang="en-GB" dirty="0"/>
              <a:t>Identify a suitable MNC/TNC and potentially profitable international market expansion opportunity</a:t>
            </a:r>
          </a:p>
          <a:p>
            <a:pPr marL="514350" indent="-514350">
              <a:buFont typeface="+mj-lt"/>
              <a:buAutoNum type="arabicPeriod"/>
            </a:pPr>
            <a:r>
              <a:rPr lang="en-GB" dirty="0"/>
              <a:t>Research</a:t>
            </a:r>
          </a:p>
          <a:p>
            <a:pPr marL="514350" indent="-514350">
              <a:buFont typeface="+mj-lt"/>
              <a:buAutoNum type="arabicPeriod"/>
            </a:pPr>
            <a:r>
              <a:rPr lang="en-GB" dirty="0"/>
              <a:t>Writing and Preparing the consultancy report</a:t>
            </a:r>
          </a:p>
        </p:txBody>
      </p:sp>
      <p:sp>
        <p:nvSpPr>
          <p:cNvPr id="4" name="Slide Number Placeholder 3">
            <a:extLst>
              <a:ext uri="{FF2B5EF4-FFF2-40B4-BE49-F238E27FC236}">
                <a16:creationId xmlns:a16="http://schemas.microsoft.com/office/drawing/2014/main" id="{38F73421-9E90-F2F0-A1D9-05D172211AD3}"/>
              </a:ext>
            </a:extLst>
          </p:cNvPr>
          <p:cNvSpPr>
            <a:spLocks noGrp="1"/>
          </p:cNvSpPr>
          <p:nvPr>
            <p:ph type="sldNum" sz="quarter" idx="12"/>
          </p:nvPr>
        </p:nvSpPr>
        <p:spPr/>
        <p:txBody>
          <a:bodyPr/>
          <a:lstStyle/>
          <a:p>
            <a:pPr>
              <a:defRPr/>
            </a:pPr>
            <a:fld id="{6B9CAAEB-5DD4-4716-AEA0-BEF1B1D22BD1}" type="slidenum">
              <a:rPr lang="en-US" altLang="en-US" smtClean="0"/>
              <a:pPr>
                <a:defRPr/>
              </a:pPr>
              <a:t>3</a:t>
            </a:fld>
            <a:endParaRPr lang="en-US" altLang="en-US"/>
          </a:p>
        </p:txBody>
      </p:sp>
    </p:spTree>
    <p:extLst>
      <p:ext uri="{BB962C8B-B14F-4D97-AF65-F5344CB8AC3E}">
        <p14:creationId xmlns:p14="http://schemas.microsoft.com/office/powerpoint/2010/main" val="2832969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05591-0B57-57B4-99C4-99659CE373B9}"/>
              </a:ext>
            </a:extLst>
          </p:cNvPr>
          <p:cNvSpPr>
            <a:spLocks noGrp="1"/>
          </p:cNvSpPr>
          <p:nvPr>
            <p:ph type="title"/>
          </p:nvPr>
        </p:nvSpPr>
        <p:spPr/>
        <p:txBody>
          <a:bodyPr/>
          <a:lstStyle/>
          <a:p>
            <a:r>
              <a:rPr lang="en-GB" dirty="0"/>
              <a:t>1. Choice of MNC and international market</a:t>
            </a:r>
          </a:p>
        </p:txBody>
      </p:sp>
      <p:sp>
        <p:nvSpPr>
          <p:cNvPr id="3" name="Content Placeholder 2">
            <a:extLst>
              <a:ext uri="{FF2B5EF4-FFF2-40B4-BE49-F238E27FC236}">
                <a16:creationId xmlns:a16="http://schemas.microsoft.com/office/drawing/2014/main" id="{066D67AA-50A2-0532-E033-C8464141CCBE}"/>
              </a:ext>
            </a:extLst>
          </p:cNvPr>
          <p:cNvSpPr>
            <a:spLocks noGrp="1"/>
          </p:cNvSpPr>
          <p:nvPr>
            <p:ph idx="1"/>
          </p:nvPr>
        </p:nvSpPr>
        <p:spPr/>
        <p:txBody>
          <a:bodyPr/>
          <a:lstStyle/>
          <a:p>
            <a:r>
              <a:rPr lang="en-GB" dirty="0"/>
              <a:t>The idea is to select a profitable international market expansion opportunity for an MNC/TNC of your choice</a:t>
            </a:r>
          </a:p>
          <a:p>
            <a:pPr lvl="1"/>
            <a:r>
              <a:rPr lang="en-GB" dirty="0"/>
              <a:t>The company you choose should be an MNC – Therefore it should have operations at least in two countries</a:t>
            </a:r>
          </a:p>
          <a:p>
            <a:pPr lvl="1"/>
            <a:r>
              <a:rPr lang="en-GB" dirty="0"/>
              <a:t>The MNC should NOT have current operations or have public plans to open any operations  in the country that you have chosen</a:t>
            </a:r>
          </a:p>
          <a:p>
            <a:pPr lvl="2"/>
            <a:r>
              <a:rPr lang="en-GB" dirty="0"/>
              <a:t>Please do a search with the chosen company and country names and ensure that there is no evidence of current or planned major operations. You are also encouraged to add the screenshot of the search results in the appendix of the report</a:t>
            </a:r>
          </a:p>
        </p:txBody>
      </p:sp>
      <p:sp>
        <p:nvSpPr>
          <p:cNvPr id="4" name="Slide Number Placeholder 3">
            <a:extLst>
              <a:ext uri="{FF2B5EF4-FFF2-40B4-BE49-F238E27FC236}">
                <a16:creationId xmlns:a16="http://schemas.microsoft.com/office/drawing/2014/main" id="{14A2B136-A9BF-D07C-5603-BA73FE970F0E}"/>
              </a:ext>
            </a:extLst>
          </p:cNvPr>
          <p:cNvSpPr>
            <a:spLocks noGrp="1"/>
          </p:cNvSpPr>
          <p:nvPr>
            <p:ph type="sldNum" sz="quarter" idx="12"/>
          </p:nvPr>
        </p:nvSpPr>
        <p:spPr/>
        <p:txBody>
          <a:bodyPr/>
          <a:lstStyle/>
          <a:p>
            <a:pPr>
              <a:defRPr/>
            </a:pPr>
            <a:fld id="{6B9CAAEB-5DD4-4716-AEA0-BEF1B1D22BD1}" type="slidenum">
              <a:rPr lang="en-US" altLang="en-US" smtClean="0"/>
              <a:pPr>
                <a:defRPr/>
              </a:pPr>
              <a:t>4</a:t>
            </a:fld>
            <a:endParaRPr lang="en-US" altLang="en-US"/>
          </a:p>
        </p:txBody>
      </p:sp>
    </p:spTree>
    <p:extLst>
      <p:ext uri="{BB962C8B-B14F-4D97-AF65-F5344CB8AC3E}">
        <p14:creationId xmlns:p14="http://schemas.microsoft.com/office/powerpoint/2010/main" val="15174923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09A09E-638A-3542-8271-36087844B45E}"/>
              </a:ext>
            </a:extLst>
          </p:cNvPr>
          <p:cNvSpPr>
            <a:spLocks noGrp="1"/>
          </p:cNvSpPr>
          <p:nvPr>
            <p:ph type="title"/>
          </p:nvPr>
        </p:nvSpPr>
        <p:spPr/>
        <p:txBody>
          <a:bodyPr/>
          <a:lstStyle/>
          <a:p>
            <a:r>
              <a:rPr lang="en-GB" dirty="0"/>
              <a:t>Choice of MNC (</a:t>
            </a:r>
            <a:r>
              <a:rPr lang="en-GB" dirty="0" err="1"/>
              <a:t>contd</a:t>
            </a:r>
            <a:r>
              <a:rPr lang="en-GB" dirty="0"/>
              <a:t>…)</a:t>
            </a:r>
          </a:p>
        </p:txBody>
      </p:sp>
      <p:sp>
        <p:nvSpPr>
          <p:cNvPr id="3" name="Content Placeholder 2">
            <a:extLst>
              <a:ext uri="{FF2B5EF4-FFF2-40B4-BE49-F238E27FC236}">
                <a16:creationId xmlns:a16="http://schemas.microsoft.com/office/drawing/2014/main" id="{B71B3E87-B622-7CB4-F477-C80C5B5796F8}"/>
              </a:ext>
            </a:extLst>
          </p:cNvPr>
          <p:cNvSpPr>
            <a:spLocks noGrp="1"/>
          </p:cNvSpPr>
          <p:nvPr>
            <p:ph idx="1"/>
          </p:nvPr>
        </p:nvSpPr>
        <p:spPr/>
        <p:txBody>
          <a:bodyPr/>
          <a:lstStyle/>
          <a:p>
            <a:r>
              <a:rPr lang="en-GB" sz="2400" dirty="0"/>
              <a:t>The choice of country should be such that it should be promising for the MNC’s operations </a:t>
            </a:r>
          </a:p>
          <a:p>
            <a:pPr lvl="1"/>
            <a:r>
              <a:rPr lang="en-GB" sz="2000" dirty="0"/>
              <a:t>Your ability to evaluate the major factors which might impact the potential profitability and choose a suitable opportunity </a:t>
            </a:r>
            <a:r>
              <a:rPr lang="en-GB" sz="2000" b="1" dirty="0"/>
              <a:t>will </a:t>
            </a:r>
            <a:r>
              <a:rPr lang="en-GB" sz="2000" dirty="0"/>
              <a:t>be evaluated</a:t>
            </a:r>
          </a:p>
          <a:p>
            <a:pPr lvl="2"/>
            <a:r>
              <a:rPr lang="en-GB" sz="1800" dirty="0"/>
              <a:t>Therefore, while evaluating the factors which are likely to impact the profitability of the operations, describe how the company would deal with the major threats and exploit the major opportunities to ensure profitable operations</a:t>
            </a:r>
          </a:p>
          <a:p>
            <a:r>
              <a:rPr lang="en-GB" sz="2400" dirty="0"/>
              <a:t>Please update the country and the company chosen in the excel sheet provided by the lecturer as early as possible to avoid duplication. Each MNC-country pair must be unique</a:t>
            </a:r>
          </a:p>
          <a:p>
            <a:pPr lvl="1"/>
            <a:r>
              <a:rPr lang="en-GB" sz="2000" dirty="0"/>
              <a:t>In case multiple students choose the same MNC-country pair, the allocation will be on a first come first served basis based on time of filling up </a:t>
            </a:r>
            <a:r>
              <a:rPr lang="en-GB" sz="2000"/>
              <a:t>the sheet</a:t>
            </a:r>
            <a:endParaRPr lang="en-GB" sz="2000" dirty="0"/>
          </a:p>
          <a:p>
            <a:pPr lvl="1"/>
            <a:endParaRPr lang="en-GB" dirty="0"/>
          </a:p>
          <a:p>
            <a:endParaRPr lang="en-GB" dirty="0"/>
          </a:p>
        </p:txBody>
      </p:sp>
      <p:sp>
        <p:nvSpPr>
          <p:cNvPr id="4" name="Slide Number Placeholder 3">
            <a:extLst>
              <a:ext uri="{FF2B5EF4-FFF2-40B4-BE49-F238E27FC236}">
                <a16:creationId xmlns:a16="http://schemas.microsoft.com/office/drawing/2014/main" id="{EDD8548B-85E3-60EC-F0D4-CB338D5DCC03}"/>
              </a:ext>
            </a:extLst>
          </p:cNvPr>
          <p:cNvSpPr>
            <a:spLocks noGrp="1"/>
          </p:cNvSpPr>
          <p:nvPr>
            <p:ph type="sldNum" sz="quarter" idx="12"/>
          </p:nvPr>
        </p:nvSpPr>
        <p:spPr/>
        <p:txBody>
          <a:bodyPr/>
          <a:lstStyle/>
          <a:p>
            <a:pPr>
              <a:defRPr/>
            </a:pPr>
            <a:fld id="{6B9CAAEB-5DD4-4716-AEA0-BEF1B1D22BD1}" type="slidenum">
              <a:rPr lang="en-US" altLang="en-US" smtClean="0"/>
              <a:pPr>
                <a:defRPr/>
              </a:pPr>
              <a:t>5</a:t>
            </a:fld>
            <a:endParaRPr lang="en-US" altLang="en-US"/>
          </a:p>
        </p:txBody>
      </p:sp>
    </p:spTree>
    <p:extLst>
      <p:ext uri="{BB962C8B-B14F-4D97-AF65-F5344CB8AC3E}">
        <p14:creationId xmlns:p14="http://schemas.microsoft.com/office/powerpoint/2010/main" val="1037132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BAC6E5-37FF-FBAF-21C5-C5F53AF154B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93A7F8-2790-0F08-60BC-AAAD6C29CF6A}"/>
              </a:ext>
            </a:extLst>
          </p:cNvPr>
          <p:cNvSpPr>
            <a:spLocks noGrp="1"/>
          </p:cNvSpPr>
          <p:nvPr>
            <p:ph type="title"/>
          </p:nvPr>
        </p:nvSpPr>
        <p:spPr/>
        <p:txBody>
          <a:bodyPr/>
          <a:lstStyle/>
          <a:p>
            <a:r>
              <a:rPr lang="en-GB" dirty="0"/>
              <a:t>Choice of MNC (</a:t>
            </a:r>
            <a:r>
              <a:rPr lang="en-GB" dirty="0" err="1"/>
              <a:t>contd</a:t>
            </a:r>
            <a:r>
              <a:rPr lang="en-GB" dirty="0"/>
              <a:t>…)</a:t>
            </a:r>
          </a:p>
        </p:txBody>
      </p:sp>
      <p:sp>
        <p:nvSpPr>
          <p:cNvPr id="3" name="Content Placeholder 2">
            <a:extLst>
              <a:ext uri="{FF2B5EF4-FFF2-40B4-BE49-F238E27FC236}">
                <a16:creationId xmlns:a16="http://schemas.microsoft.com/office/drawing/2014/main" id="{842B8917-12EC-19A0-5D53-D750D59EC03C}"/>
              </a:ext>
            </a:extLst>
          </p:cNvPr>
          <p:cNvSpPr>
            <a:spLocks noGrp="1"/>
          </p:cNvSpPr>
          <p:nvPr>
            <p:ph idx="1"/>
          </p:nvPr>
        </p:nvSpPr>
        <p:spPr/>
        <p:txBody>
          <a:bodyPr/>
          <a:lstStyle/>
          <a:p>
            <a:r>
              <a:rPr lang="en-GB" dirty="0"/>
              <a:t>In case the MNC chosen has operations in different product segments or industries, chose one appropriate product segment or industry for your analysis</a:t>
            </a:r>
          </a:p>
          <a:p>
            <a:pPr lvl="1"/>
            <a:r>
              <a:rPr lang="en-GB" dirty="0"/>
              <a:t>Clearly mention the industry or product segment chosen in the introduction itself</a:t>
            </a:r>
          </a:p>
          <a:p>
            <a:pPr lvl="1"/>
            <a:r>
              <a:rPr lang="en-GB" dirty="0"/>
              <a:t>The entire report should be based on your analysis for that product segment and company</a:t>
            </a:r>
          </a:p>
          <a:p>
            <a:endParaRPr lang="en-GB" dirty="0"/>
          </a:p>
        </p:txBody>
      </p:sp>
      <p:sp>
        <p:nvSpPr>
          <p:cNvPr id="4" name="Slide Number Placeholder 3">
            <a:extLst>
              <a:ext uri="{FF2B5EF4-FFF2-40B4-BE49-F238E27FC236}">
                <a16:creationId xmlns:a16="http://schemas.microsoft.com/office/drawing/2014/main" id="{D07710C2-90E4-8132-A3F0-81BF91212E38}"/>
              </a:ext>
            </a:extLst>
          </p:cNvPr>
          <p:cNvSpPr>
            <a:spLocks noGrp="1"/>
          </p:cNvSpPr>
          <p:nvPr>
            <p:ph type="sldNum" sz="quarter" idx="12"/>
          </p:nvPr>
        </p:nvSpPr>
        <p:spPr/>
        <p:txBody>
          <a:bodyPr/>
          <a:lstStyle/>
          <a:p>
            <a:pPr>
              <a:defRPr/>
            </a:pPr>
            <a:fld id="{6B9CAAEB-5DD4-4716-AEA0-BEF1B1D22BD1}" type="slidenum">
              <a:rPr lang="en-US" altLang="en-US" smtClean="0"/>
              <a:pPr>
                <a:defRPr/>
              </a:pPr>
              <a:t>6</a:t>
            </a:fld>
            <a:endParaRPr lang="en-US" altLang="en-US"/>
          </a:p>
        </p:txBody>
      </p:sp>
    </p:spTree>
    <p:extLst>
      <p:ext uri="{BB962C8B-B14F-4D97-AF65-F5344CB8AC3E}">
        <p14:creationId xmlns:p14="http://schemas.microsoft.com/office/powerpoint/2010/main" val="95403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87DF6C-8074-5D26-8F79-ACC3E6F6ACF7}"/>
              </a:ext>
            </a:extLst>
          </p:cNvPr>
          <p:cNvSpPr>
            <a:spLocks noGrp="1"/>
          </p:cNvSpPr>
          <p:nvPr>
            <p:ph type="title"/>
          </p:nvPr>
        </p:nvSpPr>
        <p:spPr/>
        <p:txBody>
          <a:bodyPr/>
          <a:lstStyle/>
          <a:p>
            <a:r>
              <a:rPr lang="en-GB" dirty="0"/>
              <a:t>2. Research</a:t>
            </a:r>
          </a:p>
        </p:txBody>
      </p:sp>
      <p:sp>
        <p:nvSpPr>
          <p:cNvPr id="3" name="Content Placeholder 2">
            <a:extLst>
              <a:ext uri="{FF2B5EF4-FFF2-40B4-BE49-F238E27FC236}">
                <a16:creationId xmlns:a16="http://schemas.microsoft.com/office/drawing/2014/main" id="{EA9EBE58-3D0E-3A61-1106-EA4F37554B02}"/>
              </a:ext>
            </a:extLst>
          </p:cNvPr>
          <p:cNvSpPr>
            <a:spLocks noGrp="1"/>
          </p:cNvSpPr>
          <p:nvPr>
            <p:ph idx="1"/>
          </p:nvPr>
        </p:nvSpPr>
        <p:spPr/>
        <p:txBody>
          <a:bodyPr/>
          <a:lstStyle/>
          <a:p>
            <a:r>
              <a:rPr lang="en-GB" sz="2400" dirty="0"/>
              <a:t>Please try and support your key arguments with data rather than just your opinion. This can be in the form of </a:t>
            </a:r>
          </a:p>
          <a:p>
            <a:pPr lvl="1"/>
            <a:r>
              <a:rPr lang="en-GB" sz="2000" dirty="0"/>
              <a:t>Statistics - Data expressed in numbers, percentages, averages, charts, or graphs</a:t>
            </a:r>
          </a:p>
          <a:p>
            <a:pPr lvl="1"/>
            <a:r>
              <a:rPr lang="en-GB" sz="2000" dirty="0"/>
              <a:t>Testimonial - Statements or quotations from experts, stakeholders, or credible individuals (recent journals or books preferably) </a:t>
            </a:r>
          </a:p>
          <a:p>
            <a:pPr lvl="1"/>
            <a:r>
              <a:rPr lang="en-GB" sz="2000" dirty="0"/>
              <a:t>Anecdotal - Short personal stories or observations</a:t>
            </a:r>
          </a:p>
          <a:p>
            <a:pPr lvl="1"/>
            <a:r>
              <a:rPr lang="en-GB" sz="2000" dirty="0"/>
              <a:t>Documentary - From official documents such as reports, memos, policies, and contracts</a:t>
            </a:r>
          </a:p>
          <a:p>
            <a:pPr lvl="1"/>
            <a:r>
              <a:rPr lang="en-GB" sz="2000" dirty="0"/>
              <a:t>Empirical - Results from experiments, observations, or measurements</a:t>
            </a:r>
          </a:p>
          <a:p>
            <a:pPr lvl="1"/>
            <a:r>
              <a:rPr lang="en-GB" sz="2000" dirty="0"/>
              <a:t>Comparative – Comparing outcomes from different cases etc.</a:t>
            </a:r>
          </a:p>
          <a:p>
            <a:pPr lvl="1"/>
            <a:r>
              <a:rPr lang="en-GB" sz="2000" dirty="0"/>
              <a:t>Analytical – Conclusions from reasoning and use of logic supported by data</a:t>
            </a:r>
          </a:p>
        </p:txBody>
      </p:sp>
      <p:sp>
        <p:nvSpPr>
          <p:cNvPr id="4" name="Slide Number Placeholder 3">
            <a:extLst>
              <a:ext uri="{FF2B5EF4-FFF2-40B4-BE49-F238E27FC236}">
                <a16:creationId xmlns:a16="http://schemas.microsoft.com/office/drawing/2014/main" id="{CA146A84-D7CD-2ACE-141E-41504ABB9B36}"/>
              </a:ext>
            </a:extLst>
          </p:cNvPr>
          <p:cNvSpPr>
            <a:spLocks noGrp="1"/>
          </p:cNvSpPr>
          <p:nvPr>
            <p:ph type="sldNum" sz="quarter" idx="12"/>
          </p:nvPr>
        </p:nvSpPr>
        <p:spPr/>
        <p:txBody>
          <a:bodyPr/>
          <a:lstStyle/>
          <a:p>
            <a:pPr>
              <a:defRPr/>
            </a:pPr>
            <a:fld id="{6B9CAAEB-5DD4-4716-AEA0-BEF1B1D22BD1}" type="slidenum">
              <a:rPr lang="en-US" altLang="en-US" smtClean="0"/>
              <a:pPr>
                <a:defRPr/>
              </a:pPr>
              <a:t>7</a:t>
            </a:fld>
            <a:endParaRPr lang="en-US" altLang="en-US"/>
          </a:p>
        </p:txBody>
      </p:sp>
    </p:spTree>
    <p:extLst>
      <p:ext uri="{BB962C8B-B14F-4D97-AF65-F5344CB8AC3E}">
        <p14:creationId xmlns:p14="http://schemas.microsoft.com/office/powerpoint/2010/main" val="2468185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DC1A6-7881-E888-DEE7-CEC938653F9F}"/>
              </a:ext>
            </a:extLst>
          </p:cNvPr>
          <p:cNvSpPr>
            <a:spLocks noGrp="1"/>
          </p:cNvSpPr>
          <p:nvPr>
            <p:ph type="title"/>
          </p:nvPr>
        </p:nvSpPr>
        <p:spPr/>
        <p:txBody>
          <a:bodyPr/>
          <a:lstStyle/>
          <a:p>
            <a:r>
              <a:rPr lang="en-GB" dirty="0"/>
              <a:t>Good sources for research – Not exhaustive</a:t>
            </a:r>
          </a:p>
        </p:txBody>
      </p:sp>
      <p:sp>
        <p:nvSpPr>
          <p:cNvPr id="3" name="Content Placeholder 2">
            <a:extLst>
              <a:ext uri="{FF2B5EF4-FFF2-40B4-BE49-F238E27FC236}">
                <a16:creationId xmlns:a16="http://schemas.microsoft.com/office/drawing/2014/main" id="{75C4C173-46BE-BEE8-F492-E3A021CC83B7}"/>
              </a:ext>
            </a:extLst>
          </p:cNvPr>
          <p:cNvSpPr>
            <a:spLocks noGrp="1"/>
          </p:cNvSpPr>
          <p:nvPr>
            <p:ph idx="1"/>
          </p:nvPr>
        </p:nvSpPr>
        <p:spPr>
          <a:xfrm>
            <a:off x="391887" y="1417638"/>
            <a:ext cx="11525458" cy="4239583"/>
          </a:xfrm>
        </p:spPr>
        <p:txBody>
          <a:bodyPr/>
          <a:lstStyle/>
          <a:p>
            <a:r>
              <a:rPr lang="en-GB" sz="2200" dirty="0"/>
              <a:t>Market Research &amp; Business Intelligence – Statista, Euromonitor, IBIS etc.</a:t>
            </a:r>
          </a:p>
          <a:p>
            <a:r>
              <a:rPr lang="en-GB" sz="2200" dirty="0"/>
              <a:t>Government &amp; International Trade Agencies – WTO, World Bank  UK and US trade agency reports etc. – Refer to course presentations for some suggested reports and websites</a:t>
            </a:r>
          </a:p>
          <a:p>
            <a:r>
              <a:rPr lang="en-GB" sz="2200" dirty="0"/>
              <a:t>Consulting &amp; Advisory Firm Reports – Firms such as McKinsey, PwC etc. sometimes come out with country and industry reports</a:t>
            </a:r>
          </a:p>
          <a:p>
            <a:r>
              <a:rPr lang="en-GB" sz="2200" dirty="0"/>
              <a:t>Academic &amp; Business Journals – Refer to course presentations for a list of good IB journals</a:t>
            </a:r>
          </a:p>
          <a:p>
            <a:r>
              <a:rPr lang="en-GB" sz="2200" dirty="0"/>
              <a:t>News paper articles, websites, business magazines</a:t>
            </a:r>
          </a:p>
          <a:p>
            <a:r>
              <a:rPr lang="en-GB" sz="2200" dirty="0"/>
              <a:t>Whichever sources you collect data from, please </a:t>
            </a:r>
            <a:r>
              <a:rPr lang="en-GB" sz="2200" b="1" dirty="0"/>
              <a:t>ensure that the data is current </a:t>
            </a:r>
            <a:r>
              <a:rPr lang="en-GB" sz="2200" dirty="0"/>
              <a:t>(Preferably within the last 2-3 years) and that it reflects the current business conditions </a:t>
            </a:r>
          </a:p>
          <a:p>
            <a:endParaRPr lang="en-GB" sz="2400" b="1" dirty="0"/>
          </a:p>
          <a:p>
            <a:endParaRPr lang="en-GB" sz="2400" dirty="0"/>
          </a:p>
        </p:txBody>
      </p:sp>
      <p:sp>
        <p:nvSpPr>
          <p:cNvPr id="4" name="Slide Number Placeholder 3">
            <a:extLst>
              <a:ext uri="{FF2B5EF4-FFF2-40B4-BE49-F238E27FC236}">
                <a16:creationId xmlns:a16="http://schemas.microsoft.com/office/drawing/2014/main" id="{33E80625-2533-1387-5171-3AB969207DEB}"/>
              </a:ext>
            </a:extLst>
          </p:cNvPr>
          <p:cNvSpPr>
            <a:spLocks noGrp="1"/>
          </p:cNvSpPr>
          <p:nvPr>
            <p:ph type="sldNum" sz="quarter" idx="12"/>
          </p:nvPr>
        </p:nvSpPr>
        <p:spPr/>
        <p:txBody>
          <a:bodyPr/>
          <a:lstStyle/>
          <a:p>
            <a:pPr>
              <a:defRPr/>
            </a:pPr>
            <a:fld id="{6B9CAAEB-5DD4-4716-AEA0-BEF1B1D22BD1}" type="slidenum">
              <a:rPr lang="en-US" altLang="en-US" smtClean="0"/>
              <a:pPr>
                <a:defRPr/>
              </a:pPr>
              <a:t>8</a:t>
            </a:fld>
            <a:endParaRPr lang="en-US" altLang="en-US"/>
          </a:p>
        </p:txBody>
      </p:sp>
    </p:spTree>
    <p:extLst>
      <p:ext uri="{BB962C8B-B14F-4D97-AF65-F5344CB8AC3E}">
        <p14:creationId xmlns:p14="http://schemas.microsoft.com/office/powerpoint/2010/main" val="2010807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36404-9CF7-6715-D45C-3A5046741FC2}"/>
              </a:ext>
            </a:extLst>
          </p:cNvPr>
          <p:cNvSpPr>
            <a:spLocks noGrp="1"/>
          </p:cNvSpPr>
          <p:nvPr>
            <p:ph type="title"/>
          </p:nvPr>
        </p:nvSpPr>
        <p:spPr/>
        <p:txBody>
          <a:bodyPr/>
          <a:lstStyle/>
          <a:p>
            <a:r>
              <a:rPr lang="en-GB" dirty="0"/>
              <a:t>3. </a:t>
            </a:r>
            <a:r>
              <a:rPr lang="en-GB"/>
              <a:t>Writing</a:t>
            </a:r>
          </a:p>
        </p:txBody>
      </p:sp>
      <p:sp>
        <p:nvSpPr>
          <p:cNvPr id="3" name="Content Placeholder 2">
            <a:extLst>
              <a:ext uri="{FF2B5EF4-FFF2-40B4-BE49-F238E27FC236}">
                <a16:creationId xmlns:a16="http://schemas.microsoft.com/office/drawing/2014/main" id="{120282F4-1F13-641F-34D3-41B6E08969E8}"/>
              </a:ext>
            </a:extLst>
          </p:cNvPr>
          <p:cNvSpPr>
            <a:spLocks noGrp="1"/>
          </p:cNvSpPr>
          <p:nvPr>
            <p:ph idx="1"/>
          </p:nvPr>
        </p:nvSpPr>
        <p:spPr/>
        <p:txBody>
          <a:bodyPr/>
          <a:lstStyle/>
          <a:p>
            <a:r>
              <a:rPr lang="en-GB" dirty="0"/>
              <a:t>The tone of the document should be professional</a:t>
            </a:r>
          </a:p>
          <a:p>
            <a:pPr lvl="1"/>
            <a:r>
              <a:rPr lang="en-GB" dirty="0"/>
              <a:t>Be clear, respectful, objective, and appropriately formal</a:t>
            </a:r>
          </a:p>
          <a:p>
            <a:pPr lvl="1"/>
            <a:r>
              <a:rPr lang="en-GB" dirty="0"/>
              <a:t>Each major argument or hypothesis in  the report should be backed by appropriate evidence to validate findings and strengthen the overall argument</a:t>
            </a:r>
          </a:p>
          <a:p>
            <a:pPr lvl="1"/>
            <a:r>
              <a:rPr lang="en-GB" dirty="0"/>
              <a:t>Refer to consultancy reports from good organizations to inform yourself of the tone, language, format etc.</a:t>
            </a:r>
          </a:p>
          <a:p>
            <a:pPr lvl="1"/>
            <a:r>
              <a:rPr lang="en-GB" dirty="0"/>
              <a:t>Please include visual elements (e.g., charts, graphs, or tables) wherever they enhance clarity or support the data</a:t>
            </a:r>
          </a:p>
          <a:p>
            <a:pPr lvl="1"/>
            <a:r>
              <a:rPr lang="en-GB" dirty="0"/>
              <a:t>Avoid language which is judgemental, colloquial, too exaggerated or too casual</a:t>
            </a:r>
          </a:p>
          <a:p>
            <a:endParaRPr lang="en-GB" dirty="0"/>
          </a:p>
        </p:txBody>
      </p:sp>
      <p:sp>
        <p:nvSpPr>
          <p:cNvPr id="4" name="Slide Number Placeholder 3">
            <a:extLst>
              <a:ext uri="{FF2B5EF4-FFF2-40B4-BE49-F238E27FC236}">
                <a16:creationId xmlns:a16="http://schemas.microsoft.com/office/drawing/2014/main" id="{512D636F-8CDD-2159-C3E0-2F800CE0990C}"/>
              </a:ext>
            </a:extLst>
          </p:cNvPr>
          <p:cNvSpPr>
            <a:spLocks noGrp="1"/>
          </p:cNvSpPr>
          <p:nvPr>
            <p:ph type="sldNum" sz="quarter" idx="12"/>
          </p:nvPr>
        </p:nvSpPr>
        <p:spPr/>
        <p:txBody>
          <a:bodyPr/>
          <a:lstStyle/>
          <a:p>
            <a:pPr>
              <a:defRPr/>
            </a:pPr>
            <a:fld id="{6B9CAAEB-5DD4-4716-AEA0-BEF1B1D22BD1}" type="slidenum">
              <a:rPr lang="en-US" altLang="en-US" smtClean="0"/>
              <a:pPr>
                <a:defRPr/>
              </a:pPr>
              <a:t>9</a:t>
            </a:fld>
            <a:endParaRPr lang="en-US" altLang="en-US"/>
          </a:p>
        </p:txBody>
      </p:sp>
    </p:spTree>
    <p:extLst>
      <p:ext uri="{BB962C8B-B14F-4D97-AF65-F5344CB8AC3E}">
        <p14:creationId xmlns:p14="http://schemas.microsoft.com/office/powerpoint/2010/main" val="4634672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C6C95F-AB24-3B4F-437B-917720CA9AE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71DF74-AE2A-606E-1418-155E6B50E61A}"/>
              </a:ext>
            </a:extLst>
          </p:cNvPr>
          <p:cNvSpPr>
            <a:spLocks noGrp="1"/>
          </p:cNvSpPr>
          <p:nvPr>
            <p:ph type="title"/>
          </p:nvPr>
        </p:nvSpPr>
        <p:spPr/>
        <p:txBody>
          <a:bodyPr/>
          <a:lstStyle/>
          <a:p>
            <a:r>
              <a:rPr lang="en-GB" dirty="0"/>
              <a:t>3. Writing </a:t>
            </a:r>
            <a:r>
              <a:rPr lang="en-GB" dirty="0" err="1"/>
              <a:t>contd</a:t>
            </a:r>
            <a:r>
              <a:rPr lang="en-GB" dirty="0"/>
              <a:t>…</a:t>
            </a:r>
          </a:p>
        </p:txBody>
      </p:sp>
      <p:sp>
        <p:nvSpPr>
          <p:cNvPr id="3" name="Content Placeholder 2">
            <a:extLst>
              <a:ext uri="{FF2B5EF4-FFF2-40B4-BE49-F238E27FC236}">
                <a16:creationId xmlns:a16="http://schemas.microsoft.com/office/drawing/2014/main" id="{808E2430-D239-B886-1FDF-87E76999D948}"/>
              </a:ext>
            </a:extLst>
          </p:cNvPr>
          <p:cNvSpPr>
            <a:spLocks noGrp="1"/>
          </p:cNvSpPr>
          <p:nvPr>
            <p:ph idx="1"/>
          </p:nvPr>
        </p:nvSpPr>
        <p:spPr/>
        <p:txBody>
          <a:bodyPr/>
          <a:lstStyle/>
          <a:p>
            <a:r>
              <a:rPr lang="en-GB" sz="2400" dirty="0"/>
              <a:t>Pay attention to formatting</a:t>
            </a:r>
          </a:p>
          <a:p>
            <a:pPr lvl="1"/>
            <a:r>
              <a:rPr lang="en-GB" sz="2000" dirty="0"/>
              <a:t>The document should be clean, easily readable and in a consistent format</a:t>
            </a:r>
          </a:p>
          <a:p>
            <a:pPr lvl="1"/>
            <a:r>
              <a:rPr lang="en-GB" sz="2000" dirty="0"/>
              <a:t>It is good practice to start major sections of the documents in a new page</a:t>
            </a:r>
          </a:p>
          <a:p>
            <a:pPr lvl="1"/>
            <a:r>
              <a:rPr lang="en-GB" sz="2000" dirty="0"/>
              <a:t>Ensure that the formatting of the report is professional </a:t>
            </a:r>
          </a:p>
          <a:p>
            <a:pPr lvl="1"/>
            <a:r>
              <a:rPr lang="en-GB" sz="2000" dirty="0"/>
              <a:t>Apply Arial font style, size 12, 1.5 line spacing</a:t>
            </a:r>
          </a:p>
          <a:p>
            <a:pPr lvl="1"/>
            <a:r>
              <a:rPr lang="en-GB" sz="2000" dirty="0"/>
              <a:t>Give a cover page to the report mentioning your name, course, word count etc. </a:t>
            </a:r>
          </a:p>
          <a:p>
            <a:pPr lvl="1"/>
            <a:r>
              <a:rPr lang="en-GB" sz="2000" dirty="0"/>
              <a:t>Add Page numbers</a:t>
            </a:r>
          </a:p>
          <a:p>
            <a:pPr lvl="1"/>
            <a:r>
              <a:rPr lang="en-GB" sz="2000" dirty="0"/>
              <a:t>All figures and tables should be clearly numbered, labelled and sources should be given where relevant</a:t>
            </a:r>
          </a:p>
          <a:p>
            <a:r>
              <a:rPr lang="en-GB" sz="2400" dirty="0"/>
              <a:t>Ensure you do a spelling and grammar check before submission</a:t>
            </a:r>
          </a:p>
          <a:p>
            <a:r>
              <a:rPr lang="en-GB" sz="2400" dirty="0"/>
              <a:t>A table of contents is required. Remember to update it prior to submission</a:t>
            </a:r>
          </a:p>
        </p:txBody>
      </p:sp>
      <p:sp>
        <p:nvSpPr>
          <p:cNvPr id="4" name="Slide Number Placeholder 3">
            <a:extLst>
              <a:ext uri="{FF2B5EF4-FFF2-40B4-BE49-F238E27FC236}">
                <a16:creationId xmlns:a16="http://schemas.microsoft.com/office/drawing/2014/main" id="{F9016AE8-7350-2116-EDB8-CF774CE52C47}"/>
              </a:ext>
            </a:extLst>
          </p:cNvPr>
          <p:cNvSpPr>
            <a:spLocks noGrp="1"/>
          </p:cNvSpPr>
          <p:nvPr>
            <p:ph type="sldNum" sz="quarter" idx="12"/>
          </p:nvPr>
        </p:nvSpPr>
        <p:spPr/>
        <p:txBody>
          <a:bodyPr/>
          <a:lstStyle/>
          <a:p>
            <a:pPr>
              <a:defRPr/>
            </a:pPr>
            <a:fld id="{6B9CAAEB-5DD4-4716-AEA0-BEF1B1D22BD1}" type="slidenum">
              <a:rPr lang="en-US" altLang="en-US" smtClean="0"/>
              <a:pPr>
                <a:defRPr/>
              </a:pPr>
              <a:t>10</a:t>
            </a:fld>
            <a:endParaRPr lang="en-US" altLang="en-US"/>
          </a:p>
        </p:txBody>
      </p:sp>
    </p:spTree>
    <p:extLst>
      <p:ext uri="{BB962C8B-B14F-4D97-AF65-F5344CB8AC3E}">
        <p14:creationId xmlns:p14="http://schemas.microsoft.com/office/powerpoint/2010/main" val="17030819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CAD62-C7E9-5DC9-19CA-973681A9F4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A62F7C0-1700-FDE3-046F-178DF336AA8F}"/>
              </a:ext>
            </a:extLst>
          </p:cNvPr>
          <p:cNvSpPr>
            <a:spLocks noGrp="1"/>
          </p:cNvSpPr>
          <p:nvPr>
            <p:ph type="title"/>
          </p:nvPr>
        </p:nvSpPr>
        <p:spPr/>
        <p:txBody>
          <a:bodyPr/>
          <a:lstStyle/>
          <a:p>
            <a:r>
              <a:rPr lang="en-GB" dirty="0"/>
              <a:t>3. Writing </a:t>
            </a:r>
            <a:r>
              <a:rPr lang="en-GB" dirty="0" err="1"/>
              <a:t>contd</a:t>
            </a:r>
            <a:r>
              <a:rPr lang="en-GB" dirty="0"/>
              <a:t>…</a:t>
            </a:r>
          </a:p>
        </p:txBody>
      </p:sp>
      <p:sp>
        <p:nvSpPr>
          <p:cNvPr id="3" name="Content Placeholder 2">
            <a:extLst>
              <a:ext uri="{FF2B5EF4-FFF2-40B4-BE49-F238E27FC236}">
                <a16:creationId xmlns:a16="http://schemas.microsoft.com/office/drawing/2014/main" id="{CDEC76A6-197F-9475-D6CB-AFAD20BF86FB}"/>
              </a:ext>
            </a:extLst>
          </p:cNvPr>
          <p:cNvSpPr>
            <a:spLocks noGrp="1"/>
          </p:cNvSpPr>
          <p:nvPr>
            <p:ph idx="1"/>
          </p:nvPr>
        </p:nvSpPr>
        <p:spPr/>
        <p:txBody>
          <a:bodyPr/>
          <a:lstStyle/>
          <a:p>
            <a:r>
              <a:rPr lang="en-GB" sz="2400" dirty="0"/>
              <a:t>Pay special attention to referencing</a:t>
            </a:r>
          </a:p>
          <a:p>
            <a:pPr lvl="1"/>
            <a:r>
              <a:rPr lang="en-GB" sz="2000" dirty="0"/>
              <a:t>Ensure to do both in-text citations and give detailed references at the end</a:t>
            </a:r>
          </a:p>
          <a:p>
            <a:pPr lvl="1"/>
            <a:r>
              <a:rPr lang="en-GB" sz="2000" dirty="0"/>
              <a:t>Follow the Harvard style of referencing </a:t>
            </a:r>
          </a:p>
          <a:p>
            <a:pPr lvl="1"/>
            <a:r>
              <a:rPr lang="en-GB" sz="2000" dirty="0"/>
              <a:t>Please refer to cite them right </a:t>
            </a:r>
          </a:p>
          <a:p>
            <a:pPr lvl="1"/>
            <a:r>
              <a:rPr lang="en-GB" sz="1800" dirty="0">
                <a:effectLst/>
                <a:latin typeface="Arial" panose="020B0604020202020204" pitchFamily="34" charset="0"/>
                <a:ea typeface="Times New Roman" panose="02020603050405020304" pitchFamily="18" charset="0"/>
              </a:rPr>
              <a:t>Engage with a wide level of reading, a minimum of 10-15 references, from a variety of credible literature sources informed by the latest research</a:t>
            </a:r>
          </a:p>
          <a:p>
            <a:pPr lvl="1"/>
            <a:r>
              <a:rPr lang="en-GB" sz="1800" dirty="0">
                <a:latin typeface="Arial" panose="020B0604020202020204" pitchFamily="34" charset="0"/>
                <a:ea typeface="Times New Roman" panose="02020603050405020304" pitchFamily="18" charset="0"/>
              </a:rPr>
              <a:t>In case you need help, ASK</a:t>
            </a:r>
          </a:p>
          <a:p>
            <a:r>
              <a:rPr lang="en-GB" sz="2400" dirty="0"/>
              <a:t>Please Introduce the company and country. Remember, the reader may not have heard of either</a:t>
            </a:r>
          </a:p>
        </p:txBody>
      </p:sp>
      <p:sp>
        <p:nvSpPr>
          <p:cNvPr id="4" name="Slide Number Placeholder 3">
            <a:extLst>
              <a:ext uri="{FF2B5EF4-FFF2-40B4-BE49-F238E27FC236}">
                <a16:creationId xmlns:a16="http://schemas.microsoft.com/office/drawing/2014/main" id="{88B86A50-6F0D-B200-3149-1CB9266EF936}"/>
              </a:ext>
            </a:extLst>
          </p:cNvPr>
          <p:cNvSpPr>
            <a:spLocks noGrp="1"/>
          </p:cNvSpPr>
          <p:nvPr>
            <p:ph type="sldNum" sz="quarter" idx="12"/>
          </p:nvPr>
        </p:nvSpPr>
        <p:spPr/>
        <p:txBody>
          <a:bodyPr/>
          <a:lstStyle/>
          <a:p>
            <a:pPr>
              <a:defRPr/>
            </a:pPr>
            <a:fld id="{6B9CAAEB-5DD4-4716-AEA0-BEF1B1D22BD1}" type="slidenum">
              <a:rPr lang="en-US" altLang="en-US" smtClean="0"/>
              <a:pPr>
                <a:defRPr/>
              </a:pPr>
              <a:t>11</a:t>
            </a:fld>
            <a:endParaRPr lang="en-US" altLang="en-US"/>
          </a:p>
        </p:txBody>
      </p:sp>
    </p:spTree>
    <p:extLst>
      <p:ext uri="{BB962C8B-B14F-4D97-AF65-F5344CB8AC3E}">
        <p14:creationId xmlns:p14="http://schemas.microsoft.com/office/powerpoint/2010/main" val="4216970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4E80F3-D5B0-2930-EAD9-959D66707E58}"/>
              </a:ext>
            </a:extLst>
          </p:cNvPr>
          <p:cNvSpPr>
            <a:spLocks noGrp="1"/>
          </p:cNvSpPr>
          <p:nvPr>
            <p:ph type="title"/>
          </p:nvPr>
        </p:nvSpPr>
        <p:spPr/>
        <p:txBody>
          <a:bodyPr/>
          <a:lstStyle/>
          <a:p>
            <a:r>
              <a:rPr lang="en-GB" dirty="0"/>
              <a:t>What is a consultancy report?</a:t>
            </a:r>
          </a:p>
        </p:txBody>
      </p:sp>
      <p:sp>
        <p:nvSpPr>
          <p:cNvPr id="3" name="Content Placeholder 2">
            <a:extLst>
              <a:ext uri="{FF2B5EF4-FFF2-40B4-BE49-F238E27FC236}">
                <a16:creationId xmlns:a16="http://schemas.microsoft.com/office/drawing/2014/main" id="{65FD560D-3D34-C9FF-6604-ACA0C5AC7745}"/>
              </a:ext>
            </a:extLst>
          </p:cNvPr>
          <p:cNvSpPr>
            <a:spLocks noGrp="1"/>
          </p:cNvSpPr>
          <p:nvPr>
            <p:ph idx="1"/>
          </p:nvPr>
        </p:nvSpPr>
        <p:spPr/>
        <p:txBody>
          <a:bodyPr/>
          <a:lstStyle/>
          <a:p>
            <a:r>
              <a:rPr lang="en-GB" b="0" i="0" dirty="0">
                <a:effectLst/>
                <a:latin typeface="Google Sans"/>
              </a:rPr>
              <a:t>A consultancy report is a comprehensive document created by a consultant to present their findings, analysis, and recommendations to a client. It serves as a detailed summary of the consultant's work, helping the client understand the problem, the research process, and the proposed solutions</a:t>
            </a:r>
          </a:p>
          <a:p>
            <a:r>
              <a:rPr lang="en-GB" dirty="0">
                <a:latin typeface="Google Sans"/>
              </a:rPr>
              <a:t>Please refer to the assessment brief for the suggested structure for preparing the consultancy report</a:t>
            </a:r>
          </a:p>
        </p:txBody>
      </p:sp>
      <p:sp>
        <p:nvSpPr>
          <p:cNvPr id="4" name="Slide Number Placeholder 3">
            <a:extLst>
              <a:ext uri="{FF2B5EF4-FFF2-40B4-BE49-F238E27FC236}">
                <a16:creationId xmlns:a16="http://schemas.microsoft.com/office/drawing/2014/main" id="{96D89F44-DE76-6C33-3B51-0CE16C44BAD3}"/>
              </a:ext>
            </a:extLst>
          </p:cNvPr>
          <p:cNvSpPr>
            <a:spLocks noGrp="1"/>
          </p:cNvSpPr>
          <p:nvPr>
            <p:ph type="sldNum" sz="quarter" idx="12"/>
          </p:nvPr>
        </p:nvSpPr>
        <p:spPr/>
        <p:txBody>
          <a:bodyPr/>
          <a:lstStyle/>
          <a:p>
            <a:pPr>
              <a:defRPr/>
            </a:pPr>
            <a:fld id="{6B9CAAEB-5DD4-4716-AEA0-BEF1B1D22BD1}" type="slidenum">
              <a:rPr lang="en-US" altLang="en-US" smtClean="0"/>
              <a:pPr>
                <a:defRPr/>
              </a:pPr>
              <a:t>12</a:t>
            </a:fld>
            <a:endParaRPr lang="en-US" altLang="en-US"/>
          </a:p>
        </p:txBody>
      </p:sp>
    </p:spTree>
    <p:extLst>
      <p:ext uri="{BB962C8B-B14F-4D97-AF65-F5344CB8AC3E}">
        <p14:creationId xmlns:p14="http://schemas.microsoft.com/office/powerpoint/2010/main" val="25431270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7E312-99C1-7255-0D52-E6C3D8F492D5}"/>
              </a:ext>
            </a:extLst>
          </p:cNvPr>
          <p:cNvSpPr>
            <a:spLocks noGrp="1"/>
          </p:cNvSpPr>
          <p:nvPr>
            <p:ph type="title"/>
          </p:nvPr>
        </p:nvSpPr>
        <p:spPr/>
        <p:txBody>
          <a:bodyPr/>
          <a:lstStyle/>
          <a:p>
            <a:r>
              <a:rPr lang="en-GB" dirty="0"/>
              <a:t>Other key aspects</a:t>
            </a:r>
          </a:p>
        </p:txBody>
      </p:sp>
      <p:sp>
        <p:nvSpPr>
          <p:cNvPr id="3" name="Content Placeholder 2">
            <a:extLst>
              <a:ext uri="{FF2B5EF4-FFF2-40B4-BE49-F238E27FC236}">
                <a16:creationId xmlns:a16="http://schemas.microsoft.com/office/drawing/2014/main" id="{B657B7D9-9EED-96E1-0492-B1E41676F45D}"/>
              </a:ext>
            </a:extLst>
          </p:cNvPr>
          <p:cNvSpPr>
            <a:spLocks noGrp="1"/>
          </p:cNvSpPr>
          <p:nvPr>
            <p:ph idx="1"/>
          </p:nvPr>
        </p:nvSpPr>
        <p:spPr/>
        <p:txBody>
          <a:bodyPr/>
          <a:lstStyle/>
          <a:p>
            <a:r>
              <a:rPr lang="en-GB" sz="2400" dirty="0"/>
              <a:t>Identify the dominant international market entry mode used by the company - Look at prior international market expansions of the company to identify the dominant mode the company has chosen in the past. Justify your choice with data</a:t>
            </a:r>
          </a:p>
          <a:p>
            <a:pPr lvl="1"/>
            <a:r>
              <a:rPr lang="en-GB" sz="2000" dirty="0"/>
              <a:t>In case you are unable to find data on the dominant market entry mode of the company, try and find the dominant international market expansion mode of the industry or the product segment</a:t>
            </a:r>
          </a:p>
        </p:txBody>
      </p:sp>
      <p:sp>
        <p:nvSpPr>
          <p:cNvPr id="4" name="Slide Number Placeholder 3">
            <a:extLst>
              <a:ext uri="{FF2B5EF4-FFF2-40B4-BE49-F238E27FC236}">
                <a16:creationId xmlns:a16="http://schemas.microsoft.com/office/drawing/2014/main" id="{860A2882-E4D4-3E94-E267-932549A9B4E8}"/>
              </a:ext>
            </a:extLst>
          </p:cNvPr>
          <p:cNvSpPr>
            <a:spLocks noGrp="1"/>
          </p:cNvSpPr>
          <p:nvPr>
            <p:ph type="sldNum" sz="quarter" idx="12"/>
          </p:nvPr>
        </p:nvSpPr>
        <p:spPr/>
        <p:txBody>
          <a:bodyPr/>
          <a:lstStyle/>
          <a:p>
            <a:pPr>
              <a:defRPr/>
            </a:pPr>
            <a:fld id="{6B9CAAEB-5DD4-4716-AEA0-BEF1B1D22BD1}" type="slidenum">
              <a:rPr lang="en-US" altLang="en-US" smtClean="0"/>
              <a:pPr>
                <a:defRPr/>
              </a:pPr>
              <a:t>13</a:t>
            </a:fld>
            <a:endParaRPr lang="en-US" altLang="en-US"/>
          </a:p>
        </p:txBody>
      </p:sp>
    </p:spTree>
    <p:extLst>
      <p:ext uri="{BB962C8B-B14F-4D97-AF65-F5344CB8AC3E}">
        <p14:creationId xmlns:p14="http://schemas.microsoft.com/office/powerpoint/2010/main" val="460954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27F07-4F2E-0A47-4872-0DAFEBA8BD4C}"/>
              </a:ext>
            </a:extLst>
          </p:cNvPr>
          <p:cNvSpPr>
            <a:spLocks noGrp="1"/>
          </p:cNvSpPr>
          <p:nvPr>
            <p:ph type="title"/>
          </p:nvPr>
        </p:nvSpPr>
        <p:spPr>
          <a:xfrm>
            <a:off x="609600" y="2153679"/>
            <a:ext cx="10972800" cy="1143000"/>
          </a:xfrm>
        </p:spPr>
        <p:txBody>
          <a:bodyPr/>
          <a:lstStyle/>
          <a:p>
            <a:r>
              <a:rPr lang="en-GB" dirty="0"/>
              <a:t>Thank you</a:t>
            </a:r>
          </a:p>
        </p:txBody>
      </p:sp>
      <p:sp>
        <p:nvSpPr>
          <p:cNvPr id="3" name="Content Placeholder 2">
            <a:extLst>
              <a:ext uri="{FF2B5EF4-FFF2-40B4-BE49-F238E27FC236}">
                <a16:creationId xmlns:a16="http://schemas.microsoft.com/office/drawing/2014/main" id="{C024C143-8B3D-44A1-2F05-78527F34D438}"/>
              </a:ext>
            </a:extLst>
          </p:cNvPr>
          <p:cNvSpPr>
            <a:spLocks noGrp="1"/>
          </p:cNvSpPr>
          <p:nvPr>
            <p:ph idx="1"/>
          </p:nvPr>
        </p:nvSpPr>
        <p:spPr/>
        <p:txBody>
          <a:bodyPr/>
          <a:lstStyle/>
          <a:p>
            <a:endParaRPr lang="en-GB" dirty="0"/>
          </a:p>
        </p:txBody>
      </p:sp>
      <p:sp>
        <p:nvSpPr>
          <p:cNvPr id="4" name="Slide Number Placeholder 3">
            <a:extLst>
              <a:ext uri="{FF2B5EF4-FFF2-40B4-BE49-F238E27FC236}">
                <a16:creationId xmlns:a16="http://schemas.microsoft.com/office/drawing/2014/main" id="{722A6243-87A0-2261-D098-66D9C19BDD76}"/>
              </a:ext>
            </a:extLst>
          </p:cNvPr>
          <p:cNvSpPr>
            <a:spLocks noGrp="1"/>
          </p:cNvSpPr>
          <p:nvPr>
            <p:ph type="sldNum" sz="quarter" idx="12"/>
          </p:nvPr>
        </p:nvSpPr>
        <p:spPr/>
        <p:txBody>
          <a:bodyPr/>
          <a:lstStyle/>
          <a:p>
            <a:pPr>
              <a:defRPr/>
            </a:pPr>
            <a:fld id="{6B9CAAEB-5DD4-4716-AEA0-BEF1B1D22BD1}" type="slidenum">
              <a:rPr lang="en-US" altLang="en-US" smtClean="0"/>
              <a:pPr>
                <a:defRPr/>
              </a:pPr>
              <a:t>14</a:t>
            </a:fld>
            <a:endParaRPr lang="en-US" altLang="en-US"/>
          </a:p>
        </p:txBody>
      </p:sp>
    </p:spTree>
    <p:extLst>
      <p:ext uri="{BB962C8B-B14F-4D97-AF65-F5344CB8AC3E}">
        <p14:creationId xmlns:p14="http://schemas.microsoft.com/office/powerpoint/2010/main" val="176828962"/>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0</TotalTime>
  <Words>1163</Words>
  <Application>Microsoft Office PowerPoint</Application>
  <PresentationFormat>Widescreen</PresentationFormat>
  <Paragraphs>89</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Google Sans</vt:lpstr>
      <vt:lpstr>Myriad Pro</vt:lpstr>
      <vt:lpstr>Aharoni</vt:lpstr>
      <vt:lpstr>Aptos</vt:lpstr>
      <vt:lpstr>Arial</vt:lpstr>
      <vt:lpstr>20140311PresentationUWTSDTemplate</vt:lpstr>
      <vt:lpstr>LCMB7034</vt:lpstr>
      <vt:lpstr>Assessment guidance</vt:lpstr>
      <vt:lpstr>Major topics covered</vt:lpstr>
      <vt:lpstr>1. Choice of MNC and international market</vt:lpstr>
      <vt:lpstr>Choice of MNC (contd…)</vt:lpstr>
      <vt:lpstr>Choice of MNC (contd…)</vt:lpstr>
      <vt:lpstr>2. Research</vt:lpstr>
      <vt:lpstr>Good sources for research – Not exhaustive</vt:lpstr>
      <vt:lpstr>3. Writing</vt:lpstr>
      <vt:lpstr>3. Writing contd…</vt:lpstr>
      <vt:lpstr>3. Writing contd…</vt:lpstr>
      <vt:lpstr>What is a consultancy report?</vt:lpstr>
      <vt:lpstr>Other key aspects</vt:lpstr>
      <vt:lpstr>Thank you</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dc:title>
  <dc:creator>Hoang Dang Nguyen</dc:creator>
  <cp:lastModifiedBy>Akshay Narayanan</cp:lastModifiedBy>
  <cp:revision>12</cp:revision>
  <dcterms:created xsi:type="dcterms:W3CDTF">2023-09-20T11:13:31Z</dcterms:created>
  <dcterms:modified xsi:type="dcterms:W3CDTF">2025-07-15T05:42:00Z</dcterms:modified>
</cp:coreProperties>
</file>