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1"/>
  </p:notesMasterIdLst>
  <p:handoutMasterIdLst>
    <p:handoutMasterId r:id="rId42"/>
  </p:handoutMasterIdLst>
  <p:sldIdLst>
    <p:sldId id="257" r:id="rId3"/>
    <p:sldId id="258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2" r:id="rId35"/>
    <p:sldId id="283" r:id="rId36"/>
    <p:sldId id="284" r:id="rId37"/>
    <p:sldId id="285" r:id="rId38"/>
    <p:sldId id="286" r:id="rId39"/>
    <p:sldId id="295" r:id="rId40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2F39D-7287-4FB0-913F-A872664F8FF2}" type="datetimeFigureOut">
              <a:rPr lang="en-GB" smtClean="0"/>
              <a:t>21/06/2018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BADA1-3AE2-4059-9355-03D544610D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9771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6089E-ADD0-4D93-86C4-C16B6A2EFADE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96486D-A72D-4815-B2D3-3E75445EB2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048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96486D-A72D-4815-B2D3-3E75445EB27D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78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smtClean="0"/>
              <a:t>Focus on efficiency  </a:t>
            </a:r>
            <a:r>
              <a:rPr lang="en-GB" dirty="0" smtClean="0"/>
              <a:t>Opportunities for inventory reduction</a:t>
            </a:r>
          </a:p>
          <a:p>
            <a:r>
              <a:rPr lang="en-GB" dirty="0" smtClean="0"/>
              <a:t>JIT practices widely adopted</a:t>
            </a:r>
          </a:p>
          <a:p>
            <a:r>
              <a:rPr lang="en-GB" dirty="0" smtClean="0"/>
              <a:t>Organisations more dependent on suppliers</a:t>
            </a:r>
          </a:p>
          <a:p>
            <a:r>
              <a:rPr lang="en-GB" dirty="0" smtClean="0"/>
              <a:t>Volatility of demand increases</a:t>
            </a:r>
          </a:p>
          <a:p>
            <a:r>
              <a:rPr lang="en-GB" b="1" dirty="0" smtClean="0"/>
              <a:t>Globalisation</a:t>
            </a:r>
          </a:p>
          <a:p>
            <a:r>
              <a:rPr lang="en-GB" dirty="0"/>
              <a:t>Move from ‘local for local’</a:t>
            </a:r>
          </a:p>
          <a:p>
            <a:r>
              <a:rPr lang="en-GB" dirty="0"/>
              <a:t>Offshore sourcing</a:t>
            </a:r>
          </a:p>
          <a:p>
            <a:r>
              <a:rPr lang="en-GB" dirty="0"/>
              <a:t>Global supply chains, for example components sourced in Taiwan, sub-assembled in Singapore final assembly U.S.</a:t>
            </a:r>
          </a:p>
          <a:p>
            <a:r>
              <a:rPr lang="en-GB" dirty="0"/>
              <a:t>Motivation behind offshore sourcing in manufacturing cost</a:t>
            </a:r>
          </a:p>
          <a:p>
            <a:r>
              <a:rPr lang="en-GB" dirty="0"/>
              <a:t>Rarely are total supply chain costs considered</a:t>
            </a:r>
          </a:p>
          <a:p>
            <a:r>
              <a:rPr lang="en-GB" dirty="0"/>
              <a:t>cost based decisions result in higher levels of risk</a:t>
            </a:r>
          </a:p>
          <a:p>
            <a:pPr>
              <a:buFontTx/>
              <a:buNone/>
            </a:pPr>
            <a:r>
              <a:rPr lang="en-GB" dirty="0"/>
              <a:t>	- Extended lead times</a:t>
            </a:r>
          </a:p>
          <a:p>
            <a:pPr>
              <a:buFontTx/>
              <a:buNone/>
            </a:pPr>
            <a:r>
              <a:rPr lang="en-GB" dirty="0"/>
              <a:t>	- Greater buffer stocks</a:t>
            </a:r>
          </a:p>
          <a:p>
            <a:pPr>
              <a:buFontTx/>
              <a:buNone/>
            </a:pPr>
            <a:r>
              <a:rPr lang="en-GB" dirty="0"/>
              <a:t>	- Higher levels of obsolescence</a:t>
            </a:r>
          </a:p>
          <a:p>
            <a:r>
              <a:rPr lang="en-GB" dirty="0"/>
              <a:t>Cross border mergers and acquisitions</a:t>
            </a:r>
            <a:endParaRPr lang="en-GB" dirty="0" smtClean="0"/>
          </a:p>
          <a:p>
            <a:r>
              <a:rPr lang="en-GB" b="1" dirty="0" smtClean="0"/>
              <a:t>Focused factories</a:t>
            </a:r>
          </a:p>
          <a:p>
            <a:r>
              <a:rPr lang="en-GB" dirty="0" smtClean="0"/>
              <a:t>Economies  of scale if greater quantities are produced at fewer sites</a:t>
            </a:r>
          </a:p>
          <a:p>
            <a:r>
              <a:rPr lang="en-GB" dirty="0" smtClean="0"/>
              <a:t>Focus factories- produce fewer products exclusively at a single site</a:t>
            </a:r>
          </a:p>
          <a:p>
            <a:r>
              <a:rPr lang="en-GB" dirty="0" smtClean="0"/>
              <a:t>Production costs lower product has to travel further</a:t>
            </a:r>
          </a:p>
          <a:p>
            <a:r>
              <a:rPr lang="en-GB" b="1" dirty="0" smtClean="0"/>
              <a:t>Volatility</a:t>
            </a:r>
          </a:p>
          <a:p>
            <a:r>
              <a:rPr lang="en-GB" dirty="0" smtClean="0"/>
              <a:t>Shorter life cycles</a:t>
            </a:r>
          </a:p>
          <a:p>
            <a:r>
              <a:rPr lang="en-GB" dirty="0" smtClean="0"/>
              <a:t>Technology change means higher risk of obsolescence</a:t>
            </a:r>
          </a:p>
          <a:p>
            <a:r>
              <a:rPr lang="en-GB" dirty="0" smtClean="0"/>
              <a:t>Higher levels of competitive activity</a:t>
            </a:r>
          </a:p>
          <a:p>
            <a:r>
              <a:rPr lang="en-GB" dirty="0" smtClean="0"/>
              <a:t>Increasing variety within product range</a:t>
            </a:r>
          </a:p>
          <a:p>
            <a:r>
              <a:rPr lang="en-GB" dirty="0" smtClean="0"/>
              <a:t>Forecasting more difficult</a:t>
            </a:r>
          </a:p>
          <a:p>
            <a:r>
              <a:rPr lang="en-GB" b="1" dirty="0" smtClean="0"/>
              <a:t>Visibility</a:t>
            </a:r>
          </a:p>
          <a:p>
            <a:pPr>
              <a:buFontTx/>
              <a:buNone/>
            </a:pPr>
            <a:r>
              <a:rPr lang="en-GB" b="1" dirty="0" smtClean="0"/>
              <a:t>Problems arise when</a:t>
            </a:r>
            <a:r>
              <a:rPr lang="en-GB" dirty="0" smtClean="0"/>
              <a:t>:</a:t>
            </a:r>
          </a:p>
          <a:p>
            <a:r>
              <a:rPr lang="en-GB" dirty="0" smtClean="0"/>
              <a:t>Disturbances are not recognised in time</a:t>
            </a:r>
          </a:p>
          <a:p>
            <a:r>
              <a:rPr lang="en-GB" dirty="0" smtClean="0"/>
              <a:t>Time lag for the action to take effect</a:t>
            </a:r>
          </a:p>
          <a:p>
            <a:r>
              <a:rPr lang="en-GB" dirty="0" smtClean="0"/>
              <a:t>Action taken makes situation worse</a:t>
            </a:r>
          </a:p>
          <a:p>
            <a:endParaRPr lang="en-GB" b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6617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553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1155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6026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D8DA5-6782-475E-AF32-2B6D3E6FE1A8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45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FADACCB-1AA6-4B03-B963-394C652C9186}" type="datetimeFigureOut">
              <a:rPr lang="en-GB" smtClean="0"/>
              <a:pPr/>
              <a:t>21/06/2018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C1EC33F-8FB0-4FBA-92AE-A92B42935526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Andrew Thorn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 a point of weakness and/or possible threat to the supply chain network</a:t>
            </a:r>
          </a:p>
          <a:p>
            <a:r>
              <a:rPr lang="en-GB" dirty="0" smtClean="0"/>
              <a:t>An exposure to serious disturbance, arising from risks within the supply chain as well as risks external to the supply-chain</a:t>
            </a:r>
          </a:p>
          <a:p>
            <a:r>
              <a:rPr lang="en-GB" dirty="0" smtClean="0"/>
              <a:t>Is a function of certain supply chain characteristics and the loss a firm incurs as a result of  its supply chain vulnerability to a given supply chain disruption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u="sng" dirty="0" smtClean="0"/>
              <a:t>Key issues</a:t>
            </a:r>
          </a:p>
          <a:p>
            <a:r>
              <a:rPr lang="en-GB" dirty="0" smtClean="0"/>
              <a:t>Key parameters of vulnerability are the stress to which a system is exposed, its sensitivity, and its adaptive capacity (</a:t>
            </a:r>
            <a:r>
              <a:rPr lang="en-GB" dirty="0" err="1" smtClean="0"/>
              <a:t>Adger</a:t>
            </a:r>
            <a:r>
              <a:rPr lang="en-GB" dirty="0" smtClean="0"/>
              <a:t>, 2006)</a:t>
            </a:r>
          </a:p>
          <a:p>
            <a:r>
              <a:rPr lang="en-GB" dirty="0" err="1" smtClean="0"/>
              <a:t>Sheffi</a:t>
            </a:r>
            <a:r>
              <a:rPr lang="en-GB" dirty="0" smtClean="0"/>
              <a:t> &amp; Rice (2005) state that reducing vulnerability means reducing the likelihood of a disruption and increasing resilience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1538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Supply Chain Vulnerability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u="sng" dirty="0" smtClean="0"/>
              <a:t>Key Issues</a:t>
            </a:r>
            <a:endParaRPr lang="en-GB" dirty="0" smtClean="0"/>
          </a:p>
          <a:p>
            <a:r>
              <a:rPr lang="en-GB" dirty="0" smtClean="0"/>
              <a:t>The necessity to define the variable drivers of vulnerability (supply chain complexity)</a:t>
            </a:r>
          </a:p>
          <a:p>
            <a:r>
              <a:rPr lang="en-GB" dirty="0" smtClean="0"/>
              <a:t>Potential disruptions identification and categorisation according to their probability occurrence and consequences</a:t>
            </a:r>
          </a:p>
          <a:p>
            <a:r>
              <a:rPr lang="en-GB" dirty="0" smtClean="0"/>
              <a:t>Defining the main interrelations between the defined drivers and disruptions</a:t>
            </a:r>
          </a:p>
          <a:p>
            <a:r>
              <a:rPr lang="en-GB" dirty="0" smtClean="0"/>
              <a:t>Developing a multi-dimensional measure of supply chain vulnerability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7601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Methods Used to Measure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Failure Mode and Effect Analysis (FMEA)</a:t>
            </a:r>
          </a:p>
          <a:p>
            <a:r>
              <a:rPr lang="en-GB" dirty="0" smtClean="0"/>
              <a:t>Failure Mode, Effects and Criticality Analysis (FMECA)</a:t>
            </a:r>
          </a:p>
          <a:p>
            <a:r>
              <a:rPr lang="en-GB" dirty="0" smtClean="0"/>
              <a:t>Cause-Consequence Analysis (CCA)</a:t>
            </a:r>
          </a:p>
          <a:p>
            <a:r>
              <a:rPr lang="en-GB" dirty="0" smtClean="0"/>
              <a:t>Supply Chain Event Management (SCEM)</a:t>
            </a:r>
          </a:p>
          <a:p>
            <a:r>
              <a:rPr lang="en-GB" dirty="0" smtClean="0"/>
              <a:t>Supply Chain Risk Management (SCRM)</a:t>
            </a:r>
          </a:p>
          <a:p>
            <a:r>
              <a:rPr lang="en-GB" dirty="0" smtClean="0"/>
              <a:t>Business Continuity Planning (BCP)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6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pPr algn="ctr"/>
            <a:r>
              <a:rPr lang="en-GB" dirty="0" smtClean="0"/>
              <a:t>Vulnerability Indicators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8640959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2359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Vulnerability Focus 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Three main elements</a:t>
            </a:r>
          </a:p>
          <a:p>
            <a:pPr marL="514350" indent="-514350">
              <a:buAutoNum type="arabicPeriod"/>
            </a:pPr>
            <a:r>
              <a:rPr lang="en-GB" dirty="0" smtClean="0"/>
              <a:t>The degree of loss and damages due to the impact of a hazard</a:t>
            </a:r>
          </a:p>
          <a:p>
            <a:pPr marL="514350" indent="-514350">
              <a:buAutoNum type="arabicPeriod"/>
            </a:pPr>
            <a:r>
              <a:rPr lang="en-GB" dirty="0" smtClean="0"/>
              <a:t>Degree of exposure to the hazards</a:t>
            </a:r>
          </a:p>
          <a:p>
            <a:pPr marL="514350" indent="-514350">
              <a:buAutoNum type="arabicPeriod"/>
            </a:pPr>
            <a:r>
              <a:rPr lang="en-GB" dirty="0" smtClean="0"/>
              <a:t>Degree of resilience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170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Vulnerability Measurement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Mathematically vulnerability can be measured in terms of “risk” – a combination of the likelihood of an event and its potential severity</a:t>
            </a:r>
          </a:p>
          <a:p>
            <a:r>
              <a:rPr lang="en-GB" dirty="0" smtClean="0"/>
              <a:t>A risk perspective is defined as (A, C, U) where A represents </a:t>
            </a:r>
            <a:r>
              <a:rPr lang="en-GB" i="1" dirty="0" smtClean="0"/>
              <a:t>threats</a:t>
            </a:r>
            <a:r>
              <a:rPr lang="en-GB" dirty="0" smtClean="0"/>
              <a:t>, C the </a:t>
            </a:r>
            <a:r>
              <a:rPr lang="en-GB" i="1" dirty="0" smtClean="0"/>
              <a:t>consequences of A</a:t>
            </a:r>
            <a:r>
              <a:rPr lang="en-GB" dirty="0" smtClean="0"/>
              <a:t> and U the associated </a:t>
            </a:r>
            <a:r>
              <a:rPr lang="en-GB" i="1" dirty="0" smtClean="0"/>
              <a:t>uncertainties</a:t>
            </a:r>
          </a:p>
          <a:p>
            <a:pPr marL="0" indent="0">
              <a:buNone/>
            </a:pPr>
            <a:r>
              <a:rPr lang="en-GB" i="1" dirty="0"/>
              <a:t>	</a:t>
            </a:r>
            <a:r>
              <a:rPr lang="en-GB" i="1" dirty="0" smtClean="0"/>
              <a:t>R = (A, C, U)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5505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Goals of Vulnerability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Identification of the set of events and event sequences that can cause damages and loss effects – providing the information about system end state</a:t>
            </a:r>
          </a:p>
          <a:p>
            <a:r>
              <a:rPr lang="en-GB" dirty="0" smtClean="0"/>
              <a:t>Identification of the relevant set of initiating events which affect the system performance</a:t>
            </a:r>
          </a:p>
          <a:p>
            <a:r>
              <a:rPr lang="en-GB" dirty="0" smtClean="0"/>
              <a:t>Identification of the set of events respective to event consequences that would cause the given end state of the system</a:t>
            </a:r>
          </a:p>
          <a:p>
            <a:r>
              <a:rPr lang="en-GB" dirty="0" smtClean="0"/>
              <a:t>Identification and determination of events and observed outcomes dependencies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726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Vulnerability Priority 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V</a:t>
            </a:r>
            <a:r>
              <a:rPr lang="en-GB" baseline="-25000" dirty="0" smtClean="0"/>
              <a:t>N</a:t>
            </a:r>
            <a:r>
              <a:rPr lang="en-GB" dirty="0" smtClean="0"/>
              <a:t> = (Readiness x Response x Recovery)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4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Business Factors Contributing to Supply Chain Vulnerability 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2057400"/>
            <a:ext cx="8153400" cy="4114800"/>
          </a:xfrm>
        </p:spPr>
        <p:txBody>
          <a:bodyPr/>
          <a:lstStyle/>
          <a:p>
            <a:r>
              <a:rPr lang="en-GB" smtClean="0"/>
              <a:t>A focus on efficiency rather than effectiveness</a:t>
            </a:r>
          </a:p>
          <a:p>
            <a:r>
              <a:rPr lang="en-GB" smtClean="0"/>
              <a:t>The globalisation of supply chains</a:t>
            </a:r>
          </a:p>
          <a:p>
            <a:r>
              <a:rPr lang="en-GB" smtClean="0"/>
              <a:t>Focused factories and centralised distribution</a:t>
            </a:r>
          </a:p>
          <a:p>
            <a:r>
              <a:rPr lang="en-GB" smtClean="0"/>
              <a:t>The trend to outsourcing</a:t>
            </a:r>
          </a:p>
          <a:p>
            <a:r>
              <a:rPr lang="en-GB" smtClean="0"/>
              <a:t>Reduction in the supplier base</a:t>
            </a:r>
          </a:p>
          <a:p>
            <a:r>
              <a:rPr lang="en-GB" smtClean="0"/>
              <a:t>Volatility of demand</a:t>
            </a:r>
          </a:p>
          <a:p>
            <a:r>
              <a:rPr lang="en-GB" smtClean="0"/>
              <a:t>Lack of transparency and control procedures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Business Factors Contributing to Supply Chain Vulnerability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Just-in-time</a:t>
            </a:r>
          </a:p>
          <a:p>
            <a:r>
              <a:rPr lang="en-GB" dirty="0" smtClean="0"/>
              <a:t>Stockless production</a:t>
            </a:r>
          </a:p>
          <a:p>
            <a:r>
              <a:rPr lang="en-GB" dirty="0" smtClean="0"/>
              <a:t>Lean manufacturing/operations</a:t>
            </a:r>
          </a:p>
          <a:p>
            <a:r>
              <a:rPr lang="en-GB" dirty="0" smtClean="0"/>
              <a:t>Increasingly complex SCNs</a:t>
            </a:r>
          </a:p>
          <a:p>
            <a:r>
              <a:rPr lang="en-GB" dirty="0" smtClean="0"/>
              <a:t>ERP Systems</a:t>
            </a:r>
          </a:p>
          <a:p>
            <a:r>
              <a:rPr lang="en-GB" dirty="0" smtClean="0"/>
              <a:t>partnerships</a:t>
            </a: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Other Factors Contributing to Supply Chain Vulnerability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Corruption (fraud, counterfeit products)</a:t>
            </a:r>
          </a:p>
          <a:p>
            <a:r>
              <a:rPr lang="en-GB" dirty="0" smtClean="0"/>
              <a:t>Quality failures</a:t>
            </a:r>
          </a:p>
          <a:p>
            <a:r>
              <a:rPr lang="en-GB" dirty="0" smtClean="0"/>
              <a:t>Quotas, Taxes</a:t>
            </a:r>
          </a:p>
          <a:p>
            <a:r>
              <a:rPr lang="en-GB" dirty="0" smtClean="0"/>
              <a:t>Lack of visibility in the SC</a:t>
            </a:r>
          </a:p>
          <a:p>
            <a:r>
              <a:rPr lang="en-GB" dirty="0" smtClean="0"/>
              <a:t>Difficulties in forecasting demand and planning</a:t>
            </a:r>
          </a:p>
          <a:p>
            <a:r>
              <a:rPr lang="en-GB" dirty="0" smtClean="0"/>
              <a:t>Capacities in supply chain/network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80728"/>
          </a:xfrm>
        </p:spPr>
        <p:txBody>
          <a:bodyPr/>
          <a:lstStyle/>
          <a:p>
            <a:pPr algn="ctr"/>
            <a:r>
              <a:rPr lang="en-GB" dirty="0" smtClean="0"/>
              <a:t>Supply Chain Vulnerability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196752"/>
            <a:ext cx="7772400" cy="4975448"/>
          </a:xfrm>
        </p:spPr>
        <p:txBody>
          <a:bodyPr/>
          <a:lstStyle/>
          <a:p>
            <a:pPr>
              <a:buFontTx/>
              <a:buNone/>
            </a:pPr>
            <a:r>
              <a:rPr lang="en-GB" dirty="0" smtClean="0"/>
              <a:t>Disruptions arise from</a:t>
            </a:r>
          </a:p>
          <a:p>
            <a:r>
              <a:rPr lang="en-GB" dirty="0" smtClean="0"/>
              <a:t>Japanese Tsunami</a:t>
            </a:r>
          </a:p>
          <a:p>
            <a:r>
              <a:rPr lang="en-GB" dirty="0" smtClean="0"/>
              <a:t>Thailand floods</a:t>
            </a:r>
          </a:p>
          <a:p>
            <a:r>
              <a:rPr lang="en-GB" dirty="0" smtClean="0"/>
              <a:t>Icelandic volcanic ash</a:t>
            </a:r>
          </a:p>
          <a:p>
            <a:r>
              <a:rPr lang="en-GB" dirty="0" smtClean="0"/>
              <a:t>Natural disasters - foot and mouth 2001</a:t>
            </a:r>
          </a:p>
          <a:p>
            <a:r>
              <a:rPr lang="en-GB" dirty="0" smtClean="0"/>
              <a:t>Terrorist incidents - 9/11</a:t>
            </a:r>
          </a:p>
          <a:p>
            <a:r>
              <a:rPr lang="en-GB" dirty="0" smtClean="0"/>
              <a:t>Industrial action </a:t>
            </a:r>
          </a:p>
          <a:p>
            <a:r>
              <a:rPr lang="en-GB" dirty="0" smtClean="0"/>
              <a:t>Operational difficulties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Disruptions arise from</a:t>
            </a:r>
          </a:p>
          <a:p>
            <a:r>
              <a:rPr lang="en-GB" dirty="0" smtClean="0"/>
              <a:t>Climate change effects</a:t>
            </a:r>
          </a:p>
          <a:p>
            <a:r>
              <a:rPr lang="en-GB" dirty="0" smtClean="0"/>
              <a:t>Demand fluctuations</a:t>
            </a:r>
          </a:p>
          <a:p>
            <a:r>
              <a:rPr lang="en-GB" dirty="0" smtClean="0"/>
              <a:t>Misguided investments</a:t>
            </a:r>
          </a:p>
          <a:p>
            <a:r>
              <a:rPr lang="en-GB" dirty="0" smtClean="0"/>
              <a:t>Cyber espionage</a:t>
            </a:r>
          </a:p>
          <a:p>
            <a:r>
              <a:rPr lang="en-GB" dirty="0" smtClean="0"/>
              <a:t>Political risk</a:t>
            </a:r>
            <a:endParaRPr lang="en-GB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Vulnerability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Modern supply chain complex</a:t>
            </a:r>
          </a:p>
          <a:p>
            <a:r>
              <a:rPr lang="en-GB" smtClean="0"/>
              <a:t>Move towards leaner supply networks, increased vulnerability</a:t>
            </a:r>
          </a:p>
          <a:p>
            <a:r>
              <a:rPr lang="en-GB" smtClean="0"/>
              <a:t>Little safety stock in system</a:t>
            </a:r>
          </a:p>
          <a:p>
            <a:r>
              <a:rPr lang="en-GB" smtClean="0"/>
              <a:t>Disruptions have rapid impact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686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Managing Risks in the Supply Chains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smtClean="0"/>
              <a:t>Four standard ways:</a:t>
            </a:r>
          </a:p>
          <a:p>
            <a:r>
              <a:rPr lang="en-GB" smtClean="0"/>
              <a:t>Diversification</a:t>
            </a:r>
          </a:p>
          <a:p>
            <a:r>
              <a:rPr lang="en-GB" smtClean="0"/>
              <a:t>Stockpiling</a:t>
            </a:r>
          </a:p>
          <a:p>
            <a:r>
              <a:rPr lang="en-GB" smtClean="0"/>
              <a:t>Building redundancy- maintaining excess production or transport capacity</a:t>
            </a:r>
          </a:p>
          <a:p>
            <a:r>
              <a:rPr lang="en-GB" smtClean="0"/>
              <a:t>Insurance - against loss caused by supply chain disruption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60648"/>
            <a:ext cx="77724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Managing Risks in Supply Chains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484784"/>
            <a:ext cx="8610600" cy="5112568"/>
          </a:xfrm>
        </p:spPr>
        <p:txBody>
          <a:bodyPr/>
          <a:lstStyle/>
          <a:p>
            <a:pPr>
              <a:buFontTx/>
              <a:buNone/>
            </a:pPr>
            <a:r>
              <a:rPr lang="en-GB" dirty="0" smtClean="0"/>
              <a:t>Other measures</a:t>
            </a:r>
          </a:p>
          <a:p>
            <a:r>
              <a:rPr lang="en-GB" dirty="0" smtClean="0"/>
              <a:t>Supplier selection- capability and risk of dealing with certain supplier</a:t>
            </a:r>
          </a:p>
          <a:p>
            <a:r>
              <a:rPr lang="en-GB" dirty="0" smtClean="0"/>
              <a:t>Supplier development- working closely, sharing information, collaborative initiatives</a:t>
            </a:r>
          </a:p>
          <a:p>
            <a:r>
              <a:rPr lang="en-GB" dirty="0" smtClean="0"/>
              <a:t>Contractual obligation- penalties for non-delivery</a:t>
            </a:r>
          </a:p>
          <a:p>
            <a:r>
              <a:rPr lang="en-GB" dirty="0" smtClean="0"/>
              <a:t>Collaborative initiatives- joint continuity plans</a:t>
            </a:r>
          </a:p>
          <a:p>
            <a:r>
              <a:rPr lang="en-GB" dirty="0" smtClean="0"/>
              <a:t>Rationalisation of the product range-</a:t>
            </a:r>
          </a:p>
          <a:p>
            <a:r>
              <a:rPr lang="en-GB" dirty="0" smtClean="0"/>
              <a:t>Localised sourcing- reduces risk of delivery being disrupted or delayed</a:t>
            </a:r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Risks in Supply Chains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mtClean="0"/>
              <a:t>Supply chain risks- arising from interactions between organisations within the supply chain</a:t>
            </a:r>
          </a:p>
          <a:p>
            <a:r>
              <a:rPr lang="en-GB" smtClean="0"/>
              <a:t>External risks- risks “to” the various links in the supply chains.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Improving 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Learn from experiences of failures</a:t>
            </a:r>
          </a:p>
          <a:p>
            <a:r>
              <a:rPr lang="en-GB" dirty="0" smtClean="0"/>
              <a:t>Gain better knowledge and understanding of markets and suppliers</a:t>
            </a:r>
          </a:p>
          <a:p>
            <a:r>
              <a:rPr lang="en-GB" dirty="0" smtClean="0"/>
              <a:t>Learn from experiences of others</a:t>
            </a:r>
          </a:p>
          <a:p>
            <a:r>
              <a:rPr lang="en-GB" dirty="0" smtClean="0"/>
              <a:t>Perform risk evaluation</a:t>
            </a:r>
          </a:p>
          <a:p>
            <a:r>
              <a:rPr lang="en-GB" dirty="0" smtClean="0"/>
              <a:t>Assess the impact of supply chain vulnerability</a:t>
            </a:r>
            <a:endParaRPr lang="en-GB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Improving Supply Chain Vulnerability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Ensure effective resourcing</a:t>
            </a:r>
          </a:p>
          <a:p>
            <a:r>
              <a:rPr lang="en-GB" dirty="0" smtClean="0"/>
              <a:t>Consider alternative supply chain solutions (Agile or fully flexible)</a:t>
            </a:r>
          </a:p>
          <a:p>
            <a:r>
              <a:rPr lang="en-GB" dirty="0" smtClean="0"/>
              <a:t>Get rid of silos (department focus)</a:t>
            </a:r>
          </a:p>
          <a:p>
            <a:r>
              <a:rPr lang="en-GB" dirty="0" smtClean="0"/>
              <a:t>Consider the effects of specification on downstream supply</a:t>
            </a:r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Activity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Select a product of your choice that is purchased from a central African country.  Examine the potential issues that could lead to supply chain vulnerability and how they could be mitigated.</a:t>
            </a:r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Activity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 Using a logistics service of your choice that imports fresh produce from overseas  examine the potential issues that could lead to supply chain vulnerability and how they could be mitigated.</a:t>
            </a: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Resilience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 smtClean="0"/>
              <a:t>By </a:t>
            </a:r>
          </a:p>
          <a:p>
            <a:pPr algn="ctr"/>
            <a:r>
              <a:rPr lang="en-GB" dirty="0" smtClean="0"/>
              <a:t>Andrew Thorn</a:t>
            </a:r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Supply Chain Resilience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ability and time needed to recover the supply chain’s original shape and level of performance following a disruption</a:t>
            </a:r>
          </a:p>
          <a:p>
            <a:r>
              <a:rPr lang="en-GB" dirty="0" smtClean="0"/>
              <a:t>It implies a capacity to absorb and bend with impact, and to bounce back</a:t>
            </a:r>
          </a:p>
          <a:p>
            <a:r>
              <a:rPr lang="en-GB" dirty="0" smtClean="0"/>
              <a:t>Issues of flexibility and adaptability</a:t>
            </a:r>
            <a:endParaRPr lang="en-GB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Evolving Landscape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Systemic risks are created or magnified by the way supply chain systems are configured</a:t>
            </a:r>
          </a:p>
          <a:p>
            <a:r>
              <a:rPr lang="en-GB" dirty="0" smtClean="0"/>
              <a:t>Problems are not resolved by individuals actions</a:t>
            </a:r>
          </a:p>
          <a:p>
            <a:r>
              <a:rPr lang="en-GB" dirty="0" smtClean="0"/>
              <a:t>Major disruptions have the potential to cascade through supply chains and other systems</a:t>
            </a:r>
            <a:endParaRPr lang="en-GB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Supply Chain Risk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These issues can be treated as supply chain risks, but supply chain set up can concentrate or amplify disruptions</a:t>
            </a:r>
            <a:endParaRPr lang="en-GB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Issues to Consider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Has outsourcing exacerbated risks by creating hidden pools of risk concentration?</a:t>
            </a:r>
          </a:p>
          <a:p>
            <a:r>
              <a:rPr lang="en-GB" dirty="0" smtClean="0"/>
              <a:t>Has government security efforts over react to issues and made supply chain less able to respond to disruptions?</a:t>
            </a:r>
          </a:p>
          <a:p>
            <a:r>
              <a:rPr lang="en-GB" dirty="0" smtClean="0"/>
              <a:t>Organisational risk profiles have changed</a:t>
            </a:r>
            <a:endParaRPr lang="en-GB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pPr algn="ctr"/>
            <a:r>
              <a:rPr lang="en-GB" dirty="0" smtClean="0"/>
              <a:t>Top Five Disruption Triggers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8712968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Risk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3200" dirty="0" smtClean="0"/>
              <a:t>The way forward: -</a:t>
            </a:r>
          </a:p>
          <a:p>
            <a:r>
              <a:rPr lang="en-GB" sz="3200" dirty="0" smtClean="0"/>
              <a:t>Shared responsibility between public and private sectors and functional decision makers in companies</a:t>
            </a:r>
          </a:p>
          <a:p>
            <a:r>
              <a:rPr lang="en-GB" sz="3200" dirty="0" smtClean="0"/>
              <a:t>Align organisational agendas around the most important challenges to address</a:t>
            </a:r>
            <a:endParaRPr lang="en-GB" sz="32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Building Resilient Supply Chains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Issues to Consider</a:t>
            </a:r>
          </a:p>
          <a:p>
            <a:r>
              <a:rPr lang="en-GB" dirty="0" smtClean="0"/>
              <a:t>Determine the interconnecting pipeline of suppliers through which information, products and cash must travel to the end user</a:t>
            </a:r>
          </a:p>
          <a:p>
            <a:r>
              <a:rPr lang="en-GB" dirty="0" smtClean="0"/>
              <a:t>Predict the time it would take to re-establish service in the event of disruption</a:t>
            </a:r>
            <a:endParaRPr lang="en-GB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Building Resilient Supply Chains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Issues to Consider</a:t>
            </a:r>
          </a:p>
          <a:p>
            <a:r>
              <a:rPr lang="en-GB" dirty="0" smtClean="0"/>
              <a:t>Better assessment of risk</a:t>
            </a:r>
          </a:p>
          <a:p>
            <a:r>
              <a:rPr lang="en-GB" dirty="0" smtClean="0"/>
              <a:t>More clear communication and discussion of vulnerability</a:t>
            </a:r>
          </a:p>
          <a:p>
            <a:r>
              <a:rPr lang="en-GB" dirty="0" smtClean="0"/>
              <a:t>Highlight over reliance on particular suppliers</a:t>
            </a:r>
            <a:endParaRPr lang="en-GB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Building Resilient Supply Chains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b="1" dirty="0" smtClean="0"/>
              <a:t>Issues to Consider</a:t>
            </a:r>
          </a:p>
          <a:p>
            <a:r>
              <a:rPr lang="en-GB" dirty="0" smtClean="0"/>
              <a:t>Supplier failure – where it can occur</a:t>
            </a:r>
          </a:p>
          <a:p>
            <a:r>
              <a:rPr lang="en-GB" dirty="0" smtClean="0"/>
              <a:t>Collaboration</a:t>
            </a:r>
          </a:p>
          <a:p>
            <a:r>
              <a:rPr lang="en-GB" dirty="0" smtClean="0"/>
              <a:t>Supply base rationalisation</a:t>
            </a:r>
          </a:p>
          <a:p>
            <a:r>
              <a:rPr lang="en-GB" dirty="0" smtClean="0"/>
              <a:t>Postponement</a:t>
            </a:r>
          </a:p>
          <a:p>
            <a:r>
              <a:rPr lang="en-GB" dirty="0" smtClean="0"/>
              <a:t>Supply chain agility</a:t>
            </a:r>
          </a:p>
          <a:p>
            <a:r>
              <a:rPr lang="en-GB" dirty="0" smtClean="0"/>
              <a:t>Supply chain visibility</a:t>
            </a:r>
          </a:p>
          <a:p>
            <a:r>
              <a:rPr lang="en-GB" dirty="0" smtClean="0"/>
              <a:t>Supply chain velocity</a:t>
            </a:r>
          </a:p>
          <a:p>
            <a:r>
              <a:rPr lang="en-GB" dirty="0" smtClean="0"/>
              <a:t>Acceleration </a:t>
            </a:r>
            <a:endParaRPr lang="en-GB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Supply Chain Agility and Visibility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Supply Chain Agility</a:t>
            </a:r>
            <a:r>
              <a:rPr lang="en-GB" dirty="0" smtClean="0"/>
              <a:t>: - is the ability to respond to changes in demand or supply</a:t>
            </a:r>
            <a:endParaRPr lang="en-GB" b="1" u="sng" dirty="0" smtClean="0"/>
          </a:p>
          <a:p>
            <a:r>
              <a:rPr lang="en-GB" b="1" u="sng" dirty="0" smtClean="0"/>
              <a:t>Supply Chain Visibility</a:t>
            </a:r>
            <a:r>
              <a:rPr lang="en-GB" dirty="0" smtClean="0"/>
              <a:t>: - is the ability to see all stages of the supply chain from one end to the other (both upstream and downstream)</a:t>
            </a:r>
            <a:endParaRPr lang="en-GB" b="1" u="sng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704088"/>
            <a:ext cx="878497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Supply Chain Velocity and Acceleration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u="sng" dirty="0" smtClean="0"/>
              <a:t>Supply Chain Velocity</a:t>
            </a:r>
            <a:r>
              <a:rPr lang="en-GB" dirty="0" smtClean="0"/>
              <a:t>: - is the time taken for the initial inputs to the supply chain to reach the end-user</a:t>
            </a:r>
          </a:p>
          <a:p>
            <a:pPr>
              <a:buNone/>
            </a:pPr>
            <a:r>
              <a:rPr lang="en-GB" dirty="0" smtClean="0"/>
              <a:t>	In reality the organisation will be more interested in the time taken from when it places the order until it receives the goods or service specified</a:t>
            </a:r>
          </a:p>
          <a:p>
            <a:r>
              <a:rPr lang="en-GB" b="1" u="sng" dirty="0" smtClean="0"/>
              <a:t>Acceleration</a:t>
            </a:r>
            <a:r>
              <a:rPr lang="en-GB" dirty="0" smtClean="0"/>
              <a:t>: - measures how rapidly the supply chain reacts to changes in demand, whether upwards or downwards</a:t>
            </a:r>
            <a:endParaRPr lang="en-GB" b="1" u="sng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Key Aspects of Supply Chain Resilience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Readiness – probability of </a:t>
            </a:r>
            <a:r>
              <a:rPr lang="en-GB" smtClean="0"/>
              <a:t>disruption occurrence</a:t>
            </a:r>
            <a:endParaRPr lang="en-GB" dirty="0" smtClean="0"/>
          </a:p>
          <a:p>
            <a:r>
              <a:rPr lang="en-GB" dirty="0" smtClean="0"/>
              <a:t>Response – the level of consequences of those disruptions occurrence</a:t>
            </a:r>
          </a:p>
          <a:p>
            <a:r>
              <a:rPr lang="en-GB" dirty="0" smtClean="0"/>
              <a:t>Recovery – time to recover to normal state from disruption state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38780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80</TotalTime>
  <Words>1191</Words>
  <Application>Microsoft Office PowerPoint</Application>
  <PresentationFormat>On-screen Show (4:3)</PresentationFormat>
  <Paragraphs>206</Paragraphs>
  <Slides>38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Calibri</vt:lpstr>
      <vt:lpstr>Constantia</vt:lpstr>
      <vt:lpstr>Wingdings 2</vt:lpstr>
      <vt:lpstr>Flow</vt:lpstr>
      <vt:lpstr>1_Flow</vt:lpstr>
      <vt:lpstr>Supply Chain Vulnerability</vt:lpstr>
      <vt:lpstr>Supply Chain Vulnerability</vt:lpstr>
      <vt:lpstr>Supply Chain Vulnerability</vt:lpstr>
      <vt:lpstr>Supply Chain Vulnerability Assessment</vt:lpstr>
      <vt:lpstr>Methods Used to Measure Vulnerability</vt:lpstr>
      <vt:lpstr>Vulnerability Indicators</vt:lpstr>
      <vt:lpstr>Vulnerability Focus on</vt:lpstr>
      <vt:lpstr>Vulnerability Measurement</vt:lpstr>
      <vt:lpstr>Goals of Vulnerability Analysis</vt:lpstr>
      <vt:lpstr>Vulnerability Priority Number</vt:lpstr>
      <vt:lpstr>Business Factors Contributing to Supply Chain Vulnerability </vt:lpstr>
      <vt:lpstr>Business Factors Contributing to Supply Chain Vulnerability </vt:lpstr>
      <vt:lpstr>Other Factors Contributing to Supply Chain Vulnerability </vt:lpstr>
      <vt:lpstr>Supply Chain Vulnerability</vt:lpstr>
      <vt:lpstr>Supply Chain Vulnerability</vt:lpstr>
      <vt:lpstr>Supply Chain Vulnerability</vt:lpstr>
      <vt:lpstr>Managing Risks in the Supply Chains</vt:lpstr>
      <vt:lpstr>Managing Risks in Supply Chains</vt:lpstr>
      <vt:lpstr>Risks in Supply Chains</vt:lpstr>
      <vt:lpstr>Improving Supply Chain Vulnerability</vt:lpstr>
      <vt:lpstr>Improving Supply Chain Vulnerability</vt:lpstr>
      <vt:lpstr>Activity 1</vt:lpstr>
      <vt:lpstr>Activity 2</vt:lpstr>
      <vt:lpstr>Supply Chain Resilience</vt:lpstr>
      <vt:lpstr>What is Supply Chain Resilience</vt:lpstr>
      <vt:lpstr>Evolving Landscape</vt:lpstr>
      <vt:lpstr>Supply Chain Risk</vt:lpstr>
      <vt:lpstr>Issues to Consider</vt:lpstr>
      <vt:lpstr>PowerPoint Presentation</vt:lpstr>
      <vt:lpstr>Top Five Disruption Triggers</vt:lpstr>
      <vt:lpstr>Risk Management</vt:lpstr>
      <vt:lpstr>PowerPoint Presentation</vt:lpstr>
      <vt:lpstr>Building Resilient Supply Chains</vt:lpstr>
      <vt:lpstr>Building Resilient Supply Chains</vt:lpstr>
      <vt:lpstr>Building Resilient Supply Chains</vt:lpstr>
      <vt:lpstr>Supply Chain Agility and Visibility</vt:lpstr>
      <vt:lpstr>Supply Chain Velocity and Acceleration</vt:lpstr>
      <vt:lpstr>Key Aspects of Supply Chain Resilience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 Chain Vulnerability</dc:title>
  <dc:creator>Andrew</dc:creator>
  <cp:lastModifiedBy>Andrew Thorn</cp:lastModifiedBy>
  <cp:revision>86</cp:revision>
  <cp:lastPrinted>2018-06-21T14:31:05Z</cp:lastPrinted>
  <dcterms:created xsi:type="dcterms:W3CDTF">2014-05-18T01:12:47Z</dcterms:created>
  <dcterms:modified xsi:type="dcterms:W3CDTF">2018-06-21T14:31:51Z</dcterms:modified>
</cp:coreProperties>
</file>