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2" r:id="rId1"/>
  </p:sldMasterIdLst>
  <p:notesMasterIdLst>
    <p:notesMasterId r:id="rId51"/>
  </p:notesMasterIdLst>
  <p:sldIdLst>
    <p:sldId id="256" r:id="rId2"/>
    <p:sldId id="304" r:id="rId3"/>
    <p:sldId id="305" r:id="rId4"/>
    <p:sldId id="257"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302" r:id="rId43"/>
    <p:sldId id="303" r:id="rId44"/>
    <p:sldId id="296" r:id="rId45"/>
    <p:sldId id="297" r:id="rId46"/>
    <p:sldId id="298" r:id="rId47"/>
    <p:sldId id="299" r:id="rId48"/>
    <p:sldId id="300" r:id="rId49"/>
    <p:sldId id="301" r:id="rId50"/>
  </p:sldIdLst>
  <p:sldSz cx="9144000" cy="6858000" type="screen4x3"/>
  <p:notesSz cx="6858000" cy="9144000"/>
  <p:embeddedFontLst>
    <p:embeddedFont>
      <p:font typeface="Calibri" panose="020F0502020204030204" pitchFamily="34" charset="0"/>
      <p:regular r:id="rId52"/>
      <p:bold r:id="rId53"/>
      <p:italic r:id="rId54"/>
      <p:boldItalic r:id="rId55"/>
    </p:embeddedFont>
    <p:embeddedFont>
      <p:font typeface="Nunito" panose="020B0604020202020204" charset="0"/>
      <p:bold r:id="rId56"/>
      <p:boldItalic r:id="rId57"/>
    </p:embeddedFont>
    <p:embeddedFont>
      <p:font typeface="Book Antiqua" panose="02040602050305030304" pitchFamily="18" charset="0"/>
      <p:regular r:id="rId58"/>
      <p:bold r:id="rId59"/>
      <p:italic r:id="rId60"/>
      <p:boldItalic r:id="rId61"/>
    </p:embeddedFont>
    <p:embeddedFont>
      <p:font typeface="Times" panose="02020603050405020304" pitchFamily="18" charset="0"/>
      <p:regular r:id="rId62"/>
      <p:bold r:id="rId63"/>
      <p:italic r:id="rId64"/>
      <p:boldItalic r:id="rId6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5D53765-DE34-4004-B705-1607F255D6A3}">
  <a:tblStyle styleId="{D5D53765-DE34-4004-B705-1607F255D6A3}" styleName="Table_0"/>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14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font" Target="fonts/font4.fntdata"/><Relationship Id="rId63" Type="http://schemas.openxmlformats.org/officeDocument/2006/relationships/font" Target="fonts/font12.fntdata"/><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2.fntdata"/><Relationship Id="rId58" Type="http://schemas.openxmlformats.org/officeDocument/2006/relationships/font" Target="fonts/font7.fntdata"/><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6.fntdata"/><Relationship Id="rId61"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1.fntdata"/><Relationship Id="rId60" Type="http://schemas.openxmlformats.org/officeDocument/2006/relationships/font" Target="fonts/font9.fntdata"/><Relationship Id="rId65"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5.fntdata"/><Relationship Id="rId64" Type="http://schemas.openxmlformats.org/officeDocument/2006/relationships/font" Target="fonts/font13.fntdata"/><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8.fntdata"/><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3.fntdata"/><Relationship Id="rId62"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200" b="0" i="0" u="none" strike="noStrike" cap="none">
                <a:solidFill>
                  <a:schemeClr val="dk1"/>
                </a:solidFill>
                <a:latin typeface="Calibri"/>
                <a:ea typeface="Calibri"/>
                <a:cs typeface="Calibri"/>
                <a:sym typeface="Calibri"/>
              </a:defRPr>
            </a:lvl2pPr>
            <a:lvl3pPr marL="914400" marR="0" lvl="2" indent="0" algn="l" rtl="0">
              <a:spcBef>
                <a:spcPts val="0"/>
              </a:spcBef>
              <a:buNone/>
              <a:defRPr sz="1200" b="0" i="0" u="none" strike="noStrike" cap="none">
                <a:solidFill>
                  <a:schemeClr val="dk1"/>
                </a:solidFill>
                <a:latin typeface="Calibri"/>
                <a:ea typeface="Calibri"/>
                <a:cs typeface="Calibri"/>
                <a:sym typeface="Calibri"/>
              </a:defRPr>
            </a:lvl3pPr>
            <a:lvl4pPr marL="1371600" marR="0" lvl="3" indent="0" algn="l" rtl="0">
              <a:spcBef>
                <a:spcPts val="0"/>
              </a:spcBef>
              <a:buNone/>
              <a:defRPr sz="1200" b="0" i="0" u="none" strike="noStrike" cap="none">
                <a:solidFill>
                  <a:schemeClr val="dk1"/>
                </a:solidFill>
                <a:latin typeface="Calibri"/>
                <a:ea typeface="Calibri"/>
                <a:cs typeface="Calibri"/>
                <a:sym typeface="Calibri"/>
              </a:defRPr>
            </a:lvl4pPr>
            <a:lvl5pPr marL="1828800" marR="0" lvl="4" indent="0" algn="l" rtl="0">
              <a:spcBef>
                <a:spcPts val="0"/>
              </a:spcBef>
              <a:buNone/>
              <a:defRPr sz="1200" b="0" i="0" u="none" strike="noStrike" cap="none">
                <a:solidFill>
                  <a:schemeClr val="dk1"/>
                </a:solidFill>
                <a:latin typeface="Calibri"/>
                <a:ea typeface="Calibri"/>
                <a:cs typeface="Calibri"/>
                <a:sym typeface="Calibri"/>
              </a:defRPr>
            </a:lvl5pPr>
            <a:lvl6pPr marL="2286000" marR="0" lvl="5" indent="0" algn="l" rtl="0">
              <a:spcBef>
                <a:spcPts val="0"/>
              </a:spcBef>
              <a:buNone/>
              <a:defRPr sz="1200" b="0" i="0" u="none" strike="noStrike" cap="none">
                <a:solidFill>
                  <a:schemeClr val="dk1"/>
                </a:solidFill>
                <a:latin typeface="Calibri"/>
                <a:ea typeface="Calibri"/>
                <a:cs typeface="Calibri"/>
                <a:sym typeface="Calibri"/>
              </a:defRPr>
            </a:lvl6pPr>
            <a:lvl7pPr marL="2743200" marR="0" lvl="6" indent="0" algn="l" rtl="0">
              <a:spcBef>
                <a:spcPts val="0"/>
              </a:spcBef>
              <a:buNone/>
              <a:defRPr sz="1200" b="0" i="0" u="none" strike="noStrike" cap="none">
                <a:solidFill>
                  <a:schemeClr val="dk1"/>
                </a:solidFill>
                <a:latin typeface="Calibri"/>
                <a:ea typeface="Calibri"/>
                <a:cs typeface="Calibri"/>
                <a:sym typeface="Calibri"/>
              </a:defRPr>
            </a:lvl7pPr>
            <a:lvl8pPr marL="3200400" marR="0" lvl="7" indent="0" algn="l" rtl="0">
              <a:spcBef>
                <a:spcPts val="0"/>
              </a:spcBef>
              <a:buNone/>
              <a:defRPr sz="1200" b="0" i="0" u="none" strike="noStrike" cap="none">
                <a:solidFill>
                  <a:schemeClr val="dk1"/>
                </a:solidFill>
                <a:latin typeface="Calibri"/>
                <a:ea typeface="Calibri"/>
                <a:cs typeface="Calibri"/>
                <a:sym typeface="Calibri"/>
              </a:defRPr>
            </a:lvl8pPr>
            <a:lvl9pPr marL="3657600" marR="0" lvl="8" indent="0" algn="l" rtl="0">
              <a:spcBef>
                <a:spcPts val="0"/>
              </a:spcBef>
              <a:buNone/>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a:t>
            </a:fld>
            <a:endParaRPr lang="en-GB"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Shape 10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06" name="Shape 106"/>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a:t>Week 5</a:t>
            </a:r>
            <a:br>
              <a:rPr lang="en-GB"/>
            </a:br>
            <a:r>
              <a:rPr lang="en-GB"/>
              <a:t>1 - 7 Intro, definitions</a:t>
            </a:r>
            <a:br>
              <a:rPr lang="en-GB"/>
            </a:br>
            <a:r>
              <a:rPr lang="en-GB"/>
              <a:t>8 - 15 Stakeholders</a:t>
            </a:r>
          </a:p>
          <a:p>
            <a:pPr marL="0" marR="0" lvl="0" indent="0" algn="l" rtl="0">
              <a:spcBef>
                <a:spcPts val="0"/>
              </a:spcBef>
              <a:buSzPct val="25000"/>
              <a:buNone/>
            </a:pPr>
            <a:r>
              <a:rPr lang="en-GB"/>
              <a:t>Week 7</a:t>
            </a:r>
          </a:p>
          <a:p>
            <a:pPr marL="0" marR="0" lvl="0" indent="0" algn="l" rtl="0">
              <a:spcBef>
                <a:spcPts val="0"/>
              </a:spcBef>
              <a:buSzPct val="25000"/>
              <a:buNone/>
            </a:pPr>
            <a:r>
              <a:rPr lang="en-GB"/>
              <a:t>16 - 21 Project organisation and analysis</a:t>
            </a:r>
          </a:p>
          <a:p>
            <a:pPr marL="0" marR="0" lvl="0" indent="0" algn="l" rtl="0">
              <a:spcBef>
                <a:spcPts val="0"/>
              </a:spcBef>
              <a:buSzPct val="25000"/>
              <a:buNone/>
            </a:pPr>
            <a:r>
              <a:rPr lang="en-GB"/>
              <a:t>Week 8</a:t>
            </a:r>
            <a:br>
              <a:rPr lang="en-GB"/>
            </a:br>
            <a:r>
              <a:rPr lang="en-GB"/>
              <a:t>22 - 42 Tools</a:t>
            </a:r>
          </a:p>
        </p:txBody>
      </p:sp>
      <p:sp>
        <p:nvSpPr>
          <p:cNvPr id="107" name="Shape 10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1</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Shape 332"/>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33" name="Shape 333"/>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334" name="Shape 334"/>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a:t>
            </a:fld>
            <a:endParaRPr lang="en-US" sz="130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499747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Shape 11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Times"/>
                <a:ea typeface="Times"/>
                <a:cs typeface="Times"/>
                <a:sym typeface="Times"/>
              </a:rPr>
              <a:t>4</a:t>
            </a:fld>
            <a:endParaRPr lang="en-GB" sz="1200" b="0" i="0" u="none" strike="noStrike" cap="none">
              <a:solidFill>
                <a:schemeClr val="dk1"/>
              </a:solidFill>
              <a:latin typeface="Times"/>
              <a:ea typeface="Times"/>
              <a:cs typeface="Times"/>
              <a:sym typeface="Times"/>
            </a:endParaRPr>
          </a:p>
        </p:txBody>
      </p:sp>
      <p:sp>
        <p:nvSpPr>
          <p:cNvPr id="113" name="Shape 11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14" name="Shape 11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Shape 12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Times"/>
                <a:ea typeface="Times"/>
                <a:cs typeface="Times"/>
                <a:sym typeface="Times"/>
              </a:rPr>
              <a:t>5</a:t>
            </a:fld>
            <a:endParaRPr lang="en-GB" sz="1200" b="0" i="0" u="none" strike="noStrike" cap="none">
              <a:solidFill>
                <a:schemeClr val="dk1"/>
              </a:solidFill>
              <a:latin typeface="Times"/>
              <a:ea typeface="Times"/>
              <a:cs typeface="Times"/>
              <a:sym typeface="Times"/>
            </a:endParaRPr>
          </a:p>
        </p:txBody>
      </p:sp>
      <p:sp>
        <p:nvSpPr>
          <p:cNvPr id="130" name="Shape 13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31" name="Shape 13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Shape 13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Times"/>
                <a:ea typeface="Times"/>
                <a:cs typeface="Times"/>
                <a:sym typeface="Times"/>
              </a:rPr>
              <a:t>6</a:t>
            </a:fld>
            <a:endParaRPr lang="en-GB" sz="1200" b="0" i="0" u="none" strike="noStrike" cap="none">
              <a:solidFill>
                <a:schemeClr val="dk1"/>
              </a:solidFill>
              <a:latin typeface="Times"/>
              <a:ea typeface="Times"/>
              <a:cs typeface="Times"/>
              <a:sym typeface="Times"/>
            </a:endParaRPr>
          </a:p>
        </p:txBody>
      </p:sp>
      <p:sp>
        <p:nvSpPr>
          <p:cNvPr id="139" name="Shape 1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40" name="Shape 140"/>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7</a:t>
            </a:fld>
            <a:endParaRPr lang="en-GB" sz="1200">
              <a:solidFill>
                <a:schemeClr val="dk1"/>
              </a:solidFill>
              <a:latin typeface="Times"/>
              <a:ea typeface="Times"/>
              <a:cs typeface="Times"/>
              <a:sym typeface="Times"/>
            </a:endParaRPr>
          </a:p>
        </p:txBody>
      </p:sp>
      <p:sp>
        <p:nvSpPr>
          <p:cNvPr id="148" name="Shape 14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49" name="Shape 14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Shape 17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8</a:t>
            </a:fld>
            <a:endParaRPr lang="en-GB" sz="1200">
              <a:solidFill>
                <a:schemeClr val="dk1"/>
              </a:solidFill>
              <a:latin typeface="Times"/>
              <a:ea typeface="Times"/>
              <a:cs typeface="Times"/>
              <a:sym typeface="Times"/>
            </a:endParaRPr>
          </a:p>
        </p:txBody>
      </p:sp>
      <p:sp>
        <p:nvSpPr>
          <p:cNvPr id="173" name="Shape 17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74" name="Shape 17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Shape 18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9</a:t>
            </a:fld>
            <a:endParaRPr lang="en-GB" sz="1200">
              <a:solidFill>
                <a:schemeClr val="dk1"/>
              </a:solidFill>
              <a:latin typeface="Times"/>
              <a:ea typeface="Times"/>
              <a:cs typeface="Times"/>
              <a:sym typeface="Times"/>
            </a:endParaRPr>
          </a:p>
        </p:txBody>
      </p:sp>
      <p:sp>
        <p:nvSpPr>
          <p:cNvPr id="185" name="Shape 18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86" name="Shape 186"/>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Shape 196"/>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10</a:t>
            </a:fld>
            <a:endParaRPr lang="en-GB" sz="1200">
              <a:solidFill>
                <a:schemeClr val="dk1"/>
              </a:solidFill>
              <a:latin typeface="Times"/>
              <a:ea typeface="Times"/>
              <a:cs typeface="Times"/>
              <a:sym typeface="Times"/>
            </a:endParaRPr>
          </a:p>
        </p:txBody>
      </p:sp>
      <p:sp>
        <p:nvSpPr>
          <p:cNvPr id="197" name="Shape 19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98" name="Shape 19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Shape 20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11</a:t>
            </a:fld>
            <a:endParaRPr lang="en-GB" sz="1200">
              <a:solidFill>
                <a:schemeClr val="dk1"/>
              </a:solidFill>
              <a:latin typeface="Times"/>
              <a:ea typeface="Times"/>
              <a:cs typeface="Times"/>
              <a:sym typeface="Times"/>
            </a:endParaRPr>
          </a:p>
        </p:txBody>
      </p:sp>
      <p:sp>
        <p:nvSpPr>
          <p:cNvPr id="206" name="Shape 20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07" name="Shape 20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Shape 21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12</a:t>
            </a:fld>
            <a:endParaRPr lang="en-GB" sz="1200">
              <a:solidFill>
                <a:schemeClr val="dk1"/>
              </a:solidFill>
              <a:latin typeface="Times"/>
              <a:ea typeface="Times"/>
              <a:cs typeface="Times"/>
              <a:sym typeface="Times"/>
            </a:endParaRPr>
          </a:p>
        </p:txBody>
      </p:sp>
      <p:sp>
        <p:nvSpPr>
          <p:cNvPr id="215" name="Shape 21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16" name="Shape 216"/>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Shape 22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24" name="Shape 22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225" name="Shape 22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13</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Shape 23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32" name="Shape 232"/>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233" name="Shape 233"/>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14</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Shape 2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40" name="Shape 240"/>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241" name="Shape 241"/>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15</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Shape 25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54" name="Shape 25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255" name="Shape 25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16</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Shape 28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81" name="Shape 28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282" name="Shape 28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17</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Shape 31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18</a:t>
            </a:fld>
            <a:endParaRPr lang="en-GB" sz="1200">
              <a:solidFill>
                <a:schemeClr val="dk1"/>
              </a:solidFill>
              <a:latin typeface="Times"/>
              <a:ea typeface="Times"/>
              <a:cs typeface="Times"/>
              <a:sym typeface="Times"/>
            </a:endParaRPr>
          </a:p>
        </p:txBody>
      </p:sp>
      <p:sp>
        <p:nvSpPr>
          <p:cNvPr id="316" name="Shape 31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17" name="Shape 31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Shape 32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19</a:t>
            </a:fld>
            <a:endParaRPr lang="en-GB" sz="1200">
              <a:solidFill>
                <a:schemeClr val="dk1"/>
              </a:solidFill>
              <a:latin typeface="Times"/>
              <a:ea typeface="Times"/>
              <a:cs typeface="Times"/>
              <a:sym typeface="Times"/>
            </a:endParaRPr>
          </a:p>
        </p:txBody>
      </p:sp>
      <p:sp>
        <p:nvSpPr>
          <p:cNvPr id="328" name="Shape 32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29" name="Shape 32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Shape 336"/>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20</a:t>
            </a:fld>
            <a:endParaRPr lang="en-GB" sz="1200">
              <a:solidFill>
                <a:schemeClr val="dk1"/>
              </a:solidFill>
              <a:latin typeface="Times"/>
              <a:ea typeface="Times"/>
              <a:cs typeface="Times"/>
              <a:sym typeface="Times"/>
            </a:endParaRPr>
          </a:p>
        </p:txBody>
      </p:sp>
      <p:sp>
        <p:nvSpPr>
          <p:cNvPr id="337" name="Shape 33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38" name="Shape 33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228600" marR="0" lvl="0" indent="-228600" algn="l" rtl="0">
              <a:spcBef>
                <a:spcPts val="0"/>
              </a:spcBef>
              <a:buSzPct val="25000"/>
              <a:buNone/>
            </a:pPr>
            <a:endParaRPr sz="1200" b="1" i="0" u="none" strike="noStrike" cap="none">
              <a:solidFill>
                <a:schemeClr val="dk1"/>
              </a:solidFill>
              <a:latin typeface="Times"/>
              <a:ea typeface="Times"/>
              <a:cs typeface="Times"/>
              <a:sym typeface="Time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Shape 363"/>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21</a:t>
            </a:fld>
            <a:endParaRPr lang="en-GB" sz="1200">
              <a:solidFill>
                <a:schemeClr val="dk1"/>
              </a:solidFill>
              <a:latin typeface="Times"/>
              <a:ea typeface="Times"/>
              <a:cs typeface="Times"/>
              <a:sym typeface="Times"/>
            </a:endParaRPr>
          </a:p>
        </p:txBody>
      </p:sp>
      <p:sp>
        <p:nvSpPr>
          <p:cNvPr id="364" name="Shape 364"/>
          <p:cNvSpPr>
            <a:spLocks noGrp="1" noRot="1" noChangeAspect="1"/>
          </p:cNvSpPr>
          <p:nvPr>
            <p:ph type="sldImg" idx="2"/>
          </p:nvPr>
        </p:nvSpPr>
        <p:spPr>
          <a:xfrm>
            <a:off x="1139825" y="731837"/>
            <a:ext cx="4567237" cy="3424237"/>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65" name="Shape 36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Shape 423"/>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22</a:t>
            </a:fld>
            <a:endParaRPr lang="en-GB" sz="1200">
              <a:solidFill>
                <a:schemeClr val="dk1"/>
              </a:solidFill>
              <a:latin typeface="Times"/>
              <a:ea typeface="Times"/>
              <a:cs typeface="Times"/>
              <a:sym typeface="Times"/>
            </a:endParaRPr>
          </a:p>
        </p:txBody>
      </p:sp>
      <p:sp>
        <p:nvSpPr>
          <p:cNvPr id="424" name="Shape 42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425" name="Shape 425"/>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Shape 43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23</a:t>
            </a:fld>
            <a:endParaRPr lang="en-GB" sz="1200">
              <a:solidFill>
                <a:schemeClr val="dk1"/>
              </a:solidFill>
              <a:latin typeface="Times"/>
              <a:ea typeface="Times"/>
              <a:cs typeface="Times"/>
              <a:sym typeface="Times"/>
            </a:endParaRPr>
          </a:p>
        </p:txBody>
      </p:sp>
      <p:sp>
        <p:nvSpPr>
          <p:cNvPr id="433" name="Shape 43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434" name="Shape 43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Shape 441"/>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24</a:t>
            </a:fld>
            <a:endParaRPr lang="en-GB" sz="1200">
              <a:solidFill>
                <a:schemeClr val="dk1"/>
              </a:solidFill>
              <a:latin typeface="Times"/>
              <a:ea typeface="Times"/>
              <a:cs typeface="Times"/>
              <a:sym typeface="Times"/>
            </a:endParaRPr>
          </a:p>
        </p:txBody>
      </p:sp>
      <p:sp>
        <p:nvSpPr>
          <p:cNvPr id="442" name="Shape 44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443" name="Shape 44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1" i="0" u="none" strike="noStrike" cap="none">
              <a:solidFill>
                <a:schemeClr val="dk1"/>
              </a:solidFill>
              <a:latin typeface="Times"/>
              <a:ea typeface="Times"/>
              <a:cs typeface="Times"/>
              <a:sym typeface="Time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9"/>
        <p:cNvGrpSpPr/>
        <p:nvPr/>
      </p:nvGrpSpPr>
      <p:grpSpPr>
        <a:xfrm>
          <a:off x="0" y="0"/>
          <a:ext cx="0" cy="0"/>
          <a:chOff x="0" y="0"/>
          <a:chExt cx="0" cy="0"/>
        </a:xfrm>
      </p:grpSpPr>
      <p:sp>
        <p:nvSpPr>
          <p:cNvPr id="450" name="Shape 45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451" name="Shape 45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452" name="Shape 45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25</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Shape 55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553" name="Shape 55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554" name="Shape 55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26</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Shape 56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63" name="Shape 56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564" name="Shape 564"/>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27</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Shape 57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571" name="Shape 57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572" name="Shape 57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28</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9"/>
        <p:cNvGrpSpPr/>
        <p:nvPr/>
      </p:nvGrpSpPr>
      <p:grpSpPr>
        <a:xfrm>
          <a:off x="0" y="0"/>
          <a:ext cx="0" cy="0"/>
          <a:chOff x="0" y="0"/>
          <a:chExt cx="0" cy="0"/>
        </a:xfrm>
      </p:grpSpPr>
      <p:sp>
        <p:nvSpPr>
          <p:cNvPr id="600" name="Shape 60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01" name="Shape 60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602" name="Shape 60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29</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9"/>
        <p:cNvGrpSpPr/>
        <p:nvPr/>
      </p:nvGrpSpPr>
      <p:grpSpPr>
        <a:xfrm>
          <a:off x="0" y="0"/>
          <a:ext cx="0" cy="0"/>
          <a:chOff x="0" y="0"/>
          <a:chExt cx="0" cy="0"/>
        </a:xfrm>
      </p:grpSpPr>
      <p:sp>
        <p:nvSpPr>
          <p:cNvPr id="610" name="Shape 61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11" name="Shape 61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612" name="Shape 61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30</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8"/>
        <p:cNvGrpSpPr/>
        <p:nvPr/>
      </p:nvGrpSpPr>
      <p:grpSpPr>
        <a:xfrm>
          <a:off x="0" y="0"/>
          <a:ext cx="0" cy="0"/>
          <a:chOff x="0" y="0"/>
          <a:chExt cx="0" cy="0"/>
        </a:xfrm>
      </p:grpSpPr>
      <p:sp>
        <p:nvSpPr>
          <p:cNvPr id="619" name="Shape 61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620" name="Shape 620"/>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Float is the standard UK term, Slack is the standard US term.</a:t>
            </a:r>
          </a:p>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Also, Independent Float - not covered here may refer learners to it</a:t>
            </a:r>
          </a:p>
        </p:txBody>
      </p:sp>
      <p:sp>
        <p:nvSpPr>
          <p:cNvPr id="621" name="Shape 621"/>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31</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8"/>
        <p:cNvGrpSpPr/>
        <p:nvPr/>
      </p:nvGrpSpPr>
      <p:grpSpPr>
        <a:xfrm>
          <a:off x="0" y="0"/>
          <a:ext cx="0" cy="0"/>
          <a:chOff x="0" y="0"/>
          <a:chExt cx="0" cy="0"/>
        </a:xfrm>
      </p:grpSpPr>
      <p:sp>
        <p:nvSpPr>
          <p:cNvPr id="629" name="Shape 62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30" name="Shape 630"/>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631" name="Shape 631"/>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32</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7"/>
        <p:cNvGrpSpPr/>
        <p:nvPr/>
      </p:nvGrpSpPr>
      <p:grpSpPr>
        <a:xfrm>
          <a:off x="0" y="0"/>
          <a:ext cx="0" cy="0"/>
          <a:chOff x="0" y="0"/>
          <a:chExt cx="0" cy="0"/>
        </a:xfrm>
      </p:grpSpPr>
      <p:sp>
        <p:nvSpPr>
          <p:cNvPr id="638" name="Shape 63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39" name="Shape 63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640" name="Shape 640"/>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33</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4"/>
        <p:cNvGrpSpPr/>
        <p:nvPr/>
      </p:nvGrpSpPr>
      <p:grpSpPr>
        <a:xfrm>
          <a:off x="0" y="0"/>
          <a:ext cx="0" cy="0"/>
          <a:chOff x="0" y="0"/>
          <a:chExt cx="0" cy="0"/>
        </a:xfrm>
      </p:grpSpPr>
      <p:sp>
        <p:nvSpPr>
          <p:cNvPr id="655" name="Shape 65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56" name="Shape 656"/>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657" name="Shape 65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34</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9"/>
        <p:cNvGrpSpPr/>
        <p:nvPr/>
      </p:nvGrpSpPr>
      <p:grpSpPr>
        <a:xfrm>
          <a:off x="0" y="0"/>
          <a:ext cx="0" cy="0"/>
          <a:chOff x="0" y="0"/>
          <a:chExt cx="0" cy="0"/>
        </a:xfrm>
      </p:grpSpPr>
      <p:sp>
        <p:nvSpPr>
          <p:cNvPr id="720" name="Shape 72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721" name="Shape 72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722" name="Shape 72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35</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5"/>
        <p:cNvGrpSpPr/>
        <p:nvPr/>
      </p:nvGrpSpPr>
      <p:grpSpPr>
        <a:xfrm>
          <a:off x="0" y="0"/>
          <a:ext cx="0" cy="0"/>
          <a:chOff x="0" y="0"/>
          <a:chExt cx="0" cy="0"/>
        </a:xfrm>
      </p:grpSpPr>
      <p:sp>
        <p:nvSpPr>
          <p:cNvPr id="756" name="Shape 75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757" name="Shape 75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758" name="Shape 75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36</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2"/>
        <p:cNvGrpSpPr/>
        <p:nvPr/>
      </p:nvGrpSpPr>
      <p:grpSpPr>
        <a:xfrm>
          <a:off x="0" y="0"/>
          <a:ext cx="0" cy="0"/>
          <a:chOff x="0" y="0"/>
          <a:chExt cx="0" cy="0"/>
        </a:xfrm>
      </p:grpSpPr>
      <p:sp>
        <p:nvSpPr>
          <p:cNvPr id="783" name="Shape 78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784" name="Shape 78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785" name="Shape 78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37</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2"/>
        <p:cNvGrpSpPr/>
        <p:nvPr/>
      </p:nvGrpSpPr>
      <p:grpSpPr>
        <a:xfrm>
          <a:off x="0" y="0"/>
          <a:ext cx="0" cy="0"/>
          <a:chOff x="0" y="0"/>
          <a:chExt cx="0" cy="0"/>
        </a:xfrm>
      </p:grpSpPr>
      <p:sp>
        <p:nvSpPr>
          <p:cNvPr id="813" name="Shape 81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814" name="Shape 81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815" name="Shape 81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38</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Shape 82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822" name="Shape 822"/>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823" name="Shape 823"/>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39</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8"/>
        <p:cNvGrpSpPr/>
        <p:nvPr/>
      </p:nvGrpSpPr>
      <p:grpSpPr>
        <a:xfrm>
          <a:off x="0" y="0"/>
          <a:ext cx="0" cy="0"/>
          <a:chOff x="0" y="0"/>
          <a:chExt cx="0" cy="0"/>
        </a:xfrm>
      </p:grpSpPr>
      <p:sp>
        <p:nvSpPr>
          <p:cNvPr id="869" name="Shape 86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40</a:t>
            </a:fld>
            <a:endParaRPr lang="en-GB" sz="1200">
              <a:solidFill>
                <a:schemeClr val="dk1"/>
              </a:solidFill>
              <a:latin typeface="Times"/>
              <a:ea typeface="Times"/>
              <a:cs typeface="Times"/>
              <a:sym typeface="Times"/>
            </a:endParaRPr>
          </a:p>
        </p:txBody>
      </p:sp>
      <p:sp>
        <p:nvSpPr>
          <p:cNvPr id="870" name="Shape 87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871" name="Shape 87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6"/>
        <p:cNvGrpSpPr/>
        <p:nvPr/>
      </p:nvGrpSpPr>
      <p:grpSpPr>
        <a:xfrm>
          <a:off x="0" y="0"/>
          <a:ext cx="0" cy="0"/>
          <a:chOff x="0" y="0"/>
          <a:chExt cx="0" cy="0"/>
        </a:xfrm>
      </p:grpSpPr>
      <p:sp>
        <p:nvSpPr>
          <p:cNvPr id="877" name="Shape 87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41</a:t>
            </a:fld>
            <a:endParaRPr lang="en-GB" sz="1200">
              <a:solidFill>
                <a:schemeClr val="dk1"/>
              </a:solidFill>
              <a:latin typeface="Times"/>
              <a:ea typeface="Times"/>
              <a:cs typeface="Times"/>
              <a:sym typeface="Times"/>
            </a:endParaRPr>
          </a:p>
        </p:txBody>
      </p:sp>
      <p:sp>
        <p:nvSpPr>
          <p:cNvPr id="878" name="Shape 878"/>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879" name="Shape 879"/>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4"/>
        <p:cNvGrpSpPr/>
        <p:nvPr/>
      </p:nvGrpSpPr>
      <p:grpSpPr>
        <a:xfrm>
          <a:off x="0" y="0"/>
          <a:ext cx="0" cy="0"/>
          <a:chOff x="0" y="0"/>
          <a:chExt cx="0" cy="0"/>
        </a:xfrm>
      </p:grpSpPr>
      <p:sp>
        <p:nvSpPr>
          <p:cNvPr id="885" name="Shape 88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44</a:t>
            </a:fld>
            <a:endParaRPr lang="en-GB" sz="1200">
              <a:solidFill>
                <a:schemeClr val="dk1"/>
              </a:solidFill>
              <a:latin typeface="Times"/>
              <a:ea typeface="Times"/>
              <a:cs typeface="Times"/>
              <a:sym typeface="Times"/>
            </a:endParaRPr>
          </a:p>
        </p:txBody>
      </p:sp>
      <p:sp>
        <p:nvSpPr>
          <p:cNvPr id="886" name="Shape 886"/>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887" name="Shape 887"/>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2"/>
        <p:cNvGrpSpPr/>
        <p:nvPr/>
      </p:nvGrpSpPr>
      <p:grpSpPr>
        <a:xfrm>
          <a:off x="0" y="0"/>
          <a:ext cx="0" cy="0"/>
          <a:chOff x="0" y="0"/>
          <a:chExt cx="0" cy="0"/>
        </a:xfrm>
      </p:grpSpPr>
      <p:sp>
        <p:nvSpPr>
          <p:cNvPr id="893" name="Shape 893"/>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45</a:t>
            </a:fld>
            <a:endParaRPr lang="en-GB" sz="1200">
              <a:solidFill>
                <a:schemeClr val="dk1"/>
              </a:solidFill>
              <a:latin typeface="Times"/>
              <a:ea typeface="Times"/>
              <a:cs typeface="Times"/>
              <a:sym typeface="Times"/>
            </a:endParaRPr>
          </a:p>
        </p:txBody>
      </p:sp>
      <p:sp>
        <p:nvSpPr>
          <p:cNvPr id="894" name="Shape 89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895" name="Shape 895"/>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4"/>
        <p:cNvGrpSpPr/>
        <p:nvPr/>
      </p:nvGrpSpPr>
      <p:grpSpPr>
        <a:xfrm>
          <a:off x="0" y="0"/>
          <a:ext cx="0" cy="0"/>
          <a:chOff x="0" y="0"/>
          <a:chExt cx="0" cy="0"/>
        </a:xfrm>
      </p:grpSpPr>
      <p:sp>
        <p:nvSpPr>
          <p:cNvPr id="905" name="Shape 90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906" name="Shape 906"/>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907" name="Shape 90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46</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0"/>
        <p:cNvGrpSpPr/>
        <p:nvPr/>
      </p:nvGrpSpPr>
      <p:grpSpPr>
        <a:xfrm>
          <a:off x="0" y="0"/>
          <a:ext cx="0" cy="0"/>
          <a:chOff x="0" y="0"/>
          <a:chExt cx="0" cy="0"/>
        </a:xfrm>
      </p:grpSpPr>
      <p:sp>
        <p:nvSpPr>
          <p:cNvPr id="921" name="Shape 921"/>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47</a:t>
            </a:fld>
            <a:endParaRPr lang="en-GB" sz="1200">
              <a:solidFill>
                <a:schemeClr val="dk1"/>
              </a:solidFill>
              <a:latin typeface="Times"/>
              <a:ea typeface="Times"/>
              <a:cs typeface="Times"/>
              <a:sym typeface="Times"/>
            </a:endParaRPr>
          </a:p>
        </p:txBody>
      </p:sp>
      <p:sp>
        <p:nvSpPr>
          <p:cNvPr id="922" name="Shape 922"/>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923" name="Shape 923"/>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0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9"/>
        <p:cNvGrpSpPr/>
        <p:nvPr/>
      </p:nvGrpSpPr>
      <p:grpSpPr>
        <a:xfrm>
          <a:off x="0" y="0"/>
          <a:ext cx="0" cy="0"/>
          <a:chOff x="0" y="0"/>
          <a:chExt cx="0" cy="0"/>
        </a:xfrm>
      </p:grpSpPr>
      <p:sp>
        <p:nvSpPr>
          <p:cNvPr id="930" name="Shape 930"/>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931" name="Shape 931"/>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932" name="Shape 932"/>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Calibri"/>
                <a:ea typeface="Calibri"/>
                <a:cs typeface="Calibri"/>
                <a:sym typeface="Calibri"/>
              </a:rPr>
              <a:t>48</a:t>
            </a:fld>
            <a:endParaRPr lang="en-GB" sz="1200">
              <a:solidFill>
                <a:schemeClr val="dk1"/>
              </a:solidFill>
              <a:latin typeface="Calibri"/>
              <a:ea typeface="Calibri"/>
              <a:cs typeface="Calibri"/>
              <a:sym typeface="Calibri"/>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7"/>
        <p:cNvGrpSpPr/>
        <p:nvPr/>
      </p:nvGrpSpPr>
      <p:grpSpPr>
        <a:xfrm>
          <a:off x="0" y="0"/>
          <a:ext cx="0" cy="0"/>
          <a:chOff x="0" y="0"/>
          <a:chExt cx="0" cy="0"/>
        </a:xfrm>
      </p:grpSpPr>
      <p:sp>
        <p:nvSpPr>
          <p:cNvPr id="938" name="Shape 93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a:solidFill>
                  <a:schemeClr val="dk1"/>
                </a:solidFill>
                <a:latin typeface="Times"/>
                <a:ea typeface="Times"/>
                <a:cs typeface="Times"/>
                <a:sym typeface="Times"/>
              </a:rPr>
              <a:t>49</a:t>
            </a:fld>
            <a:endParaRPr lang="en-GB" sz="1200">
              <a:solidFill>
                <a:schemeClr val="dk1"/>
              </a:solidFill>
              <a:latin typeface="Times"/>
              <a:ea typeface="Times"/>
              <a:cs typeface="Times"/>
              <a:sym typeface="Times"/>
            </a:endParaRPr>
          </a:p>
        </p:txBody>
      </p:sp>
      <p:sp>
        <p:nvSpPr>
          <p:cNvPr id="939" name="Shape 9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940" name="Shape 940"/>
          <p:cNvSpPr txBox="1">
            <a:spLocks noGrp="1"/>
          </p:cNvSpPr>
          <p:nvPr>
            <p:ph type="body" idx="1"/>
          </p:nvPr>
        </p:nvSpPr>
        <p:spPr>
          <a:xfrm>
            <a:off x="818866" y="4710014"/>
            <a:ext cx="5076326" cy="34072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sz="1600" b="0" i="0" u="none" strike="noStrike" cap="none">
              <a:solidFill>
                <a:schemeClr val="dk1"/>
              </a:solidFill>
              <a:latin typeface="Times"/>
              <a:ea typeface="Times"/>
              <a:cs typeface="Times"/>
              <a:sym typeface="Time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5"/>
        <p:cNvGrpSpPr/>
        <p:nvPr/>
      </p:nvGrpSpPr>
      <p:grpSpPr>
        <a:xfrm>
          <a:off x="0" y="0"/>
          <a:ext cx="0" cy="0"/>
          <a:chOff x="0" y="0"/>
          <a:chExt cx="0" cy="0"/>
        </a:xfrm>
      </p:grpSpPr>
      <p:sp>
        <p:nvSpPr>
          <p:cNvPr id="16" name="Shape 16"/>
          <p:cNvSpPr txBox="1">
            <a:spLocks noGrp="1"/>
          </p:cNvSpPr>
          <p:nvPr>
            <p:ph type="ctrTitle"/>
          </p:nvPr>
        </p:nvSpPr>
        <p:spPr>
          <a:xfrm>
            <a:off x="685800" y="2130425"/>
            <a:ext cx="7772400" cy="1470024"/>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7" name="Shape 17"/>
          <p:cNvSpPr txBox="1">
            <a:spLocks noGrp="1"/>
          </p:cNvSpPr>
          <p:nvPr>
            <p:ph type="subTitle" idx="1"/>
          </p:nvPr>
        </p:nvSpPr>
        <p:spPr>
          <a:xfrm>
            <a:off x="1371600" y="3886200"/>
            <a:ext cx="6400799" cy="1752600"/>
          </a:xfrm>
          <a:prstGeom prst="rect">
            <a:avLst/>
          </a:prstGeom>
          <a:noFill/>
          <a:ln>
            <a:noFill/>
          </a:ln>
        </p:spPr>
        <p:txBody>
          <a:bodyPr lIns="91425" tIns="91425" rIns="91425" bIns="91425" anchor="t" anchorCtr="0"/>
          <a:lstStyle>
            <a:lvl1pPr marL="0" marR="0" lvl="0" indent="0" algn="ctr" rtl="0">
              <a:spcBef>
                <a:spcPts val="640"/>
              </a:spcBef>
              <a:buClr>
                <a:srgbClr val="888888"/>
              </a:buClr>
              <a:buFont typeface="Arial"/>
              <a:buNone/>
              <a:defRPr sz="3200" b="0" i="0" u="none" strike="noStrike" cap="none">
                <a:solidFill>
                  <a:srgbClr val="888888"/>
                </a:solidFill>
                <a:latin typeface="Calibri"/>
                <a:ea typeface="Calibri"/>
                <a:cs typeface="Calibri"/>
                <a:sym typeface="Calibri"/>
              </a:defRPr>
            </a:lvl1pPr>
            <a:lvl2pPr marL="457200" marR="0" lvl="1" indent="0" algn="ctr" rtl="0">
              <a:spcBef>
                <a:spcPts val="560"/>
              </a:spcBef>
              <a:buClr>
                <a:srgbClr val="888888"/>
              </a:buClr>
              <a:buFont typeface="Arial"/>
              <a:buNone/>
              <a:defRPr sz="2800" b="0" i="0" u="none" strike="noStrike" cap="none">
                <a:solidFill>
                  <a:srgbClr val="888888"/>
                </a:solidFill>
                <a:latin typeface="Calibri"/>
                <a:ea typeface="Calibri"/>
                <a:cs typeface="Calibri"/>
                <a:sym typeface="Calibri"/>
              </a:defRPr>
            </a:lvl2pPr>
            <a:lvl3pPr marL="914400" marR="0" lvl="2" indent="0" algn="ctr" rtl="0">
              <a:spcBef>
                <a:spcPts val="480"/>
              </a:spcBef>
              <a:buClr>
                <a:srgbClr val="888888"/>
              </a:buClr>
              <a:buFont typeface="Arial"/>
              <a:buNone/>
              <a:defRPr sz="2400" b="0" i="0" u="none" strike="noStrike" cap="none">
                <a:solidFill>
                  <a:srgbClr val="888888"/>
                </a:solidFill>
                <a:latin typeface="Calibri"/>
                <a:ea typeface="Calibri"/>
                <a:cs typeface="Calibri"/>
                <a:sym typeface="Calibri"/>
              </a:defRPr>
            </a:lvl3pPr>
            <a:lvl4pPr marL="1371600" marR="0" lvl="3" indent="0" algn="ctr" rtl="0">
              <a:spcBef>
                <a:spcPts val="400"/>
              </a:spcBef>
              <a:buClr>
                <a:srgbClr val="888888"/>
              </a:buClr>
              <a:buFont typeface="Arial"/>
              <a:buNone/>
              <a:defRPr sz="2000" b="0" i="0" u="none" strike="noStrike" cap="none">
                <a:solidFill>
                  <a:srgbClr val="888888"/>
                </a:solidFill>
                <a:latin typeface="Calibri"/>
                <a:ea typeface="Calibri"/>
                <a:cs typeface="Calibri"/>
                <a:sym typeface="Calibri"/>
              </a:defRPr>
            </a:lvl4pPr>
            <a:lvl5pPr marL="1828800" marR="0" lvl="4" indent="0" algn="ctr" rtl="0">
              <a:spcBef>
                <a:spcPts val="400"/>
              </a:spcBef>
              <a:buClr>
                <a:srgbClr val="888888"/>
              </a:buClr>
              <a:buFont typeface="Arial"/>
              <a:buNone/>
              <a:defRPr sz="2000" b="0" i="0" u="none" strike="noStrike" cap="none">
                <a:solidFill>
                  <a:srgbClr val="888888"/>
                </a:solidFill>
                <a:latin typeface="Calibri"/>
                <a:ea typeface="Calibri"/>
                <a:cs typeface="Calibri"/>
                <a:sym typeface="Calibri"/>
              </a:defRPr>
            </a:lvl5pPr>
            <a:lvl6pPr marL="2286000" marR="0" lvl="5" indent="0" algn="ctr" rtl="0">
              <a:spcBef>
                <a:spcPts val="400"/>
              </a:spcBef>
              <a:buClr>
                <a:srgbClr val="888888"/>
              </a:buClr>
              <a:buFont typeface="Arial"/>
              <a:buNone/>
              <a:defRPr sz="2000" b="0" i="0" u="none" strike="noStrike" cap="none">
                <a:solidFill>
                  <a:srgbClr val="888888"/>
                </a:solidFill>
                <a:latin typeface="Calibri"/>
                <a:ea typeface="Calibri"/>
                <a:cs typeface="Calibri"/>
                <a:sym typeface="Calibri"/>
              </a:defRPr>
            </a:lvl6pPr>
            <a:lvl7pPr marL="2743200" marR="0" lvl="6" indent="0" algn="ctr" rtl="0">
              <a:spcBef>
                <a:spcPts val="400"/>
              </a:spcBef>
              <a:buClr>
                <a:srgbClr val="888888"/>
              </a:buClr>
              <a:buFont typeface="Arial"/>
              <a:buNone/>
              <a:defRPr sz="2000" b="0" i="0" u="none" strike="noStrike" cap="none">
                <a:solidFill>
                  <a:srgbClr val="888888"/>
                </a:solidFill>
                <a:latin typeface="Calibri"/>
                <a:ea typeface="Calibri"/>
                <a:cs typeface="Calibri"/>
                <a:sym typeface="Calibri"/>
              </a:defRPr>
            </a:lvl7pPr>
            <a:lvl8pPr marL="3200400" marR="0" lvl="7" indent="0" algn="ctr" rtl="0">
              <a:spcBef>
                <a:spcPts val="400"/>
              </a:spcBef>
              <a:buClr>
                <a:srgbClr val="888888"/>
              </a:buClr>
              <a:buFont typeface="Arial"/>
              <a:buNone/>
              <a:defRPr sz="2000" b="0" i="0" u="none" strike="noStrike" cap="none">
                <a:solidFill>
                  <a:srgbClr val="888888"/>
                </a:solidFill>
                <a:latin typeface="Calibri"/>
                <a:ea typeface="Calibri"/>
                <a:cs typeface="Calibri"/>
                <a:sym typeface="Calibri"/>
              </a:defRPr>
            </a:lvl8pPr>
            <a:lvl9pPr marL="3657600" marR="0" lvl="8" indent="0" algn="ctr" rtl="0">
              <a:spcBef>
                <a:spcPts val="400"/>
              </a:spcBef>
              <a:buClr>
                <a:srgbClr val="888888"/>
              </a:buClr>
              <a:buFont typeface="Arial"/>
              <a:buNone/>
              <a:defRPr sz="2000" b="0" i="0" u="none" strike="noStrike" cap="none">
                <a:solidFill>
                  <a:srgbClr val="888888"/>
                </a:solidFill>
                <a:latin typeface="Calibri"/>
                <a:ea typeface="Calibri"/>
                <a:cs typeface="Calibri"/>
                <a:sym typeface="Calibri"/>
              </a:defRPr>
            </a:lvl9pPr>
          </a:lstStyle>
          <a:p>
            <a:endParaRPr/>
          </a:p>
        </p:txBody>
      </p:sp>
      <p:sp>
        <p:nvSpPr>
          <p:cNvPr id="18" name="Shape 18"/>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9" name="Shape 19"/>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20" name="Shape 20"/>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b="0" i="0" u="none" strike="noStrike" cap="none">
                <a:solidFill>
                  <a:srgbClr val="888888"/>
                </a:solidFill>
                <a:latin typeface="Calibri"/>
                <a:ea typeface="Calibri"/>
                <a:cs typeface="Calibri"/>
                <a:sym typeface="Calibri"/>
              </a:rPr>
              <a:t>‹#›</a:t>
            </a:fld>
            <a:endParaRPr lang="en-GB" sz="12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1"/>
        <p:cNvGrpSpPr/>
        <p:nvPr/>
      </p:nvGrpSpPr>
      <p:grpSpPr>
        <a:xfrm>
          <a:off x="0" y="0"/>
          <a:ext cx="0" cy="0"/>
          <a:chOff x="0" y="0"/>
          <a:chExt cx="0" cy="0"/>
        </a:xfrm>
      </p:grpSpPr>
      <p:sp>
        <p:nvSpPr>
          <p:cNvPr id="22" name="Shape 22"/>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3" name="Shape 23"/>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24" name="Shape 24"/>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25" name="Shape 25"/>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26" name="Shape 26"/>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b="0" i="0" u="none" strike="noStrike" cap="none">
                <a:solidFill>
                  <a:srgbClr val="888888"/>
                </a:solidFill>
                <a:latin typeface="Calibri"/>
                <a:ea typeface="Calibri"/>
                <a:cs typeface="Calibri"/>
                <a:sym typeface="Calibri"/>
              </a:rPr>
              <a:t>‹#›</a:t>
            </a:fld>
            <a:endParaRPr lang="en-GB" sz="12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27"/>
        <p:cNvGrpSpPr/>
        <p:nvPr/>
      </p:nvGrpSpPr>
      <p:grpSpPr>
        <a:xfrm>
          <a:off x="0" y="0"/>
          <a:ext cx="0" cy="0"/>
          <a:chOff x="0" y="0"/>
          <a:chExt cx="0" cy="0"/>
        </a:xfrm>
      </p:grpSpPr>
      <p:sp>
        <p:nvSpPr>
          <p:cNvPr id="28" name="Shape 28"/>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9" name="Shape 29"/>
          <p:cNvSpPr txBox="1">
            <a:spLocks noGrp="1"/>
          </p:cNvSpPr>
          <p:nvPr>
            <p:ph type="body" idx="1"/>
          </p:nvPr>
        </p:nvSpPr>
        <p:spPr>
          <a:xfrm>
            <a:off x="457200" y="1600200"/>
            <a:ext cx="4038599" cy="4525963"/>
          </a:xfrm>
          <a:prstGeom prst="rect">
            <a:avLst/>
          </a:prstGeom>
          <a:noFill/>
          <a:ln>
            <a:noFill/>
          </a:ln>
        </p:spPr>
        <p:txBody>
          <a:bodyPr lIns="91425" tIns="91425" rIns="91425" bIns="91425" anchor="t" anchorCtr="0"/>
          <a:lstStyle>
            <a:lvl1pPr marL="342900" marR="0" lvl="0" indent="-16510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742950" marR="0" lvl="1" indent="-13335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0" name="Shape 30"/>
          <p:cNvSpPr txBox="1">
            <a:spLocks noGrp="1"/>
          </p:cNvSpPr>
          <p:nvPr>
            <p:ph type="body" idx="2"/>
          </p:nvPr>
        </p:nvSpPr>
        <p:spPr>
          <a:xfrm>
            <a:off x="4648200" y="1600200"/>
            <a:ext cx="4038599" cy="4525963"/>
          </a:xfrm>
          <a:prstGeom prst="rect">
            <a:avLst/>
          </a:prstGeom>
          <a:noFill/>
          <a:ln>
            <a:noFill/>
          </a:ln>
        </p:spPr>
        <p:txBody>
          <a:bodyPr lIns="91425" tIns="91425" rIns="91425" bIns="91425" anchor="t" anchorCtr="0"/>
          <a:lstStyle>
            <a:lvl1pPr marL="342900" marR="0" lvl="0" indent="-16510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742950" marR="0" lvl="1" indent="-13335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1" name="Shape 3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2" name="Shape 3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3" name="Shape 33"/>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b="0" i="0" u="none" strike="noStrike" cap="none">
                <a:solidFill>
                  <a:srgbClr val="888888"/>
                </a:solidFill>
                <a:latin typeface="Calibri"/>
                <a:ea typeface="Calibri"/>
                <a:cs typeface="Calibri"/>
                <a:sym typeface="Calibri"/>
              </a:rPr>
              <a:t>‹#›</a:t>
            </a:fld>
            <a:endParaRPr lang="en-GB" sz="12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34"/>
        <p:cNvGrpSpPr/>
        <p:nvPr/>
      </p:nvGrpSpPr>
      <p:grpSpPr>
        <a:xfrm>
          <a:off x="0" y="0"/>
          <a:ext cx="0" cy="0"/>
          <a:chOff x="0" y="0"/>
          <a:chExt cx="0" cy="0"/>
        </a:xfrm>
      </p:grpSpPr>
      <p:sp>
        <p:nvSpPr>
          <p:cNvPr id="35" name="Shape 35"/>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6" name="Shape 36"/>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7" name="Shape 37"/>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8" name="Shape 38"/>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b="0" i="0" u="none" strike="noStrike" cap="none">
                <a:solidFill>
                  <a:srgbClr val="888888"/>
                </a:solidFill>
                <a:latin typeface="Calibri"/>
                <a:ea typeface="Calibri"/>
                <a:cs typeface="Calibri"/>
                <a:sym typeface="Calibri"/>
              </a:rPr>
              <a:t>‹#›</a:t>
            </a:fld>
            <a:endParaRPr lang="en-GB" sz="12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Shape 39"/>
        <p:cNvGrpSpPr/>
        <p:nvPr/>
      </p:nvGrpSpPr>
      <p:grpSpPr>
        <a:xfrm>
          <a:off x="0" y="0"/>
          <a:ext cx="0" cy="0"/>
          <a:chOff x="0" y="0"/>
          <a:chExt cx="0" cy="0"/>
        </a:xfrm>
      </p:grpSpPr>
      <p:sp>
        <p:nvSpPr>
          <p:cNvPr id="40" name="Shape 40"/>
          <p:cNvSpPr txBox="1">
            <a:spLocks noGrp="1"/>
          </p:cNvSpPr>
          <p:nvPr>
            <p:ph type="title"/>
          </p:nvPr>
        </p:nvSpPr>
        <p:spPr>
          <a:xfrm>
            <a:off x="685800" y="609600"/>
            <a:ext cx="77724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1" name="Shape 41"/>
          <p:cNvSpPr>
            <a:spLocks noGrp="1"/>
          </p:cNvSpPr>
          <p:nvPr>
            <p:ph type="dgm" idx="2"/>
          </p:nvPr>
        </p:nvSpPr>
        <p:spPr>
          <a:xfrm>
            <a:off x="685800" y="1981200"/>
            <a:ext cx="7772400" cy="4114800"/>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42" name="Shape 42"/>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3" name="Shape 43"/>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4" name="Shape 44"/>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Shape 45"/>
        <p:cNvGrpSpPr/>
        <p:nvPr/>
      </p:nvGrpSpPr>
      <p:grpSpPr>
        <a:xfrm>
          <a:off x="0" y="0"/>
          <a:ext cx="0" cy="0"/>
          <a:chOff x="0" y="0"/>
          <a:chExt cx="0" cy="0"/>
        </a:xfrm>
      </p:grpSpPr>
      <p:sp>
        <p:nvSpPr>
          <p:cNvPr id="46" name="Shape 46"/>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7" name="Shape 47"/>
          <p:cNvSpPr>
            <a:spLocks noGrp="1"/>
          </p:cNvSpPr>
          <p:nvPr>
            <p:ph type="clipArt" idx="2"/>
          </p:nvPr>
        </p:nvSpPr>
        <p:spPr>
          <a:xfrm>
            <a:off x="457200" y="1600200"/>
            <a:ext cx="4038599" cy="4525963"/>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48" name="Shape 48"/>
          <p:cNvSpPr txBox="1">
            <a:spLocks noGrp="1"/>
          </p:cNvSpPr>
          <p:nvPr>
            <p:ph type="body" idx="1"/>
          </p:nvPr>
        </p:nvSpPr>
        <p:spPr>
          <a:xfrm>
            <a:off x="4648200" y="1600200"/>
            <a:ext cx="4038599" cy="4525963"/>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49" name="Shape 49"/>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0" name="Shape 50"/>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1" name="Shape 51"/>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Shape 52"/>
        <p:cNvGrpSpPr/>
        <p:nvPr/>
      </p:nvGrpSpPr>
      <p:grpSpPr>
        <a:xfrm>
          <a:off x="0" y="0"/>
          <a:ext cx="0" cy="0"/>
          <a:chOff x="0" y="0"/>
          <a:chExt cx="0" cy="0"/>
        </a:xfrm>
      </p:grpSpPr>
      <p:sp>
        <p:nvSpPr>
          <p:cNvPr id="53" name="Shape 53"/>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4" name="Shape 54"/>
          <p:cNvSpPr txBox="1">
            <a:spLocks noGrp="1"/>
          </p:cNvSpPr>
          <p:nvPr>
            <p:ph type="body" idx="1"/>
          </p:nvPr>
        </p:nvSpPr>
        <p:spPr>
          <a:xfrm>
            <a:off x="457200" y="1600200"/>
            <a:ext cx="4038599" cy="4525963"/>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55" name="Shape 55"/>
          <p:cNvSpPr txBox="1">
            <a:spLocks noGrp="1"/>
          </p:cNvSpPr>
          <p:nvPr>
            <p:ph type="body" idx="2"/>
          </p:nvPr>
        </p:nvSpPr>
        <p:spPr>
          <a:xfrm>
            <a:off x="4648200" y="1600200"/>
            <a:ext cx="4038599" cy="4525963"/>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56" name="Shape 56"/>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7" name="Shape 57"/>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8" name="Shape 58"/>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59"/>
        <p:cNvGrpSpPr/>
        <p:nvPr/>
      </p:nvGrpSpPr>
      <p:grpSpPr>
        <a:xfrm>
          <a:off x="0" y="0"/>
          <a:ext cx="0" cy="0"/>
          <a:chOff x="0" y="0"/>
          <a:chExt cx="0" cy="0"/>
        </a:xfrm>
      </p:grpSpPr>
      <p:sp>
        <p:nvSpPr>
          <p:cNvPr id="60" name="Shape 60"/>
          <p:cNvSpPr txBox="1">
            <a:spLocks noGrp="1"/>
          </p:cNvSpPr>
          <p:nvPr>
            <p:ph type="title"/>
          </p:nvPr>
        </p:nvSpPr>
        <p:spPr>
          <a:xfrm>
            <a:off x="722312" y="4406900"/>
            <a:ext cx="7772400" cy="1362075"/>
          </a:xfrm>
          <a:prstGeom prst="rect">
            <a:avLst/>
          </a:prstGeom>
          <a:noFill/>
          <a:ln>
            <a:noFill/>
          </a:ln>
        </p:spPr>
        <p:txBody>
          <a:bodyPr lIns="91425" tIns="91425" rIns="91425" bIns="91425" anchor="t" anchorCtr="0"/>
          <a:lstStyle>
            <a:lvl1pPr marL="0" marR="0" lvl="0" indent="0" algn="l" rtl="0">
              <a:spcBef>
                <a:spcPts val="0"/>
              </a:spcBef>
              <a:buClr>
                <a:schemeClr val="dk1"/>
              </a:buClr>
              <a:buFont typeface="Calibri"/>
              <a:buNone/>
              <a:defRPr sz="4000" b="1"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1" name="Shape 61"/>
          <p:cNvSpPr txBox="1">
            <a:spLocks noGrp="1"/>
          </p:cNvSpPr>
          <p:nvPr>
            <p:ph type="body" idx="1"/>
          </p:nvPr>
        </p:nvSpPr>
        <p:spPr>
          <a:xfrm>
            <a:off x="722312" y="2906713"/>
            <a:ext cx="7772400" cy="1500187"/>
          </a:xfrm>
          <a:prstGeom prst="rect">
            <a:avLst/>
          </a:prstGeom>
          <a:noFill/>
          <a:ln>
            <a:noFill/>
          </a:ln>
        </p:spPr>
        <p:txBody>
          <a:bodyPr lIns="91425" tIns="91425" rIns="91425" bIns="91425" anchor="b" anchorCtr="0"/>
          <a:lstStyle>
            <a:lvl1pPr marL="0" marR="0" lvl="0" indent="0" algn="l" rtl="0">
              <a:spcBef>
                <a:spcPts val="400"/>
              </a:spcBef>
              <a:buClr>
                <a:srgbClr val="888888"/>
              </a:buClr>
              <a:buFont typeface="Arial"/>
              <a:buNone/>
              <a:defRPr sz="2000" b="0" i="0" u="none" strike="noStrike" cap="none">
                <a:solidFill>
                  <a:srgbClr val="888888"/>
                </a:solidFill>
                <a:latin typeface="Calibri"/>
                <a:ea typeface="Calibri"/>
                <a:cs typeface="Calibri"/>
                <a:sym typeface="Calibri"/>
              </a:defRPr>
            </a:lvl1pPr>
            <a:lvl2pPr marL="457200" marR="0" lvl="1" indent="0" algn="l" rtl="0">
              <a:spcBef>
                <a:spcPts val="360"/>
              </a:spcBef>
              <a:buClr>
                <a:srgbClr val="888888"/>
              </a:buClr>
              <a:buFont typeface="Arial"/>
              <a:buNone/>
              <a:defRPr sz="1800" b="0" i="0" u="none" strike="noStrike" cap="none">
                <a:solidFill>
                  <a:srgbClr val="888888"/>
                </a:solidFill>
                <a:latin typeface="Calibri"/>
                <a:ea typeface="Calibri"/>
                <a:cs typeface="Calibri"/>
                <a:sym typeface="Calibri"/>
              </a:defRPr>
            </a:lvl2pPr>
            <a:lvl3pPr marL="914400" marR="0" lvl="2" indent="0" algn="l" rtl="0">
              <a:spcBef>
                <a:spcPts val="320"/>
              </a:spcBef>
              <a:buClr>
                <a:srgbClr val="888888"/>
              </a:buClr>
              <a:buFont typeface="Arial"/>
              <a:buNone/>
              <a:defRPr sz="1600" b="0" i="0" u="none" strike="noStrike" cap="none">
                <a:solidFill>
                  <a:srgbClr val="888888"/>
                </a:solidFill>
                <a:latin typeface="Calibri"/>
                <a:ea typeface="Calibri"/>
                <a:cs typeface="Calibri"/>
                <a:sym typeface="Calibri"/>
              </a:defRPr>
            </a:lvl3pPr>
            <a:lvl4pPr marL="1371600" marR="0" lvl="3" indent="0" algn="l" rtl="0">
              <a:spcBef>
                <a:spcPts val="280"/>
              </a:spcBef>
              <a:buClr>
                <a:srgbClr val="888888"/>
              </a:buClr>
              <a:buFont typeface="Arial"/>
              <a:buNone/>
              <a:defRPr sz="1400" b="0" i="0" u="none" strike="noStrike" cap="none">
                <a:solidFill>
                  <a:srgbClr val="888888"/>
                </a:solidFill>
                <a:latin typeface="Calibri"/>
                <a:ea typeface="Calibri"/>
                <a:cs typeface="Calibri"/>
                <a:sym typeface="Calibri"/>
              </a:defRPr>
            </a:lvl4pPr>
            <a:lvl5pPr marL="1828800" marR="0" lvl="4" indent="0" algn="l" rtl="0">
              <a:spcBef>
                <a:spcPts val="280"/>
              </a:spcBef>
              <a:buClr>
                <a:srgbClr val="888888"/>
              </a:buClr>
              <a:buFont typeface="Arial"/>
              <a:buNone/>
              <a:defRPr sz="1400" b="0" i="0" u="none" strike="noStrike" cap="none">
                <a:solidFill>
                  <a:srgbClr val="888888"/>
                </a:solidFill>
                <a:latin typeface="Calibri"/>
                <a:ea typeface="Calibri"/>
                <a:cs typeface="Calibri"/>
                <a:sym typeface="Calibri"/>
              </a:defRPr>
            </a:lvl5pPr>
            <a:lvl6pPr marL="2286000" marR="0" lvl="5" indent="0" algn="l" rtl="0">
              <a:spcBef>
                <a:spcPts val="280"/>
              </a:spcBef>
              <a:buClr>
                <a:srgbClr val="888888"/>
              </a:buClr>
              <a:buFont typeface="Arial"/>
              <a:buNone/>
              <a:defRPr sz="1400" b="0" i="0" u="none" strike="noStrike" cap="none">
                <a:solidFill>
                  <a:srgbClr val="888888"/>
                </a:solidFill>
                <a:latin typeface="Calibri"/>
                <a:ea typeface="Calibri"/>
                <a:cs typeface="Calibri"/>
                <a:sym typeface="Calibri"/>
              </a:defRPr>
            </a:lvl6pPr>
            <a:lvl7pPr marL="2743200" marR="0" lvl="6" indent="0" algn="l" rtl="0">
              <a:spcBef>
                <a:spcPts val="280"/>
              </a:spcBef>
              <a:buClr>
                <a:srgbClr val="888888"/>
              </a:buClr>
              <a:buFont typeface="Arial"/>
              <a:buNone/>
              <a:defRPr sz="1400" b="0" i="0" u="none" strike="noStrike" cap="none">
                <a:solidFill>
                  <a:srgbClr val="888888"/>
                </a:solidFill>
                <a:latin typeface="Calibri"/>
                <a:ea typeface="Calibri"/>
                <a:cs typeface="Calibri"/>
                <a:sym typeface="Calibri"/>
              </a:defRPr>
            </a:lvl7pPr>
            <a:lvl8pPr marL="3200400" marR="0" lvl="7" indent="0" algn="l" rtl="0">
              <a:spcBef>
                <a:spcPts val="280"/>
              </a:spcBef>
              <a:buClr>
                <a:srgbClr val="888888"/>
              </a:buClr>
              <a:buFont typeface="Arial"/>
              <a:buNone/>
              <a:defRPr sz="1400" b="0" i="0" u="none" strike="noStrike" cap="none">
                <a:solidFill>
                  <a:srgbClr val="888888"/>
                </a:solidFill>
                <a:latin typeface="Calibri"/>
                <a:ea typeface="Calibri"/>
                <a:cs typeface="Calibri"/>
                <a:sym typeface="Calibri"/>
              </a:defRPr>
            </a:lvl8pPr>
            <a:lvl9pPr marL="3657600" marR="0" lvl="8" indent="0" algn="l" rtl="0">
              <a:spcBef>
                <a:spcPts val="280"/>
              </a:spcBef>
              <a:buClr>
                <a:srgbClr val="888888"/>
              </a:buClr>
              <a:buFont typeface="Arial"/>
              <a:buNone/>
              <a:defRPr sz="1400" b="0" i="0" u="none" strike="noStrike" cap="none">
                <a:solidFill>
                  <a:srgbClr val="888888"/>
                </a:solidFill>
                <a:latin typeface="Calibri"/>
                <a:ea typeface="Calibri"/>
                <a:cs typeface="Calibri"/>
                <a:sym typeface="Calibri"/>
              </a:defRPr>
            </a:lvl9pPr>
          </a:lstStyle>
          <a:p>
            <a:endParaRPr/>
          </a:p>
        </p:txBody>
      </p:sp>
      <p:sp>
        <p:nvSpPr>
          <p:cNvPr id="62" name="Shape 62"/>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63" name="Shape 63"/>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64" name="Shape 64"/>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65"/>
        <p:cNvGrpSpPr/>
        <p:nvPr/>
      </p:nvGrpSpPr>
      <p:grpSpPr>
        <a:xfrm>
          <a:off x="0" y="0"/>
          <a:ext cx="0" cy="0"/>
          <a:chOff x="0" y="0"/>
          <a:chExt cx="0" cy="0"/>
        </a:xfrm>
      </p:grpSpPr>
      <p:sp>
        <p:nvSpPr>
          <p:cNvPr id="66" name="Shape 66"/>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7" name="Shape 67"/>
          <p:cNvSpPr txBox="1">
            <a:spLocks noGrp="1"/>
          </p:cNvSpPr>
          <p:nvPr>
            <p:ph type="body" idx="1"/>
          </p:nvPr>
        </p:nvSpPr>
        <p:spPr>
          <a:xfrm>
            <a:off x="457200" y="1535112"/>
            <a:ext cx="4040187" cy="639762"/>
          </a:xfrm>
          <a:prstGeom prst="rect">
            <a:avLst/>
          </a:prstGeom>
          <a:noFill/>
          <a:ln>
            <a:noFill/>
          </a:ln>
        </p:spPr>
        <p:txBody>
          <a:bodyPr lIns="91425" tIns="91425" rIns="91425" bIns="91425" anchor="b" anchorCtr="0"/>
          <a:lstStyle>
            <a:lvl1pPr marL="0" marR="0" lvl="0" indent="0" algn="l" rtl="0">
              <a:spcBef>
                <a:spcPts val="480"/>
              </a:spcBef>
              <a:buClr>
                <a:schemeClr val="dk1"/>
              </a:buClr>
              <a:buFont typeface="Arial"/>
              <a:buNone/>
              <a:defRPr sz="2400" b="1" i="0" u="none" strike="noStrike" cap="none">
                <a:solidFill>
                  <a:schemeClr val="dk1"/>
                </a:solidFill>
                <a:latin typeface="Calibri"/>
                <a:ea typeface="Calibri"/>
                <a:cs typeface="Calibri"/>
                <a:sym typeface="Calibri"/>
              </a:defRPr>
            </a:lvl1pPr>
            <a:lvl2pPr marL="457200" marR="0" lvl="1" indent="0" algn="l" rtl="0">
              <a:spcBef>
                <a:spcPts val="400"/>
              </a:spcBef>
              <a:buClr>
                <a:schemeClr val="dk1"/>
              </a:buClr>
              <a:buFont typeface="Arial"/>
              <a:buNone/>
              <a:defRPr sz="2000" b="1" i="0" u="none" strike="noStrike" cap="none">
                <a:solidFill>
                  <a:schemeClr val="dk1"/>
                </a:solidFill>
                <a:latin typeface="Calibri"/>
                <a:ea typeface="Calibri"/>
                <a:cs typeface="Calibri"/>
                <a:sym typeface="Calibri"/>
              </a:defRPr>
            </a:lvl2pPr>
            <a:lvl3pPr marL="914400" marR="0" lvl="2" indent="0" algn="l" rtl="0">
              <a:spcBef>
                <a:spcPts val="360"/>
              </a:spcBef>
              <a:buClr>
                <a:schemeClr val="dk1"/>
              </a:buClr>
              <a:buFont typeface="Arial"/>
              <a:buNone/>
              <a:defRPr sz="1800" b="1" i="0" u="none" strike="noStrike" cap="none">
                <a:solidFill>
                  <a:schemeClr val="dk1"/>
                </a:solidFill>
                <a:latin typeface="Calibri"/>
                <a:ea typeface="Calibri"/>
                <a:cs typeface="Calibri"/>
                <a:sym typeface="Calibri"/>
              </a:defRPr>
            </a:lvl3pPr>
            <a:lvl4pPr marL="1371600" marR="0" lvl="3"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4pPr>
            <a:lvl5pPr marL="1828800" marR="0" lvl="4"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5pPr>
            <a:lvl6pPr marL="2286000" marR="0" lvl="5"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6pPr>
            <a:lvl7pPr marL="2743200" marR="0" lvl="6"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7pPr>
            <a:lvl8pPr marL="3200400" marR="0" lvl="7"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8pPr>
            <a:lvl9pPr marL="3657600" marR="0" lvl="8"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68" name="Shape 68"/>
          <p:cNvSpPr txBox="1">
            <a:spLocks noGrp="1"/>
          </p:cNvSpPr>
          <p:nvPr>
            <p:ph type="body" idx="2"/>
          </p:nvPr>
        </p:nvSpPr>
        <p:spPr>
          <a:xfrm>
            <a:off x="457200" y="2174875"/>
            <a:ext cx="4040187" cy="3951287"/>
          </a:xfrm>
          <a:prstGeom prst="rect">
            <a:avLst/>
          </a:prstGeom>
          <a:noFill/>
          <a:ln>
            <a:noFill/>
          </a:ln>
        </p:spPr>
        <p:txBody>
          <a:bodyPr lIns="91425" tIns="91425" rIns="91425" bIns="91425" anchor="t" anchorCtr="0"/>
          <a:lstStyle>
            <a:lvl1pPr marL="342900" marR="0" lvl="0" indent="-1905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1pPr>
            <a:lvl2pPr marL="742950" marR="0" lvl="1" indent="-15875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2pPr>
            <a:lvl3pPr marL="1143000" marR="0" lvl="2"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3pPr>
            <a:lvl4pPr marL="1600200" marR="0" lvl="3"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4pPr>
            <a:lvl5pPr marL="2057400" marR="0" lvl="4"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5pPr>
            <a:lvl6pPr marL="2514600" marR="0" lvl="5"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6pPr>
            <a:lvl7pPr marL="2971800" marR="0" lvl="6"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7pPr>
            <a:lvl8pPr marL="3429000" marR="0" lvl="7"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8pPr>
            <a:lvl9pPr marL="3886200" marR="0" lvl="8"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9pPr>
          </a:lstStyle>
          <a:p>
            <a:endParaRPr/>
          </a:p>
        </p:txBody>
      </p:sp>
      <p:sp>
        <p:nvSpPr>
          <p:cNvPr id="69" name="Shape 69"/>
          <p:cNvSpPr txBox="1">
            <a:spLocks noGrp="1"/>
          </p:cNvSpPr>
          <p:nvPr>
            <p:ph type="body" idx="3"/>
          </p:nvPr>
        </p:nvSpPr>
        <p:spPr>
          <a:xfrm>
            <a:off x="4645025" y="1535112"/>
            <a:ext cx="4041774" cy="639762"/>
          </a:xfrm>
          <a:prstGeom prst="rect">
            <a:avLst/>
          </a:prstGeom>
          <a:noFill/>
          <a:ln>
            <a:noFill/>
          </a:ln>
        </p:spPr>
        <p:txBody>
          <a:bodyPr lIns="91425" tIns="91425" rIns="91425" bIns="91425" anchor="b" anchorCtr="0"/>
          <a:lstStyle>
            <a:lvl1pPr marL="0" marR="0" lvl="0" indent="0" algn="l" rtl="0">
              <a:spcBef>
                <a:spcPts val="480"/>
              </a:spcBef>
              <a:buClr>
                <a:schemeClr val="dk1"/>
              </a:buClr>
              <a:buFont typeface="Arial"/>
              <a:buNone/>
              <a:defRPr sz="2400" b="1" i="0" u="none" strike="noStrike" cap="none">
                <a:solidFill>
                  <a:schemeClr val="dk1"/>
                </a:solidFill>
                <a:latin typeface="Calibri"/>
                <a:ea typeface="Calibri"/>
                <a:cs typeface="Calibri"/>
                <a:sym typeface="Calibri"/>
              </a:defRPr>
            </a:lvl1pPr>
            <a:lvl2pPr marL="457200" marR="0" lvl="1" indent="0" algn="l" rtl="0">
              <a:spcBef>
                <a:spcPts val="400"/>
              </a:spcBef>
              <a:buClr>
                <a:schemeClr val="dk1"/>
              </a:buClr>
              <a:buFont typeface="Arial"/>
              <a:buNone/>
              <a:defRPr sz="2000" b="1" i="0" u="none" strike="noStrike" cap="none">
                <a:solidFill>
                  <a:schemeClr val="dk1"/>
                </a:solidFill>
                <a:latin typeface="Calibri"/>
                <a:ea typeface="Calibri"/>
                <a:cs typeface="Calibri"/>
                <a:sym typeface="Calibri"/>
              </a:defRPr>
            </a:lvl2pPr>
            <a:lvl3pPr marL="914400" marR="0" lvl="2" indent="0" algn="l" rtl="0">
              <a:spcBef>
                <a:spcPts val="360"/>
              </a:spcBef>
              <a:buClr>
                <a:schemeClr val="dk1"/>
              </a:buClr>
              <a:buFont typeface="Arial"/>
              <a:buNone/>
              <a:defRPr sz="1800" b="1" i="0" u="none" strike="noStrike" cap="none">
                <a:solidFill>
                  <a:schemeClr val="dk1"/>
                </a:solidFill>
                <a:latin typeface="Calibri"/>
                <a:ea typeface="Calibri"/>
                <a:cs typeface="Calibri"/>
                <a:sym typeface="Calibri"/>
              </a:defRPr>
            </a:lvl3pPr>
            <a:lvl4pPr marL="1371600" marR="0" lvl="3"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4pPr>
            <a:lvl5pPr marL="1828800" marR="0" lvl="4"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5pPr>
            <a:lvl6pPr marL="2286000" marR="0" lvl="5"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6pPr>
            <a:lvl7pPr marL="2743200" marR="0" lvl="6"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7pPr>
            <a:lvl8pPr marL="3200400" marR="0" lvl="7"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8pPr>
            <a:lvl9pPr marL="3657600" marR="0" lvl="8" indent="0" algn="l" rtl="0">
              <a:spcBef>
                <a:spcPts val="320"/>
              </a:spcBef>
              <a:buClr>
                <a:schemeClr val="dk1"/>
              </a:buClr>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70" name="Shape 70"/>
          <p:cNvSpPr txBox="1">
            <a:spLocks noGrp="1"/>
          </p:cNvSpPr>
          <p:nvPr>
            <p:ph type="body" idx="4"/>
          </p:nvPr>
        </p:nvSpPr>
        <p:spPr>
          <a:xfrm>
            <a:off x="4645025" y="2174875"/>
            <a:ext cx="4041774" cy="3951287"/>
          </a:xfrm>
          <a:prstGeom prst="rect">
            <a:avLst/>
          </a:prstGeom>
          <a:noFill/>
          <a:ln>
            <a:noFill/>
          </a:ln>
        </p:spPr>
        <p:txBody>
          <a:bodyPr lIns="91425" tIns="91425" rIns="91425" bIns="91425" anchor="t" anchorCtr="0"/>
          <a:lstStyle>
            <a:lvl1pPr marL="342900" marR="0" lvl="0" indent="-1905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1pPr>
            <a:lvl2pPr marL="742950" marR="0" lvl="1" indent="-15875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2pPr>
            <a:lvl3pPr marL="1143000" marR="0" lvl="2" indent="-114300" algn="l" rtl="0">
              <a:spcBef>
                <a:spcPts val="36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3pPr>
            <a:lvl4pPr marL="1600200" marR="0" lvl="3"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4pPr>
            <a:lvl5pPr marL="2057400" marR="0" lvl="4"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5pPr>
            <a:lvl6pPr marL="2514600" marR="0" lvl="5"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6pPr>
            <a:lvl7pPr marL="2971800" marR="0" lvl="6"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7pPr>
            <a:lvl8pPr marL="3429000" marR="0" lvl="7"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8pPr>
            <a:lvl9pPr marL="3886200" marR="0" lvl="8" indent="-127000" algn="l" rtl="0">
              <a:spcBef>
                <a:spcPts val="320"/>
              </a:spcBef>
              <a:buClr>
                <a:schemeClr val="dk1"/>
              </a:buClr>
              <a:buSzPct val="100000"/>
              <a:buFont typeface="Arial"/>
              <a:buChar char="•"/>
              <a:defRPr sz="1600" b="0" i="0" u="none" strike="noStrike" cap="none">
                <a:solidFill>
                  <a:schemeClr val="dk1"/>
                </a:solidFill>
                <a:latin typeface="Calibri"/>
                <a:ea typeface="Calibri"/>
                <a:cs typeface="Calibri"/>
                <a:sym typeface="Calibri"/>
              </a:defRPr>
            </a:lvl9pPr>
          </a:lstStyle>
          <a:p>
            <a:endParaRPr/>
          </a:p>
        </p:txBody>
      </p:sp>
      <p:sp>
        <p:nvSpPr>
          <p:cNvPr id="71" name="Shape 7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2" name="Shape 7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3" name="Shape 73"/>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74"/>
        <p:cNvGrpSpPr/>
        <p:nvPr/>
      </p:nvGrpSpPr>
      <p:grpSpPr>
        <a:xfrm>
          <a:off x="0" y="0"/>
          <a:ext cx="0" cy="0"/>
          <a:chOff x="0" y="0"/>
          <a:chExt cx="0" cy="0"/>
        </a:xfrm>
      </p:grpSpPr>
      <p:sp>
        <p:nvSpPr>
          <p:cNvPr id="75" name="Shape 75"/>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6" name="Shape 76"/>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7" name="Shape 77"/>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78"/>
        <p:cNvGrpSpPr/>
        <p:nvPr/>
      </p:nvGrpSpPr>
      <p:grpSpPr>
        <a:xfrm>
          <a:off x="0" y="0"/>
          <a:ext cx="0" cy="0"/>
          <a:chOff x="0" y="0"/>
          <a:chExt cx="0" cy="0"/>
        </a:xfrm>
      </p:grpSpPr>
      <p:sp>
        <p:nvSpPr>
          <p:cNvPr id="79" name="Shape 79"/>
          <p:cNvSpPr txBox="1">
            <a:spLocks noGrp="1"/>
          </p:cNvSpPr>
          <p:nvPr>
            <p:ph type="title"/>
          </p:nvPr>
        </p:nvSpPr>
        <p:spPr>
          <a:xfrm>
            <a:off x="457200" y="273050"/>
            <a:ext cx="3008313" cy="1162049"/>
          </a:xfrm>
          <a:prstGeom prst="rect">
            <a:avLst/>
          </a:prstGeom>
          <a:noFill/>
          <a:ln>
            <a:noFill/>
          </a:ln>
        </p:spPr>
        <p:txBody>
          <a:bodyPr lIns="91425" tIns="91425" rIns="91425" bIns="91425" anchor="b" anchorCtr="0"/>
          <a:lstStyle>
            <a:lvl1pPr marL="0" marR="0" lvl="0" indent="0" algn="l" rtl="0">
              <a:spcBef>
                <a:spcPts val="0"/>
              </a:spcBef>
              <a:buClr>
                <a:schemeClr val="dk1"/>
              </a:buClr>
              <a:buFont typeface="Calibri"/>
              <a:buNone/>
              <a:defRPr sz="2000" b="1"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0" name="Shape 80"/>
          <p:cNvSpPr txBox="1">
            <a:spLocks noGrp="1"/>
          </p:cNvSpPr>
          <p:nvPr>
            <p:ph type="body" idx="1"/>
          </p:nvPr>
        </p:nvSpPr>
        <p:spPr>
          <a:xfrm>
            <a:off x="3575050" y="273050"/>
            <a:ext cx="5111750" cy="5853112"/>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1" name="Shape 81"/>
          <p:cNvSpPr txBox="1">
            <a:spLocks noGrp="1"/>
          </p:cNvSpPr>
          <p:nvPr>
            <p:ph type="body" idx="2"/>
          </p:nvPr>
        </p:nvSpPr>
        <p:spPr>
          <a:xfrm>
            <a:off x="457200" y="1435100"/>
            <a:ext cx="3008313" cy="4691063"/>
          </a:xfrm>
          <a:prstGeom prst="rect">
            <a:avLst/>
          </a:prstGeom>
          <a:noFill/>
          <a:ln>
            <a:noFill/>
          </a:ln>
        </p:spPr>
        <p:txBody>
          <a:bodyPr lIns="91425" tIns="91425" rIns="91425" bIns="91425" anchor="t" anchorCtr="0"/>
          <a:lstStyle>
            <a:lvl1pPr marL="0" marR="0" lvl="0" indent="0" algn="l" rtl="0">
              <a:spcBef>
                <a:spcPts val="280"/>
              </a:spcBef>
              <a:buClr>
                <a:schemeClr val="dk1"/>
              </a:buClr>
              <a:buFont typeface="Arial"/>
              <a:buNone/>
              <a:defRPr sz="1400" b="0" i="0" u="none" strike="noStrike" cap="none">
                <a:solidFill>
                  <a:schemeClr val="dk1"/>
                </a:solidFill>
                <a:latin typeface="Calibri"/>
                <a:ea typeface="Calibri"/>
                <a:cs typeface="Calibri"/>
                <a:sym typeface="Calibri"/>
              </a:defRPr>
            </a:lvl1pPr>
            <a:lvl2pPr marL="457200" marR="0" lvl="1" indent="0" algn="l" rtl="0">
              <a:spcBef>
                <a:spcPts val="240"/>
              </a:spcBef>
              <a:buClr>
                <a:schemeClr val="dk1"/>
              </a:buClr>
              <a:buFont typeface="Arial"/>
              <a:buNone/>
              <a:defRPr sz="1200" b="0" i="0" u="none" strike="noStrike" cap="none">
                <a:solidFill>
                  <a:schemeClr val="dk1"/>
                </a:solidFill>
                <a:latin typeface="Calibri"/>
                <a:ea typeface="Calibri"/>
                <a:cs typeface="Calibri"/>
                <a:sym typeface="Calibri"/>
              </a:defRPr>
            </a:lvl2pPr>
            <a:lvl3pPr marL="914400" marR="0" lvl="2" indent="0" algn="l" rtl="0">
              <a:spcBef>
                <a:spcPts val="200"/>
              </a:spcBef>
              <a:buClr>
                <a:schemeClr val="dk1"/>
              </a:buClr>
              <a:buFont typeface="Arial"/>
              <a:buNone/>
              <a:defRPr sz="1000" b="0" i="0" u="none" strike="noStrike" cap="none">
                <a:solidFill>
                  <a:schemeClr val="dk1"/>
                </a:solidFill>
                <a:latin typeface="Calibri"/>
                <a:ea typeface="Calibri"/>
                <a:cs typeface="Calibri"/>
                <a:sym typeface="Calibri"/>
              </a:defRPr>
            </a:lvl3pPr>
            <a:lvl4pPr marL="1371600" marR="0" lvl="3"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4pPr>
            <a:lvl5pPr marL="1828800" marR="0" lvl="4"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5pPr>
            <a:lvl6pPr marL="2286000" marR="0" lvl="5"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6pPr>
            <a:lvl7pPr marL="2743200" marR="0" lvl="6"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7pPr>
            <a:lvl8pPr marL="3200400" marR="0" lvl="7"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8pPr>
            <a:lvl9pPr marL="3657600" marR="0" lvl="8"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9pPr>
          </a:lstStyle>
          <a:p>
            <a:endParaRPr/>
          </a:p>
        </p:txBody>
      </p:sp>
      <p:sp>
        <p:nvSpPr>
          <p:cNvPr id="82" name="Shape 82"/>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3" name="Shape 83"/>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4" name="Shape 84"/>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85"/>
        <p:cNvGrpSpPr/>
        <p:nvPr/>
      </p:nvGrpSpPr>
      <p:grpSpPr>
        <a:xfrm>
          <a:off x="0" y="0"/>
          <a:ext cx="0" cy="0"/>
          <a:chOff x="0" y="0"/>
          <a:chExt cx="0" cy="0"/>
        </a:xfrm>
      </p:grpSpPr>
      <p:sp>
        <p:nvSpPr>
          <p:cNvPr id="86" name="Shape 86"/>
          <p:cNvSpPr txBox="1">
            <a:spLocks noGrp="1"/>
          </p:cNvSpPr>
          <p:nvPr>
            <p:ph type="title"/>
          </p:nvPr>
        </p:nvSpPr>
        <p:spPr>
          <a:xfrm>
            <a:off x="1792288" y="4800600"/>
            <a:ext cx="5486399" cy="566737"/>
          </a:xfrm>
          <a:prstGeom prst="rect">
            <a:avLst/>
          </a:prstGeom>
          <a:noFill/>
          <a:ln>
            <a:noFill/>
          </a:ln>
        </p:spPr>
        <p:txBody>
          <a:bodyPr lIns="91425" tIns="91425" rIns="91425" bIns="91425" anchor="b" anchorCtr="0"/>
          <a:lstStyle>
            <a:lvl1pPr marL="0" marR="0" lvl="0" indent="0" algn="l" rtl="0">
              <a:spcBef>
                <a:spcPts val="0"/>
              </a:spcBef>
              <a:buClr>
                <a:schemeClr val="dk1"/>
              </a:buClr>
              <a:buFont typeface="Calibri"/>
              <a:buNone/>
              <a:defRPr sz="2000" b="1"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7" name="Shape 87"/>
          <p:cNvSpPr>
            <a:spLocks noGrp="1"/>
          </p:cNvSpPr>
          <p:nvPr>
            <p:ph type="pic" idx="2"/>
          </p:nvPr>
        </p:nvSpPr>
        <p:spPr>
          <a:xfrm>
            <a:off x="1792288" y="612775"/>
            <a:ext cx="5486399" cy="4114800"/>
          </a:xfrm>
          <a:prstGeom prst="rect">
            <a:avLst/>
          </a:prstGeom>
          <a:noFill/>
          <a:ln>
            <a:noFill/>
          </a:ln>
        </p:spPr>
        <p:txBody>
          <a:bodyPr lIns="91425" tIns="91425" rIns="91425" bIns="91425" anchor="t" anchorCtr="0"/>
          <a:lstStyle>
            <a:lvl1pPr marL="0" marR="0" lvl="0" indent="0" algn="l" rtl="0">
              <a:spcBef>
                <a:spcPts val="640"/>
              </a:spcBef>
              <a:buClr>
                <a:schemeClr val="dk1"/>
              </a:buClr>
              <a:buFont typeface="Arial"/>
              <a:buNone/>
              <a:defRPr sz="3200" b="0" i="0" u="none" strike="noStrike" cap="none">
                <a:solidFill>
                  <a:schemeClr val="dk1"/>
                </a:solidFill>
                <a:latin typeface="Calibri"/>
                <a:ea typeface="Calibri"/>
                <a:cs typeface="Calibri"/>
                <a:sym typeface="Calibri"/>
              </a:defRPr>
            </a:lvl1pPr>
            <a:lvl2pPr marL="457200" marR="0" lvl="1" indent="0" algn="l" rtl="0">
              <a:spcBef>
                <a:spcPts val="560"/>
              </a:spcBef>
              <a:buClr>
                <a:schemeClr val="dk1"/>
              </a:buClr>
              <a:buFont typeface="Arial"/>
              <a:buNone/>
              <a:defRPr sz="2800" b="0" i="0" u="none" strike="noStrike" cap="none">
                <a:solidFill>
                  <a:schemeClr val="dk1"/>
                </a:solidFill>
                <a:latin typeface="Calibri"/>
                <a:ea typeface="Calibri"/>
                <a:cs typeface="Calibri"/>
                <a:sym typeface="Calibri"/>
              </a:defRPr>
            </a:lvl2pPr>
            <a:lvl3pPr marL="914400" marR="0" lvl="2" indent="0" algn="l" rtl="0">
              <a:spcBef>
                <a:spcPts val="480"/>
              </a:spcBef>
              <a:buClr>
                <a:schemeClr val="dk1"/>
              </a:buClr>
              <a:buFont typeface="Arial"/>
              <a:buNone/>
              <a:defRPr sz="2400" b="0" i="0" u="none" strike="noStrike" cap="none">
                <a:solidFill>
                  <a:schemeClr val="dk1"/>
                </a:solidFill>
                <a:latin typeface="Calibri"/>
                <a:ea typeface="Calibri"/>
                <a:cs typeface="Calibri"/>
                <a:sym typeface="Calibri"/>
              </a:defRPr>
            </a:lvl3pPr>
            <a:lvl4pPr marL="1371600" marR="0" lvl="3" indent="0" algn="l" rtl="0">
              <a:spcBef>
                <a:spcPts val="400"/>
              </a:spcBef>
              <a:buClr>
                <a:schemeClr val="dk1"/>
              </a:buClr>
              <a:buFont typeface="Arial"/>
              <a:buNone/>
              <a:defRPr sz="2000" b="0" i="0" u="none" strike="noStrike" cap="none">
                <a:solidFill>
                  <a:schemeClr val="dk1"/>
                </a:solidFill>
                <a:latin typeface="Calibri"/>
                <a:ea typeface="Calibri"/>
                <a:cs typeface="Calibri"/>
                <a:sym typeface="Calibri"/>
              </a:defRPr>
            </a:lvl4pPr>
            <a:lvl5pPr marL="1828800" marR="0" lvl="4" indent="0" algn="l" rtl="0">
              <a:spcBef>
                <a:spcPts val="400"/>
              </a:spcBef>
              <a:buClr>
                <a:schemeClr val="dk1"/>
              </a:buClr>
              <a:buFont typeface="Arial"/>
              <a:buNone/>
              <a:defRPr sz="2000" b="0" i="0" u="none" strike="noStrike" cap="none">
                <a:solidFill>
                  <a:schemeClr val="dk1"/>
                </a:solidFill>
                <a:latin typeface="Calibri"/>
                <a:ea typeface="Calibri"/>
                <a:cs typeface="Calibri"/>
                <a:sym typeface="Calibri"/>
              </a:defRPr>
            </a:lvl5pPr>
            <a:lvl6pPr marL="2286000" marR="0" lvl="5" indent="0" algn="l" rtl="0">
              <a:spcBef>
                <a:spcPts val="400"/>
              </a:spcBef>
              <a:buClr>
                <a:schemeClr val="dk1"/>
              </a:buClr>
              <a:buFont typeface="Arial"/>
              <a:buNone/>
              <a:defRPr sz="2000" b="0" i="0" u="none" strike="noStrike" cap="none">
                <a:solidFill>
                  <a:schemeClr val="dk1"/>
                </a:solidFill>
                <a:latin typeface="Calibri"/>
                <a:ea typeface="Calibri"/>
                <a:cs typeface="Calibri"/>
                <a:sym typeface="Calibri"/>
              </a:defRPr>
            </a:lvl6pPr>
            <a:lvl7pPr marL="2743200" marR="0" lvl="6" indent="0" algn="l" rtl="0">
              <a:spcBef>
                <a:spcPts val="400"/>
              </a:spcBef>
              <a:buClr>
                <a:schemeClr val="dk1"/>
              </a:buClr>
              <a:buFont typeface="Arial"/>
              <a:buNone/>
              <a:defRPr sz="2000" b="0" i="0" u="none" strike="noStrike" cap="none">
                <a:solidFill>
                  <a:schemeClr val="dk1"/>
                </a:solidFill>
                <a:latin typeface="Calibri"/>
                <a:ea typeface="Calibri"/>
                <a:cs typeface="Calibri"/>
                <a:sym typeface="Calibri"/>
              </a:defRPr>
            </a:lvl7pPr>
            <a:lvl8pPr marL="3200400" marR="0" lvl="7" indent="0" algn="l" rtl="0">
              <a:spcBef>
                <a:spcPts val="400"/>
              </a:spcBef>
              <a:buClr>
                <a:schemeClr val="dk1"/>
              </a:buClr>
              <a:buFont typeface="Arial"/>
              <a:buNone/>
              <a:defRPr sz="2000" b="0" i="0" u="none" strike="noStrike" cap="none">
                <a:solidFill>
                  <a:schemeClr val="dk1"/>
                </a:solidFill>
                <a:latin typeface="Calibri"/>
                <a:ea typeface="Calibri"/>
                <a:cs typeface="Calibri"/>
                <a:sym typeface="Calibri"/>
              </a:defRPr>
            </a:lvl8pPr>
            <a:lvl9pPr marL="3657600" marR="0" lvl="8" indent="0" algn="l" rtl="0">
              <a:spcBef>
                <a:spcPts val="400"/>
              </a:spcBef>
              <a:buClr>
                <a:schemeClr val="dk1"/>
              </a:buClr>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88" name="Shape 88"/>
          <p:cNvSpPr txBox="1">
            <a:spLocks noGrp="1"/>
          </p:cNvSpPr>
          <p:nvPr>
            <p:ph type="body" idx="1"/>
          </p:nvPr>
        </p:nvSpPr>
        <p:spPr>
          <a:xfrm>
            <a:off x="1792288" y="5367337"/>
            <a:ext cx="5486399" cy="804861"/>
          </a:xfrm>
          <a:prstGeom prst="rect">
            <a:avLst/>
          </a:prstGeom>
          <a:noFill/>
          <a:ln>
            <a:noFill/>
          </a:ln>
        </p:spPr>
        <p:txBody>
          <a:bodyPr lIns="91425" tIns="91425" rIns="91425" bIns="91425" anchor="t" anchorCtr="0"/>
          <a:lstStyle>
            <a:lvl1pPr marL="0" marR="0" lvl="0" indent="0" algn="l" rtl="0">
              <a:spcBef>
                <a:spcPts val="280"/>
              </a:spcBef>
              <a:buClr>
                <a:schemeClr val="dk1"/>
              </a:buClr>
              <a:buFont typeface="Arial"/>
              <a:buNone/>
              <a:defRPr sz="1400" b="0" i="0" u="none" strike="noStrike" cap="none">
                <a:solidFill>
                  <a:schemeClr val="dk1"/>
                </a:solidFill>
                <a:latin typeface="Calibri"/>
                <a:ea typeface="Calibri"/>
                <a:cs typeface="Calibri"/>
                <a:sym typeface="Calibri"/>
              </a:defRPr>
            </a:lvl1pPr>
            <a:lvl2pPr marL="457200" marR="0" lvl="1" indent="0" algn="l" rtl="0">
              <a:spcBef>
                <a:spcPts val="240"/>
              </a:spcBef>
              <a:buClr>
                <a:schemeClr val="dk1"/>
              </a:buClr>
              <a:buFont typeface="Arial"/>
              <a:buNone/>
              <a:defRPr sz="1200" b="0" i="0" u="none" strike="noStrike" cap="none">
                <a:solidFill>
                  <a:schemeClr val="dk1"/>
                </a:solidFill>
                <a:latin typeface="Calibri"/>
                <a:ea typeface="Calibri"/>
                <a:cs typeface="Calibri"/>
                <a:sym typeface="Calibri"/>
              </a:defRPr>
            </a:lvl2pPr>
            <a:lvl3pPr marL="914400" marR="0" lvl="2" indent="0" algn="l" rtl="0">
              <a:spcBef>
                <a:spcPts val="200"/>
              </a:spcBef>
              <a:buClr>
                <a:schemeClr val="dk1"/>
              </a:buClr>
              <a:buFont typeface="Arial"/>
              <a:buNone/>
              <a:defRPr sz="1000" b="0" i="0" u="none" strike="noStrike" cap="none">
                <a:solidFill>
                  <a:schemeClr val="dk1"/>
                </a:solidFill>
                <a:latin typeface="Calibri"/>
                <a:ea typeface="Calibri"/>
                <a:cs typeface="Calibri"/>
                <a:sym typeface="Calibri"/>
              </a:defRPr>
            </a:lvl3pPr>
            <a:lvl4pPr marL="1371600" marR="0" lvl="3"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4pPr>
            <a:lvl5pPr marL="1828800" marR="0" lvl="4"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5pPr>
            <a:lvl6pPr marL="2286000" marR="0" lvl="5"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6pPr>
            <a:lvl7pPr marL="2743200" marR="0" lvl="6"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7pPr>
            <a:lvl8pPr marL="3200400" marR="0" lvl="7"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8pPr>
            <a:lvl9pPr marL="3657600" marR="0" lvl="8" indent="0" algn="l" rtl="0">
              <a:spcBef>
                <a:spcPts val="180"/>
              </a:spcBef>
              <a:buClr>
                <a:schemeClr val="dk1"/>
              </a:buClr>
              <a:buFont typeface="Arial"/>
              <a:buNone/>
              <a:defRPr sz="900" b="0" i="0" u="none" strike="noStrike" cap="none">
                <a:solidFill>
                  <a:schemeClr val="dk1"/>
                </a:solidFill>
                <a:latin typeface="Calibri"/>
                <a:ea typeface="Calibri"/>
                <a:cs typeface="Calibri"/>
                <a:sym typeface="Calibri"/>
              </a:defRPr>
            </a:lvl9pPr>
          </a:lstStyle>
          <a:p>
            <a:endParaRPr/>
          </a:p>
        </p:txBody>
      </p:sp>
      <p:sp>
        <p:nvSpPr>
          <p:cNvPr id="89" name="Shape 89"/>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90" name="Shape 90"/>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91" name="Shape 91"/>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92"/>
        <p:cNvGrpSpPr/>
        <p:nvPr/>
      </p:nvGrpSpPr>
      <p:grpSpPr>
        <a:xfrm>
          <a:off x="0" y="0"/>
          <a:ext cx="0" cy="0"/>
          <a:chOff x="0" y="0"/>
          <a:chExt cx="0" cy="0"/>
        </a:xfrm>
      </p:grpSpPr>
      <p:sp>
        <p:nvSpPr>
          <p:cNvPr id="93" name="Shape 93"/>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94" name="Shape 94"/>
          <p:cNvSpPr txBox="1">
            <a:spLocks noGrp="1"/>
          </p:cNvSpPr>
          <p:nvPr>
            <p:ph type="body" idx="1"/>
          </p:nvPr>
        </p:nvSpPr>
        <p:spPr>
          <a:xfrm rot="5400000">
            <a:off x="2309018" y="-251618"/>
            <a:ext cx="4525963" cy="8229600"/>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95" name="Shape 95"/>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96" name="Shape 96"/>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97" name="Shape 97"/>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98"/>
        <p:cNvGrpSpPr/>
        <p:nvPr/>
      </p:nvGrpSpPr>
      <p:grpSpPr>
        <a:xfrm>
          <a:off x="0" y="0"/>
          <a:ext cx="0" cy="0"/>
          <a:chOff x="0" y="0"/>
          <a:chExt cx="0" cy="0"/>
        </a:xfrm>
      </p:grpSpPr>
      <p:sp>
        <p:nvSpPr>
          <p:cNvPr id="99" name="Shape 99"/>
          <p:cNvSpPr txBox="1">
            <a:spLocks noGrp="1"/>
          </p:cNvSpPr>
          <p:nvPr>
            <p:ph type="title"/>
          </p:nvPr>
        </p:nvSpPr>
        <p:spPr>
          <a:xfrm rot="5400000">
            <a:off x="4732337" y="2171700"/>
            <a:ext cx="5851525" cy="20574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00" name="Shape 100"/>
          <p:cNvSpPr txBox="1">
            <a:spLocks noGrp="1"/>
          </p:cNvSpPr>
          <p:nvPr>
            <p:ph type="body" idx="1"/>
          </p:nvPr>
        </p:nvSpPr>
        <p:spPr>
          <a:xfrm rot="5400000">
            <a:off x="541337" y="190500"/>
            <a:ext cx="5851525" cy="6019799"/>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01" name="Shape 101"/>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02" name="Shape 102"/>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03" name="Shape 103"/>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a:solidFill>
                  <a:srgbClr val="888888"/>
                </a:solidFill>
                <a:latin typeface="Calibri"/>
                <a:ea typeface="Calibri"/>
                <a:cs typeface="Calibri"/>
                <a:sym typeface="Calibri"/>
              </a:rPr>
              <a:t>‹#›</a:t>
            </a:fld>
            <a:endParaRPr lang="en-GB" sz="1200">
              <a:solidFill>
                <a:srgbClr val="888888"/>
              </a:solidFill>
              <a:latin typeface="Calibri"/>
              <a:ea typeface="Calibri"/>
              <a:cs typeface="Calibri"/>
              <a:sym typeface="Calibri"/>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74637"/>
            <a:ext cx="8229600" cy="1143000"/>
          </a:xfrm>
          <a:prstGeom prst="rect">
            <a:avLst/>
          </a:prstGeom>
          <a:noFill/>
          <a:ln>
            <a:noFill/>
          </a:ln>
        </p:spPr>
        <p:txBody>
          <a:bodyPr lIns="91425" tIns="91425" rIns="91425" bIns="91425" anchor="ctr" anchorCtr="0"/>
          <a:lstStyle>
            <a:lvl1pPr marL="0" marR="0" lvl="0" indent="0" algn="ctr" rtl="0">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342900" marR="0" lvl="0" indent="-139700" algn="l" rtl="0">
              <a:spcBef>
                <a:spcPts val="64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742950" marR="0" lvl="1" indent="-107950" algn="l" rtl="0">
              <a:spcBef>
                <a:spcPts val="56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spcBef>
                <a:spcPts val="48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spcBef>
                <a:spcPts val="4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Shape 12"/>
          <p:cNvSpPr txBox="1">
            <a:spLocks noGrp="1"/>
          </p:cNvSpPr>
          <p:nvPr>
            <p:ph type="dt" idx="10"/>
          </p:nvPr>
        </p:nvSpPr>
        <p:spPr>
          <a:xfrm>
            <a:off x="457200" y="6356350"/>
            <a:ext cx="2133599" cy="365125"/>
          </a:xfrm>
          <a:prstGeom prst="rect">
            <a:avLst/>
          </a:prstGeom>
          <a:noFill/>
          <a:ln>
            <a:noFill/>
          </a:ln>
        </p:spPr>
        <p:txBody>
          <a:bodyPr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3" name="Shape 13"/>
          <p:cNvSpPr txBox="1">
            <a:spLocks noGrp="1"/>
          </p:cNvSpPr>
          <p:nvPr>
            <p:ph type="ftr" idx="11"/>
          </p:nvPr>
        </p:nvSpPr>
        <p:spPr>
          <a:xfrm>
            <a:off x="3124200" y="6356350"/>
            <a:ext cx="2895600" cy="365125"/>
          </a:xfrm>
          <a:prstGeom prst="rect">
            <a:avLst/>
          </a:prstGeom>
          <a:noFill/>
          <a:ln>
            <a:noFill/>
          </a:ln>
        </p:spPr>
        <p:txBody>
          <a:bodyPr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4" name="Shape 14"/>
          <p:cNvSpPr txBox="1">
            <a:spLocks noGrp="1"/>
          </p:cNvSpPr>
          <p:nvPr>
            <p:ph type="sldNum" idx="12"/>
          </p:nvPr>
        </p:nvSpPr>
        <p:spPr>
          <a:xfrm>
            <a:off x="6553200" y="6356350"/>
            <a:ext cx="2133599" cy="36512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GB" sz="1200" b="0" i="0" u="none" strike="noStrike" cap="none">
                <a:solidFill>
                  <a:srgbClr val="888888"/>
                </a:solidFill>
                <a:latin typeface="Calibri"/>
                <a:ea typeface="Calibri"/>
                <a:cs typeface="Calibri"/>
                <a:sym typeface="Calibri"/>
              </a:rPr>
              <a:t>‹#›</a:t>
            </a:fld>
            <a:endParaRPr lang="en-GB" sz="1200" b="0" i="0" u="none" strike="noStrike" cap="none">
              <a:solidFill>
                <a:srgbClr val="888888"/>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thebalance.com/cost-benefit-analysis-2275277"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Shape 109"/>
          <p:cNvSpPr txBox="1">
            <a:spLocks noGrp="1"/>
          </p:cNvSpPr>
          <p:nvPr>
            <p:ph type="ctrTitle"/>
          </p:nvPr>
        </p:nvSpPr>
        <p:spPr>
          <a:xfrm>
            <a:off x="685800" y="2130425"/>
            <a:ext cx="7772400" cy="1470024"/>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GB" sz="4400" b="0" i="0" u="none" strike="noStrike" cap="none" dirty="0">
                <a:solidFill>
                  <a:schemeClr val="dk1"/>
                </a:solidFill>
                <a:latin typeface="Calibri"/>
                <a:ea typeface="Calibri"/>
                <a:cs typeface="Calibri"/>
                <a:sym typeface="Calibri"/>
              </a:rPr>
              <a:t>Project Management Principles</a:t>
            </a:r>
          </a:p>
        </p:txBody>
      </p:sp>
      <p:sp>
        <p:nvSpPr>
          <p:cNvPr id="110" name="Shape 110"/>
          <p:cNvSpPr txBox="1">
            <a:spLocks noGrp="1"/>
          </p:cNvSpPr>
          <p:nvPr>
            <p:ph type="subTitle" idx="1"/>
          </p:nvPr>
        </p:nvSpPr>
        <p:spPr>
          <a:xfrm>
            <a:off x="1371600" y="3886200"/>
            <a:ext cx="6400799" cy="1752600"/>
          </a:xfrm>
          <a:prstGeom prst="rect">
            <a:avLst/>
          </a:prstGeom>
          <a:noFill/>
          <a:ln>
            <a:noFill/>
          </a:ln>
        </p:spPr>
        <p:txBody>
          <a:bodyPr lIns="91425" tIns="45700" rIns="91425" bIns="45700" anchor="t" anchorCtr="0">
            <a:noAutofit/>
          </a:bodyPr>
          <a:lstStyle/>
          <a:p>
            <a:pPr marL="0" marR="0" lvl="0" indent="0" algn="ctr" rtl="0">
              <a:spcBef>
                <a:spcPts val="0"/>
              </a:spcBef>
              <a:buClr>
                <a:srgbClr val="888888"/>
              </a:buClr>
              <a:buSzPct val="25000"/>
              <a:buFont typeface="Arial"/>
              <a:buNone/>
            </a:pPr>
            <a:r>
              <a:rPr lang="en-GB" dirty="0" smtClean="0"/>
              <a:t>Essentials to consider in Project Management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Shape 336"/>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dirty="0" smtClean="0">
                <a:solidFill>
                  <a:srgbClr val="347FD8"/>
                </a:solidFill>
                <a:latin typeface="Calibri"/>
                <a:ea typeface="Calibri"/>
                <a:cs typeface="Calibri"/>
                <a:sym typeface="Calibri"/>
              </a:rPr>
              <a:t>Recap what we have covered so far</a:t>
            </a:r>
            <a:endParaRPr lang="en-US" sz="4400" b="0" i="0" u="none" strike="noStrike" cap="none" dirty="0">
              <a:solidFill>
                <a:srgbClr val="347FD8"/>
              </a:solidFill>
              <a:latin typeface="Calibri"/>
              <a:ea typeface="Calibri"/>
              <a:cs typeface="Calibri"/>
              <a:sym typeface="Calibri"/>
            </a:endParaRPr>
          </a:p>
        </p:txBody>
      </p:sp>
      <p:sp>
        <p:nvSpPr>
          <p:cNvPr id="337" name="Shape 337"/>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dirty="0" smtClean="0">
                <a:solidFill>
                  <a:schemeClr val="dk1"/>
                </a:solidFill>
                <a:latin typeface="Calibri"/>
                <a:ea typeface="Calibri"/>
                <a:cs typeface="Calibri"/>
                <a:sym typeface="Calibri"/>
              </a:rPr>
              <a:t>You should </a:t>
            </a:r>
            <a:r>
              <a:rPr lang="en-US" sz="2800" b="0" i="0" u="none" dirty="0">
                <a:solidFill>
                  <a:schemeClr val="dk1"/>
                </a:solidFill>
                <a:latin typeface="Calibri"/>
                <a:ea typeface="Calibri"/>
                <a:cs typeface="Calibri"/>
                <a:sym typeface="Calibri"/>
              </a:rPr>
              <a:t>now </a:t>
            </a:r>
            <a:r>
              <a:rPr lang="en-US" sz="2800" b="0" i="0" u="none" dirty="0" smtClean="0">
                <a:solidFill>
                  <a:schemeClr val="dk1"/>
                </a:solidFill>
                <a:latin typeface="Calibri"/>
                <a:ea typeface="Calibri"/>
                <a:cs typeface="Calibri"/>
                <a:sym typeface="Calibri"/>
              </a:rPr>
              <a:t>be able </a:t>
            </a:r>
            <a:r>
              <a:rPr lang="en-US" sz="2800" b="0" i="0" u="none" dirty="0">
                <a:solidFill>
                  <a:schemeClr val="dk1"/>
                </a:solidFill>
                <a:latin typeface="Calibri"/>
                <a:ea typeface="Calibri"/>
                <a:cs typeface="Calibri"/>
                <a:sym typeface="Calibri"/>
              </a:rPr>
              <a:t>to;</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Define </a:t>
            </a:r>
            <a:r>
              <a:rPr lang="en-US" sz="2400" b="0" i="0" u="none" strike="noStrike" cap="none" dirty="0">
                <a:solidFill>
                  <a:schemeClr val="dk1"/>
                </a:solidFill>
                <a:latin typeface="Calibri"/>
                <a:ea typeface="Calibri"/>
                <a:cs typeface="Calibri"/>
                <a:sym typeface="Calibri"/>
              </a:rPr>
              <a:t>key Project Management </a:t>
            </a:r>
            <a:r>
              <a:rPr lang="en-US" sz="2400" b="0" i="0" u="none" strike="noStrike" cap="none" dirty="0" smtClean="0">
                <a:solidFill>
                  <a:schemeClr val="dk1"/>
                </a:solidFill>
                <a:latin typeface="Calibri"/>
                <a:ea typeface="Calibri"/>
                <a:cs typeface="Calibri"/>
                <a:sym typeface="Calibri"/>
              </a:rPr>
              <a:t>terms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Describe considerations in a Communications Plan</a:t>
            </a:r>
            <a:endParaRPr lang="en-US" sz="2400" dirty="0">
              <a:solidFill>
                <a:schemeClr val="dk1"/>
              </a:solidFill>
              <a:latin typeface="Calibri"/>
              <a:ea typeface="Calibri"/>
              <a:cs typeface="Calibri"/>
              <a:sym typeface="Calibri"/>
            </a:endParaRP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Identify key tools</a:t>
            </a:r>
          </a:p>
          <a:p>
            <a:pPr lvl="1">
              <a:spcBef>
                <a:spcPts val="480"/>
              </a:spcBef>
              <a:spcAft>
                <a:spcPts val="0"/>
              </a:spcAft>
              <a:buClr>
                <a:schemeClr val="dk1"/>
              </a:buClr>
              <a:buSzPct val="100000"/>
              <a:buFont typeface="Arial"/>
              <a:buChar char="–"/>
            </a:pPr>
            <a:r>
              <a:rPr lang="en-US" sz="2400" dirty="0">
                <a:solidFill>
                  <a:schemeClr val="dk1"/>
                </a:solidFill>
                <a:latin typeface="Calibri"/>
                <a:ea typeface="Calibri"/>
                <a:cs typeface="Calibri"/>
                <a:sym typeface="Calibri"/>
              </a:rPr>
              <a:t>NEW</a:t>
            </a:r>
          </a:p>
          <a:p>
            <a:pPr marL="742950" marR="0" lvl="1" indent="-285750" algn="l" rtl="0">
              <a:lnSpc>
                <a:spcPct val="100000"/>
              </a:lnSpc>
              <a:spcBef>
                <a:spcPts val="480"/>
              </a:spcBef>
              <a:spcAft>
                <a:spcPts val="0"/>
              </a:spcAft>
              <a:buClr>
                <a:schemeClr val="dk1"/>
              </a:buClr>
              <a:buSzPct val="100000"/>
              <a:buFont typeface="Arial"/>
              <a:buChar char="–"/>
            </a:pPr>
            <a:r>
              <a:rPr lang="en-US" sz="2400" dirty="0" smtClean="0">
                <a:solidFill>
                  <a:schemeClr val="dk1"/>
                </a:solidFill>
                <a:latin typeface="Calibri"/>
                <a:ea typeface="Calibri"/>
                <a:cs typeface="Calibri"/>
                <a:sym typeface="Calibri"/>
              </a:rPr>
              <a:t>Understand a Project Schedule</a:t>
            </a:r>
            <a:endParaRPr lang="en-US" sz="2400" b="0" i="0" u="none" strike="noStrike" cap="none" dirty="0">
              <a:solidFill>
                <a:schemeClr val="dk1"/>
              </a:solidFill>
              <a:latin typeface="Calibri"/>
              <a:ea typeface="Calibri"/>
              <a:cs typeface="Calibri"/>
              <a:sym typeface="Calibri"/>
            </a:endParaRP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smtClean="0">
                <a:solidFill>
                  <a:schemeClr val="dk1"/>
                </a:solidFill>
                <a:latin typeface="Calibri"/>
                <a:ea typeface="Calibri"/>
                <a:cs typeface="Calibri"/>
                <a:sym typeface="Calibri"/>
              </a:rPr>
              <a:t>PID Project Implementation </a:t>
            </a:r>
            <a:r>
              <a:rPr lang="en-US" sz="2400" b="0" i="0" u="none" strike="noStrike" cap="none" dirty="0" smtClean="0">
                <a:solidFill>
                  <a:schemeClr val="dk1"/>
                </a:solidFill>
                <a:latin typeface="Calibri"/>
                <a:ea typeface="Calibri"/>
                <a:cs typeface="Calibri"/>
                <a:sym typeface="Calibri"/>
              </a:rPr>
              <a:t>Documentation</a:t>
            </a:r>
            <a:endParaRPr lang="en-US" sz="2400" dirty="0">
              <a:solidFill>
                <a:schemeClr val="dk1"/>
              </a:solidFill>
              <a:latin typeface="Calibri"/>
              <a:ea typeface="Calibri"/>
              <a:cs typeface="Calibri"/>
              <a:sym typeface="Calibri"/>
            </a:endParaRPr>
          </a:p>
        </p:txBody>
      </p:sp>
      <p:sp>
        <p:nvSpPr>
          <p:cNvPr id="338" name="Shape 338"/>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a:t>
            </a:fld>
            <a:endParaRPr lang="en-US"/>
          </a:p>
        </p:txBody>
      </p:sp>
    </p:spTree>
    <p:extLst>
      <p:ext uri="{BB962C8B-B14F-4D97-AF65-F5344CB8AC3E}">
        <p14:creationId xmlns:p14="http://schemas.microsoft.com/office/powerpoint/2010/main" val="1945173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r>
              <a:rPr lang="en-GB" dirty="0"/>
              <a:t>By the end of </a:t>
            </a:r>
            <a:r>
              <a:rPr lang="en-GB" dirty="0" smtClean="0"/>
              <a:t>today you </a:t>
            </a:r>
            <a:r>
              <a:rPr lang="en-GB" dirty="0"/>
              <a:t>should know:</a:t>
            </a:r>
          </a:p>
          <a:p>
            <a:r>
              <a:rPr lang="en-GB" dirty="0"/>
              <a:t>key terms</a:t>
            </a:r>
          </a:p>
          <a:p>
            <a:r>
              <a:rPr lang="en-GB" dirty="0"/>
              <a:t>What is a project schedule?</a:t>
            </a:r>
          </a:p>
          <a:p>
            <a:r>
              <a:rPr lang="en-GB" dirty="0"/>
              <a:t>What is a PID</a:t>
            </a:r>
            <a:r>
              <a:rPr lang="en-GB" dirty="0" smtClean="0"/>
              <a:t>?</a:t>
            </a:r>
          </a:p>
          <a:p>
            <a:pPr marL="203200" indent="0">
              <a:buNone/>
            </a:pPr>
            <a:endParaRPr lang="en-GB" dirty="0"/>
          </a:p>
          <a:p>
            <a:pPr marL="203200" indent="0">
              <a:buNone/>
            </a:pPr>
            <a:r>
              <a:rPr lang="en-GB" dirty="0" smtClean="0"/>
              <a:t>Samples of PID to be discussed in groups- Refer to Moodle and links</a:t>
            </a:r>
            <a:r>
              <a:rPr lang="en-GB" dirty="0"/>
              <a:t/>
            </a:r>
            <a:br>
              <a:rPr lang="en-GB" dirty="0"/>
            </a:br>
            <a:endParaRPr lang="en-GB" dirty="0"/>
          </a:p>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GB" sz="1200" b="0" i="0" u="none" strike="noStrike" cap="none" smtClean="0">
                <a:solidFill>
                  <a:srgbClr val="888888"/>
                </a:solidFill>
                <a:latin typeface="Calibri"/>
                <a:ea typeface="Calibri"/>
                <a:cs typeface="Calibri"/>
                <a:sym typeface="Calibri"/>
              </a:rPr>
              <a:t>3</a:t>
            </a:fld>
            <a:endParaRPr lang="en-GB" sz="1200" b="0" i="0" u="none" strike="noStrike" cap="none">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4043996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Shape 116"/>
          <p:cNvPicPr preferRelativeResize="0"/>
          <p:nvPr/>
        </p:nvPicPr>
        <p:blipFill rotWithShape="1">
          <a:blip r:embed="rId3">
            <a:alphaModFix/>
          </a:blip>
          <a:srcRect/>
          <a:stretch/>
        </p:blipFill>
        <p:spPr>
          <a:xfrm>
            <a:off x="304800" y="1236662"/>
            <a:ext cx="8435975" cy="5621337"/>
          </a:xfrm>
          <a:prstGeom prst="rect">
            <a:avLst/>
          </a:prstGeom>
          <a:noFill/>
          <a:ln>
            <a:noFill/>
          </a:ln>
        </p:spPr>
      </p:pic>
      <p:sp>
        <p:nvSpPr>
          <p:cNvPr id="117" name="Shape 117"/>
          <p:cNvSpPr txBox="1">
            <a:spLocks noGrp="1"/>
          </p:cNvSpPr>
          <p:nvPr>
            <p:ph type="body" idx="1"/>
          </p:nvPr>
        </p:nvSpPr>
        <p:spPr>
          <a:xfrm>
            <a:off x="755650" y="2565400"/>
            <a:ext cx="7639050" cy="2808288"/>
          </a:xfrm>
          <a:prstGeom prst="rect">
            <a:avLst/>
          </a:prstGeom>
          <a:noFill/>
          <a:ln>
            <a:noFill/>
          </a:ln>
        </p:spPr>
        <p:txBody>
          <a:bodyPr lIns="91425" tIns="45700" rIns="91425" bIns="45700" anchor="t" anchorCtr="0">
            <a:noAutofit/>
          </a:bodyPr>
          <a:lstStyle/>
          <a:p>
            <a:pPr marL="0" marR="0" lvl="0" indent="0" algn="l" rtl="0">
              <a:lnSpc>
                <a:spcPct val="110000"/>
              </a:lnSpc>
              <a:spcBef>
                <a:spcPts val="0"/>
              </a:spcBef>
              <a:buClr>
                <a:schemeClr val="dk1"/>
              </a:buClr>
              <a:buSzPct val="25000"/>
              <a:buFont typeface="Arial"/>
              <a:buNone/>
            </a:pPr>
            <a:r>
              <a:rPr lang="en-GB" sz="1600" b="0" i="0" u="none" strike="noStrike" cap="none">
                <a:solidFill>
                  <a:schemeClr val="dk1"/>
                </a:solidFill>
                <a:latin typeface="Arial"/>
                <a:ea typeface="Arial"/>
                <a:cs typeface="Arial"/>
                <a:sym typeface="Arial"/>
              </a:rPr>
              <a:t>	 </a:t>
            </a:r>
            <a:r>
              <a:rPr lang="en-GB" sz="3600" b="0" i="0" u="none" strike="noStrike" cap="none">
                <a:solidFill>
                  <a:schemeClr val="dk1"/>
                </a:solidFill>
                <a:latin typeface="Arial"/>
                <a:ea typeface="Arial"/>
                <a:cs typeface="Arial"/>
                <a:sym typeface="Arial"/>
              </a:rPr>
              <a:t>A project is a series of interrelated activities undertaken to achieve a specific end result within a set time frame and budget.</a:t>
            </a:r>
          </a:p>
        </p:txBody>
      </p:sp>
      <p:sp>
        <p:nvSpPr>
          <p:cNvPr id="118" name="Shape 118"/>
          <p:cNvSpPr txBox="1">
            <a:spLocks noGrp="1"/>
          </p:cNvSpPr>
          <p:nvPr>
            <p:ph type="title"/>
          </p:nvPr>
        </p:nvSpPr>
        <p:spPr>
          <a:xfrm>
            <a:off x="468312" y="85725"/>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What is a Project?</a:t>
            </a:r>
          </a:p>
        </p:txBody>
      </p:sp>
      <p:sp>
        <p:nvSpPr>
          <p:cNvPr id="119" name="Shape 119"/>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Shape 133"/>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Project Strategy</a:t>
            </a:r>
          </a:p>
        </p:txBody>
      </p:sp>
      <p:sp>
        <p:nvSpPr>
          <p:cNvPr id="134" name="Shape 134"/>
          <p:cNvSpPr txBox="1">
            <a:spLocks noGrp="1"/>
          </p:cNvSpPr>
          <p:nvPr>
            <p:ph type="body" idx="1"/>
          </p:nvPr>
        </p:nvSpPr>
        <p:spPr>
          <a:xfrm>
            <a:off x="457200" y="1600200"/>
            <a:ext cx="8229600" cy="4525963"/>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100000"/>
              <a:buFont typeface="Arial"/>
              <a:buNone/>
            </a:pPr>
            <a:endParaRPr sz="3200" b="0" i="0" u="none" strike="noStrike" cap="none">
              <a:solidFill>
                <a:schemeClr val="dk1"/>
              </a:solidFill>
              <a:latin typeface="Arial"/>
              <a:ea typeface="Arial"/>
              <a:cs typeface="Arial"/>
              <a:sym typeface="Arial"/>
            </a:endParaRPr>
          </a:p>
          <a:p>
            <a:pPr marL="342900" marR="0" lvl="0" indent="-342900" algn="l" rtl="0">
              <a:spcBef>
                <a:spcPts val="640"/>
              </a:spcBef>
              <a:buClr>
                <a:schemeClr val="dk1"/>
              </a:buClr>
              <a:buSzPct val="100000"/>
              <a:buFont typeface="Arial"/>
              <a:buNone/>
            </a:pPr>
            <a:endParaRPr sz="3200" b="0" i="0" u="none" strike="noStrike" cap="none">
              <a:solidFill>
                <a:schemeClr val="dk1"/>
              </a:solidFill>
              <a:latin typeface="Arial"/>
              <a:ea typeface="Arial"/>
              <a:cs typeface="Arial"/>
              <a:sym typeface="Arial"/>
            </a:endParaRPr>
          </a:p>
        </p:txBody>
      </p:sp>
      <p:pic>
        <p:nvPicPr>
          <p:cNvPr id="135" name="Shape 135"/>
          <p:cNvPicPr preferRelativeResize="0"/>
          <p:nvPr/>
        </p:nvPicPr>
        <p:blipFill rotWithShape="1">
          <a:blip r:embed="rId3">
            <a:alphaModFix/>
          </a:blip>
          <a:srcRect/>
          <a:stretch/>
        </p:blipFill>
        <p:spPr>
          <a:xfrm>
            <a:off x="1295400" y="1524000"/>
            <a:ext cx="6629400" cy="4729162"/>
          </a:xfrm>
          <a:prstGeom prst="rect">
            <a:avLst/>
          </a:prstGeom>
          <a:noFill/>
          <a:ln>
            <a:noFill/>
          </a:ln>
        </p:spPr>
      </p:pic>
      <p:sp>
        <p:nvSpPr>
          <p:cNvPr id="136" name="Shape 136"/>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Shape 142"/>
          <p:cNvSpPr txBox="1">
            <a:spLocks noGrp="1"/>
          </p:cNvSpPr>
          <p:nvPr>
            <p:ph type="title"/>
          </p:nvPr>
        </p:nvSpPr>
        <p:spPr>
          <a:xfrm>
            <a:off x="468312" y="260350"/>
            <a:ext cx="8229600" cy="1584325"/>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3959" b="0" i="0" u="none" strike="noStrike" cap="none">
                <a:solidFill>
                  <a:schemeClr val="dk1"/>
                </a:solidFill>
                <a:latin typeface="Arial"/>
                <a:ea typeface="Arial"/>
                <a:cs typeface="Arial"/>
                <a:sym typeface="Arial"/>
              </a:rPr>
              <a:t>Requirements for successful project management </a:t>
            </a:r>
            <a:br>
              <a:rPr lang="en-GB" sz="3959" b="0" i="0" u="none" strike="noStrike" cap="none">
                <a:solidFill>
                  <a:schemeClr val="dk1"/>
                </a:solidFill>
                <a:latin typeface="Arial"/>
                <a:ea typeface="Arial"/>
                <a:cs typeface="Arial"/>
                <a:sym typeface="Arial"/>
              </a:rPr>
            </a:br>
            <a:endParaRPr lang="en-GB" sz="3959" b="0" i="0" u="none" strike="noStrike" cap="none">
              <a:solidFill>
                <a:schemeClr val="dk1"/>
              </a:solidFill>
              <a:latin typeface="Arial"/>
              <a:ea typeface="Arial"/>
              <a:cs typeface="Arial"/>
              <a:sym typeface="Arial"/>
            </a:endParaRPr>
          </a:p>
        </p:txBody>
      </p:sp>
      <p:sp>
        <p:nvSpPr>
          <p:cNvPr id="143" name="Shape 143"/>
          <p:cNvSpPr txBox="1">
            <a:spLocks noGrp="1"/>
          </p:cNvSpPr>
          <p:nvPr>
            <p:ph type="body" idx="1"/>
          </p:nvPr>
        </p:nvSpPr>
        <p:spPr>
          <a:xfrm>
            <a:off x="381000" y="1905000"/>
            <a:ext cx="4114800" cy="4221162"/>
          </a:xfrm>
          <a:prstGeom prst="rect">
            <a:avLst/>
          </a:prstGeom>
          <a:noFill/>
          <a:ln>
            <a:noFill/>
          </a:ln>
        </p:spPr>
        <p:txBody>
          <a:bodyPr lIns="91425" tIns="45700" rIns="91425" bIns="45700" anchor="t" anchorCtr="0">
            <a:noAutofit/>
          </a:bodyPr>
          <a:lstStyle/>
          <a:p>
            <a:pPr marL="533400" marR="0" lvl="0" indent="-533400" algn="l" rtl="0">
              <a:lnSpc>
                <a:spcPct val="80000"/>
              </a:lnSpc>
              <a:spcBef>
                <a:spcPts val="0"/>
              </a:spcBef>
              <a:spcAft>
                <a:spcPts val="0"/>
              </a:spcAft>
              <a:buClr>
                <a:schemeClr val="dk1"/>
              </a:buClr>
              <a:buSzPct val="100000"/>
              <a:buFont typeface="Arial"/>
              <a:buAutoNum type="arabicPeriod"/>
            </a:pPr>
            <a:r>
              <a:rPr lang="en-GB" sz="2800" b="0" i="0" u="none" strike="noStrike" cap="none">
                <a:solidFill>
                  <a:schemeClr val="dk1"/>
                </a:solidFill>
                <a:latin typeface="Arial"/>
                <a:ea typeface="Arial"/>
                <a:cs typeface="Arial"/>
                <a:sym typeface="Arial"/>
              </a:rPr>
              <a:t>Clearly defined objectives</a:t>
            </a:r>
          </a:p>
          <a:p>
            <a:pPr marL="533400" marR="0" lvl="0" indent="-533400" algn="l" rtl="0">
              <a:lnSpc>
                <a:spcPct val="80000"/>
              </a:lnSpc>
              <a:spcBef>
                <a:spcPts val="560"/>
              </a:spcBef>
              <a:spcAft>
                <a:spcPts val="0"/>
              </a:spcAft>
              <a:buClr>
                <a:schemeClr val="dk1"/>
              </a:buClr>
              <a:buSzPct val="100000"/>
              <a:buFont typeface="Arial"/>
              <a:buAutoNum type="arabicPeriod"/>
            </a:pPr>
            <a:r>
              <a:rPr lang="en-GB" sz="2800" b="0" i="0" u="none" strike="noStrike" cap="none">
                <a:solidFill>
                  <a:schemeClr val="dk1"/>
                </a:solidFill>
                <a:latin typeface="Arial"/>
                <a:ea typeface="Arial"/>
                <a:cs typeface="Arial"/>
                <a:sym typeface="Arial"/>
              </a:rPr>
              <a:t>Good planning and control method</a:t>
            </a:r>
          </a:p>
          <a:p>
            <a:pPr marL="533400" marR="0" lvl="0" indent="-533400" algn="l" rtl="0">
              <a:lnSpc>
                <a:spcPct val="80000"/>
              </a:lnSpc>
              <a:spcBef>
                <a:spcPts val="560"/>
              </a:spcBef>
              <a:spcAft>
                <a:spcPts val="0"/>
              </a:spcAft>
              <a:buClr>
                <a:schemeClr val="dk1"/>
              </a:buClr>
              <a:buSzPct val="100000"/>
              <a:buFont typeface="Arial"/>
              <a:buAutoNum type="arabicPeriod"/>
            </a:pPr>
            <a:r>
              <a:rPr lang="en-GB" sz="2800" b="0" i="0" u="none" strike="noStrike" cap="none">
                <a:solidFill>
                  <a:schemeClr val="dk1"/>
                </a:solidFill>
                <a:latin typeface="Arial"/>
                <a:ea typeface="Arial"/>
                <a:cs typeface="Arial"/>
                <a:sym typeface="Arial"/>
              </a:rPr>
              <a:t>Good quality of project manager</a:t>
            </a:r>
          </a:p>
          <a:p>
            <a:pPr marL="533400" marR="0" lvl="0" indent="-533400" algn="l" rtl="0">
              <a:lnSpc>
                <a:spcPct val="80000"/>
              </a:lnSpc>
              <a:spcBef>
                <a:spcPts val="560"/>
              </a:spcBef>
              <a:spcAft>
                <a:spcPts val="0"/>
              </a:spcAft>
              <a:buClr>
                <a:schemeClr val="dk1"/>
              </a:buClr>
              <a:buSzPct val="100000"/>
              <a:buFont typeface="Arial"/>
              <a:buAutoNum type="arabicPeriod"/>
            </a:pPr>
            <a:r>
              <a:rPr lang="en-GB" sz="2800" b="0" i="0" u="none" strike="noStrike" cap="none">
                <a:solidFill>
                  <a:schemeClr val="dk1"/>
                </a:solidFill>
                <a:latin typeface="Arial"/>
                <a:ea typeface="Arial"/>
                <a:cs typeface="Arial"/>
                <a:sym typeface="Arial"/>
              </a:rPr>
              <a:t>Good management support</a:t>
            </a:r>
          </a:p>
          <a:p>
            <a:pPr marL="533400" marR="0" lvl="0" indent="-533400" algn="l" rtl="0">
              <a:lnSpc>
                <a:spcPct val="80000"/>
              </a:lnSpc>
              <a:spcBef>
                <a:spcPts val="560"/>
              </a:spcBef>
              <a:buClr>
                <a:schemeClr val="dk1"/>
              </a:buClr>
              <a:buSzPct val="100000"/>
              <a:buFont typeface="Arial"/>
              <a:buAutoNum type="arabicPeriod"/>
            </a:pPr>
            <a:r>
              <a:rPr lang="en-GB" sz="2800" b="0" i="0" u="none" strike="noStrike" cap="none">
                <a:solidFill>
                  <a:schemeClr val="dk1"/>
                </a:solidFill>
                <a:latin typeface="Arial"/>
                <a:ea typeface="Arial"/>
                <a:cs typeface="Arial"/>
                <a:sym typeface="Arial"/>
              </a:rPr>
              <a:t>Enough time and resources</a:t>
            </a:r>
          </a:p>
        </p:txBody>
      </p:sp>
      <p:sp>
        <p:nvSpPr>
          <p:cNvPr id="144" name="Shape 144"/>
          <p:cNvSpPr txBox="1">
            <a:spLocks noGrp="1"/>
          </p:cNvSpPr>
          <p:nvPr>
            <p:ph type="body" idx="2"/>
          </p:nvPr>
        </p:nvSpPr>
        <p:spPr>
          <a:xfrm>
            <a:off x="4648200" y="1828800"/>
            <a:ext cx="4495800" cy="5029199"/>
          </a:xfrm>
          <a:prstGeom prst="rect">
            <a:avLst/>
          </a:prstGeom>
          <a:noFill/>
          <a:ln>
            <a:noFill/>
          </a:ln>
        </p:spPr>
        <p:txBody>
          <a:bodyPr lIns="91425" tIns="45700" rIns="91425" bIns="45700" anchor="t" anchorCtr="0">
            <a:noAutofit/>
          </a:bodyPr>
          <a:lstStyle/>
          <a:p>
            <a:pPr marL="533400" marR="0" lvl="0" indent="-533400" algn="l" rtl="0">
              <a:spcBef>
                <a:spcPts val="0"/>
              </a:spcBef>
              <a:spcAft>
                <a:spcPts val="0"/>
              </a:spcAft>
              <a:buClr>
                <a:schemeClr val="dk1"/>
              </a:buClr>
              <a:buSzPct val="100000"/>
              <a:buFont typeface="Arial"/>
              <a:buAutoNum type="arabicPeriod" startAt="6"/>
            </a:pPr>
            <a:r>
              <a:rPr lang="en-GB" sz="2800" b="0" i="0" u="none" strike="noStrike" cap="none">
                <a:solidFill>
                  <a:schemeClr val="dk1"/>
                </a:solidFill>
                <a:latin typeface="Arial"/>
                <a:ea typeface="Arial"/>
                <a:cs typeface="Arial"/>
                <a:sym typeface="Arial"/>
              </a:rPr>
              <a:t>Commitment by all</a:t>
            </a:r>
          </a:p>
          <a:p>
            <a:pPr marL="533400" marR="0" lvl="0" indent="-533400" algn="l" rtl="0">
              <a:spcBef>
                <a:spcPts val="560"/>
              </a:spcBef>
              <a:spcAft>
                <a:spcPts val="0"/>
              </a:spcAft>
              <a:buClr>
                <a:schemeClr val="dk1"/>
              </a:buClr>
              <a:buSzPct val="100000"/>
              <a:buFont typeface="Arial"/>
              <a:buAutoNum type="arabicPeriod" startAt="6"/>
            </a:pPr>
            <a:r>
              <a:rPr lang="en-GB">
                <a:latin typeface="Arial"/>
                <a:ea typeface="Arial"/>
                <a:cs typeface="Arial"/>
                <a:sym typeface="Arial"/>
              </a:rPr>
              <a:t>Good</a:t>
            </a:r>
            <a:r>
              <a:rPr lang="en-GB" sz="2800" b="0" i="0" u="none" strike="noStrike" cap="none">
                <a:solidFill>
                  <a:schemeClr val="dk1"/>
                </a:solidFill>
                <a:latin typeface="Arial"/>
                <a:ea typeface="Arial"/>
                <a:cs typeface="Arial"/>
                <a:sym typeface="Arial"/>
              </a:rPr>
              <a:t> user involvement</a:t>
            </a:r>
          </a:p>
          <a:p>
            <a:pPr marL="533400" marR="0" lvl="0" indent="-533400" algn="l" rtl="0">
              <a:spcBef>
                <a:spcPts val="560"/>
              </a:spcBef>
              <a:spcAft>
                <a:spcPts val="0"/>
              </a:spcAft>
              <a:buClr>
                <a:schemeClr val="dk1"/>
              </a:buClr>
              <a:buSzPct val="100000"/>
              <a:buFont typeface="Arial"/>
              <a:buAutoNum type="arabicPeriod" startAt="6"/>
            </a:pPr>
            <a:r>
              <a:rPr lang="en-GB" sz="2800" b="0" i="0" u="none" strike="noStrike" cap="none">
                <a:solidFill>
                  <a:schemeClr val="dk1"/>
                </a:solidFill>
                <a:latin typeface="Arial"/>
                <a:ea typeface="Arial"/>
                <a:cs typeface="Arial"/>
                <a:sym typeface="Arial"/>
              </a:rPr>
              <a:t>Good communications</a:t>
            </a:r>
          </a:p>
          <a:p>
            <a:pPr marL="533400" marR="0" lvl="0" indent="-533400" algn="l" rtl="0">
              <a:spcBef>
                <a:spcPts val="560"/>
              </a:spcBef>
              <a:spcAft>
                <a:spcPts val="0"/>
              </a:spcAft>
              <a:buClr>
                <a:schemeClr val="dk1"/>
              </a:buClr>
              <a:buSzPct val="100000"/>
              <a:buFont typeface="Arial"/>
              <a:buAutoNum type="arabicPeriod" startAt="6"/>
            </a:pPr>
            <a:r>
              <a:rPr lang="en-GB" sz="2800" b="0" i="0" u="none" strike="noStrike" cap="none">
                <a:solidFill>
                  <a:schemeClr val="dk1"/>
                </a:solidFill>
                <a:latin typeface="Arial"/>
                <a:ea typeface="Arial"/>
                <a:cs typeface="Arial"/>
                <a:sym typeface="Arial"/>
              </a:rPr>
              <a:t>Good project organisation and structure</a:t>
            </a:r>
          </a:p>
          <a:p>
            <a:pPr marL="533400" marR="0" lvl="0" indent="-533400" algn="l" rtl="0">
              <a:spcBef>
                <a:spcPts val="560"/>
              </a:spcBef>
              <a:spcAft>
                <a:spcPts val="0"/>
              </a:spcAft>
              <a:buClr>
                <a:schemeClr val="dk1"/>
              </a:buClr>
              <a:buSzPct val="100000"/>
              <a:buFont typeface="Arial"/>
              <a:buAutoNum type="arabicPeriod" startAt="6"/>
            </a:pPr>
            <a:r>
              <a:rPr lang="en-GB" sz="2800" b="0" i="0" u="none" strike="noStrike" cap="none">
                <a:solidFill>
                  <a:schemeClr val="dk1"/>
                </a:solidFill>
                <a:latin typeface="Arial"/>
                <a:ea typeface="Arial"/>
                <a:cs typeface="Arial"/>
                <a:sym typeface="Arial"/>
              </a:rPr>
              <a:t>Being able to stop a project</a:t>
            </a:r>
          </a:p>
          <a:p>
            <a:pPr marL="533400" marR="0" lvl="0" indent="-533400" algn="r" rtl="0">
              <a:spcBef>
                <a:spcPts val="240"/>
              </a:spcBef>
              <a:spcAft>
                <a:spcPts val="0"/>
              </a:spcAft>
              <a:buClr>
                <a:schemeClr val="dk1"/>
              </a:buClr>
              <a:buSzPct val="100000"/>
              <a:buFont typeface="Arial"/>
              <a:buNone/>
            </a:pPr>
            <a:endParaRPr sz="1200" b="0" i="0" u="none" strike="noStrike" cap="none">
              <a:solidFill>
                <a:schemeClr val="dk1"/>
              </a:solidFill>
              <a:latin typeface="Arial"/>
              <a:ea typeface="Arial"/>
              <a:cs typeface="Arial"/>
              <a:sym typeface="Arial"/>
            </a:endParaRPr>
          </a:p>
          <a:p>
            <a:pPr marL="533400" marR="0" lvl="0" indent="-533400" algn="r" rtl="0">
              <a:spcBef>
                <a:spcPts val="240"/>
              </a:spcBef>
              <a:spcAft>
                <a:spcPts val="0"/>
              </a:spcAft>
              <a:buClr>
                <a:schemeClr val="dk1"/>
              </a:buClr>
              <a:buSzPct val="100000"/>
              <a:buFont typeface="Arial"/>
              <a:buNone/>
            </a:pPr>
            <a:endParaRPr sz="1200" b="0" i="0" u="none" strike="noStrike" cap="none">
              <a:solidFill>
                <a:schemeClr val="dk1"/>
              </a:solidFill>
              <a:latin typeface="Arial"/>
              <a:ea typeface="Arial"/>
              <a:cs typeface="Arial"/>
              <a:sym typeface="Arial"/>
            </a:endParaRPr>
          </a:p>
          <a:p>
            <a:pPr marL="533400" marR="0" lvl="0" indent="-533400" algn="r" rtl="0">
              <a:spcBef>
                <a:spcPts val="240"/>
              </a:spcBef>
              <a:spcAft>
                <a:spcPts val="0"/>
              </a:spcAft>
              <a:buClr>
                <a:schemeClr val="dk1"/>
              </a:buClr>
              <a:buSzPct val="100000"/>
              <a:buFont typeface="Arial"/>
              <a:buNone/>
            </a:pPr>
            <a:endParaRPr sz="1200" b="0" i="0" u="none" strike="noStrike" cap="none">
              <a:solidFill>
                <a:schemeClr val="dk1"/>
              </a:solidFill>
              <a:latin typeface="Arial"/>
              <a:ea typeface="Arial"/>
              <a:cs typeface="Arial"/>
              <a:sym typeface="Arial"/>
            </a:endParaRPr>
          </a:p>
          <a:p>
            <a:pPr marL="533400" marR="0" lvl="0" indent="-533400" algn="r" rtl="0">
              <a:spcBef>
                <a:spcPts val="240"/>
              </a:spcBef>
              <a:spcAft>
                <a:spcPts val="0"/>
              </a:spcAft>
              <a:buClr>
                <a:schemeClr val="dk1"/>
              </a:buClr>
              <a:buSzPct val="100000"/>
              <a:buFont typeface="Arial"/>
              <a:buChar char="•"/>
            </a:pPr>
            <a:r>
              <a:rPr lang="en-GB" sz="1200" b="0" i="0" u="none" strike="noStrike" cap="none">
                <a:solidFill>
                  <a:schemeClr val="dk1"/>
                </a:solidFill>
                <a:latin typeface="Arial"/>
                <a:ea typeface="Arial"/>
                <a:cs typeface="Arial"/>
                <a:sym typeface="Arial"/>
              </a:rPr>
              <a:t>Elbeik, S and Thomas, M (1998)</a:t>
            </a:r>
          </a:p>
          <a:p>
            <a:pPr marL="533400" marR="0" lvl="0" indent="-533400" algn="r" rtl="0">
              <a:spcBef>
                <a:spcPts val="240"/>
              </a:spcBef>
              <a:buClr>
                <a:schemeClr val="dk1"/>
              </a:buClr>
              <a:buSzPct val="100000"/>
              <a:buFont typeface="Arial"/>
              <a:buChar char="•"/>
            </a:pPr>
            <a:r>
              <a:rPr lang="en-GB" sz="1200" b="0" i="0" u="none" strike="noStrike" cap="none">
                <a:solidFill>
                  <a:schemeClr val="dk1"/>
                </a:solidFill>
                <a:latin typeface="Arial"/>
                <a:ea typeface="Arial"/>
                <a:cs typeface="Arial"/>
                <a:sym typeface="Arial"/>
              </a:rPr>
              <a:t>Butterworth Heinemann</a:t>
            </a:r>
          </a:p>
        </p:txBody>
      </p:sp>
      <p:sp>
        <p:nvSpPr>
          <p:cNvPr id="145" name="Shape 145"/>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Shape 151"/>
          <p:cNvSpPr/>
          <p:nvPr/>
        </p:nvSpPr>
        <p:spPr>
          <a:xfrm>
            <a:off x="1979613" y="3573462"/>
            <a:ext cx="4718050" cy="1412874"/>
          </a:xfrm>
          <a:custGeom>
            <a:avLst/>
            <a:gdLst/>
            <a:ahLst/>
            <a:cxnLst/>
            <a:rect l="0" t="0" r="0" b="0"/>
            <a:pathLst>
              <a:path w="120000" h="120000" extrusionOk="0">
                <a:moveTo>
                  <a:pt x="0" y="113819"/>
                </a:moveTo>
                <a:cubicBezTo>
                  <a:pt x="2515" y="110331"/>
                  <a:pt x="5331" y="107455"/>
                  <a:pt x="7996" y="106476"/>
                </a:cubicBezTo>
                <a:cubicBezTo>
                  <a:pt x="10862" y="102498"/>
                  <a:pt x="9029" y="104701"/>
                  <a:pt x="13594" y="101336"/>
                </a:cubicBezTo>
                <a:cubicBezTo>
                  <a:pt x="15210" y="100173"/>
                  <a:pt x="16793" y="97113"/>
                  <a:pt x="18392" y="95461"/>
                </a:cubicBezTo>
                <a:cubicBezTo>
                  <a:pt x="19775" y="92279"/>
                  <a:pt x="21207" y="90382"/>
                  <a:pt x="22590" y="87383"/>
                </a:cubicBezTo>
                <a:cubicBezTo>
                  <a:pt x="24339" y="83651"/>
                  <a:pt x="26039" y="79306"/>
                  <a:pt x="27788" y="75634"/>
                </a:cubicBezTo>
                <a:cubicBezTo>
                  <a:pt x="28221" y="74716"/>
                  <a:pt x="28738" y="74349"/>
                  <a:pt x="29187" y="73431"/>
                </a:cubicBezTo>
                <a:cubicBezTo>
                  <a:pt x="30070" y="71657"/>
                  <a:pt x="30920" y="69515"/>
                  <a:pt x="31786" y="67557"/>
                </a:cubicBezTo>
                <a:cubicBezTo>
                  <a:pt x="33236" y="64252"/>
                  <a:pt x="34385" y="59357"/>
                  <a:pt x="35785" y="55808"/>
                </a:cubicBezTo>
                <a:cubicBezTo>
                  <a:pt x="36384" y="54278"/>
                  <a:pt x="36984" y="52870"/>
                  <a:pt x="37584" y="51402"/>
                </a:cubicBezTo>
                <a:cubicBezTo>
                  <a:pt x="38184" y="49933"/>
                  <a:pt x="39000" y="49994"/>
                  <a:pt x="39583" y="48465"/>
                </a:cubicBezTo>
                <a:cubicBezTo>
                  <a:pt x="40849" y="45160"/>
                  <a:pt x="41949" y="41244"/>
                  <a:pt x="43381" y="38918"/>
                </a:cubicBezTo>
                <a:cubicBezTo>
                  <a:pt x="43631" y="38490"/>
                  <a:pt x="43915" y="38490"/>
                  <a:pt x="44181" y="38184"/>
                </a:cubicBezTo>
                <a:cubicBezTo>
                  <a:pt x="44514" y="37756"/>
                  <a:pt x="44864" y="37327"/>
                  <a:pt x="45181" y="36715"/>
                </a:cubicBezTo>
                <a:cubicBezTo>
                  <a:pt x="46913" y="33533"/>
                  <a:pt x="45447" y="35186"/>
                  <a:pt x="46980" y="33778"/>
                </a:cubicBezTo>
                <a:cubicBezTo>
                  <a:pt x="48046" y="31392"/>
                  <a:pt x="48979" y="29739"/>
                  <a:pt x="50179" y="28638"/>
                </a:cubicBezTo>
                <a:cubicBezTo>
                  <a:pt x="51945" y="24293"/>
                  <a:pt x="49129" y="30963"/>
                  <a:pt x="51978" y="25701"/>
                </a:cubicBezTo>
                <a:cubicBezTo>
                  <a:pt x="53427" y="23008"/>
                  <a:pt x="52178" y="24232"/>
                  <a:pt x="53377" y="21295"/>
                </a:cubicBezTo>
                <a:cubicBezTo>
                  <a:pt x="53561" y="20866"/>
                  <a:pt x="53794" y="20928"/>
                  <a:pt x="53977" y="20560"/>
                </a:cubicBezTo>
                <a:cubicBezTo>
                  <a:pt x="54960" y="18786"/>
                  <a:pt x="56059" y="16950"/>
                  <a:pt x="56976" y="14686"/>
                </a:cubicBezTo>
                <a:cubicBezTo>
                  <a:pt x="58475" y="11014"/>
                  <a:pt x="60074" y="8689"/>
                  <a:pt x="61774" y="6608"/>
                </a:cubicBezTo>
                <a:cubicBezTo>
                  <a:pt x="62490" y="5752"/>
                  <a:pt x="63440" y="2631"/>
                  <a:pt x="64173" y="1468"/>
                </a:cubicBezTo>
                <a:cubicBezTo>
                  <a:pt x="64773" y="489"/>
                  <a:pt x="66405" y="122"/>
                  <a:pt x="66772" y="0"/>
                </a:cubicBezTo>
                <a:cubicBezTo>
                  <a:pt x="68188" y="367"/>
                  <a:pt x="69754" y="611"/>
                  <a:pt x="71170" y="1468"/>
                </a:cubicBezTo>
                <a:cubicBezTo>
                  <a:pt x="72719" y="2386"/>
                  <a:pt x="74235" y="4650"/>
                  <a:pt x="75768" y="5874"/>
                </a:cubicBezTo>
                <a:cubicBezTo>
                  <a:pt x="77151" y="7037"/>
                  <a:pt x="76634" y="6119"/>
                  <a:pt x="77767" y="7343"/>
                </a:cubicBezTo>
                <a:cubicBezTo>
                  <a:pt x="79316" y="9056"/>
                  <a:pt x="80799" y="11014"/>
                  <a:pt x="82365" y="12483"/>
                </a:cubicBezTo>
                <a:cubicBezTo>
                  <a:pt x="82632" y="12728"/>
                  <a:pt x="82898" y="12972"/>
                  <a:pt x="83165" y="13217"/>
                </a:cubicBezTo>
                <a:cubicBezTo>
                  <a:pt x="83431" y="13462"/>
                  <a:pt x="83965" y="13952"/>
                  <a:pt x="83965" y="13952"/>
                </a:cubicBezTo>
                <a:cubicBezTo>
                  <a:pt x="84748" y="15910"/>
                  <a:pt x="85647" y="17501"/>
                  <a:pt x="86563" y="18357"/>
                </a:cubicBezTo>
                <a:cubicBezTo>
                  <a:pt x="86830" y="19092"/>
                  <a:pt x="87080" y="19887"/>
                  <a:pt x="87363" y="20560"/>
                </a:cubicBezTo>
                <a:cubicBezTo>
                  <a:pt x="87613" y="21111"/>
                  <a:pt x="87913" y="21417"/>
                  <a:pt x="88163" y="22029"/>
                </a:cubicBezTo>
                <a:cubicBezTo>
                  <a:pt x="88396" y="22641"/>
                  <a:pt x="88546" y="23620"/>
                  <a:pt x="88763" y="24232"/>
                </a:cubicBezTo>
                <a:cubicBezTo>
                  <a:pt x="89396" y="26068"/>
                  <a:pt x="90845" y="29372"/>
                  <a:pt x="91561" y="30841"/>
                </a:cubicBezTo>
                <a:cubicBezTo>
                  <a:pt x="93261" y="34329"/>
                  <a:pt x="91878" y="30413"/>
                  <a:pt x="93361" y="33778"/>
                </a:cubicBezTo>
                <a:cubicBezTo>
                  <a:pt x="94277" y="35859"/>
                  <a:pt x="95110" y="37633"/>
                  <a:pt x="96159" y="38918"/>
                </a:cubicBezTo>
                <a:cubicBezTo>
                  <a:pt x="96626" y="40203"/>
                  <a:pt x="97126" y="41244"/>
                  <a:pt x="97559" y="42590"/>
                </a:cubicBezTo>
                <a:cubicBezTo>
                  <a:pt x="97775" y="43263"/>
                  <a:pt x="97925" y="44242"/>
                  <a:pt x="98159" y="44793"/>
                </a:cubicBezTo>
                <a:cubicBezTo>
                  <a:pt x="98325" y="45221"/>
                  <a:pt x="99458" y="46139"/>
                  <a:pt x="99558" y="46262"/>
                </a:cubicBezTo>
                <a:cubicBezTo>
                  <a:pt x="100274" y="48036"/>
                  <a:pt x="101124" y="49627"/>
                  <a:pt x="101957" y="50668"/>
                </a:cubicBezTo>
                <a:cubicBezTo>
                  <a:pt x="103107" y="56970"/>
                  <a:pt x="101574" y="49566"/>
                  <a:pt x="102957" y="53605"/>
                </a:cubicBezTo>
                <a:cubicBezTo>
                  <a:pt x="103140" y="54156"/>
                  <a:pt x="103190" y="55196"/>
                  <a:pt x="103356" y="55808"/>
                </a:cubicBezTo>
                <a:cubicBezTo>
                  <a:pt x="103523" y="56420"/>
                  <a:pt x="103756" y="56787"/>
                  <a:pt x="103956" y="57276"/>
                </a:cubicBezTo>
                <a:cubicBezTo>
                  <a:pt x="104623" y="60887"/>
                  <a:pt x="105805" y="64130"/>
                  <a:pt x="106755" y="66823"/>
                </a:cubicBezTo>
                <a:cubicBezTo>
                  <a:pt x="107321" y="68475"/>
                  <a:pt x="108038" y="69331"/>
                  <a:pt x="108554" y="71228"/>
                </a:cubicBezTo>
                <a:cubicBezTo>
                  <a:pt x="109154" y="73431"/>
                  <a:pt x="109754" y="75634"/>
                  <a:pt x="110354" y="77837"/>
                </a:cubicBezTo>
                <a:cubicBezTo>
                  <a:pt x="111470" y="81937"/>
                  <a:pt x="110920" y="82427"/>
                  <a:pt x="112353" y="85915"/>
                </a:cubicBezTo>
                <a:cubicBezTo>
                  <a:pt x="113169" y="90443"/>
                  <a:pt x="112269" y="86037"/>
                  <a:pt x="113352" y="89586"/>
                </a:cubicBezTo>
                <a:cubicBezTo>
                  <a:pt x="115401" y="96318"/>
                  <a:pt x="113785" y="92157"/>
                  <a:pt x="115152" y="95461"/>
                </a:cubicBezTo>
                <a:cubicBezTo>
                  <a:pt x="116584" y="103355"/>
                  <a:pt x="114352" y="91361"/>
                  <a:pt x="116151" y="99867"/>
                </a:cubicBezTo>
                <a:cubicBezTo>
                  <a:pt x="117051" y="104150"/>
                  <a:pt x="117934" y="108556"/>
                  <a:pt x="118750" y="113085"/>
                </a:cubicBezTo>
                <a:cubicBezTo>
                  <a:pt x="120000" y="120000"/>
                  <a:pt x="119950" y="113697"/>
                  <a:pt x="119950" y="116756"/>
                </a:cubicBezTo>
              </a:path>
            </a:pathLst>
          </a:custGeom>
          <a:noFill/>
          <a:ln w="38100" cap="flat" cmpd="sng">
            <a:solidFill>
              <a:srgbClr val="008000"/>
            </a:solidFill>
            <a:prstDash val="solid"/>
            <a:round/>
            <a:headEnd type="none" w="med" len="med"/>
            <a:tailEnd type="none" w="med" len="med"/>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cxnSp>
        <p:nvCxnSpPr>
          <p:cNvPr id="152" name="Shape 152"/>
          <p:cNvCxnSpPr/>
          <p:nvPr/>
        </p:nvCxnSpPr>
        <p:spPr>
          <a:xfrm>
            <a:off x="2339975" y="5805487"/>
            <a:ext cx="3703637" cy="0"/>
          </a:xfrm>
          <a:prstGeom prst="straightConnector1">
            <a:avLst/>
          </a:prstGeom>
          <a:noFill/>
          <a:ln w="76200" cap="flat" cmpd="sng">
            <a:solidFill>
              <a:srgbClr val="000000"/>
            </a:solidFill>
            <a:prstDash val="solid"/>
            <a:round/>
            <a:headEnd type="none" w="med" len="med"/>
            <a:tailEnd type="triangle" w="lg" len="lg"/>
          </a:ln>
        </p:spPr>
      </p:cxnSp>
      <p:sp>
        <p:nvSpPr>
          <p:cNvPr id="153" name="Shape 153"/>
          <p:cNvSpPr txBox="1"/>
          <p:nvPr/>
        </p:nvSpPr>
        <p:spPr>
          <a:xfrm>
            <a:off x="3708400" y="5661025"/>
            <a:ext cx="838199" cy="304799"/>
          </a:xfrm>
          <a:prstGeom prst="rect">
            <a:avLst/>
          </a:prstGeom>
          <a:solidFill>
            <a:srgbClr val="FFFFFF"/>
          </a:solid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Arial"/>
                <a:ea typeface="Arial"/>
                <a:cs typeface="Arial"/>
                <a:sym typeface="Arial"/>
              </a:rPr>
              <a:t>Time</a:t>
            </a:r>
          </a:p>
        </p:txBody>
      </p:sp>
      <p:cxnSp>
        <p:nvCxnSpPr>
          <p:cNvPr id="154" name="Shape 154"/>
          <p:cNvCxnSpPr/>
          <p:nvPr/>
        </p:nvCxnSpPr>
        <p:spPr>
          <a:xfrm>
            <a:off x="2555875" y="2349500"/>
            <a:ext cx="0" cy="2592387"/>
          </a:xfrm>
          <a:prstGeom prst="straightConnector1">
            <a:avLst/>
          </a:prstGeom>
          <a:noFill/>
          <a:ln w="9525" cap="flat" cmpd="sng">
            <a:solidFill>
              <a:srgbClr val="000000"/>
            </a:solidFill>
            <a:prstDash val="dash"/>
            <a:round/>
            <a:headEnd type="none" w="med" len="med"/>
            <a:tailEnd type="none" w="med" len="med"/>
          </a:ln>
        </p:spPr>
      </p:cxnSp>
      <p:cxnSp>
        <p:nvCxnSpPr>
          <p:cNvPr id="155" name="Shape 155"/>
          <p:cNvCxnSpPr/>
          <p:nvPr/>
        </p:nvCxnSpPr>
        <p:spPr>
          <a:xfrm>
            <a:off x="4067175" y="2349500"/>
            <a:ext cx="0" cy="2590800"/>
          </a:xfrm>
          <a:prstGeom prst="straightConnector1">
            <a:avLst/>
          </a:prstGeom>
          <a:noFill/>
          <a:ln w="9525" cap="flat" cmpd="sng">
            <a:solidFill>
              <a:srgbClr val="000000"/>
            </a:solidFill>
            <a:prstDash val="dash"/>
            <a:round/>
            <a:headEnd type="none" w="med" len="med"/>
            <a:tailEnd type="none" w="med" len="med"/>
          </a:ln>
        </p:spPr>
      </p:cxnSp>
      <p:cxnSp>
        <p:nvCxnSpPr>
          <p:cNvPr id="156" name="Shape 156"/>
          <p:cNvCxnSpPr/>
          <p:nvPr/>
        </p:nvCxnSpPr>
        <p:spPr>
          <a:xfrm>
            <a:off x="5795962" y="2349500"/>
            <a:ext cx="0" cy="2592387"/>
          </a:xfrm>
          <a:prstGeom prst="straightConnector1">
            <a:avLst/>
          </a:prstGeom>
          <a:noFill/>
          <a:ln w="9525" cap="flat" cmpd="sng">
            <a:solidFill>
              <a:srgbClr val="000000"/>
            </a:solidFill>
            <a:prstDash val="dash"/>
            <a:round/>
            <a:headEnd type="none" w="med" len="med"/>
            <a:tailEnd type="none" w="med" len="med"/>
          </a:ln>
        </p:spPr>
      </p:cxnSp>
      <p:sp>
        <p:nvSpPr>
          <p:cNvPr id="157" name="Shape 157"/>
          <p:cNvSpPr/>
          <p:nvPr/>
        </p:nvSpPr>
        <p:spPr>
          <a:xfrm>
            <a:off x="460375" y="1924050"/>
            <a:ext cx="184149" cy="368299"/>
          </a:xfrm>
          <a:prstGeom prst="rect">
            <a:avLst/>
          </a:prstGeom>
          <a:no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158" name="Shape 158"/>
          <p:cNvSpPr/>
          <p:nvPr/>
        </p:nvSpPr>
        <p:spPr>
          <a:xfrm>
            <a:off x="460375" y="2108200"/>
            <a:ext cx="184149" cy="369888"/>
          </a:xfrm>
          <a:prstGeom prst="rect">
            <a:avLst/>
          </a:prstGeom>
          <a:no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159" name="Shape 159"/>
          <p:cNvSpPr/>
          <p:nvPr/>
        </p:nvSpPr>
        <p:spPr>
          <a:xfrm>
            <a:off x="1692275" y="4924425"/>
            <a:ext cx="6840537" cy="493713"/>
          </a:xfrm>
          <a:prstGeom prst="rect">
            <a:avLst/>
          </a:prstGeom>
          <a:noFill/>
          <a:ln>
            <a:noFill/>
          </a:ln>
        </p:spPr>
        <p:txBody>
          <a:bodyPr lIns="91425" tIns="45700" rIns="91425" bIns="45700" anchor="ctr" anchorCtr="0">
            <a:noAutofit/>
          </a:bodyPr>
          <a:lstStyle/>
          <a:p>
            <a:pPr marL="0" marR="0" lvl="0" indent="0" algn="l" rtl="0">
              <a:spcBef>
                <a:spcPts val="0"/>
              </a:spcBef>
              <a:buNone/>
            </a:pPr>
            <a:endParaRPr sz="1200">
              <a:solidFill>
                <a:schemeClr val="dk1"/>
              </a:solidFill>
              <a:latin typeface="Arial"/>
              <a:ea typeface="Arial"/>
              <a:cs typeface="Arial"/>
              <a:sym typeface="Arial"/>
            </a:endParaRPr>
          </a:p>
          <a:p>
            <a:pPr marL="0" marR="0" lvl="0" indent="0" algn="l" rtl="0">
              <a:spcBef>
                <a:spcPts val="0"/>
              </a:spcBef>
              <a:buSzPct val="25000"/>
              <a:buNone/>
            </a:pPr>
            <a:r>
              <a:rPr lang="en-GB" sz="1400" b="1">
                <a:solidFill>
                  <a:schemeClr val="dk1"/>
                </a:solidFill>
                <a:latin typeface="Arial"/>
                <a:ea typeface="Arial"/>
                <a:cs typeface="Arial"/>
                <a:sym typeface="Arial"/>
              </a:rPr>
              <a:t>Start</a:t>
            </a:r>
            <a:r>
              <a:rPr lang="en-GB" sz="1400">
                <a:solidFill>
                  <a:schemeClr val="dk1"/>
                </a:solidFill>
                <a:latin typeface="Arial"/>
                <a:ea typeface="Arial"/>
                <a:cs typeface="Arial"/>
                <a:sym typeface="Arial"/>
              </a:rPr>
              <a:t>				</a:t>
            </a:r>
            <a:r>
              <a:rPr lang="en-GB" sz="1400" b="1">
                <a:solidFill>
                  <a:schemeClr val="dk1"/>
                </a:solidFill>
                <a:latin typeface="Arial"/>
                <a:ea typeface="Arial"/>
                <a:cs typeface="Arial"/>
                <a:sym typeface="Arial"/>
              </a:rPr>
              <a:t>	 Finish</a:t>
            </a:r>
            <a:r>
              <a:rPr lang="en-GB" sz="1100">
                <a:solidFill>
                  <a:schemeClr val="dk1"/>
                </a:solidFill>
                <a:latin typeface="Arial"/>
                <a:ea typeface="Arial"/>
                <a:cs typeface="Arial"/>
                <a:sym typeface="Arial"/>
              </a:rPr>
              <a:t> </a:t>
            </a:r>
          </a:p>
        </p:txBody>
      </p:sp>
      <p:cxnSp>
        <p:nvCxnSpPr>
          <p:cNvPr id="160" name="Shape 160"/>
          <p:cNvCxnSpPr/>
          <p:nvPr/>
        </p:nvCxnSpPr>
        <p:spPr>
          <a:xfrm>
            <a:off x="1547812" y="4941887"/>
            <a:ext cx="5688011" cy="0"/>
          </a:xfrm>
          <a:prstGeom prst="straightConnector1">
            <a:avLst/>
          </a:prstGeom>
          <a:noFill/>
          <a:ln w="9525" cap="flat" cmpd="sng">
            <a:solidFill>
              <a:schemeClr val="dk1"/>
            </a:solidFill>
            <a:prstDash val="solid"/>
            <a:round/>
            <a:headEnd type="none" w="med" len="med"/>
            <a:tailEnd type="none" w="med" len="med"/>
          </a:ln>
        </p:spPr>
      </p:cxnSp>
      <p:cxnSp>
        <p:nvCxnSpPr>
          <p:cNvPr id="161" name="Shape 161"/>
          <p:cNvCxnSpPr/>
          <p:nvPr/>
        </p:nvCxnSpPr>
        <p:spPr>
          <a:xfrm>
            <a:off x="1547812" y="2349500"/>
            <a:ext cx="0" cy="2592387"/>
          </a:xfrm>
          <a:prstGeom prst="straightConnector1">
            <a:avLst/>
          </a:prstGeom>
          <a:noFill/>
          <a:ln w="9525" cap="flat" cmpd="sng">
            <a:solidFill>
              <a:schemeClr val="dk1"/>
            </a:solidFill>
            <a:prstDash val="solid"/>
            <a:round/>
            <a:headEnd type="none" w="med" len="med"/>
            <a:tailEnd type="none" w="med" len="med"/>
          </a:ln>
        </p:spPr>
      </p:cxnSp>
      <p:cxnSp>
        <p:nvCxnSpPr>
          <p:cNvPr id="162" name="Shape 162"/>
          <p:cNvCxnSpPr/>
          <p:nvPr/>
        </p:nvCxnSpPr>
        <p:spPr>
          <a:xfrm>
            <a:off x="7235825" y="2349500"/>
            <a:ext cx="0" cy="2592387"/>
          </a:xfrm>
          <a:prstGeom prst="straightConnector1">
            <a:avLst/>
          </a:prstGeom>
          <a:noFill/>
          <a:ln w="9525" cap="flat" cmpd="sng">
            <a:solidFill>
              <a:schemeClr val="dk1"/>
            </a:solidFill>
            <a:prstDash val="solid"/>
            <a:round/>
            <a:headEnd type="none" w="med" len="med"/>
            <a:tailEnd type="none" w="med" len="med"/>
          </a:ln>
        </p:spPr>
      </p:cxnSp>
      <p:cxnSp>
        <p:nvCxnSpPr>
          <p:cNvPr id="163" name="Shape 163"/>
          <p:cNvCxnSpPr/>
          <p:nvPr/>
        </p:nvCxnSpPr>
        <p:spPr>
          <a:xfrm>
            <a:off x="1547812" y="2349500"/>
            <a:ext cx="5688011" cy="0"/>
          </a:xfrm>
          <a:prstGeom prst="straightConnector1">
            <a:avLst/>
          </a:prstGeom>
          <a:noFill/>
          <a:ln w="9525" cap="flat" cmpd="sng">
            <a:solidFill>
              <a:schemeClr val="dk1"/>
            </a:solidFill>
            <a:prstDash val="solid"/>
            <a:round/>
            <a:headEnd type="none" w="med" len="med"/>
            <a:tailEnd type="none" w="med" len="med"/>
          </a:ln>
        </p:spPr>
      </p:cxnSp>
      <p:sp>
        <p:nvSpPr>
          <p:cNvPr id="164" name="Shape 164"/>
          <p:cNvSpPr/>
          <p:nvPr/>
        </p:nvSpPr>
        <p:spPr>
          <a:xfrm>
            <a:off x="0" y="623887"/>
            <a:ext cx="9144000" cy="762000"/>
          </a:xfrm>
          <a:prstGeom prst="rect">
            <a:avLst/>
          </a:prstGeom>
          <a:noFill/>
          <a:ln>
            <a:noFill/>
          </a:ln>
        </p:spPr>
        <p:txBody>
          <a:bodyPr lIns="91425" tIns="45700" rIns="91425" bIns="45700" anchor="ctr" anchorCtr="0">
            <a:noAutofit/>
          </a:bodyPr>
          <a:lstStyle/>
          <a:p>
            <a:pPr marL="0" marR="0" lvl="0" indent="0" algn="ctr" rtl="0">
              <a:spcBef>
                <a:spcPts val="0"/>
              </a:spcBef>
              <a:buSzPct val="25000"/>
              <a:buNone/>
            </a:pPr>
            <a:r>
              <a:rPr lang="en-GB" sz="4400" b="1">
                <a:solidFill>
                  <a:schemeClr val="dk1"/>
                </a:solidFill>
                <a:latin typeface="Arial"/>
                <a:ea typeface="Arial"/>
                <a:cs typeface="Arial"/>
                <a:sym typeface="Arial"/>
              </a:rPr>
              <a:t>A typical project life cycle</a:t>
            </a:r>
            <a:r>
              <a:rPr lang="en-GB" sz="1800">
                <a:solidFill>
                  <a:schemeClr val="dk1"/>
                </a:solidFill>
                <a:latin typeface="Arial"/>
                <a:ea typeface="Arial"/>
                <a:cs typeface="Arial"/>
                <a:sym typeface="Arial"/>
              </a:rPr>
              <a:t> </a:t>
            </a:r>
          </a:p>
        </p:txBody>
      </p:sp>
      <p:sp>
        <p:nvSpPr>
          <p:cNvPr id="165" name="Shape 165"/>
          <p:cNvSpPr txBox="1"/>
          <p:nvPr/>
        </p:nvSpPr>
        <p:spPr>
          <a:xfrm>
            <a:off x="395287" y="2636838"/>
            <a:ext cx="1079499" cy="119062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Arial"/>
                <a:ea typeface="Arial"/>
                <a:cs typeface="Arial"/>
                <a:sym typeface="Arial"/>
              </a:rPr>
              <a:t>Cost and staffing level</a:t>
            </a:r>
          </a:p>
        </p:txBody>
      </p:sp>
      <p:sp>
        <p:nvSpPr>
          <p:cNvPr id="166" name="Shape 166"/>
          <p:cNvSpPr txBox="1"/>
          <p:nvPr/>
        </p:nvSpPr>
        <p:spPr>
          <a:xfrm>
            <a:off x="1619250" y="2565400"/>
            <a:ext cx="1008063" cy="58102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Project start up</a:t>
            </a:r>
          </a:p>
        </p:txBody>
      </p:sp>
      <p:sp>
        <p:nvSpPr>
          <p:cNvPr id="167" name="Shape 167"/>
          <p:cNvSpPr txBox="1"/>
          <p:nvPr/>
        </p:nvSpPr>
        <p:spPr>
          <a:xfrm>
            <a:off x="2627313" y="2565400"/>
            <a:ext cx="1439862" cy="82549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Planning and organisation</a:t>
            </a:r>
          </a:p>
        </p:txBody>
      </p:sp>
      <p:sp>
        <p:nvSpPr>
          <p:cNvPr id="168" name="Shape 168"/>
          <p:cNvSpPr txBox="1"/>
          <p:nvPr/>
        </p:nvSpPr>
        <p:spPr>
          <a:xfrm>
            <a:off x="4067175" y="2565400"/>
            <a:ext cx="1800225" cy="58102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Implementation with monitoring</a:t>
            </a:r>
          </a:p>
        </p:txBody>
      </p:sp>
      <p:sp>
        <p:nvSpPr>
          <p:cNvPr id="169" name="Shape 169"/>
          <p:cNvSpPr txBox="1"/>
          <p:nvPr/>
        </p:nvSpPr>
        <p:spPr>
          <a:xfrm>
            <a:off x="5795962" y="2565400"/>
            <a:ext cx="1439862" cy="82549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Completion and evaluation</a:t>
            </a:r>
          </a:p>
        </p:txBody>
      </p:sp>
      <p:sp>
        <p:nvSpPr>
          <p:cNvPr id="170" name="Shape 170"/>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Shape 176"/>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The Role of a Project Manager</a:t>
            </a:r>
          </a:p>
        </p:txBody>
      </p:sp>
      <p:pic>
        <p:nvPicPr>
          <p:cNvPr id="177" name="Shape 177"/>
          <p:cNvPicPr preferRelativeResize="0"/>
          <p:nvPr/>
        </p:nvPicPr>
        <p:blipFill rotWithShape="1">
          <a:blip r:embed="rId3">
            <a:alphaModFix/>
          </a:blip>
          <a:srcRect/>
          <a:stretch/>
        </p:blipFill>
        <p:spPr>
          <a:xfrm>
            <a:off x="3276600" y="4508500"/>
            <a:ext cx="2476500" cy="1650999"/>
          </a:xfrm>
          <a:prstGeom prst="rect">
            <a:avLst/>
          </a:prstGeom>
          <a:noFill/>
          <a:ln>
            <a:noFill/>
          </a:ln>
        </p:spPr>
      </p:pic>
      <p:sp>
        <p:nvSpPr>
          <p:cNvPr id="178" name="Shape 178"/>
          <p:cNvSpPr/>
          <p:nvPr/>
        </p:nvSpPr>
        <p:spPr>
          <a:xfrm>
            <a:off x="611187" y="1341437"/>
            <a:ext cx="3960811" cy="3673475"/>
          </a:xfrm>
          <a:custGeom>
            <a:avLst/>
            <a:gdLst/>
            <a:ahLst/>
            <a:cxnLst/>
            <a:rect l="0" t="0" r="0" b="0"/>
            <a:pathLst>
              <a:path w="120000" h="120000" extrusionOk="0">
                <a:moveTo>
                  <a:pt x="59811" y="120000"/>
                </a:moveTo>
                <a:lnTo>
                  <a:pt x="53277" y="89766"/>
                </a:lnTo>
                <a:cubicBezTo>
                  <a:pt x="55505" y="89955"/>
                  <a:pt x="57750" y="90055"/>
                  <a:pt x="60000" y="90055"/>
                </a:cubicBezTo>
                <a:cubicBezTo>
                  <a:pt x="93133" y="90055"/>
                  <a:pt x="120000" y="69894"/>
                  <a:pt x="120000" y="45027"/>
                </a:cubicBezTo>
                <a:cubicBezTo>
                  <a:pt x="120000" y="20155"/>
                  <a:pt x="93133" y="0"/>
                  <a:pt x="60000" y="0"/>
                </a:cubicBezTo>
                <a:cubicBezTo>
                  <a:pt x="26861" y="0"/>
                  <a:pt x="0" y="20155"/>
                  <a:pt x="0" y="45027"/>
                </a:cubicBezTo>
                <a:cubicBezTo>
                  <a:pt x="-5" y="58711"/>
                  <a:pt x="8294" y="71655"/>
                  <a:pt x="22538" y="80200"/>
                </a:cubicBezTo>
                <a:lnTo>
                  <a:pt x="59811" y="120000"/>
                </a:lnTo>
                <a:close/>
              </a:path>
            </a:pathLst>
          </a:custGeom>
          <a:solidFill>
            <a:srgbClr val="CCCCFF"/>
          </a:solidFill>
          <a:ln w="9525" cap="flat" cmpd="sng">
            <a:solidFill>
              <a:srgbClr val="000000"/>
            </a:solidFill>
            <a:prstDash val="solid"/>
            <a:miter/>
            <a:headEnd type="none" w="med" len="med"/>
            <a:tailEnd type="none" w="med" len="med"/>
          </a:ln>
          <a:effectLst>
            <a:outerShdw dist="107763" dir="2700000" algn="ctr" rotWithShape="0">
              <a:srgbClr val="808080"/>
            </a:outerShdw>
          </a:effectLst>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pic>
        <p:nvPicPr>
          <p:cNvPr id="179" name="Shape 179" descr="MCDD00752_0000[1]"/>
          <p:cNvPicPr preferRelativeResize="0"/>
          <p:nvPr/>
        </p:nvPicPr>
        <p:blipFill rotWithShape="1">
          <a:blip r:embed="rId4">
            <a:alphaModFix/>
          </a:blip>
          <a:srcRect/>
          <a:stretch/>
        </p:blipFill>
        <p:spPr>
          <a:xfrm>
            <a:off x="4643437" y="1412875"/>
            <a:ext cx="4500561" cy="3960813"/>
          </a:xfrm>
          <a:prstGeom prst="rect">
            <a:avLst/>
          </a:prstGeom>
          <a:noFill/>
          <a:ln>
            <a:noFill/>
          </a:ln>
        </p:spPr>
      </p:pic>
      <p:sp>
        <p:nvSpPr>
          <p:cNvPr id="180" name="Shape 180"/>
          <p:cNvSpPr txBox="1"/>
          <p:nvPr/>
        </p:nvSpPr>
        <p:spPr>
          <a:xfrm>
            <a:off x="1116012" y="1700213"/>
            <a:ext cx="3168650" cy="2427287"/>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GB" sz="1800" b="1">
                <a:solidFill>
                  <a:schemeClr val="dk1"/>
                </a:solidFill>
                <a:latin typeface="Calibri"/>
                <a:ea typeface="Calibri"/>
                <a:cs typeface="Calibri"/>
                <a:sym typeface="Calibri"/>
              </a:rPr>
              <a:t>You are the driving force behind the project.  It becomes the most important thing in your life and you have to transmit your energy and commitment to your team.</a:t>
            </a:r>
          </a:p>
          <a:p>
            <a:pPr marL="0" marR="0" lvl="0" indent="0" algn="l" rtl="0">
              <a:spcBef>
                <a:spcPts val="900"/>
              </a:spcBef>
              <a:buSzPct val="25000"/>
              <a:buNone/>
            </a:pPr>
            <a:r>
              <a:rPr lang="en-GB" sz="1800">
                <a:solidFill>
                  <a:schemeClr val="dk1"/>
                </a:solidFill>
                <a:latin typeface="Calibri"/>
                <a:ea typeface="Calibri"/>
                <a:cs typeface="Calibri"/>
                <a:sym typeface="Calibri"/>
              </a:rPr>
              <a:t>      </a:t>
            </a:r>
            <a:r>
              <a:rPr lang="en-GB" sz="1000">
                <a:solidFill>
                  <a:schemeClr val="dk1"/>
                </a:solidFill>
                <a:latin typeface="Calibri"/>
                <a:ea typeface="Calibri"/>
                <a:cs typeface="Calibri"/>
                <a:sym typeface="Calibri"/>
              </a:rPr>
              <a:t>Project Manager, NHS</a:t>
            </a:r>
          </a:p>
        </p:txBody>
      </p:sp>
      <p:sp>
        <p:nvSpPr>
          <p:cNvPr id="181" name="Shape 181"/>
          <p:cNvSpPr txBox="1"/>
          <p:nvPr/>
        </p:nvSpPr>
        <p:spPr>
          <a:xfrm>
            <a:off x="5508625" y="1844675"/>
            <a:ext cx="3167062" cy="2517774"/>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GB" sz="1800" b="1">
                <a:solidFill>
                  <a:schemeClr val="dk1"/>
                </a:solidFill>
                <a:latin typeface="Calibri"/>
                <a:ea typeface="Calibri"/>
                <a:cs typeface="Calibri"/>
                <a:sym typeface="Calibri"/>
              </a:rPr>
              <a:t>A project manager needs sufficient technical knowledge to understand the implications of every part of the project and the managerial ability to co-ordinate the different elements.</a:t>
            </a:r>
            <a:r>
              <a:rPr lang="en-GB" sz="1800">
                <a:solidFill>
                  <a:schemeClr val="dk1"/>
                </a:solidFill>
                <a:latin typeface="Calibri"/>
                <a:ea typeface="Calibri"/>
                <a:cs typeface="Calibri"/>
                <a:sym typeface="Calibri"/>
              </a:rPr>
              <a:t>  </a:t>
            </a:r>
          </a:p>
          <a:p>
            <a:pPr marL="0" marR="0" lvl="0" indent="0" algn="l" rtl="0">
              <a:spcBef>
                <a:spcPts val="500"/>
              </a:spcBef>
              <a:buSzPct val="25000"/>
              <a:buNone/>
            </a:pPr>
            <a:r>
              <a:rPr lang="en-GB" sz="1000">
                <a:solidFill>
                  <a:schemeClr val="dk1"/>
                </a:solidFill>
                <a:latin typeface="Calibri"/>
                <a:ea typeface="Calibri"/>
                <a:cs typeface="Calibri"/>
                <a:sym typeface="Calibri"/>
              </a:rPr>
              <a:t>            Financial controller, public sector</a:t>
            </a:r>
          </a:p>
        </p:txBody>
      </p:sp>
      <p:sp>
        <p:nvSpPr>
          <p:cNvPr id="182" name="Shape 182"/>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Shape 188"/>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Project Manager’s Role</a:t>
            </a:r>
          </a:p>
        </p:txBody>
      </p:sp>
      <p:sp>
        <p:nvSpPr>
          <p:cNvPr id="189" name="Shape 189"/>
          <p:cNvSpPr txBox="1"/>
          <p:nvPr/>
        </p:nvSpPr>
        <p:spPr>
          <a:xfrm>
            <a:off x="250825" y="1828800"/>
            <a:ext cx="2952750" cy="13731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800" b="1">
                <a:solidFill>
                  <a:schemeClr val="dk1"/>
                </a:solidFill>
                <a:latin typeface="Calibri"/>
                <a:ea typeface="Calibri"/>
                <a:cs typeface="Calibri"/>
                <a:sym typeface="Calibri"/>
              </a:rPr>
              <a:t>Planning, organising and co-ordinating</a:t>
            </a:r>
          </a:p>
        </p:txBody>
      </p:sp>
      <p:sp>
        <p:nvSpPr>
          <p:cNvPr id="190" name="Shape 190"/>
          <p:cNvSpPr txBox="1"/>
          <p:nvPr/>
        </p:nvSpPr>
        <p:spPr>
          <a:xfrm>
            <a:off x="250825" y="4149725"/>
            <a:ext cx="2808288" cy="94615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800" b="1">
                <a:solidFill>
                  <a:schemeClr val="dk1"/>
                </a:solidFill>
                <a:latin typeface="Calibri"/>
                <a:ea typeface="Calibri"/>
                <a:cs typeface="Calibri"/>
                <a:sym typeface="Calibri"/>
              </a:rPr>
              <a:t>Monitoring and controlling</a:t>
            </a:r>
          </a:p>
        </p:txBody>
      </p:sp>
      <p:sp>
        <p:nvSpPr>
          <p:cNvPr id="191" name="Shape 191"/>
          <p:cNvSpPr txBox="1"/>
          <p:nvPr/>
        </p:nvSpPr>
        <p:spPr>
          <a:xfrm>
            <a:off x="6300787" y="2565400"/>
            <a:ext cx="2663824" cy="5191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800" b="1">
                <a:solidFill>
                  <a:schemeClr val="dk1"/>
                </a:solidFill>
                <a:latin typeface="Calibri"/>
                <a:ea typeface="Calibri"/>
                <a:cs typeface="Calibri"/>
                <a:sym typeface="Calibri"/>
              </a:rPr>
              <a:t>Leading</a:t>
            </a:r>
          </a:p>
        </p:txBody>
      </p:sp>
      <p:sp>
        <p:nvSpPr>
          <p:cNvPr id="192" name="Shape 192"/>
          <p:cNvSpPr txBox="1"/>
          <p:nvPr/>
        </p:nvSpPr>
        <p:spPr>
          <a:xfrm>
            <a:off x="5943600" y="4221162"/>
            <a:ext cx="2895600" cy="5191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800" b="1">
                <a:solidFill>
                  <a:schemeClr val="dk1"/>
                </a:solidFill>
                <a:latin typeface="Calibri"/>
                <a:ea typeface="Calibri"/>
                <a:cs typeface="Calibri"/>
                <a:sym typeface="Calibri"/>
              </a:rPr>
              <a:t>Communicating</a:t>
            </a:r>
          </a:p>
        </p:txBody>
      </p:sp>
      <p:pic>
        <p:nvPicPr>
          <p:cNvPr id="193" name="Shape 193"/>
          <p:cNvPicPr preferRelativeResize="0">
            <a:picLocks noGrp="1"/>
          </p:cNvPicPr>
          <p:nvPr>
            <p:ph type="body" idx="1"/>
          </p:nvPr>
        </p:nvPicPr>
        <p:blipFill rotWithShape="1">
          <a:blip r:embed="rId3">
            <a:alphaModFix/>
          </a:blip>
          <a:srcRect/>
          <a:stretch/>
        </p:blipFill>
        <p:spPr>
          <a:xfrm>
            <a:off x="3048000" y="1524000"/>
            <a:ext cx="2878137" cy="4800600"/>
          </a:xfrm>
          <a:prstGeom prst="rect">
            <a:avLst/>
          </a:prstGeom>
          <a:noFill/>
          <a:ln>
            <a:noFill/>
          </a:ln>
        </p:spPr>
      </p:pic>
      <p:sp>
        <p:nvSpPr>
          <p:cNvPr id="194" name="Shape 194"/>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pic>
        <p:nvPicPr>
          <p:cNvPr id="200" name="Shape 200" descr="j0316870"/>
          <p:cNvPicPr preferRelativeResize="0"/>
          <p:nvPr/>
        </p:nvPicPr>
        <p:blipFill rotWithShape="1">
          <a:blip r:embed="rId3">
            <a:alphaModFix/>
          </a:blip>
          <a:srcRect/>
          <a:stretch/>
        </p:blipFill>
        <p:spPr>
          <a:xfrm>
            <a:off x="5435600" y="4076700"/>
            <a:ext cx="3225800" cy="2124074"/>
          </a:xfrm>
          <a:prstGeom prst="rect">
            <a:avLst/>
          </a:prstGeom>
          <a:noFill/>
          <a:ln>
            <a:noFill/>
          </a:ln>
        </p:spPr>
      </p:pic>
      <p:sp>
        <p:nvSpPr>
          <p:cNvPr id="201" name="Shape 201"/>
          <p:cNvSpPr txBox="1">
            <a:spLocks noGrp="1"/>
          </p:cNvSpPr>
          <p:nvPr>
            <p:ph type="title"/>
          </p:nvPr>
        </p:nvSpPr>
        <p:spPr>
          <a:xfrm>
            <a:off x="457200" y="346075"/>
            <a:ext cx="8229600" cy="1498599"/>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The Project Management Environment</a:t>
            </a:r>
          </a:p>
        </p:txBody>
      </p:sp>
      <p:sp>
        <p:nvSpPr>
          <p:cNvPr id="202" name="Shape 202"/>
          <p:cNvSpPr txBox="1">
            <a:spLocks noGrp="1"/>
          </p:cNvSpPr>
          <p:nvPr>
            <p:ph type="body" idx="1"/>
          </p:nvPr>
        </p:nvSpPr>
        <p:spPr>
          <a:xfrm>
            <a:off x="755650" y="1989138"/>
            <a:ext cx="5040313" cy="4317999"/>
          </a:xfrm>
          <a:prstGeom prst="rect">
            <a:avLst/>
          </a:prstGeom>
          <a:noFill/>
          <a:ln>
            <a:noFill/>
          </a:ln>
        </p:spPr>
        <p:txBody>
          <a:bodyPr lIns="91425" tIns="45700" rIns="91425" bIns="45700" anchor="t" anchorCtr="0">
            <a:noAutofit/>
          </a:bodyPr>
          <a:lstStyle/>
          <a:p>
            <a:pPr marL="342900" marR="0" lvl="0" indent="-342900" algn="l" rtl="0">
              <a:lnSpc>
                <a:spcPct val="130000"/>
              </a:lnSpc>
              <a:spcBef>
                <a:spcPts val="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Stakeholders</a:t>
            </a:r>
          </a:p>
          <a:p>
            <a:pPr marL="342900" marR="0" lvl="0" indent="-342900" algn="l" rtl="0">
              <a:lnSpc>
                <a:spcPct val="130000"/>
              </a:lnSpc>
              <a:spcBef>
                <a:spcPts val="56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The outside environment</a:t>
            </a:r>
          </a:p>
          <a:p>
            <a:pPr marL="342900" marR="0" lvl="0" indent="-342900" algn="l" rtl="0">
              <a:lnSpc>
                <a:spcPct val="130000"/>
              </a:lnSpc>
              <a:spcBef>
                <a:spcPts val="56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The organisational framework</a:t>
            </a:r>
          </a:p>
          <a:p>
            <a:pPr marL="342900" marR="0" lvl="0" indent="-342900" algn="l" rtl="0">
              <a:lnSpc>
                <a:spcPct val="130000"/>
              </a:lnSpc>
              <a:spcBef>
                <a:spcPts val="56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Alignment with organisation strategy</a:t>
            </a:r>
          </a:p>
          <a:p>
            <a:pPr marL="342900" marR="0" lvl="0" indent="-342900" algn="l" rtl="0">
              <a:lnSpc>
                <a:spcPct val="130000"/>
              </a:lnSpc>
              <a:spcBef>
                <a:spcPts val="560"/>
              </a:spcBef>
              <a:buClr>
                <a:schemeClr val="dk1"/>
              </a:buClr>
              <a:buSzPct val="100000"/>
              <a:buFont typeface="Arial"/>
              <a:buChar char="•"/>
            </a:pPr>
            <a:r>
              <a:rPr lang="en-GB" sz="2800" b="1" i="0" u="none" strike="noStrike" cap="none">
                <a:solidFill>
                  <a:schemeClr val="dk1"/>
                </a:solidFill>
                <a:latin typeface="Arial"/>
                <a:ea typeface="Arial"/>
                <a:cs typeface="Arial"/>
                <a:sym typeface="Arial"/>
              </a:rPr>
              <a:t>The impact of change</a:t>
            </a:r>
          </a:p>
        </p:txBody>
      </p:sp>
      <p:sp>
        <p:nvSpPr>
          <p:cNvPr id="203" name="Shape 203"/>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Shape 209"/>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Internal Stakeholders</a:t>
            </a:r>
          </a:p>
        </p:txBody>
      </p:sp>
      <p:sp>
        <p:nvSpPr>
          <p:cNvPr id="210" name="Shape 210"/>
          <p:cNvSpPr txBox="1">
            <a:spLocks noGrp="1"/>
          </p:cNvSpPr>
          <p:nvPr>
            <p:ph type="body" idx="1"/>
          </p:nvPr>
        </p:nvSpPr>
        <p:spPr>
          <a:xfrm>
            <a:off x="228600" y="1676400"/>
            <a:ext cx="8591550" cy="4705349"/>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SzPct val="100000"/>
              <a:buFont typeface="Arial"/>
              <a:buNone/>
            </a:pPr>
            <a:endParaRPr sz="2800" b="0" i="0" u="none" strike="noStrike" cap="none">
              <a:solidFill>
                <a:schemeClr val="dk1"/>
              </a:solidFill>
              <a:latin typeface="Arial"/>
              <a:ea typeface="Arial"/>
              <a:cs typeface="Arial"/>
              <a:sym typeface="Arial"/>
            </a:endParaRPr>
          </a:p>
          <a:p>
            <a:pPr marL="0" marR="0" lvl="0" indent="0" algn="l" rtl="0">
              <a:spcBef>
                <a:spcPts val="560"/>
              </a:spcBef>
              <a:spcAft>
                <a:spcPts val="0"/>
              </a:spcAft>
              <a:buClr>
                <a:schemeClr val="dk1"/>
              </a:buClr>
              <a:buSzPct val="25000"/>
              <a:buFont typeface="Arial"/>
              <a:buNone/>
            </a:pPr>
            <a:endParaRPr sz="2800" b="0" i="0" u="none" strike="noStrike" cap="none">
              <a:solidFill>
                <a:schemeClr val="dk1"/>
              </a:solidFill>
              <a:latin typeface="Arial"/>
              <a:ea typeface="Arial"/>
              <a:cs typeface="Arial"/>
              <a:sym typeface="Arial"/>
            </a:endParaRP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Project sponsor</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Project team</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Other managers</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Trade unions</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Change champion/agent</a:t>
            </a:r>
          </a:p>
          <a:p>
            <a:pPr marL="0" marR="0" lvl="0" indent="0" algn="l" rtl="0">
              <a:spcBef>
                <a:spcPts val="560"/>
              </a:spcBef>
              <a:buClr>
                <a:schemeClr val="dk1"/>
              </a:buClr>
              <a:buSzPct val="100000"/>
              <a:buFont typeface="Arial"/>
              <a:buChar char="•"/>
            </a:pPr>
            <a:r>
              <a:rPr lang="en-GB" sz="2800" b="0" i="0" u="none" strike="noStrike" cap="none">
                <a:solidFill>
                  <a:schemeClr val="dk1"/>
                </a:solidFill>
                <a:latin typeface="Arial"/>
                <a:ea typeface="Arial"/>
                <a:cs typeface="Arial"/>
                <a:sym typeface="Arial"/>
              </a:rPr>
              <a:t>Staff affected by (or who can influence) the outcome of the project</a:t>
            </a:r>
          </a:p>
        </p:txBody>
      </p:sp>
      <p:pic>
        <p:nvPicPr>
          <p:cNvPr id="211" name="Shape 211"/>
          <p:cNvPicPr preferRelativeResize="0"/>
          <p:nvPr/>
        </p:nvPicPr>
        <p:blipFill rotWithShape="1">
          <a:blip r:embed="rId3">
            <a:alphaModFix/>
          </a:blip>
          <a:srcRect/>
          <a:stretch/>
        </p:blipFill>
        <p:spPr>
          <a:xfrm>
            <a:off x="4140200" y="1700213"/>
            <a:ext cx="4549775" cy="3032124"/>
          </a:xfrm>
          <a:prstGeom prst="rect">
            <a:avLst/>
          </a:prstGeom>
          <a:noFill/>
          <a:ln>
            <a:noFill/>
          </a:ln>
        </p:spPr>
      </p:pic>
      <p:sp>
        <p:nvSpPr>
          <p:cNvPr id="212" name="Shape 212"/>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Shape 218"/>
          <p:cNvSpPr txBox="1">
            <a:spLocks noGrp="1"/>
          </p:cNvSpPr>
          <p:nvPr>
            <p:ph type="body" idx="1"/>
          </p:nvPr>
        </p:nvSpPr>
        <p:spPr>
          <a:xfrm>
            <a:off x="5003800" y="1752600"/>
            <a:ext cx="3538537" cy="4257674"/>
          </a:xfrm>
          <a:prstGeom prst="rect">
            <a:avLst/>
          </a:prstGeom>
          <a:noFill/>
          <a:ln>
            <a:noFill/>
          </a:ln>
        </p:spPr>
        <p:txBody>
          <a:bodyPr lIns="91425" tIns="45700" rIns="91425" bIns="45700" anchor="t" anchorCtr="0">
            <a:noAutofit/>
          </a:bodyPr>
          <a:lstStyle/>
          <a:p>
            <a:pPr marL="342900" marR="0" lvl="0" indent="-342900" algn="l" rtl="0">
              <a:spcBef>
                <a:spcPts val="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Suppliers</a:t>
            </a:r>
          </a:p>
          <a:p>
            <a:pPr marL="342900" marR="0" lvl="0" indent="-34290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The general public</a:t>
            </a:r>
          </a:p>
          <a:p>
            <a:pPr marL="342900" marR="0" lvl="0" indent="-34290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The media</a:t>
            </a:r>
          </a:p>
          <a:p>
            <a:pPr marL="342900" marR="0" lvl="0" indent="-34290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Shareholders or trustees</a:t>
            </a:r>
          </a:p>
          <a:p>
            <a:pPr marL="342900" marR="0" lvl="0" indent="-342900" algn="l" rtl="0">
              <a:spcBef>
                <a:spcPts val="560"/>
              </a:spcBef>
              <a:buClr>
                <a:schemeClr val="dk1"/>
              </a:buClr>
              <a:buSzPct val="100000"/>
              <a:buFont typeface="Arial"/>
              <a:buChar char="•"/>
            </a:pPr>
            <a:r>
              <a:rPr lang="en-GB" sz="2800" b="0" i="0" u="none" strike="noStrike" cap="none">
                <a:solidFill>
                  <a:schemeClr val="dk1"/>
                </a:solidFill>
                <a:latin typeface="Arial"/>
                <a:ea typeface="Arial"/>
                <a:cs typeface="Arial"/>
                <a:sym typeface="Arial"/>
              </a:rPr>
              <a:t>End users of the product or service</a:t>
            </a:r>
          </a:p>
        </p:txBody>
      </p:sp>
      <p:pic>
        <p:nvPicPr>
          <p:cNvPr id="219" name="Shape 219"/>
          <p:cNvPicPr preferRelativeResize="0"/>
          <p:nvPr/>
        </p:nvPicPr>
        <p:blipFill rotWithShape="1">
          <a:blip r:embed="rId3">
            <a:alphaModFix/>
          </a:blip>
          <a:srcRect/>
          <a:stretch/>
        </p:blipFill>
        <p:spPr>
          <a:xfrm>
            <a:off x="900112" y="1557337"/>
            <a:ext cx="3624261" cy="4525961"/>
          </a:xfrm>
          <a:prstGeom prst="rect">
            <a:avLst/>
          </a:prstGeom>
          <a:noFill/>
          <a:ln>
            <a:noFill/>
          </a:ln>
        </p:spPr>
      </p:pic>
      <p:sp>
        <p:nvSpPr>
          <p:cNvPr id="220" name="Shape 220"/>
          <p:cNvSpPr/>
          <p:nvPr/>
        </p:nvSpPr>
        <p:spPr>
          <a:xfrm>
            <a:off x="990600" y="549275"/>
            <a:ext cx="7467600" cy="7620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4400" b="1">
                <a:solidFill>
                  <a:schemeClr val="dk1"/>
                </a:solidFill>
                <a:latin typeface="Arial"/>
                <a:ea typeface="Arial"/>
                <a:cs typeface="Arial"/>
                <a:sym typeface="Arial"/>
              </a:rPr>
              <a:t>External Stakeholders</a:t>
            </a:r>
          </a:p>
        </p:txBody>
      </p:sp>
      <p:sp>
        <p:nvSpPr>
          <p:cNvPr id="221" name="Shape 221"/>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Shape 227"/>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3600" b="0" i="0" u="none" strike="noStrike" cap="none">
                <a:solidFill>
                  <a:schemeClr val="dk1"/>
                </a:solidFill>
                <a:latin typeface="Arial"/>
                <a:ea typeface="Arial"/>
                <a:cs typeface="Arial"/>
                <a:sym typeface="Arial"/>
              </a:rPr>
              <a:t>Stakeholder Management and Analysis</a:t>
            </a:r>
          </a:p>
        </p:txBody>
      </p:sp>
      <p:sp>
        <p:nvSpPr>
          <p:cNvPr id="228" name="Shape 228"/>
          <p:cNvSpPr txBox="1">
            <a:spLocks noGrp="1"/>
          </p:cNvSpPr>
          <p:nvPr>
            <p:ph type="body" idx="1"/>
          </p:nvPr>
        </p:nvSpPr>
        <p:spPr>
          <a:xfrm>
            <a:off x="827087" y="1773238"/>
            <a:ext cx="7772400" cy="4214812"/>
          </a:xfrm>
          <a:prstGeom prst="rect">
            <a:avLst/>
          </a:prstGeom>
          <a:noFill/>
          <a:ln>
            <a:noFill/>
          </a:ln>
        </p:spPr>
        <p:txBody>
          <a:bodyPr lIns="91425" tIns="45700" rIns="91425" bIns="45700" anchor="t" anchorCtr="0">
            <a:noAutofit/>
          </a:bodyPr>
          <a:lstStyle/>
          <a:p>
            <a:pPr marL="342900" marR="0" lvl="0" indent="-342900" algn="l" rtl="0">
              <a:lnSpc>
                <a:spcPct val="90000"/>
              </a:lnSpc>
              <a:spcBef>
                <a:spcPts val="0"/>
              </a:spcBef>
              <a:spcAft>
                <a:spcPts val="0"/>
              </a:spcAft>
              <a:buClr>
                <a:schemeClr val="dk1"/>
              </a:buClr>
              <a:buSzPct val="98666"/>
              <a:buFont typeface="Arial"/>
              <a:buNone/>
            </a:pPr>
            <a:endParaRPr sz="2960" b="1" i="0" u="none" strike="noStrike" cap="none">
              <a:solidFill>
                <a:srgbClr val="9900FF"/>
              </a:solidFill>
              <a:latin typeface="Arial"/>
              <a:ea typeface="Arial"/>
              <a:cs typeface="Arial"/>
              <a:sym typeface="Arial"/>
            </a:endParaRPr>
          </a:p>
          <a:p>
            <a:pPr marL="0" marR="0" lvl="0" indent="0" algn="l" rtl="0">
              <a:lnSpc>
                <a:spcPct val="90000"/>
              </a:lnSpc>
              <a:spcBef>
                <a:spcPts val="592"/>
              </a:spcBef>
              <a:spcAft>
                <a:spcPts val="0"/>
              </a:spcAft>
              <a:buClr>
                <a:schemeClr val="dk1"/>
              </a:buClr>
              <a:buSzPct val="25000"/>
              <a:buFont typeface="Arial"/>
              <a:buNone/>
            </a:pPr>
            <a:r>
              <a:rPr lang="en-GB" sz="2960" b="1" i="0" u="none" strike="noStrike" cap="none">
                <a:solidFill>
                  <a:schemeClr val="dk1"/>
                </a:solidFill>
                <a:latin typeface="Arial"/>
                <a:ea typeface="Arial"/>
                <a:cs typeface="Arial"/>
                <a:sym typeface="Arial"/>
              </a:rPr>
              <a:t>Stakeholder Management</a:t>
            </a:r>
            <a:r>
              <a:rPr lang="en-GB" sz="2960" b="0" i="0" u="none" strike="noStrike" cap="none">
                <a:solidFill>
                  <a:schemeClr val="dk1"/>
                </a:solidFill>
                <a:latin typeface="Arial"/>
                <a:ea typeface="Arial"/>
                <a:cs typeface="Arial"/>
                <a:sym typeface="Arial"/>
              </a:rPr>
              <a:t> is an important discipline which can be used to win support from others. It can make the difference between project success and failure.</a:t>
            </a:r>
          </a:p>
          <a:p>
            <a:pPr marL="0" marR="0" lvl="0" indent="0" algn="l" rtl="0">
              <a:lnSpc>
                <a:spcPct val="90000"/>
              </a:lnSpc>
              <a:spcBef>
                <a:spcPts val="592"/>
              </a:spcBef>
              <a:spcAft>
                <a:spcPts val="0"/>
              </a:spcAft>
              <a:buClr>
                <a:schemeClr val="dk1"/>
              </a:buClr>
              <a:buSzPct val="25000"/>
              <a:buFont typeface="Arial"/>
              <a:buNone/>
            </a:pPr>
            <a:endParaRPr sz="2960" b="0" i="0" u="none" strike="noStrike" cap="none">
              <a:solidFill>
                <a:schemeClr val="dk1"/>
              </a:solidFill>
              <a:latin typeface="Arial"/>
              <a:ea typeface="Arial"/>
              <a:cs typeface="Arial"/>
              <a:sym typeface="Arial"/>
            </a:endParaRPr>
          </a:p>
          <a:p>
            <a:pPr marL="0" marR="0" lvl="0" indent="0" algn="l" rtl="0">
              <a:lnSpc>
                <a:spcPct val="90000"/>
              </a:lnSpc>
              <a:spcBef>
                <a:spcPts val="592"/>
              </a:spcBef>
              <a:buClr>
                <a:schemeClr val="dk1"/>
              </a:buClr>
              <a:buSzPct val="25000"/>
              <a:buFont typeface="Arial"/>
              <a:buNone/>
            </a:pPr>
            <a:r>
              <a:rPr lang="en-GB" sz="2960" b="1" i="0" u="none" strike="noStrike" cap="none">
                <a:solidFill>
                  <a:schemeClr val="dk1"/>
                </a:solidFill>
                <a:latin typeface="Arial"/>
                <a:ea typeface="Arial"/>
                <a:cs typeface="Arial"/>
                <a:sym typeface="Arial"/>
              </a:rPr>
              <a:t>Stakeholder Analysis</a:t>
            </a:r>
            <a:r>
              <a:rPr lang="en-GB" sz="2960" b="0" i="0" u="none" strike="noStrike" cap="none">
                <a:solidFill>
                  <a:schemeClr val="dk1"/>
                </a:solidFill>
                <a:latin typeface="Arial"/>
                <a:ea typeface="Arial"/>
                <a:cs typeface="Arial"/>
                <a:sym typeface="Arial"/>
              </a:rPr>
              <a:t> is the technique used to identify key people who have to be won over.</a:t>
            </a:r>
          </a:p>
        </p:txBody>
      </p:sp>
      <p:sp>
        <p:nvSpPr>
          <p:cNvPr id="229" name="Shape 229"/>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Shape 235"/>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3600" b="0" i="0" u="none" strike="noStrike" cap="none">
                <a:solidFill>
                  <a:schemeClr val="dk1"/>
                </a:solidFill>
                <a:latin typeface="Arial"/>
                <a:ea typeface="Arial"/>
                <a:cs typeface="Arial"/>
                <a:sym typeface="Arial"/>
              </a:rPr>
              <a:t>Benefits of a stakeholder-based approach</a:t>
            </a:r>
          </a:p>
        </p:txBody>
      </p:sp>
      <p:sp>
        <p:nvSpPr>
          <p:cNvPr id="236" name="Shape 236"/>
          <p:cNvSpPr txBox="1">
            <a:spLocks noGrp="1"/>
          </p:cNvSpPr>
          <p:nvPr>
            <p:ph type="body" idx="1"/>
          </p:nvPr>
        </p:nvSpPr>
        <p:spPr>
          <a:xfrm>
            <a:off x="0" y="2205038"/>
            <a:ext cx="9144000" cy="4652962"/>
          </a:xfrm>
          <a:prstGeom prst="rect">
            <a:avLst/>
          </a:prstGeom>
          <a:noFill/>
          <a:ln>
            <a:noFill/>
          </a:ln>
        </p:spPr>
        <p:txBody>
          <a:bodyPr lIns="91425" tIns="45700" rIns="91425" bIns="45700" anchor="t" anchorCtr="0">
            <a:noAutofit/>
          </a:bodyPr>
          <a:lstStyle/>
          <a:p>
            <a:pPr marL="0" marR="0" lvl="0" indent="0" algn="l" rtl="0">
              <a:lnSpc>
                <a:spcPct val="80000"/>
              </a:lnSpc>
              <a:spcBef>
                <a:spcPts val="0"/>
              </a:spcBef>
              <a:spcAft>
                <a:spcPts val="0"/>
              </a:spcAft>
              <a:buClr>
                <a:schemeClr val="dk1"/>
              </a:buClr>
              <a:buSzPct val="25000"/>
              <a:buFont typeface="Arial"/>
              <a:buNone/>
            </a:pPr>
            <a:r>
              <a:rPr lang="en-GB" sz="2000" b="0" i="0" u="none" strike="noStrike" cap="none">
                <a:solidFill>
                  <a:schemeClr val="dk1"/>
                </a:solidFill>
                <a:latin typeface="Arial"/>
                <a:ea typeface="Arial"/>
                <a:cs typeface="Arial"/>
                <a:sym typeface="Arial"/>
              </a:rPr>
              <a:t>You can use the opinions of the most powerful stakeholders to shape your projects at an early stage. Not only does this make it more likely that they will support you, their input can also improve the quality of your project. </a:t>
            </a:r>
          </a:p>
          <a:p>
            <a:pPr marL="342900" marR="0" lvl="0" indent="-342900" algn="l" rtl="0">
              <a:lnSpc>
                <a:spcPct val="80000"/>
              </a:lnSpc>
              <a:spcBef>
                <a:spcPts val="400"/>
              </a:spcBef>
              <a:spcAft>
                <a:spcPts val="0"/>
              </a:spcAft>
              <a:buClr>
                <a:schemeClr val="dk1"/>
              </a:buClr>
              <a:buSzPct val="100000"/>
              <a:buFont typeface="Arial"/>
              <a:buNone/>
            </a:pPr>
            <a:endParaRPr sz="2000" b="0" i="0" u="none" strike="noStrike" cap="none">
              <a:solidFill>
                <a:schemeClr val="dk1"/>
              </a:solidFill>
              <a:latin typeface="Arial"/>
              <a:ea typeface="Arial"/>
              <a:cs typeface="Arial"/>
              <a:sym typeface="Arial"/>
            </a:endParaRPr>
          </a:p>
          <a:p>
            <a:pPr marL="0" marR="0" lvl="0" indent="0" algn="l" rtl="0">
              <a:lnSpc>
                <a:spcPct val="80000"/>
              </a:lnSpc>
              <a:spcBef>
                <a:spcPts val="400"/>
              </a:spcBef>
              <a:spcAft>
                <a:spcPts val="0"/>
              </a:spcAft>
              <a:buClr>
                <a:schemeClr val="dk1"/>
              </a:buClr>
              <a:buSzPct val="25000"/>
              <a:buFont typeface="Arial"/>
              <a:buNone/>
            </a:pPr>
            <a:r>
              <a:rPr lang="en-GB" sz="2000" b="0" i="0" u="none" strike="noStrike" cap="none">
                <a:solidFill>
                  <a:schemeClr val="dk1"/>
                </a:solidFill>
                <a:latin typeface="Arial"/>
                <a:ea typeface="Arial"/>
                <a:cs typeface="Arial"/>
                <a:sym typeface="Arial"/>
              </a:rPr>
              <a:t>Gaining support from powerful stakeholders can help you to win more resources - this makes it more likely that your projects will be successful. </a:t>
            </a:r>
          </a:p>
          <a:p>
            <a:pPr marL="342900" marR="0" lvl="0" indent="-342900" algn="l" rtl="0">
              <a:lnSpc>
                <a:spcPct val="80000"/>
              </a:lnSpc>
              <a:spcBef>
                <a:spcPts val="400"/>
              </a:spcBef>
              <a:spcAft>
                <a:spcPts val="0"/>
              </a:spcAft>
              <a:buClr>
                <a:schemeClr val="dk1"/>
              </a:buClr>
              <a:buSzPct val="100000"/>
              <a:buFont typeface="Arial"/>
              <a:buNone/>
            </a:pPr>
            <a:endParaRPr sz="2000" b="0" i="0" u="none" strike="noStrike" cap="none">
              <a:solidFill>
                <a:schemeClr val="dk1"/>
              </a:solidFill>
              <a:latin typeface="Arial"/>
              <a:ea typeface="Arial"/>
              <a:cs typeface="Arial"/>
              <a:sym typeface="Arial"/>
            </a:endParaRPr>
          </a:p>
          <a:p>
            <a:pPr marL="0" marR="0" lvl="0" indent="0" algn="l" rtl="0">
              <a:lnSpc>
                <a:spcPct val="80000"/>
              </a:lnSpc>
              <a:spcBef>
                <a:spcPts val="400"/>
              </a:spcBef>
              <a:spcAft>
                <a:spcPts val="0"/>
              </a:spcAft>
              <a:buClr>
                <a:schemeClr val="dk1"/>
              </a:buClr>
              <a:buSzPct val="25000"/>
              <a:buFont typeface="Arial"/>
              <a:buNone/>
            </a:pPr>
            <a:r>
              <a:rPr lang="en-GB" sz="2000" b="0" i="0" u="none" strike="noStrike" cap="none">
                <a:solidFill>
                  <a:schemeClr val="dk1"/>
                </a:solidFill>
                <a:latin typeface="Arial"/>
                <a:ea typeface="Arial"/>
                <a:cs typeface="Arial"/>
                <a:sym typeface="Arial"/>
              </a:rPr>
              <a:t>By communicating with stakeholders early and frequently, you can ensure that they fully understand what you are doing and understand the benefits of your project - this means they can support you actively when necessary. </a:t>
            </a:r>
          </a:p>
          <a:p>
            <a:pPr marL="342900" marR="0" lvl="0" indent="-342900" algn="l" rtl="0">
              <a:lnSpc>
                <a:spcPct val="80000"/>
              </a:lnSpc>
              <a:spcBef>
                <a:spcPts val="400"/>
              </a:spcBef>
              <a:spcAft>
                <a:spcPts val="0"/>
              </a:spcAft>
              <a:buClr>
                <a:schemeClr val="dk1"/>
              </a:buClr>
              <a:buSzPct val="100000"/>
              <a:buFont typeface="Arial"/>
              <a:buNone/>
            </a:pPr>
            <a:endParaRPr sz="2000" b="0" i="0" u="none" strike="noStrike" cap="none">
              <a:solidFill>
                <a:schemeClr val="dk1"/>
              </a:solidFill>
              <a:latin typeface="Arial"/>
              <a:ea typeface="Arial"/>
              <a:cs typeface="Arial"/>
              <a:sym typeface="Arial"/>
            </a:endParaRPr>
          </a:p>
          <a:p>
            <a:pPr marL="0" marR="0" lvl="0" indent="0" algn="l" rtl="0">
              <a:lnSpc>
                <a:spcPct val="80000"/>
              </a:lnSpc>
              <a:spcBef>
                <a:spcPts val="400"/>
              </a:spcBef>
              <a:spcAft>
                <a:spcPts val="0"/>
              </a:spcAft>
              <a:buClr>
                <a:schemeClr val="dk1"/>
              </a:buClr>
              <a:buSzPct val="25000"/>
              <a:buFont typeface="Arial"/>
              <a:buNone/>
            </a:pPr>
            <a:r>
              <a:rPr lang="en-GB" sz="2000" b="0" i="0" u="none" strike="noStrike" cap="none">
                <a:solidFill>
                  <a:schemeClr val="dk1"/>
                </a:solidFill>
                <a:latin typeface="Arial"/>
                <a:ea typeface="Arial"/>
                <a:cs typeface="Arial"/>
                <a:sym typeface="Arial"/>
              </a:rPr>
              <a:t>You can anticipate what people's reaction to your project may be, and build into your plan the actions that will win people's support.</a:t>
            </a:r>
          </a:p>
          <a:p>
            <a:pPr marL="342900" marR="0" lvl="0" indent="-342900" algn="l" rtl="0">
              <a:lnSpc>
                <a:spcPct val="80000"/>
              </a:lnSpc>
              <a:spcBef>
                <a:spcPts val="400"/>
              </a:spcBef>
              <a:buClr>
                <a:schemeClr val="dk1"/>
              </a:buClr>
              <a:buSzPct val="100000"/>
              <a:buFont typeface="Arial"/>
              <a:buNone/>
            </a:pPr>
            <a:endParaRPr sz="2000" b="0" i="0" u="none" strike="noStrike" cap="none">
              <a:solidFill>
                <a:schemeClr val="dk1"/>
              </a:solidFill>
              <a:latin typeface="Arial"/>
              <a:ea typeface="Arial"/>
              <a:cs typeface="Arial"/>
              <a:sym typeface="Arial"/>
            </a:endParaRPr>
          </a:p>
        </p:txBody>
      </p:sp>
      <p:sp>
        <p:nvSpPr>
          <p:cNvPr id="237" name="Shape 237"/>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Shape 243"/>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000" b="1" i="0" u="none" strike="noStrike" cap="none">
                <a:solidFill>
                  <a:schemeClr val="dk1"/>
                </a:solidFill>
                <a:latin typeface="Arial"/>
                <a:ea typeface="Arial"/>
                <a:cs typeface="Arial"/>
                <a:sym typeface="Arial"/>
              </a:rPr>
              <a:t>Stages in Stakeholder Analysis</a:t>
            </a:r>
          </a:p>
        </p:txBody>
      </p:sp>
      <p:sp>
        <p:nvSpPr>
          <p:cNvPr id="244" name="Shape 244"/>
          <p:cNvSpPr txBox="1"/>
          <p:nvPr/>
        </p:nvSpPr>
        <p:spPr>
          <a:xfrm>
            <a:off x="900112" y="2060575"/>
            <a:ext cx="2303461" cy="762000"/>
          </a:xfrm>
          <a:prstGeom prst="rect">
            <a:avLst/>
          </a:prstGeom>
          <a:noFill/>
          <a:ln>
            <a:noFill/>
          </a:ln>
        </p:spPr>
        <p:txBody>
          <a:bodyPr lIns="91425" tIns="45700" rIns="91425" bIns="45700" anchor="t" anchorCtr="0">
            <a:noAutofit/>
          </a:bodyPr>
          <a:lstStyle/>
          <a:p>
            <a:pPr marL="0" marR="0" lvl="0" indent="0" algn="l" rtl="0">
              <a:spcBef>
                <a:spcPts val="0"/>
              </a:spcBef>
              <a:buNone/>
            </a:pPr>
            <a:endParaRPr sz="4400">
              <a:solidFill>
                <a:schemeClr val="dk1"/>
              </a:solidFill>
              <a:latin typeface="Arial"/>
              <a:ea typeface="Arial"/>
              <a:cs typeface="Arial"/>
              <a:sym typeface="Arial"/>
            </a:endParaRPr>
          </a:p>
        </p:txBody>
      </p:sp>
      <p:sp>
        <p:nvSpPr>
          <p:cNvPr id="245" name="Shape 245"/>
          <p:cNvSpPr txBox="1"/>
          <p:nvPr/>
        </p:nvSpPr>
        <p:spPr>
          <a:xfrm>
            <a:off x="1116012" y="2276475"/>
            <a:ext cx="2303461" cy="762000"/>
          </a:xfrm>
          <a:prstGeom prst="rect">
            <a:avLst/>
          </a:prstGeom>
          <a:noFill/>
          <a:ln>
            <a:noFill/>
          </a:ln>
        </p:spPr>
        <p:txBody>
          <a:bodyPr lIns="91425" tIns="45700" rIns="91425" bIns="45700" anchor="t" anchorCtr="0">
            <a:noAutofit/>
          </a:bodyPr>
          <a:lstStyle/>
          <a:p>
            <a:pPr marL="0" marR="0" lvl="0" indent="0" algn="l" rtl="0">
              <a:spcBef>
                <a:spcPts val="0"/>
              </a:spcBef>
              <a:buNone/>
            </a:pPr>
            <a:endParaRPr sz="4400">
              <a:solidFill>
                <a:schemeClr val="dk1"/>
              </a:solidFill>
              <a:latin typeface="Arial"/>
              <a:ea typeface="Arial"/>
              <a:cs typeface="Arial"/>
              <a:sym typeface="Arial"/>
            </a:endParaRPr>
          </a:p>
        </p:txBody>
      </p:sp>
      <p:sp>
        <p:nvSpPr>
          <p:cNvPr id="246" name="Shape 246"/>
          <p:cNvSpPr txBox="1"/>
          <p:nvPr/>
        </p:nvSpPr>
        <p:spPr>
          <a:xfrm>
            <a:off x="1331912" y="2492375"/>
            <a:ext cx="2303461" cy="847725"/>
          </a:xfrm>
          <a:prstGeom prst="rect">
            <a:avLst/>
          </a:prstGeom>
          <a:noFill/>
          <a:ln w="25400" cap="flat" cmpd="sng">
            <a:solidFill>
              <a:srgbClr val="9900FF"/>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800">
                <a:solidFill>
                  <a:schemeClr val="dk1"/>
                </a:solidFill>
                <a:latin typeface="Arial"/>
                <a:ea typeface="Arial"/>
                <a:cs typeface="Arial"/>
                <a:sym typeface="Arial"/>
              </a:rPr>
              <a:t>Identify your Stakeholders</a:t>
            </a:r>
          </a:p>
        </p:txBody>
      </p:sp>
      <p:sp>
        <p:nvSpPr>
          <p:cNvPr id="247" name="Shape 247"/>
          <p:cNvSpPr txBox="1"/>
          <p:nvPr/>
        </p:nvSpPr>
        <p:spPr>
          <a:xfrm>
            <a:off x="3492500" y="3716337"/>
            <a:ext cx="2303463" cy="847725"/>
          </a:xfrm>
          <a:prstGeom prst="rect">
            <a:avLst/>
          </a:prstGeom>
          <a:noFill/>
          <a:ln w="25400" cap="flat" cmpd="sng">
            <a:solidFill>
              <a:srgbClr val="9900FF"/>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800">
                <a:solidFill>
                  <a:schemeClr val="dk1"/>
                </a:solidFill>
                <a:latin typeface="Arial"/>
                <a:ea typeface="Arial"/>
                <a:cs typeface="Arial"/>
                <a:sym typeface="Arial"/>
              </a:rPr>
              <a:t>Prioritise your Stakeholders</a:t>
            </a:r>
          </a:p>
        </p:txBody>
      </p:sp>
      <p:sp>
        <p:nvSpPr>
          <p:cNvPr id="248" name="Shape 248"/>
          <p:cNvSpPr txBox="1"/>
          <p:nvPr/>
        </p:nvSpPr>
        <p:spPr>
          <a:xfrm>
            <a:off x="5508625" y="5013325"/>
            <a:ext cx="2806699" cy="847725"/>
          </a:xfrm>
          <a:prstGeom prst="rect">
            <a:avLst/>
          </a:prstGeom>
          <a:noFill/>
          <a:ln w="25400" cap="flat" cmpd="sng">
            <a:solidFill>
              <a:srgbClr val="9900FF"/>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800">
                <a:solidFill>
                  <a:schemeClr val="dk1"/>
                </a:solidFill>
                <a:latin typeface="Arial"/>
                <a:ea typeface="Arial"/>
                <a:cs typeface="Arial"/>
                <a:sym typeface="Arial"/>
              </a:rPr>
              <a:t>Understand your Key Stakeholders</a:t>
            </a:r>
          </a:p>
        </p:txBody>
      </p:sp>
      <p:sp>
        <p:nvSpPr>
          <p:cNvPr id="249" name="Shape 249"/>
          <p:cNvSpPr/>
          <p:nvPr/>
        </p:nvSpPr>
        <p:spPr>
          <a:xfrm rot="5400000">
            <a:off x="4021932" y="2682080"/>
            <a:ext cx="814388" cy="866774"/>
          </a:xfrm>
          <a:custGeom>
            <a:avLst/>
            <a:gdLst/>
            <a:ahLst/>
            <a:cxnLst/>
            <a:rect l="0" t="0" r="0" b="0"/>
            <a:pathLst>
              <a:path w="120000" h="120000" extrusionOk="0">
                <a:moveTo>
                  <a:pt x="120000" y="33772"/>
                </a:moveTo>
                <a:lnTo>
                  <a:pt x="84033" y="0"/>
                </a:lnTo>
                <a:lnTo>
                  <a:pt x="84033" y="16177"/>
                </a:lnTo>
                <a:lnTo>
                  <a:pt x="69038" y="16177"/>
                </a:lnTo>
                <a:cubicBezTo>
                  <a:pt x="30911" y="16177"/>
                  <a:pt x="0" y="39177"/>
                  <a:pt x="0" y="67544"/>
                </a:cubicBezTo>
                <a:lnTo>
                  <a:pt x="0" y="120000"/>
                </a:lnTo>
                <a:lnTo>
                  <a:pt x="35966" y="120000"/>
                </a:lnTo>
                <a:lnTo>
                  <a:pt x="35966" y="67544"/>
                </a:lnTo>
                <a:cubicBezTo>
                  <a:pt x="35966" y="58611"/>
                  <a:pt x="50772" y="51366"/>
                  <a:pt x="69038" y="51366"/>
                </a:cubicBezTo>
                <a:lnTo>
                  <a:pt x="84033" y="51366"/>
                </a:lnTo>
                <a:lnTo>
                  <a:pt x="84033" y="67544"/>
                </a:lnTo>
                <a:lnTo>
                  <a:pt x="120000" y="33772"/>
                </a:lnTo>
                <a:close/>
              </a:path>
            </a:pathLst>
          </a:custGeom>
          <a:solidFill>
            <a:schemeClr val="accent1"/>
          </a:solidFill>
          <a:ln w="9525"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250" name="Shape 250"/>
          <p:cNvSpPr/>
          <p:nvPr/>
        </p:nvSpPr>
        <p:spPr>
          <a:xfrm rot="5400000">
            <a:off x="6326982" y="3979068"/>
            <a:ext cx="814386" cy="866774"/>
          </a:xfrm>
          <a:custGeom>
            <a:avLst/>
            <a:gdLst/>
            <a:ahLst/>
            <a:cxnLst/>
            <a:rect l="0" t="0" r="0" b="0"/>
            <a:pathLst>
              <a:path w="120000" h="120000" extrusionOk="0">
                <a:moveTo>
                  <a:pt x="120000" y="33772"/>
                </a:moveTo>
                <a:lnTo>
                  <a:pt x="84033" y="0"/>
                </a:lnTo>
                <a:lnTo>
                  <a:pt x="84033" y="16177"/>
                </a:lnTo>
                <a:lnTo>
                  <a:pt x="69038" y="16177"/>
                </a:lnTo>
                <a:cubicBezTo>
                  <a:pt x="30911" y="16177"/>
                  <a:pt x="0" y="39177"/>
                  <a:pt x="0" y="67544"/>
                </a:cubicBezTo>
                <a:lnTo>
                  <a:pt x="0" y="120000"/>
                </a:lnTo>
                <a:lnTo>
                  <a:pt x="35966" y="120000"/>
                </a:lnTo>
                <a:lnTo>
                  <a:pt x="35966" y="67544"/>
                </a:lnTo>
                <a:cubicBezTo>
                  <a:pt x="35966" y="58611"/>
                  <a:pt x="50772" y="51366"/>
                  <a:pt x="69038" y="51366"/>
                </a:cubicBezTo>
                <a:lnTo>
                  <a:pt x="84033" y="51366"/>
                </a:lnTo>
                <a:lnTo>
                  <a:pt x="84033" y="67544"/>
                </a:lnTo>
                <a:lnTo>
                  <a:pt x="120000" y="33772"/>
                </a:lnTo>
                <a:close/>
              </a:path>
            </a:pathLst>
          </a:custGeom>
          <a:solidFill>
            <a:schemeClr val="accent1"/>
          </a:solidFill>
          <a:ln w="9525"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251" name="Shape 251"/>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Shape 257"/>
          <p:cNvSpPr txBox="1">
            <a:spLocks noGrp="1"/>
          </p:cNvSpPr>
          <p:nvPr>
            <p:ph type="title"/>
          </p:nvPr>
        </p:nvSpPr>
        <p:spPr>
          <a:xfrm>
            <a:off x="457200" y="333375"/>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Prioritising Stakeholders</a:t>
            </a:r>
          </a:p>
        </p:txBody>
      </p:sp>
      <p:grpSp>
        <p:nvGrpSpPr>
          <p:cNvPr id="258" name="Shape 258"/>
          <p:cNvGrpSpPr/>
          <p:nvPr/>
        </p:nvGrpSpPr>
        <p:grpSpPr>
          <a:xfrm>
            <a:off x="684213" y="1341437"/>
            <a:ext cx="7632700" cy="5237162"/>
            <a:chOff x="431" y="844"/>
            <a:chExt cx="4808" cy="3299"/>
          </a:xfrm>
        </p:grpSpPr>
        <p:grpSp>
          <p:nvGrpSpPr>
            <p:cNvPr id="259" name="Shape 259"/>
            <p:cNvGrpSpPr/>
            <p:nvPr/>
          </p:nvGrpSpPr>
          <p:grpSpPr>
            <a:xfrm>
              <a:off x="1166" y="999"/>
              <a:ext cx="3434" cy="2471"/>
              <a:chOff x="1292" y="1252"/>
              <a:chExt cx="3175" cy="2176"/>
            </a:xfrm>
          </p:grpSpPr>
          <p:sp>
            <p:nvSpPr>
              <p:cNvPr id="260" name="Shape 260"/>
              <p:cNvSpPr/>
              <p:nvPr/>
            </p:nvSpPr>
            <p:spPr>
              <a:xfrm>
                <a:off x="1292" y="1252"/>
                <a:ext cx="1587" cy="1088"/>
              </a:xfrm>
              <a:prstGeom prst="rect">
                <a:avLst/>
              </a:prstGeom>
              <a:solidFill>
                <a:srgbClr val="CCECFF">
                  <a:alpha val="72549"/>
                </a:srgbClr>
              </a:solidFill>
              <a:ln w="25400"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61" name="Shape 261"/>
              <p:cNvSpPr/>
              <p:nvPr/>
            </p:nvSpPr>
            <p:spPr>
              <a:xfrm>
                <a:off x="1292" y="2340"/>
                <a:ext cx="1587" cy="1088"/>
              </a:xfrm>
              <a:prstGeom prst="rect">
                <a:avLst/>
              </a:prstGeom>
              <a:solidFill>
                <a:srgbClr val="CCECFF">
                  <a:alpha val="72549"/>
                </a:srgbClr>
              </a:solidFill>
              <a:ln w="25400"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62" name="Shape 262"/>
              <p:cNvSpPr/>
              <p:nvPr/>
            </p:nvSpPr>
            <p:spPr>
              <a:xfrm>
                <a:off x="2879" y="2340"/>
                <a:ext cx="1587" cy="1088"/>
              </a:xfrm>
              <a:prstGeom prst="rect">
                <a:avLst/>
              </a:prstGeom>
              <a:solidFill>
                <a:srgbClr val="CCECFF">
                  <a:alpha val="72549"/>
                </a:srgbClr>
              </a:solidFill>
              <a:ln w="25400"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63" name="Shape 263"/>
              <p:cNvSpPr/>
              <p:nvPr/>
            </p:nvSpPr>
            <p:spPr>
              <a:xfrm>
                <a:off x="2879" y="1252"/>
                <a:ext cx="1587" cy="1088"/>
              </a:xfrm>
              <a:prstGeom prst="rect">
                <a:avLst/>
              </a:prstGeom>
              <a:solidFill>
                <a:srgbClr val="CCECFF">
                  <a:alpha val="72549"/>
                </a:srgbClr>
              </a:solidFill>
              <a:ln w="25400"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grpSp>
        <p:grpSp>
          <p:nvGrpSpPr>
            <p:cNvPr id="264" name="Shape 264"/>
            <p:cNvGrpSpPr/>
            <p:nvPr/>
          </p:nvGrpSpPr>
          <p:grpSpPr>
            <a:xfrm>
              <a:off x="2049" y="3576"/>
              <a:ext cx="1814" cy="567"/>
              <a:chOff x="2063" y="3656"/>
              <a:chExt cx="1677" cy="499"/>
            </a:xfrm>
          </p:grpSpPr>
          <p:sp>
            <p:nvSpPr>
              <p:cNvPr id="265" name="Shape 265"/>
              <p:cNvSpPr/>
              <p:nvPr/>
            </p:nvSpPr>
            <p:spPr>
              <a:xfrm>
                <a:off x="2063" y="3656"/>
                <a:ext cx="1677" cy="499"/>
              </a:xfrm>
              <a:prstGeom prst="rightArrow">
                <a:avLst>
                  <a:gd name="adj1" fmla="val 50000"/>
                  <a:gd name="adj2" fmla="val 84068"/>
                </a:avLst>
              </a:prstGeom>
              <a:solidFill>
                <a:schemeClr val="accent1"/>
              </a:solid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66" name="Shape 266"/>
              <p:cNvSpPr txBox="1"/>
              <p:nvPr/>
            </p:nvSpPr>
            <p:spPr>
              <a:xfrm>
                <a:off x="2154" y="3793"/>
                <a:ext cx="1133" cy="22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chemeClr val="dk1"/>
                    </a:solidFill>
                    <a:latin typeface="Arial"/>
                    <a:ea typeface="Arial"/>
                    <a:cs typeface="Arial"/>
                    <a:sym typeface="Arial"/>
                  </a:rPr>
                  <a:t>Interest</a:t>
                </a:r>
              </a:p>
            </p:txBody>
          </p:sp>
        </p:grpSp>
        <p:grpSp>
          <p:nvGrpSpPr>
            <p:cNvPr id="267" name="Shape 267"/>
            <p:cNvGrpSpPr/>
            <p:nvPr/>
          </p:nvGrpSpPr>
          <p:grpSpPr>
            <a:xfrm>
              <a:off x="431" y="1566"/>
              <a:ext cx="625" cy="1574"/>
              <a:chOff x="340" y="1705"/>
              <a:chExt cx="578" cy="1385"/>
            </a:xfrm>
          </p:grpSpPr>
          <p:sp>
            <p:nvSpPr>
              <p:cNvPr id="268" name="Shape 268"/>
              <p:cNvSpPr/>
              <p:nvPr/>
            </p:nvSpPr>
            <p:spPr>
              <a:xfrm>
                <a:off x="340" y="1705"/>
                <a:ext cx="578" cy="1385"/>
              </a:xfrm>
              <a:prstGeom prst="upArrow">
                <a:avLst>
                  <a:gd name="adj1" fmla="val 50000"/>
                  <a:gd name="adj2" fmla="val 59948"/>
                </a:avLst>
              </a:prstGeom>
              <a:solidFill>
                <a:schemeClr val="accent1"/>
              </a:solidFill>
              <a:ln w="9525" cap="flat" cmpd="sng">
                <a:solidFill>
                  <a:schemeClr val="dk1"/>
                </a:solidFill>
                <a:prstDash val="solid"/>
                <a:miter/>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69" name="Shape 269"/>
              <p:cNvSpPr txBox="1"/>
              <p:nvPr/>
            </p:nvSpPr>
            <p:spPr>
              <a:xfrm rot="5400000">
                <a:off x="7" y="2335"/>
                <a:ext cx="1212" cy="289"/>
              </a:xfrm>
              <a:prstGeom prst="rect">
                <a:avLst/>
              </a:prstGeom>
              <a:no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70" name="Shape 270"/>
              <p:cNvSpPr txBox="1"/>
              <p:nvPr/>
            </p:nvSpPr>
            <p:spPr>
              <a:xfrm rot="-5400000">
                <a:off x="183" y="2407"/>
                <a:ext cx="81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chemeClr val="dk1"/>
                    </a:solidFill>
                    <a:latin typeface="Arial"/>
                    <a:ea typeface="Arial"/>
                    <a:cs typeface="Arial"/>
                    <a:sym typeface="Arial"/>
                  </a:rPr>
                  <a:t>Power</a:t>
                </a:r>
              </a:p>
            </p:txBody>
          </p:sp>
        </p:grpSp>
        <p:sp>
          <p:nvSpPr>
            <p:cNvPr id="271" name="Shape 271"/>
            <p:cNvSpPr txBox="1"/>
            <p:nvPr/>
          </p:nvSpPr>
          <p:spPr>
            <a:xfrm>
              <a:off x="676" y="3474"/>
              <a:ext cx="73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Arial"/>
                  <a:ea typeface="Arial"/>
                  <a:cs typeface="Arial"/>
                  <a:sym typeface="Arial"/>
                </a:rPr>
                <a:t>LOW</a:t>
              </a:r>
            </a:p>
          </p:txBody>
        </p:sp>
        <p:sp>
          <p:nvSpPr>
            <p:cNvPr id="272" name="Shape 272"/>
            <p:cNvSpPr txBox="1"/>
            <p:nvPr/>
          </p:nvSpPr>
          <p:spPr>
            <a:xfrm>
              <a:off x="521" y="844"/>
              <a:ext cx="784"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Arial"/>
                  <a:ea typeface="Arial"/>
                  <a:cs typeface="Arial"/>
                  <a:sym typeface="Arial"/>
                </a:rPr>
                <a:t>HIGH</a:t>
              </a:r>
            </a:p>
          </p:txBody>
        </p:sp>
        <p:sp>
          <p:nvSpPr>
            <p:cNvPr id="273" name="Shape 273"/>
            <p:cNvSpPr txBox="1"/>
            <p:nvPr/>
          </p:nvSpPr>
          <p:spPr>
            <a:xfrm>
              <a:off x="4454" y="3474"/>
              <a:ext cx="784"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Arial"/>
                  <a:ea typeface="Arial"/>
                  <a:cs typeface="Arial"/>
                  <a:sym typeface="Arial"/>
                </a:rPr>
                <a:t>HIGH</a:t>
              </a:r>
            </a:p>
          </p:txBody>
        </p:sp>
      </p:grpSp>
      <p:sp>
        <p:nvSpPr>
          <p:cNvPr id="274" name="Shape 274"/>
          <p:cNvSpPr txBox="1"/>
          <p:nvPr/>
        </p:nvSpPr>
        <p:spPr>
          <a:xfrm>
            <a:off x="2484438" y="2133600"/>
            <a:ext cx="1511299" cy="7016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Keep Satisfied</a:t>
            </a:r>
          </a:p>
        </p:txBody>
      </p:sp>
      <p:sp>
        <p:nvSpPr>
          <p:cNvPr id="275" name="Shape 275"/>
          <p:cNvSpPr txBox="1"/>
          <p:nvPr/>
        </p:nvSpPr>
        <p:spPr>
          <a:xfrm>
            <a:off x="5003800" y="2205038"/>
            <a:ext cx="1871662" cy="7016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Manage closely</a:t>
            </a:r>
          </a:p>
        </p:txBody>
      </p:sp>
      <p:sp>
        <p:nvSpPr>
          <p:cNvPr id="276" name="Shape 276"/>
          <p:cNvSpPr txBox="1"/>
          <p:nvPr/>
        </p:nvSpPr>
        <p:spPr>
          <a:xfrm>
            <a:off x="2124075" y="4221162"/>
            <a:ext cx="2089150" cy="7016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Monitor (minimum effort)</a:t>
            </a:r>
          </a:p>
        </p:txBody>
      </p:sp>
      <p:sp>
        <p:nvSpPr>
          <p:cNvPr id="277" name="Shape 277"/>
          <p:cNvSpPr txBox="1"/>
          <p:nvPr/>
        </p:nvSpPr>
        <p:spPr>
          <a:xfrm>
            <a:off x="5148262" y="4221162"/>
            <a:ext cx="1728787" cy="7016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Keep informed</a:t>
            </a:r>
          </a:p>
        </p:txBody>
      </p:sp>
      <p:sp>
        <p:nvSpPr>
          <p:cNvPr id="278" name="Shape 278"/>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Shape 284"/>
          <p:cNvSpPr txBox="1">
            <a:spLocks noGrp="1"/>
          </p:cNvSpPr>
          <p:nvPr>
            <p:ph type="title"/>
          </p:nvPr>
        </p:nvSpPr>
        <p:spPr>
          <a:xfrm>
            <a:off x="684212" y="620712"/>
            <a:ext cx="7772400" cy="890587"/>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000" b="0" i="0" u="none" strike="noStrike" cap="none">
                <a:solidFill>
                  <a:schemeClr val="dk1"/>
                </a:solidFill>
                <a:latin typeface="Arial"/>
                <a:ea typeface="Arial"/>
                <a:cs typeface="Arial"/>
                <a:sym typeface="Arial"/>
              </a:rPr>
              <a:t>Understanding Key Stakeholders</a:t>
            </a:r>
          </a:p>
        </p:txBody>
      </p:sp>
      <p:grpSp>
        <p:nvGrpSpPr>
          <p:cNvPr id="285" name="Shape 285"/>
          <p:cNvGrpSpPr/>
          <p:nvPr/>
        </p:nvGrpSpPr>
        <p:grpSpPr>
          <a:xfrm>
            <a:off x="684213" y="1341437"/>
            <a:ext cx="7632700" cy="5237162"/>
            <a:chOff x="431" y="844"/>
            <a:chExt cx="4808" cy="3299"/>
          </a:xfrm>
        </p:grpSpPr>
        <p:grpSp>
          <p:nvGrpSpPr>
            <p:cNvPr id="286" name="Shape 286"/>
            <p:cNvGrpSpPr/>
            <p:nvPr/>
          </p:nvGrpSpPr>
          <p:grpSpPr>
            <a:xfrm>
              <a:off x="431" y="844"/>
              <a:ext cx="4808" cy="3299"/>
              <a:chOff x="431" y="844"/>
              <a:chExt cx="4808" cy="3299"/>
            </a:xfrm>
          </p:grpSpPr>
          <p:grpSp>
            <p:nvGrpSpPr>
              <p:cNvPr id="287" name="Shape 287"/>
              <p:cNvGrpSpPr/>
              <p:nvPr/>
            </p:nvGrpSpPr>
            <p:grpSpPr>
              <a:xfrm>
                <a:off x="1166" y="999"/>
                <a:ext cx="3434" cy="2471"/>
                <a:chOff x="1292" y="1252"/>
                <a:chExt cx="3175" cy="2176"/>
              </a:xfrm>
            </p:grpSpPr>
            <p:sp>
              <p:nvSpPr>
                <p:cNvPr id="288" name="Shape 288"/>
                <p:cNvSpPr/>
                <p:nvPr/>
              </p:nvSpPr>
              <p:spPr>
                <a:xfrm>
                  <a:off x="1292" y="1252"/>
                  <a:ext cx="1587" cy="1088"/>
                </a:xfrm>
                <a:prstGeom prst="rect">
                  <a:avLst/>
                </a:prstGeom>
                <a:solidFill>
                  <a:srgbClr val="CCECFF">
                    <a:alpha val="0"/>
                  </a:srgbClr>
                </a:solidFill>
                <a:ln w="25400"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89" name="Shape 289"/>
                <p:cNvSpPr/>
                <p:nvPr/>
              </p:nvSpPr>
              <p:spPr>
                <a:xfrm>
                  <a:off x="1292" y="2340"/>
                  <a:ext cx="1587" cy="1088"/>
                </a:xfrm>
                <a:prstGeom prst="rect">
                  <a:avLst/>
                </a:prstGeom>
                <a:solidFill>
                  <a:srgbClr val="CCECFF">
                    <a:alpha val="0"/>
                  </a:srgbClr>
                </a:solidFill>
                <a:ln w="25400"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90" name="Shape 290"/>
                <p:cNvSpPr/>
                <p:nvPr/>
              </p:nvSpPr>
              <p:spPr>
                <a:xfrm>
                  <a:off x="2879" y="2340"/>
                  <a:ext cx="1587" cy="1088"/>
                </a:xfrm>
                <a:prstGeom prst="rect">
                  <a:avLst/>
                </a:prstGeom>
                <a:solidFill>
                  <a:srgbClr val="CCECFF">
                    <a:alpha val="0"/>
                  </a:srgbClr>
                </a:solidFill>
                <a:ln w="25400"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91" name="Shape 291"/>
                <p:cNvSpPr/>
                <p:nvPr/>
              </p:nvSpPr>
              <p:spPr>
                <a:xfrm>
                  <a:off x="2879" y="1252"/>
                  <a:ext cx="1587" cy="1088"/>
                </a:xfrm>
                <a:prstGeom prst="rect">
                  <a:avLst/>
                </a:prstGeom>
                <a:solidFill>
                  <a:srgbClr val="CCECFF">
                    <a:alpha val="0"/>
                  </a:srgbClr>
                </a:solidFill>
                <a:ln w="25400" cap="flat" cmpd="sng">
                  <a:solidFill>
                    <a:srgbClr val="9900FF"/>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grpSp>
          <p:grpSp>
            <p:nvGrpSpPr>
              <p:cNvPr id="292" name="Shape 292"/>
              <p:cNvGrpSpPr/>
              <p:nvPr/>
            </p:nvGrpSpPr>
            <p:grpSpPr>
              <a:xfrm>
                <a:off x="2049" y="3576"/>
                <a:ext cx="1814" cy="567"/>
                <a:chOff x="2063" y="3656"/>
                <a:chExt cx="1677" cy="499"/>
              </a:xfrm>
            </p:grpSpPr>
            <p:sp>
              <p:nvSpPr>
                <p:cNvPr id="293" name="Shape 293"/>
                <p:cNvSpPr/>
                <p:nvPr/>
              </p:nvSpPr>
              <p:spPr>
                <a:xfrm>
                  <a:off x="2063" y="3656"/>
                  <a:ext cx="1677" cy="499"/>
                </a:xfrm>
                <a:prstGeom prst="rightArrow">
                  <a:avLst>
                    <a:gd name="adj1" fmla="val 50000"/>
                    <a:gd name="adj2" fmla="val 84068"/>
                  </a:avLst>
                </a:prstGeom>
                <a:solidFill>
                  <a:schemeClr val="accent1">
                    <a:alpha val="0"/>
                  </a:schemeClr>
                </a:solid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94" name="Shape 294"/>
                <p:cNvSpPr txBox="1"/>
                <p:nvPr/>
              </p:nvSpPr>
              <p:spPr>
                <a:xfrm>
                  <a:off x="2119" y="3806"/>
                  <a:ext cx="1133" cy="22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chemeClr val="dk1"/>
                      </a:solidFill>
                      <a:latin typeface="Arial"/>
                      <a:ea typeface="Arial"/>
                      <a:cs typeface="Arial"/>
                      <a:sym typeface="Arial"/>
                    </a:rPr>
                    <a:t>Interest</a:t>
                  </a:r>
                </a:p>
              </p:txBody>
            </p:sp>
          </p:grpSp>
          <p:grpSp>
            <p:nvGrpSpPr>
              <p:cNvPr id="295" name="Shape 295"/>
              <p:cNvGrpSpPr/>
              <p:nvPr/>
            </p:nvGrpSpPr>
            <p:grpSpPr>
              <a:xfrm>
                <a:off x="431" y="1566"/>
                <a:ext cx="625" cy="1574"/>
                <a:chOff x="340" y="1705"/>
                <a:chExt cx="578" cy="1385"/>
              </a:xfrm>
            </p:grpSpPr>
            <p:sp>
              <p:nvSpPr>
                <p:cNvPr id="296" name="Shape 296"/>
                <p:cNvSpPr/>
                <p:nvPr/>
              </p:nvSpPr>
              <p:spPr>
                <a:xfrm>
                  <a:off x="340" y="1705"/>
                  <a:ext cx="578" cy="1385"/>
                </a:xfrm>
                <a:prstGeom prst="upArrow">
                  <a:avLst>
                    <a:gd name="adj1" fmla="val 50000"/>
                    <a:gd name="adj2" fmla="val 59948"/>
                  </a:avLst>
                </a:prstGeom>
                <a:solidFill>
                  <a:schemeClr val="accent1">
                    <a:alpha val="0"/>
                  </a:schemeClr>
                </a:solidFill>
                <a:ln w="9525" cap="flat" cmpd="sng">
                  <a:solidFill>
                    <a:schemeClr val="dk1"/>
                  </a:solidFill>
                  <a:prstDash val="solid"/>
                  <a:miter/>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297" name="Shape 297"/>
                <p:cNvSpPr txBox="1"/>
                <p:nvPr/>
              </p:nvSpPr>
              <p:spPr>
                <a:xfrm rot="5400000">
                  <a:off x="7" y="2335"/>
                  <a:ext cx="1212" cy="289"/>
                </a:xfrm>
                <a:prstGeom prst="rect">
                  <a:avLst/>
                </a:prstGeom>
                <a:no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298" name="Shape 298"/>
                <p:cNvSpPr txBox="1"/>
                <p:nvPr/>
              </p:nvSpPr>
              <p:spPr>
                <a:xfrm rot="-5400000">
                  <a:off x="183" y="2407"/>
                  <a:ext cx="81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chemeClr val="dk1"/>
                      </a:solidFill>
                      <a:latin typeface="Arial"/>
                      <a:ea typeface="Arial"/>
                      <a:cs typeface="Arial"/>
                      <a:sym typeface="Arial"/>
                    </a:rPr>
                    <a:t>Power</a:t>
                  </a:r>
                </a:p>
              </p:txBody>
            </p:sp>
          </p:grpSp>
          <p:sp>
            <p:nvSpPr>
              <p:cNvPr id="299" name="Shape 299"/>
              <p:cNvSpPr txBox="1"/>
              <p:nvPr/>
            </p:nvSpPr>
            <p:spPr>
              <a:xfrm>
                <a:off x="676" y="3474"/>
                <a:ext cx="73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Arial"/>
                    <a:ea typeface="Arial"/>
                    <a:cs typeface="Arial"/>
                    <a:sym typeface="Arial"/>
                  </a:rPr>
                  <a:t>LOW</a:t>
                </a:r>
              </a:p>
            </p:txBody>
          </p:sp>
          <p:sp>
            <p:nvSpPr>
              <p:cNvPr id="300" name="Shape 300"/>
              <p:cNvSpPr txBox="1"/>
              <p:nvPr/>
            </p:nvSpPr>
            <p:spPr>
              <a:xfrm>
                <a:off x="521" y="844"/>
                <a:ext cx="784"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Arial"/>
                    <a:ea typeface="Arial"/>
                    <a:cs typeface="Arial"/>
                    <a:sym typeface="Arial"/>
                  </a:rPr>
                  <a:t>HIGH</a:t>
                </a:r>
              </a:p>
            </p:txBody>
          </p:sp>
          <p:sp>
            <p:nvSpPr>
              <p:cNvPr id="301" name="Shape 301"/>
              <p:cNvSpPr txBox="1"/>
              <p:nvPr/>
            </p:nvSpPr>
            <p:spPr>
              <a:xfrm>
                <a:off x="4454" y="3474"/>
                <a:ext cx="784"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Arial"/>
                    <a:ea typeface="Arial"/>
                    <a:cs typeface="Arial"/>
                    <a:sym typeface="Arial"/>
                  </a:rPr>
                  <a:t>HIGH</a:t>
                </a:r>
              </a:p>
            </p:txBody>
          </p:sp>
        </p:grpSp>
        <p:sp>
          <p:nvSpPr>
            <p:cNvPr id="302" name="Shape 302"/>
            <p:cNvSpPr txBox="1"/>
            <p:nvPr/>
          </p:nvSpPr>
          <p:spPr>
            <a:xfrm>
              <a:off x="1564" y="1343"/>
              <a:ext cx="951" cy="44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rgbClr val="C0C0C0"/>
                  </a:solidFill>
                  <a:latin typeface="Arial"/>
                  <a:ea typeface="Arial"/>
                  <a:cs typeface="Arial"/>
                  <a:sym typeface="Arial"/>
                </a:rPr>
                <a:t>Keep Satisfied</a:t>
              </a:r>
            </a:p>
          </p:txBody>
        </p:sp>
        <p:sp>
          <p:nvSpPr>
            <p:cNvPr id="303" name="Shape 303"/>
            <p:cNvSpPr txBox="1"/>
            <p:nvPr/>
          </p:nvSpPr>
          <p:spPr>
            <a:xfrm>
              <a:off x="3152" y="1389"/>
              <a:ext cx="1178" cy="44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rgbClr val="C0C0C0"/>
                  </a:solidFill>
                  <a:latin typeface="Arial"/>
                  <a:ea typeface="Arial"/>
                  <a:cs typeface="Arial"/>
                  <a:sym typeface="Arial"/>
                </a:rPr>
                <a:t>Manage closely</a:t>
              </a:r>
            </a:p>
          </p:txBody>
        </p:sp>
        <p:sp>
          <p:nvSpPr>
            <p:cNvPr id="304" name="Shape 304"/>
            <p:cNvSpPr txBox="1"/>
            <p:nvPr/>
          </p:nvSpPr>
          <p:spPr>
            <a:xfrm>
              <a:off x="1338" y="2659"/>
              <a:ext cx="1316" cy="44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rgbClr val="C0C0C0"/>
                  </a:solidFill>
                  <a:latin typeface="Arial"/>
                  <a:ea typeface="Arial"/>
                  <a:cs typeface="Arial"/>
                  <a:sym typeface="Arial"/>
                </a:rPr>
                <a:t>Monitor (minimum effort)</a:t>
              </a:r>
            </a:p>
          </p:txBody>
        </p:sp>
        <p:sp>
          <p:nvSpPr>
            <p:cNvPr id="305" name="Shape 305"/>
            <p:cNvSpPr txBox="1"/>
            <p:nvPr/>
          </p:nvSpPr>
          <p:spPr>
            <a:xfrm>
              <a:off x="3243" y="2659"/>
              <a:ext cx="1088" cy="44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rgbClr val="C0C0C0"/>
                  </a:solidFill>
                  <a:latin typeface="Arial"/>
                  <a:ea typeface="Arial"/>
                  <a:cs typeface="Arial"/>
                  <a:sym typeface="Arial"/>
                </a:rPr>
                <a:t>Keep informed</a:t>
              </a:r>
            </a:p>
          </p:txBody>
        </p:sp>
      </p:grpSp>
      <p:sp>
        <p:nvSpPr>
          <p:cNvPr id="306" name="Shape 306"/>
          <p:cNvSpPr txBox="1"/>
          <p:nvPr/>
        </p:nvSpPr>
        <p:spPr>
          <a:xfrm>
            <a:off x="5003800" y="1916113"/>
            <a:ext cx="2305050" cy="304799"/>
          </a:xfrm>
          <a:prstGeom prst="rect">
            <a:avLst/>
          </a:prstGeom>
          <a:noFill/>
          <a:ln>
            <a:noFill/>
          </a:ln>
        </p:spPr>
        <p:txBody>
          <a:bodyPr lIns="91425" tIns="45700" rIns="91425" bIns="45700" anchor="t" anchorCtr="0">
            <a:noAutofit/>
          </a:bodyPr>
          <a:lstStyle/>
          <a:p>
            <a:pPr marL="0" marR="0" lvl="0" indent="0" algn="l" rtl="0">
              <a:spcBef>
                <a:spcPts val="0"/>
              </a:spcBef>
              <a:buClr>
                <a:srgbClr val="00CC00"/>
              </a:buClr>
              <a:buSzPct val="100000"/>
              <a:buFont typeface="Noto Sans Symbols"/>
              <a:buChar char="▪"/>
            </a:pPr>
            <a:r>
              <a:rPr lang="en-GB" sz="1400">
                <a:solidFill>
                  <a:srgbClr val="00CC00"/>
                </a:solidFill>
                <a:latin typeface="Arial"/>
                <a:ea typeface="Arial"/>
                <a:cs typeface="Arial"/>
                <a:sym typeface="Arial"/>
              </a:rPr>
              <a:t> Senior Manager</a:t>
            </a:r>
          </a:p>
        </p:txBody>
      </p:sp>
      <p:sp>
        <p:nvSpPr>
          <p:cNvPr id="307" name="Shape 307"/>
          <p:cNvSpPr txBox="1"/>
          <p:nvPr/>
        </p:nvSpPr>
        <p:spPr>
          <a:xfrm>
            <a:off x="3492500" y="2997200"/>
            <a:ext cx="2016124" cy="336549"/>
          </a:xfrm>
          <a:prstGeom prst="rect">
            <a:avLst/>
          </a:prstGeom>
          <a:noFill/>
          <a:ln>
            <a:noFill/>
          </a:ln>
        </p:spPr>
        <p:txBody>
          <a:bodyPr lIns="91425" tIns="45700" rIns="91425" bIns="45700" anchor="t" anchorCtr="0">
            <a:noAutofit/>
          </a:bodyPr>
          <a:lstStyle/>
          <a:p>
            <a:pPr marL="0" marR="0" lvl="0" indent="0" algn="l" rtl="0">
              <a:spcBef>
                <a:spcPts val="0"/>
              </a:spcBef>
              <a:buClr>
                <a:srgbClr val="FF9933"/>
              </a:buClr>
              <a:buSzPct val="100000"/>
              <a:buFont typeface="Noto Sans Symbols"/>
              <a:buChar char="▪"/>
            </a:pPr>
            <a:r>
              <a:rPr lang="en-GB" sz="1600" b="1">
                <a:solidFill>
                  <a:srgbClr val="FF9933"/>
                </a:solidFill>
                <a:latin typeface="Arial"/>
                <a:ea typeface="Arial"/>
                <a:cs typeface="Arial"/>
                <a:sym typeface="Arial"/>
              </a:rPr>
              <a:t>Karen J</a:t>
            </a:r>
          </a:p>
        </p:txBody>
      </p:sp>
      <p:sp>
        <p:nvSpPr>
          <p:cNvPr id="308" name="Shape 308"/>
          <p:cNvSpPr txBox="1"/>
          <p:nvPr/>
        </p:nvSpPr>
        <p:spPr>
          <a:xfrm>
            <a:off x="2339975" y="1916113"/>
            <a:ext cx="2016124" cy="336549"/>
          </a:xfrm>
          <a:prstGeom prst="rect">
            <a:avLst/>
          </a:prstGeom>
          <a:noFill/>
          <a:ln>
            <a:noFill/>
          </a:ln>
        </p:spPr>
        <p:txBody>
          <a:bodyPr lIns="91425" tIns="45700" rIns="91425" bIns="45700" anchor="t" anchorCtr="0">
            <a:noAutofit/>
          </a:bodyPr>
          <a:lstStyle/>
          <a:p>
            <a:pPr marL="0" marR="0" lvl="0" indent="0" algn="l" rtl="0">
              <a:spcBef>
                <a:spcPts val="0"/>
              </a:spcBef>
              <a:buClr>
                <a:srgbClr val="00CC00"/>
              </a:buClr>
              <a:buSzPct val="100000"/>
              <a:buFont typeface="Noto Sans Symbols"/>
              <a:buChar char="▪"/>
            </a:pPr>
            <a:r>
              <a:rPr lang="en-GB" sz="1600" b="1">
                <a:solidFill>
                  <a:srgbClr val="00CC00"/>
                </a:solidFill>
                <a:latin typeface="Arial"/>
                <a:ea typeface="Arial"/>
                <a:cs typeface="Arial"/>
                <a:sym typeface="Arial"/>
              </a:rPr>
              <a:t> Julie F</a:t>
            </a:r>
          </a:p>
        </p:txBody>
      </p:sp>
      <p:sp>
        <p:nvSpPr>
          <p:cNvPr id="309" name="Shape 309"/>
          <p:cNvSpPr txBox="1"/>
          <p:nvPr/>
        </p:nvSpPr>
        <p:spPr>
          <a:xfrm>
            <a:off x="6372225" y="3141663"/>
            <a:ext cx="2016124" cy="336549"/>
          </a:xfrm>
          <a:prstGeom prst="rect">
            <a:avLst/>
          </a:prstGeom>
          <a:noFill/>
          <a:ln>
            <a:noFill/>
          </a:ln>
        </p:spPr>
        <p:txBody>
          <a:bodyPr lIns="91425" tIns="45700" rIns="91425" bIns="45700" anchor="t" anchorCtr="0">
            <a:noAutofit/>
          </a:bodyPr>
          <a:lstStyle/>
          <a:p>
            <a:pPr marL="0" marR="0" lvl="0" indent="0" algn="l" rtl="0">
              <a:spcBef>
                <a:spcPts val="0"/>
              </a:spcBef>
              <a:buClr>
                <a:srgbClr val="FF0000"/>
              </a:buClr>
              <a:buSzPct val="100000"/>
              <a:buFont typeface="Noto Sans Symbols"/>
              <a:buChar char="▪"/>
            </a:pPr>
            <a:r>
              <a:rPr lang="en-GB" sz="1600">
                <a:solidFill>
                  <a:srgbClr val="FF0000"/>
                </a:solidFill>
                <a:latin typeface="Arial"/>
                <a:ea typeface="Arial"/>
                <a:cs typeface="Arial"/>
                <a:sym typeface="Arial"/>
              </a:rPr>
              <a:t> </a:t>
            </a:r>
            <a:r>
              <a:rPr lang="en-GB" sz="1600" b="1">
                <a:solidFill>
                  <a:srgbClr val="FF0000"/>
                </a:solidFill>
                <a:latin typeface="Arial"/>
                <a:ea typeface="Arial"/>
                <a:cs typeface="Arial"/>
                <a:sym typeface="Arial"/>
              </a:rPr>
              <a:t>James B</a:t>
            </a:r>
          </a:p>
        </p:txBody>
      </p:sp>
      <p:sp>
        <p:nvSpPr>
          <p:cNvPr id="310" name="Shape 310"/>
          <p:cNvSpPr txBox="1"/>
          <p:nvPr/>
        </p:nvSpPr>
        <p:spPr>
          <a:xfrm>
            <a:off x="5867400" y="4221162"/>
            <a:ext cx="2016124" cy="336549"/>
          </a:xfrm>
          <a:prstGeom prst="rect">
            <a:avLst/>
          </a:prstGeom>
          <a:noFill/>
          <a:ln>
            <a:noFill/>
          </a:ln>
        </p:spPr>
        <p:txBody>
          <a:bodyPr lIns="91425" tIns="45700" rIns="91425" bIns="45700" anchor="t" anchorCtr="0">
            <a:noAutofit/>
          </a:bodyPr>
          <a:lstStyle/>
          <a:p>
            <a:pPr marL="0" marR="0" lvl="0" indent="0" algn="l" rtl="0">
              <a:spcBef>
                <a:spcPts val="0"/>
              </a:spcBef>
              <a:buClr>
                <a:srgbClr val="FF9933"/>
              </a:buClr>
              <a:buSzPct val="100000"/>
              <a:buFont typeface="Noto Sans Symbols"/>
              <a:buChar char="▪"/>
            </a:pPr>
            <a:r>
              <a:rPr lang="en-GB" sz="1600" b="1">
                <a:solidFill>
                  <a:srgbClr val="FF9933"/>
                </a:solidFill>
                <a:latin typeface="Arial"/>
                <a:ea typeface="Arial"/>
                <a:cs typeface="Arial"/>
                <a:sym typeface="Arial"/>
              </a:rPr>
              <a:t> Rachel K</a:t>
            </a:r>
          </a:p>
        </p:txBody>
      </p:sp>
      <p:sp>
        <p:nvSpPr>
          <p:cNvPr id="311" name="Shape 311"/>
          <p:cNvSpPr txBox="1"/>
          <p:nvPr/>
        </p:nvSpPr>
        <p:spPr>
          <a:xfrm>
            <a:off x="5076825" y="3716337"/>
            <a:ext cx="2016124" cy="336549"/>
          </a:xfrm>
          <a:prstGeom prst="rect">
            <a:avLst/>
          </a:prstGeom>
          <a:noFill/>
          <a:ln>
            <a:noFill/>
          </a:ln>
        </p:spPr>
        <p:txBody>
          <a:bodyPr lIns="91425" tIns="45700" rIns="91425" bIns="45700" anchor="t" anchorCtr="0">
            <a:noAutofit/>
          </a:bodyPr>
          <a:lstStyle/>
          <a:p>
            <a:pPr marL="0" marR="0" lvl="0" indent="0" algn="l" rtl="0">
              <a:spcBef>
                <a:spcPts val="0"/>
              </a:spcBef>
              <a:buClr>
                <a:srgbClr val="FF0000"/>
              </a:buClr>
              <a:buSzPct val="100000"/>
              <a:buFont typeface="Noto Sans Symbols"/>
              <a:buChar char="▪"/>
            </a:pPr>
            <a:r>
              <a:rPr lang="en-GB" sz="1600" b="1">
                <a:solidFill>
                  <a:srgbClr val="FF0000"/>
                </a:solidFill>
                <a:latin typeface="Arial"/>
                <a:ea typeface="Arial"/>
                <a:cs typeface="Arial"/>
                <a:sym typeface="Arial"/>
              </a:rPr>
              <a:t> Bob G</a:t>
            </a:r>
          </a:p>
        </p:txBody>
      </p:sp>
      <p:sp>
        <p:nvSpPr>
          <p:cNvPr id="312" name="Shape 312"/>
          <p:cNvSpPr txBox="1"/>
          <p:nvPr/>
        </p:nvSpPr>
        <p:spPr>
          <a:xfrm>
            <a:off x="2051050" y="5084762"/>
            <a:ext cx="2016124" cy="336549"/>
          </a:xfrm>
          <a:prstGeom prst="rect">
            <a:avLst/>
          </a:prstGeom>
          <a:noFill/>
          <a:ln>
            <a:noFill/>
          </a:ln>
        </p:spPr>
        <p:txBody>
          <a:bodyPr lIns="91425" tIns="45700" rIns="91425" bIns="45700" anchor="t" anchorCtr="0">
            <a:noAutofit/>
          </a:bodyPr>
          <a:lstStyle/>
          <a:p>
            <a:pPr marL="0" marR="0" lvl="0" indent="0" algn="l" rtl="0">
              <a:spcBef>
                <a:spcPts val="0"/>
              </a:spcBef>
              <a:buClr>
                <a:srgbClr val="00CC00"/>
              </a:buClr>
              <a:buSzPct val="100000"/>
              <a:buFont typeface="Noto Sans Symbols"/>
              <a:buChar char="▪"/>
            </a:pPr>
            <a:r>
              <a:rPr lang="en-GB" sz="1600" b="1">
                <a:solidFill>
                  <a:srgbClr val="00CC00"/>
                </a:solidFill>
                <a:latin typeface="Arial"/>
                <a:ea typeface="Arial"/>
                <a:cs typeface="Arial"/>
                <a:sym typeface="Arial"/>
              </a:rPr>
              <a:t> Tony B</a:t>
            </a:r>
          </a:p>
        </p:txBody>
      </p:sp>
      <p:sp>
        <p:nvSpPr>
          <p:cNvPr id="313" name="Shape 313"/>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Shape 319"/>
          <p:cNvSpPr txBox="1">
            <a:spLocks noGrp="1"/>
          </p:cNvSpPr>
          <p:nvPr>
            <p:ph type="title"/>
          </p:nvPr>
        </p:nvSpPr>
        <p:spPr>
          <a:xfrm>
            <a:off x="457200" y="341312"/>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PESTLE Forces</a:t>
            </a:r>
          </a:p>
        </p:txBody>
      </p:sp>
      <p:pic>
        <p:nvPicPr>
          <p:cNvPr id="320" name="Shape 320" descr="default-18"/>
          <p:cNvPicPr preferRelativeResize="0"/>
          <p:nvPr/>
        </p:nvPicPr>
        <p:blipFill rotWithShape="1">
          <a:blip r:embed="rId3">
            <a:alphaModFix/>
          </a:blip>
          <a:srcRect/>
          <a:stretch/>
        </p:blipFill>
        <p:spPr>
          <a:xfrm>
            <a:off x="5724525" y="1196975"/>
            <a:ext cx="2460624" cy="3455988"/>
          </a:xfrm>
          <a:prstGeom prst="rect">
            <a:avLst/>
          </a:prstGeom>
          <a:noFill/>
          <a:ln>
            <a:noFill/>
          </a:ln>
        </p:spPr>
      </p:pic>
      <p:pic>
        <p:nvPicPr>
          <p:cNvPr id="321" name="Shape 321"/>
          <p:cNvPicPr preferRelativeResize="0"/>
          <p:nvPr/>
        </p:nvPicPr>
        <p:blipFill rotWithShape="1">
          <a:blip r:embed="rId4">
            <a:alphaModFix/>
          </a:blip>
          <a:srcRect/>
          <a:stretch/>
        </p:blipFill>
        <p:spPr>
          <a:xfrm>
            <a:off x="4284662" y="3976687"/>
            <a:ext cx="1916112" cy="2881312"/>
          </a:xfrm>
          <a:prstGeom prst="rect">
            <a:avLst/>
          </a:prstGeom>
          <a:noFill/>
          <a:ln>
            <a:noFill/>
          </a:ln>
        </p:spPr>
      </p:pic>
      <p:pic>
        <p:nvPicPr>
          <p:cNvPr id="322" name="Shape 322"/>
          <p:cNvPicPr preferRelativeResize="0"/>
          <p:nvPr/>
        </p:nvPicPr>
        <p:blipFill rotWithShape="1">
          <a:blip r:embed="rId5">
            <a:alphaModFix/>
          </a:blip>
          <a:srcRect/>
          <a:stretch/>
        </p:blipFill>
        <p:spPr>
          <a:xfrm>
            <a:off x="755650" y="2276475"/>
            <a:ext cx="2066924" cy="3097212"/>
          </a:xfrm>
          <a:prstGeom prst="rect">
            <a:avLst/>
          </a:prstGeom>
          <a:noFill/>
          <a:ln>
            <a:noFill/>
          </a:ln>
        </p:spPr>
      </p:pic>
      <p:pic>
        <p:nvPicPr>
          <p:cNvPr id="323" name="Shape 323"/>
          <p:cNvPicPr preferRelativeResize="0"/>
          <p:nvPr/>
        </p:nvPicPr>
        <p:blipFill rotWithShape="1">
          <a:blip r:embed="rId6">
            <a:alphaModFix/>
          </a:blip>
          <a:srcRect/>
          <a:stretch/>
        </p:blipFill>
        <p:spPr>
          <a:xfrm>
            <a:off x="2124075" y="1628775"/>
            <a:ext cx="3657600" cy="2414588"/>
          </a:xfrm>
          <a:prstGeom prst="rect">
            <a:avLst/>
          </a:prstGeom>
          <a:noFill/>
          <a:ln>
            <a:noFill/>
          </a:ln>
        </p:spPr>
      </p:pic>
      <p:pic>
        <p:nvPicPr>
          <p:cNvPr id="324" name="Shape 324"/>
          <p:cNvPicPr preferRelativeResize="0"/>
          <p:nvPr/>
        </p:nvPicPr>
        <p:blipFill rotWithShape="1">
          <a:blip r:embed="rId7">
            <a:alphaModFix/>
          </a:blip>
          <a:srcRect/>
          <a:stretch/>
        </p:blipFill>
        <p:spPr>
          <a:xfrm>
            <a:off x="2700338" y="3644900"/>
            <a:ext cx="1751012" cy="2605087"/>
          </a:xfrm>
          <a:prstGeom prst="rect">
            <a:avLst/>
          </a:prstGeom>
          <a:noFill/>
          <a:ln>
            <a:noFill/>
          </a:ln>
        </p:spPr>
      </p:pic>
      <p:sp>
        <p:nvSpPr>
          <p:cNvPr id="325" name="Shape 325"/>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sp>
        <p:nvSpPr>
          <p:cNvPr id="331" name="Shape 331"/>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Project Organisation</a:t>
            </a:r>
          </a:p>
        </p:txBody>
      </p:sp>
      <p:sp>
        <p:nvSpPr>
          <p:cNvPr id="332" name="Shape 332"/>
          <p:cNvSpPr txBox="1">
            <a:spLocks noGrp="1"/>
          </p:cNvSpPr>
          <p:nvPr>
            <p:ph type="body" idx="1"/>
          </p:nvPr>
        </p:nvSpPr>
        <p:spPr>
          <a:xfrm>
            <a:off x="782650" y="1358900"/>
            <a:ext cx="5241900" cy="4997400"/>
          </a:xfrm>
          <a:prstGeom prst="rect">
            <a:avLst/>
          </a:prstGeom>
          <a:noFill/>
          <a:ln>
            <a:noFill/>
          </a:ln>
        </p:spPr>
        <p:txBody>
          <a:bodyPr lIns="91425" tIns="45700" rIns="91425" bIns="45700" anchor="t" anchorCtr="0">
            <a:noAutofit/>
          </a:bodyPr>
          <a:lstStyle/>
          <a:p>
            <a:pPr marL="342900" marR="0" lvl="0" indent="-342900" algn="l" rtl="0">
              <a:lnSpc>
                <a:spcPct val="90000"/>
              </a:lnSpc>
              <a:spcBef>
                <a:spcPts val="0"/>
              </a:spcBef>
              <a:spcAft>
                <a:spcPts val="0"/>
              </a:spcAft>
              <a:buClr>
                <a:schemeClr val="dk1"/>
              </a:buClr>
              <a:buSzPct val="100000"/>
              <a:buFont typeface="Arial"/>
              <a:buChar char="•"/>
            </a:pPr>
            <a:r>
              <a:rPr lang="en-GB" sz="3200" b="0" i="0" u="none" strike="noStrike" cap="none">
                <a:solidFill>
                  <a:schemeClr val="dk1"/>
                </a:solidFill>
                <a:latin typeface="Arial"/>
                <a:ea typeface="Arial"/>
                <a:cs typeface="Arial"/>
                <a:sym typeface="Arial"/>
              </a:rPr>
              <a:t>Client-centred – integrated into client organisation</a:t>
            </a:r>
          </a:p>
          <a:p>
            <a:pPr marL="342900" marR="0" lvl="0" indent="-342900" algn="l" rtl="0">
              <a:lnSpc>
                <a:spcPct val="90000"/>
              </a:lnSpc>
              <a:spcBef>
                <a:spcPts val="640"/>
              </a:spcBef>
              <a:spcAft>
                <a:spcPts val="0"/>
              </a:spcAft>
              <a:buClr>
                <a:schemeClr val="dk1"/>
              </a:buClr>
              <a:buSzPct val="100000"/>
              <a:buFont typeface="Arial"/>
              <a:buNone/>
            </a:pPr>
            <a:endParaRPr sz="3200" b="0" i="0" u="none" strike="noStrike" cap="none">
              <a:solidFill>
                <a:schemeClr val="dk1"/>
              </a:solidFill>
              <a:latin typeface="Arial"/>
              <a:ea typeface="Arial"/>
              <a:cs typeface="Arial"/>
              <a:sym typeface="Arial"/>
            </a:endParaRPr>
          </a:p>
          <a:p>
            <a:pPr marL="342900" marR="0" lvl="0" indent="-342900" algn="l" rtl="0">
              <a:lnSpc>
                <a:spcPct val="90000"/>
              </a:lnSpc>
              <a:spcBef>
                <a:spcPts val="640"/>
              </a:spcBef>
              <a:spcAft>
                <a:spcPts val="0"/>
              </a:spcAft>
              <a:buClr>
                <a:schemeClr val="dk1"/>
              </a:buClr>
              <a:buSzPct val="100000"/>
              <a:buFont typeface="Arial"/>
              <a:buChar char="•"/>
            </a:pPr>
            <a:r>
              <a:rPr lang="en-GB" sz="3200" b="0" i="0" u="none" strike="noStrike" cap="none">
                <a:solidFill>
                  <a:schemeClr val="dk1"/>
                </a:solidFill>
                <a:latin typeface="Arial"/>
                <a:ea typeface="Arial"/>
                <a:cs typeface="Arial"/>
                <a:sym typeface="Arial"/>
              </a:rPr>
              <a:t>Project-focused – project team completely separate</a:t>
            </a:r>
          </a:p>
          <a:p>
            <a:pPr marL="342900" marR="0" lvl="0" indent="-342900" algn="l" rtl="0">
              <a:lnSpc>
                <a:spcPct val="90000"/>
              </a:lnSpc>
              <a:spcBef>
                <a:spcPts val="640"/>
              </a:spcBef>
              <a:spcAft>
                <a:spcPts val="0"/>
              </a:spcAft>
              <a:buClr>
                <a:schemeClr val="dk1"/>
              </a:buClr>
              <a:buSzPct val="100000"/>
              <a:buFont typeface="Arial"/>
              <a:buNone/>
            </a:pPr>
            <a:endParaRPr sz="3200" b="0" i="0" u="none" strike="noStrike" cap="none">
              <a:solidFill>
                <a:schemeClr val="dk1"/>
              </a:solidFill>
              <a:latin typeface="Arial"/>
              <a:ea typeface="Arial"/>
              <a:cs typeface="Arial"/>
              <a:sym typeface="Arial"/>
            </a:endParaRPr>
          </a:p>
          <a:p>
            <a:pPr marL="342900" marR="0" lvl="0" indent="-342900" algn="l" rtl="0">
              <a:lnSpc>
                <a:spcPct val="90000"/>
              </a:lnSpc>
              <a:spcBef>
                <a:spcPts val="640"/>
              </a:spcBef>
              <a:buClr>
                <a:schemeClr val="dk1"/>
              </a:buClr>
              <a:buSzPct val="100000"/>
              <a:buFont typeface="Arial"/>
              <a:buChar char="•"/>
            </a:pPr>
            <a:r>
              <a:rPr lang="en-GB" sz="3200" b="0" i="0" u="none" strike="noStrike" cap="none">
                <a:solidFill>
                  <a:schemeClr val="dk1"/>
                </a:solidFill>
                <a:latin typeface="Arial"/>
                <a:ea typeface="Arial"/>
                <a:cs typeface="Arial"/>
                <a:sym typeface="Arial"/>
              </a:rPr>
              <a:t>Matrix project – a compromise between the two</a:t>
            </a:r>
          </a:p>
        </p:txBody>
      </p:sp>
      <p:pic>
        <p:nvPicPr>
          <p:cNvPr id="333" name="Shape 333"/>
          <p:cNvPicPr preferRelativeResize="0"/>
          <p:nvPr/>
        </p:nvPicPr>
        <p:blipFill rotWithShape="1">
          <a:blip r:embed="rId3">
            <a:alphaModFix/>
          </a:blip>
          <a:srcRect/>
          <a:stretch/>
        </p:blipFill>
        <p:spPr>
          <a:xfrm>
            <a:off x="6024562" y="2057400"/>
            <a:ext cx="2676525" cy="4013200"/>
          </a:xfrm>
          <a:prstGeom prst="rect">
            <a:avLst/>
          </a:prstGeom>
          <a:noFill/>
          <a:ln>
            <a:noFill/>
          </a:ln>
        </p:spPr>
      </p:pic>
      <p:sp>
        <p:nvSpPr>
          <p:cNvPr id="334" name="Shape 334"/>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pic>
        <p:nvPicPr>
          <p:cNvPr id="340" name="Shape 340" descr="j0409268"/>
          <p:cNvPicPr preferRelativeResize="0"/>
          <p:nvPr/>
        </p:nvPicPr>
        <p:blipFill rotWithShape="1">
          <a:blip r:embed="rId3">
            <a:alphaModFix/>
          </a:blip>
          <a:srcRect/>
          <a:stretch/>
        </p:blipFill>
        <p:spPr>
          <a:xfrm>
            <a:off x="3635375" y="1773238"/>
            <a:ext cx="1441449" cy="4248149"/>
          </a:xfrm>
          <a:prstGeom prst="rect">
            <a:avLst/>
          </a:prstGeom>
          <a:noFill/>
          <a:ln>
            <a:noFill/>
          </a:ln>
        </p:spPr>
      </p:pic>
      <p:sp>
        <p:nvSpPr>
          <p:cNvPr id="341" name="Shape 341"/>
          <p:cNvSpPr txBox="1">
            <a:spLocks noGrp="1"/>
          </p:cNvSpPr>
          <p:nvPr>
            <p:ph type="title"/>
          </p:nvPr>
        </p:nvSpPr>
        <p:spPr>
          <a:xfrm>
            <a:off x="457200" y="333375"/>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Forcefield Analysis</a:t>
            </a:r>
          </a:p>
        </p:txBody>
      </p:sp>
      <p:sp>
        <p:nvSpPr>
          <p:cNvPr id="342" name="Shape 342"/>
          <p:cNvSpPr txBox="1"/>
          <p:nvPr/>
        </p:nvSpPr>
        <p:spPr>
          <a:xfrm>
            <a:off x="3419475" y="3429000"/>
            <a:ext cx="1871662" cy="7016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chemeClr val="dk1"/>
                </a:solidFill>
                <a:latin typeface="Calibri"/>
                <a:ea typeface="Calibri"/>
                <a:cs typeface="Calibri"/>
                <a:sym typeface="Calibri"/>
              </a:rPr>
              <a:t>Equilibrium situation</a:t>
            </a:r>
          </a:p>
        </p:txBody>
      </p:sp>
      <p:cxnSp>
        <p:nvCxnSpPr>
          <p:cNvPr id="343" name="Shape 343"/>
          <p:cNvCxnSpPr/>
          <p:nvPr/>
        </p:nvCxnSpPr>
        <p:spPr>
          <a:xfrm>
            <a:off x="3635375" y="1773238"/>
            <a:ext cx="0" cy="4248149"/>
          </a:xfrm>
          <a:prstGeom prst="straightConnector1">
            <a:avLst/>
          </a:prstGeom>
          <a:noFill/>
          <a:ln w="9525" cap="flat" cmpd="sng">
            <a:solidFill>
              <a:schemeClr val="dk1"/>
            </a:solidFill>
            <a:prstDash val="solid"/>
            <a:round/>
            <a:headEnd type="none" w="med" len="med"/>
            <a:tailEnd type="none" w="med" len="med"/>
          </a:ln>
        </p:spPr>
      </p:cxnSp>
      <p:cxnSp>
        <p:nvCxnSpPr>
          <p:cNvPr id="344" name="Shape 344"/>
          <p:cNvCxnSpPr/>
          <p:nvPr/>
        </p:nvCxnSpPr>
        <p:spPr>
          <a:xfrm>
            <a:off x="3635375" y="1773238"/>
            <a:ext cx="1441449" cy="0"/>
          </a:xfrm>
          <a:prstGeom prst="straightConnector1">
            <a:avLst/>
          </a:prstGeom>
          <a:noFill/>
          <a:ln w="9525" cap="flat" cmpd="sng">
            <a:solidFill>
              <a:schemeClr val="dk1"/>
            </a:solidFill>
            <a:prstDash val="solid"/>
            <a:round/>
            <a:headEnd type="none" w="med" len="med"/>
            <a:tailEnd type="none" w="med" len="med"/>
          </a:ln>
        </p:spPr>
      </p:cxnSp>
      <p:cxnSp>
        <p:nvCxnSpPr>
          <p:cNvPr id="345" name="Shape 345"/>
          <p:cNvCxnSpPr/>
          <p:nvPr/>
        </p:nvCxnSpPr>
        <p:spPr>
          <a:xfrm>
            <a:off x="3635375" y="6021387"/>
            <a:ext cx="1441449" cy="0"/>
          </a:xfrm>
          <a:prstGeom prst="straightConnector1">
            <a:avLst/>
          </a:prstGeom>
          <a:noFill/>
          <a:ln w="9525" cap="flat" cmpd="sng">
            <a:solidFill>
              <a:schemeClr val="dk1"/>
            </a:solidFill>
            <a:prstDash val="solid"/>
            <a:round/>
            <a:headEnd type="none" w="med" len="med"/>
            <a:tailEnd type="none" w="med" len="med"/>
          </a:ln>
        </p:spPr>
      </p:cxnSp>
      <p:cxnSp>
        <p:nvCxnSpPr>
          <p:cNvPr id="346" name="Shape 346"/>
          <p:cNvCxnSpPr/>
          <p:nvPr/>
        </p:nvCxnSpPr>
        <p:spPr>
          <a:xfrm>
            <a:off x="5076825" y="1773238"/>
            <a:ext cx="0" cy="4248149"/>
          </a:xfrm>
          <a:prstGeom prst="straightConnector1">
            <a:avLst/>
          </a:prstGeom>
          <a:noFill/>
          <a:ln w="9525" cap="flat" cmpd="sng">
            <a:solidFill>
              <a:schemeClr val="dk1"/>
            </a:solidFill>
            <a:prstDash val="solid"/>
            <a:round/>
            <a:headEnd type="none" w="med" len="med"/>
            <a:tailEnd type="none" w="med" len="med"/>
          </a:ln>
        </p:spPr>
      </p:cxnSp>
      <p:sp>
        <p:nvSpPr>
          <p:cNvPr id="347" name="Shape 347"/>
          <p:cNvSpPr txBox="1"/>
          <p:nvPr/>
        </p:nvSpPr>
        <p:spPr>
          <a:xfrm>
            <a:off x="1258887" y="1773238"/>
            <a:ext cx="1944687" cy="82232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Driving Forces</a:t>
            </a:r>
          </a:p>
        </p:txBody>
      </p:sp>
      <p:cxnSp>
        <p:nvCxnSpPr>
          <p:cNvPr id="348" name="Shape 348"/>
          <p:cNvCxnSpPr/>
          <p:nvPr/>
        </p:nvCxnSpPr>
        <p:spPr>
          <a:xfrm>
            <a:off x="1403350" y="3213100"/>
            <a:ext cx="2016124" cy="0"/>
          </a:xfrm>
          <a:prstGeom prst="straightConnector1">
            <a:avLst/>
          </a:prstGeom>
          <a:noFill/>
          <a:ln w="28575" cap="flat" cmpd="sng">
            <a:solidFill>
              <a:schemeClr val="dk1"/>
            </a:solidFill>
            <a:prstDash val="solid"/>
            <a:round/>
            <a:headEnd type="none" w="med" len="med"/>
            <a:tailEnd type="triangle" w="lg" len="lg"/>
          </a:ln>
        </p:spPr>
      </p:cxnSp>
      <p:cxnSp>
        <p:nvCxnSpPr>
          <p:cNvPr id="349" name="Shape 349"/>
          <p:cNvCxnSpPr/>
          <p:nvPr/>
        </p:nvCxnSpPr>
        <p:spPr>
          <a:xfrm>
            <a:off x="1403350" y="3789362"/>
            <a:ext cx="2016124" cy="0"/>
          </a:xfrm>
          <a:prstGeom prst="straightConnector1">
            <a:avLst/>
          </a:prstGeom>
          <a:noFill/>
          <a:ln w="28575" cap="flat" cmpd="sng">
            <a:solidFill>
              <a:schemeClr val="dk1"/>
            </a:solidFill>
            <a:prstDash val="solid"/>
            <a:round/>
            <a:headEnd type="none" w="med" len="med"/>
            <a:tailEnd type="triangle" w="lg" len="lg"/>
          </a:ln>
        </p:spPr>
      </p:cxnSp>
      <p:cxnSp>
        <p:nvCxnSpPr>
          <p:cNvPr id="350" name="Shape 350"/>
          <p:cNvCxnSpPr/>
          <p:nvPr/>
        </p:nvCxnSpPr>
        <p:spPr>
          <a:xfrm>
            <a:off x="1403350" y="4365625"/>
            <a:ext cx="2016124" cy="0"/>
          </a:xfrm>
          <a:prstGeom prst="straightConnector1">
            <a:avLst/>
          </a:prstGeom>
          <a:noFill/>
          <a:ln w="28575" cap="flat" cmpd="sng">
            <a:solidFill>
              <a:schemeClr val="dk1"/>
            </a:solidFill>
            <a:prstDash val="solid"/>
            <a:round/>
            <a:headEnd type="none" w="med" len="med"/>
            <a:tailEnd type="triangle" w="lg" len="lg"/>
          </a:ln>
        </p:spPr>
      </p:cxnSp>
      <p:cxnSp>
        <p:nvCxnSpPr>
          <p:cNvPr id="351" name="Shape 351"/>
          <p:cNvCxnSpPr/>
          <p:nvPr/>
        </p:nvCxnSpPr>
        <p:spPr>
          <a:xfrm>
            <a:off x="1403350" y="4941887"/>
            <a:ext cx="2016124" cy="0"/>
          </a:xfrm>
          <a:prstGeom prst="straightConnector1">
            <a:avLst/>
          </a:prstGeom>
          <a:noFill/>
          <a:ln w="28575" cap="flat" cmpd="sng">
            <a:solidFill>
              <a:schemeClr val="dk1"/>
            </a:solidFill>
            <a:prstDash val="solid"/>
            <a:round/>
            <a:headEnd type="none" w="med" len="med"/>
            <a:tailEnd type="triangle" w="lg" len="lg"/>
          </a:ln>
        </p:spPr>
      </p:cxnSp>
      <p:cxnSp>
        <p:nvCxnSpPr>
          <p:cNvPr id="352" name="Shape 352"/>
          <p:cNvCxnSpPr/>
          <p:nvPr/>
        </p:nvCxnSpPr>
        <p:spPr>
          <a:xfrm>
            <a:off x="1403350" y="5589587"/>
            <a:ext cx="2016124" cy="0"/>
          </a:xfrm>
          <a:prstGeom prst="straightConnector1">
            <a:avLst/>
          </a:prstGeom>
          <a:noFill/>
          <a:ln w="28575" cap="flat" cmpd="sng">
            <a:solidFill>
              <a:schemeClr val="dk1"/>
            </a:solidFill>
            <a:prstDash val="solid"/>
            <a:round/>
            <a:headEnd type="none" w="med" len="med"/>
            <a:tailEnd type="triangle" w="lg" len="lg"/>
          </a:ln>
        </p:spPr>
      </p:cxnSp>
      <p:sp>
        <p:nvSpPr>
          <p:cNvPr id="353" name="Shape 353"/>
          <p:cNvSpPr txBox="1"/>
          <p:nvPr/>
        </p:nvSpPr>
        <p:spPr>
          <a:xfrm>
            <a:off x="5724525" y="1773238"/>
            <a:ext cx="2376487" cy="82232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Restraining Forces</a:t>
            </a:r>
          </a:p>
        </p:txBody>
      </p:sp>
      <p:cxnSp>
        <p:nvCxnSpPr>
          <p:cNvPr id="354" name="Shape 354"/>
          <p:cNvCxnSpPr/>
          <p:nvPr/>
        </p:nvCxnSpPr>
        <p:spPr>
          <a:xfrm rot="10800000">
            <a:off x="5651500" y="3141663"/>
            <a:ext cx="2233612" cy="0"/>
          </a:xfrm>
          <a:prstGeom prst="straightConnector1">
            <a:avLst/>
          </a:prstGeom>
          <a:noFill/>
          <a:ln w="28575" cap="flat" cmpd="sng">
            <a:solidFill>
              <a:schemeClr val="dk1"/>
            </a:solidFill>
            <a:prstDash val="solid"/>
            <a:round/>
            <a:headEnd type="none" w="med" len="med"/>
            <a:tailEnd type="triangle" w="lg" len="lg"/>
          </a:ln>
        </p:spPr>
      </p:cxnSp>
      <p:cxnSp>
        <p:nvCxnSpPr>
          <p:cNvPr id="355" name="Shape 355"/>
          <p:cNvCxnSpPr/>
          <p:nvPr/>
        </p:nvCxnSpPr>
        <p:spPr>
          <a:xfrm rot="10800000">
            <a:off x="5651500" y="3716337"/>
            <a:ext cx="2233612" cy="0"/>
          </a:xfrm>
          <a:prstGeom prst="straightConnector1">
            <a:avLst/>
          </a:prstGeom>
          <a:noFill/>
          <a:ln w="28575" cap="flat" cmpd="sng">
            <a:solidFill>
              <a:schemeClr val="dk1"/>
            </a:solidFill>
            <a:prstDash val="solid"/>
            <a:round/>
            <a:headEnd type="none" w="med" len="med"/>
            <a:tailEnd type="triangle" w="lg" len="lg"/>
          </a:ln>
        </p:spPr>
      </p:cxnSp>
      <p:cxnSp>
        <p:nvCxnSpPr>
          <p:cNvPr id="356" name="Shape 356"/>
          <p:cNvCxnSpPr/>
          <p:nvPr/>
        </p:nvCxnSpPr>
        <p:spPr>
          <a:xfrm rot="10800000">
            <a:off x="5651500" y="4292600"/>
            <a:ext cx="2233612" cy="0"/>
          </a:xfrm>
          <a:prstGeom prst="straightConnector1">
            <a:avLst/>
          </a:prstGeom>
          <a:noFill/>
          <a:ln w="28575" cap="flat" cmpd="sng">
            <a:solidFill>
              <a:schemeClr val="dk1"/>
            </a:solidFill>
            <a:prstDash val="solid"/>
            <a:round/>
            <a:headEnd type="none" w="med" len="med"/>
            <a:tailEnd type="triangle" w="lg" len="lg"/>
          </a:ln>
        </p:spPr>
      </p:cxnSp>
      <p:cxnSp>
        <p:nvCxnSpPr>
          <p:cNvPr id="357" name="Shape 357"/>
          <p:cNvCxnSpPr/>
          <p:nvPr/>
        </p:nvCxnSpPr>
        <p:spPr>
          <a:xfrm rot="10800000">
            <a:off x="5651500" y="4941887"/>
            <a:ext cx="2233612" cy="0"/>
          </a:xfrm>
          <a:prstGeom prst="straightConnector1">
            <a:avLst/>
          </a:prstGeom>
          <a:noFill/>
          <a:ln w="28575" cap="flat" cmpd="sng">
            <a:solidFill>
              <a:schemeClr val="dk1"/>
            </a:solidFill>
            <a:prstDash val="solid"/>
            <a:round/>
            <a:headEnd type="none" w="med" len="med"/>
            <a:tailEnd type="triangle" w="lg" len="lg"/>
          </a:ln>
        </p:spPr>
      </p:cxnSp>
      <p:cxnSp>
        <p:nvCxnSpPr>
          <p:cNvPr id="358" name="Shape 358"/>
          <p:cNvCxnSpPr/>
          <p:nvPr/>
        </p:nvCxnSpPr>
        <p:spPr>
          <a:xfrm rot="10800000">
            <a:off x="5651500" y="5589587"/>
            <a:ext cx="2233612" cy="0"/>
          </a:xfrm>
          <a:prstGeom prst="straightConnector1">
            <a:avLst/>
          </a:prstGeom>
          <a:noFill/>
          <a:ln w="28575" cap="flat" cmpd="sng">
            <a:solidFill>
              <a:schemeClr val="dk1"/>
            </a:solidFill>
            <a:prstDash val="solid"/>
            <a:round/>
            <a:headEnd type="none" w="med" len="med"/>
            <a:tailEnd type="triangle" w="lg" len="lg"/>
          </a:ln>
        </p:spPr>
      </p:cxnSp>
      <p:sp>
        <p:nvSpPr>
          <p:cNvPr id="359" name="Shape 359"/>
          <p:cNvSpPr txBox="1"/>
          <p:nvPr/>
        </p:nvSpPr>
        <p:spPr>
          <a:xfrm>
            <a:off x="1619250" y="6021387"/>
            <a:ext cx="1368425" cy="4572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Score</a:t>
            </a:r>
          </a:p>
        </p:txBody>
      </p:sp>
      <p:sp>
        <p:nvSpPr>
          <p:cNvPr id="360" name="Shape 360"/>
          <p:cNvSpPr txBox="1"/>
          <p:nvPr/>
        </p:nvSpPr>
        <p:spPr>
          <a:xfrm>
            <a:off x="6084887" y="5949950"/>
            <a:ext cx="1368425" cy="4572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Score</a:t>
            </a:r>
          </a:p>
        </p:txBody>
      </p:sp>
      <p:sp>
        <p:nvSpPr>
          <p:cNvPr id="361" name="Shape 361"/>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7" name="Shape 367"/>
          <p:cNvSpPr txBox="1">
            <a:spLocks noGrp="1"/>
          </p:cNvSpPr>
          <p:nvPr>
            <p:ph type="sldNum" idx="12"/>
          </p:nvPr>
        </p:nvSpPr>
        <p:spPr>
          <a:xfrm>
            <a:off x="8297863" y="6524625"/>
            <a:ext cx="160337" cy="180975"/>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endParaRPr sz="1200">
              <a:solidFill>
                <a:srgbClr val="888888"/>
              </a:solidFill>
              <a:latin typeface="Times"/>
              <a:ea typeface="Times"/>
              <a:cs typeface="Times"/>
              <a:sym typeface="Times"/>
            </a:endParaRPr>
          </a:p>
        </p:txBody>
      </p:sp>
      <p:sp>
        <p:nvSpPr>
          <p:cNvPr id="368" name="Shape 368"/>
          <p:cNvSpPr txBox="1">
            <a:spLocks noGrp="1"/>
          </p:cNvSpPr>
          <p:nvPr>
            <p:ph type="title"/>
          </p:nvPr>
        </p:nvSpPr>
        <p:spPr>
          <a:xfrm>
            <a:off x="323850" y="715962"/>
            <a:ext cx="8002588" cy="1077912"/>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Calibri"/>
              <a:buNone/>
            </a:pPr>
            <a:r>
              <a:rPr lang="en-GB" sz="4400" b="0" i="1" u="none" strike="noStrike" cap="none">
                <a:solidFill>
                  <a:schemeClr val="dk1"/>
                </a:solidFill>
                <a:latin typeface="Calibri"/>
                <a:ea typeface="Calibri"/>
                <a:cs typeface="Calibri"/>
                <a:sym typeface="Calibri"/>
              </a:rPr>
              <a:t>PRINCE2® Structure</a:t>
            </a:r>
          </a:p>
        </p:txBody>
      </p:sp>
      <p:sp>
        <p:nvSpPr>
          <p:cNvPr id="369" name="Shape 369"/>
          <p:cNvSpPr/>
          <p:nvPr/>
        </p:nvSpPr>
        <p:spPr>
          <a:xfrm>
            <a:off x="3717925" y="1631950"/>
            <a:ext cx="1662113" cy="323850"/>
          </a:xfrm>
          <a:prstGeom prst="rect">
            <a:avLst/>
          </a:prstGeom>
          <a:solidFill>
            <a:srgbClr val="0000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800" b="1">
                <a:solidFill>
                  <a:schemeClr val="lt1"/>
                </a:solidFill>
                <a:latin typeface="Calibri"/>
                <a:ea typeface="Calibri"/>
                <a:cs typeface="Calibri"/>
                <a:sym typeface="Calibri"/>
              </a:rPr>
              <a:t>PRINCE2</a:t>
            </a:r>
          </a:p>
        </p:txBody>
      </p:sp>
      <p:grpSp>
        <p:nvGrpSpPr>
          <p:cNvPr id="370" name="Shape 370"/>
          <p:cNvGrpSpPr/>
          <p:nvPr/>
        </p:nvGrpSpPr>
        <p:grpSpPr>
          <a:xfrm>
            <a:off x="752474" y="1955800"/>
            <a:ext cx="3796506" cy="3856038"/>
            <a:chOff x="473" y="1232"/>
            <a:chExt cx="2391" cy="2428"/>
          </a:xfrm>
        </p:grpSpPr>
        <p:sp>
          <p:nvSpPr>
            <p:cNvPr id="371" name="Shape 371"/>
            <p:cNvSpPr/>
            <p:nvPr/>
          </p:nvSpPr>
          <p:spPr>
            <a:xfrm>
              <a:off x="557" y="1825"/>
              <a:ext cx="1150" cy="204"/>
            </a:xfrm>
            <a:prstGeom prst="rect">
              <a:avLst/>
            </a:prstGeom>
            <a:solidFill>
              <a:schemeClr val="accent1"/>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Business justification</a:t>
              </a:r>
            </a:p>
          </p:txBody>
        </p:sp>
        <p:sp>
          <p:nvSpPr>
            <p:cNvPr id="372" name="Shape 372"/>
            <p:cNvSpPr/>
            <p:nvPr/>
          </p:nvSpPr>
          <p:spPr>
            <a:xfrm>
              <a:off x="557" y="2096"/>
              <a:ext cx="1150" cy="204"/>
            </a:xfrm>
            <a:prstGeom prst="rect">
              <a:avLst/>
            </a:prstGeom>
            <a:solidFill>
              <a:schemeClr val="accent1"/>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Learning Lessons</a:t>
              </a:r>
            </a:p>
          </p:txBody>
        </p:sp>
        <p:sp>
          <p:nvSpPr>
            <p:cNvPr id="373" name="Shape 373"/>
            <p:cNvSpPr/>
            <p:nvPr/>
          </p:nvSpPr>
          <p:spPr>
            <a:xfrm>
              <a:off x="557" y="2369"/>
              <a:ext cx="1150" cy="204"/>
            </a:xfrm>
            <a:prstGeom prst="rect">
              <a:avLst/>
            </a:prstGeom>
            <a:solidFill>
              <a:schemeClr val="accent1"/>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Roles and responsibilities</a:t>
              </a:r>
            </a:p>
          </p:txBody>
        </p:sp>
        <p:sp>
          <p:nvSpPr>
            <p:cNvPr id="374" name="Shape 374"/>
            <p:cNvSpPr/>
            <p:nvPr/>
          </p:nvSpPr>
          <p:spPr>
            <a:xfrm>
              <a:off x="557" y="2640"/>
              <a:ext cx="1150" cy="204"/>
            </a:xfrm>
            <a:prstGeom prst="rect">
              <a:avLst/>
            </a:prstGeom>
            <a:solidFill>
              <a:schemeClr val="accent1"/>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Managing by stages</a:t>
              </a:r>
            </a:p>
          </p:txBody>
        </p:sp>
        <p:sp>
          <p:nvSpPr>
            <p:cNvPr id="375" name="Shape 375"/>
            <p:cNvSpPr/>
            <p:nvPr/>
          </p:nvSpPr>
          <p:spPr>
            <a:xfrm>
              <a:off x="557" y="2912"/>
              <a:ext cx="1150" cy="204"/>
            </a:xfrm>
            <a:prstGeom prst="rect">
              <a:avLst/>
            </a:prstGeom>
            <a:solidFill>
              <a:schemeClr val="accent1"/>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Managing by exception</a:t>
              </a:r>
            </a:p>
          </p:txBody>
        </p:sp>
        <p:sp>
          <p:nvSpPr>
            <p:cNvPr id="376" name="Shape 376"/>
            <p:cNvSpPr/>
            <p:nvPr/>
          </p:nvSpPr>
          <p:spPr>
            <a:xfrm>
              <a:off x="557" y="3185"/>
              <a:ext cx="1150" cy="204"/>
            </a:xfrm>
            <a:prstGeom prst="rect">
              <a:avLst/>
            </a:prstGeom>
            <a:solidFill>
              <a:schemeClr val="accent1"/>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Product focused</a:t>
              </a:r>
            </a:p>
          </p:txBody>
        </p:sp>
        <p:sp>
          <p:nvSpPr>
            <p:cNvPr id="377" name="Shape 377"/>
            <p:cNvSpPr/>
            <p:nvPr/>
          </p:nvSpPr>
          <p:spPr>
            <a:xfrm>
              <a:off x="557" y="3456"/>
              <a:ext cx="1150" cy="204"/>
            </a:xfrm>
            <a:prstGeom prst="rect">
              <a:avLst/>
            </a:prstGeom>
            <a:solidFill>
              <a:schemeClr val="accent1"/>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Tailored</a:t>
              </a:r>
            </a:p>
          </p:txBody>
        </p:sp>
        <p:sp>
          <p:nvSpPr>
            <p:cNvPr id="378" name="Shape 378"/>
            <p:cNvSpPr/>
            <p:nvPr/>
          </p:nvSpPr>
          <p:spPr>
            <a:xfrm>
              <a:off x="473" y="1439"/>
              <a:ext cx="1152" cy="204"/>
            </a:xfrm>
            <a:prstGeom prst="rect">
              <a:avLst/>
            </a:prstGeom>
            <a:solidFill>
              <a:schemeClr val="accent1"/>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400" b="1">
                  <a:solidFill>
                    <a:schemeClr val="dk1"/>
                  </a:solidFill>
                  <a:latin typeface="Calibri"/>
                  <a:ea typeface="Calibri"/>
                  <a:cs typeface="Calibri"/>
                  <a:sym typeface="Calibri"/>
                </a:rPr>
                <a:t>7 Principles</a:t>
              </a:r>
            </a:p>
          </p:txBody>
        </p:sp>
        <p:cxnSp>
          <p:nvCxnSpPr>
            <p:cNvPr id="379" name="Shape 379"/>
            <p:cNvCxnSpPr/>
            <p:nvPr/>
          </p:nvCxnSpPr>
          <p:spPr>
            <a:xfrm rot="5400000">
              <a:off x="686" y="1518"/>
              <a:ext cx="283" cy="534"/>
            </a:xfrm>
            <a:prstGeom prst="bentConnector4">
              <a:avLst>
                <a:gd name="adj1" fmla="val -580708"/>
                <a:gd name="adj2" fmla="val 205101"/>
              </a:avLst>
            </a:prstGeom>
            <a:noFill/>
            <a:ln w="19050" cap="flat" cmpd="sng">
              <a:solidFill>
                <a:schemeClr val="dk1"/>
              </a:solidFill>
              <a:prstDash val="solid"/>
              <a:miter/>
              <a:headEnd type="none" w="med" len="med"/>
              <a:tailEnd type="none" w="med" len="med"/>
            </a:ln>
          </p:spPr>
        </p:cxnSp>
        <p:cxnSp>
          <p:nvCxnSpPr>
            <p:cNvPr id="380" name="Shape 380"/>
            <p:cNvCxnSpPr/>
            <p:nvPr/>
          </p:nvCxnSpPr>
          <p:spPr>
            <a:xfrm>
              <a:off x="561" y="1927"/>
              <a:ext cx="0" cy="272"/>
            </a:xfrm>
            <a:prstGeom prst="bentConnector3">
              <a:avLst>
                <a:gd name="adj1" fmla="val -56173669"/>
              </a:avLst>
            </a:prstGeom>
            <a:noFill/>
            <a:ln w="19050" cap="flat" cmpd="sng">
              <a:solidFill>
                <a:schemeClr val="dk1"/>
              </a:solidFill>
              <a:prstDash val="solid"/>
              <a:miter/>
              <a:headEnd type="none" w="med" len="med"/>
              <a:tailEnd type="none" w="med" len="med"/>
            </a:ln>
          </p:spPr>
        </p:cxnSp>
        <p:cxnSp>
          <p:nvCxnSpPr>
            <p:cNvPr id="381" name="Shape 381"/>
            <p:cNvCxnSpPr/>
            <p:nvPr/>
          </p:nvCxnSpPr>
          <p:spPr>
            <a:xfrm>
              <a:off x="561" y="2198"/>
              <a:ext cx="0" cy="272"/>
            </a:xfrm>
            <a:prstGeom prst="bentConnector3">
              <a:avLst>
                <a:gd name="adj1" fmla="val -56173669"/>
              </a:avLst>
            </a:prstGeom>
            <a:noFill/>
            <a:ln w="19050" cap="flat" cmpd="sng">
              <a:solidFill>
                <a:schemeClr val="dk1"/>
              </a:solidFill>
              <a:prstDash val="solid"/>
              <a:miter/>
              <a:headEnd type="none" w="med" len="med"/>
              <a:tailEnd type="none" w="med" len="med"/>
            </a:ln>
          </p:spPr>
        </p:cxnSp>
        <p:cxnSp>
          <p:nvCxnSpPr>
            <p:cNvPr id="382" name="Shape 382"/>
            <p:cNvCxnSpPr/>
            <p:nvPr/>
          </p:nvCxnSpPr>
          <p:spPr>
            <a:xfrm>
              <a:off x="561" y="2470"/>
              <a:ext cx="0" cy="272"/>
            </a:xfrm>
            <a:prstGeom prst="bentConnector3">
              <a:avLst>
                <a:gd name="adj1" fmla="val -56173669"/>
              </a:avLst>
            </a:prstGeom>
            <a:noFill/>
            <a:ln w="19050" cap="flat" cmpd="sng">
              <a:solidFill>
                <a:schemeClr val="dk1"/>
              </a:solidFill>
              <a:prstDash val="solid"/>
              <a:miter/>
              <a:headEnd type="none" w="med" len="med"/>
              <a:tailEnd type="none" w="med" len="med"/>
            </a:ln>
          </p:spPr>
        </p:cxnSp>
        <p:cxnSp>
          <p:nvCxnSpPr>
            <p:cNvPr id="383" name="Shape 383"/>
            <p:cNvCxnSpPr/>
            <p:nvPr/>
          </p:nvCxnSpPr>
          <p:spPr>
            <a:xfrm>
              <a:off x="561" y="2743"/>
              <a:ext cx="0" cy="272"/>
            </a:xfrm>
            <a:prstGeom prst="bentConnector3">
              <a:avLst>
                <a:gd name="adj1" fmla="val -56173669"/>
              </a:avLst>
            </a:prstGeom>
            <a:noFill/>
            <a:ln w="19050" cap="flat" cmpd="sng">
              <a:solidFill>
                <a:schemeClr val="dk1"/>
              </a:solidFill>
              <a:prstDash val="solid"/>
              <a:miter/>
              <a:headEnd type="none" w="med" len="med"/>
              <a:tailEnd type="none" w="med" len="med"/>
            </a:ln>
          </p:spPr>
        </p:cxnSp>
        <p:cxnSp>
          <p:nvCxnSpPr>
            <p:cNvPr id="384" name="Shape 384"/>
            <p:cNvCxnSpPr/>
            <p:nvPr/>
          </p:nvCxnSpPr>
          <p:spPr>
            <a:xfrm>
              <a:off x="561" y="3014"/>
              <a:ext cx="0" cy="272"/>
            </a:xfrm>
            <a:prstGeom prst="bentConnector3">
              <a:avLst>
                <a:gd name="adj1" fmla="val -56173669"/>
              </a:avLst>
            </a:prstGeom>
            <a:noFill/>
            <a:ln w="19050" cap="flat" cmpd="sng">
              <a:solidFill>
                <a:schemeClr val="dk1"/>
              </a:solidFill>
              <a:prstDash val="solid"/>
              <a:miter/>
              <a:headEnd type="none" w="med" len="med"/>
              <a:tailEnd type="none" w="med" len="med"/>
            </a:ln>
          </p:spPr>
        </p:cxnSp>
        <p:cxnSp>
          <p:nvCxnSpPr>
            <p:cNvPr id="385" name="Shape 385"/>
            <p:cNvCxnSpPr/>
            <p:nvPr/>
          </p:nvCxnSpPr>
          <p:spPr>
            <a:xfrm>
              <a:off x="561" y="3286"/>
              <a:ext cx="0" cy="272"/>
            </a:xfrm>
            <a:prstGeom prst="bentConnector3">
              <a:avLst>
                <a:gd name="adj1" fmla="val -56173669"/>
              </a:avLst>
            </a:prstGeom>
            <a:noFill/>
            <a:ln w="19050" cap="flat" cmpd="sng">
              <a:solidFill>
                <a:schemeClr val="dk1"/>
              </a:solidFill>
              <a:prstDash val="solid"/>
              <a:miter/>
              <a:headEnd type="none" w="med" len="med"/>
              <a:tailEnd type="none" w="med" len="med"/>
            </a:ln>
          </p:spPr>
        </p:cxnSp>
        <p:cxnSp>
          <p:nvCxnSpPr>
            <p:cNvPr id="386" name="Shape 386"/>
            <p:cNvCxnSpPr>
              <a:stCxn id="369" idx="2"/>
              <a:endCxn id="378" idx="0"/>
            </p:cNvCxnSpPr>
            <p:nvPr/>
          </p:nvCxnSpPr>
          <p:spPr>
            <a:xfrm rot="5400000">
              <a:off x="1815" y="482"/>
              <a:ext cx="300" cy="1800"/>
            </a:xfrm>
            <a:prstGeom prst="bentConnector3">
              <a:avLst>
                <a:gd name="adj1" fmla="val -591903"/>
              </a:avLst>
            </a:prstGeom>
            <a:noFill/>
            <a:ln w="19050" cap="flat" cmpd="sng">
              <a:solidFill>
                <a:schemeClr val="dk1"/>
              </a:solidFill>
              <a:prstDash val="solid"/>
              <a:miter/>
              <a:headEnd type="none" w="med" len="med"/>
              <a:tailEnd type="none" w="med" len="med"/>
            </a:ln>
          </p:spPr>
        </p:cxnSp>
      </p:grpSp>
      <p:grpSp>
        <p:nvGrpSpPr>
          <p:cNvPr id="387" name="Shape 387"/>
          <p:cNvGrpSpPr/>
          <p:nvPr/>
        </p:nvGrpSpPr>
        <p:grpSpPr>
          <a:xfrm>
            <a:off x="3367088" y="1955800"/>
            <a:ext cx="2233611" cy="3856038"/>
            <a:chOff x="2287" y="1232"/>
            <a:chExt cx="1240" cy="2428"/>
          </a:xfrm>
        </p:grpSpPr>
        <p:sp>
          <p:nvSpPr>
            <p:cNvPr id="388" name="Shape 388"/>
            <p:cNvSpPr/>
            <p:nvPr/>
          </p:nvSpPr>
          <p:spPr>
            <a:xfrm>
              <a:off x="2377" y="1825"/>
              <a:ext cx="1150" cy="204"/>
            </a:xfrm>
            <a:prstGeom prst="rect">
              <a:avLst/>
            </a:prstGeom>
            <a:solidFill>
              <a:srgbClr val="FF99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Business Case</a:t>
              </a:r>
            </a:p>
          </p:txBody>
        </p:sp>
        <p:sp>
          <p:nvSpPr>
            <p:cNvPr id="389" name="Shape 389"/>
            <p:cNvSpPr/>
            <p:nvPr/>
          </p:nvSpPr>
          <p:spPr>
            <a:xfrm>
              <a:off x="2377" y="2096"/>
              <a:ext cx="1150" cy="204"/>
            </a:xfrm>
            <a:prstGeom prst="rect">
              <a:avLst/>
            </a:prstGeom>
            <a:solidFill>
              <a:srgbClr val="FF99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Organisation</a:t>
              </a:r>
            </a:p>
          </p:txBody>
        </p:sp>
        <p:sp>
          <p:nvSpPr>
            <p:cNvPr id="390" name="Shape 390"/>
            <p:cNvSpPr/>
            <p:nvPr/>
          </p:nvSpPr>
          <p:spPr>
            <a:xfrm>
              <a:off x="2377" y="2369"/>
              <a:ext cx="1150" cy="204"/>
            </a:xfrm>
            <a:prstGeom prst="rect">
              <a:avLst/>
            </a:prstGeom>
            <a:solidFill>
              <a:srgbClr val="FF99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Quality</a:t>
              </a:r>
            </a:p>
          </p:txBody>
        </p:sp>
        <p:sp>
          <p:nvSpPr>
            <p:cNvPr id="391" name="Shape 391"/>
            <p:cNvSpPr/>
            <p:nvPr/>
          </p:nvSpPr>
          <p:spPr>
            <a:xfrm>
              <a:off x="2377" y="2640"/>
              <a:ext cx="1150" cy="204"/>
            </a:xfrm>
            <a:prstGeom prst="rect">
              <a:avLst/>
            </a:prstGeom>
            <a:solidFill>
              <a:srgbClr val="FF99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Plans</a:t>
              </a:r>
            </a:p>
          </p:txBody>
        </p:sp>
        <p:sp>
          <p:nvSpPr>
            <p:cNvPr id="392" name="Shape 392"/>
            <p:cNvSpPr/>
            <p:nvPr/>
          </p:nvSpPr>
          <p:spPr>
            <a:xfrm>
              <a:off x="2377" y="2912"/>
              <a:ext cx="1150" cy="204"/>
            </a:xfrm>
            <a:prstGeom prst="rect">
              <a:avLst/>
            </a:prstGeom>
            <a:solidFill>
              <a:srgbClr val="FF99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Risks</a:t>
              </a:r>
            </a:p>
          </p:txBody>
        </p:sp>
        <p:sp>
          <p:nvSpPr>
            <p:cNvPr id="393" name="Shape 393"/>
            <p:cNvSpPr/>
            <p:nvPr/>
          </p:nvSpPr>
          <p:spPr>
            <a:xfrm>
              <a:off x="2377" y="3185"/>
              <a:ext cx="1150" cy="200"/>
            </a:xfrm>
            <a:prstGeom prst="rect">
              <a:avLst/>
            </a:prstGeom>
            <a:solidFill>
              <a:srgbClr val="FF99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Changes</a:t>
              </a:r>
            </a:p>
          </p:txBody>
        </p:sp>
        <p:sp>
          <p:nvSpPr>
            <p:cNvPr id="394" name="Shape 394"/>
            <p:cNvSpPr/>
            <p:nvPr/>
          </p:nvSpPr>
          <p:spPr>
            <a:xfrm>
              <a:off x="2377" y="3456"/>
              <a:ext cx="1150" cy="204"/>
            </a:xfrm>
            <a:prstGeom prst="rect">
              <a:avLst/>
            </a:prstGeom>
            <a:solidFill>
              <a:srgbClr val="FF99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Progress</a:t>
              </a:r>
            </a:p>
          </p:txBody>
        </p:sp>
        <p:sp>
          <p:nvSpPr>
            <p:cNvPr id="395" name="Shape 395"/>
            <p:cNvSpPr/>
            <p:nvPr/>
          </p:nvSpPr>
          <p:spPr>
            <a:xfrm>
              <a:off x="2287" y="1439"/>
              <a:ext cx="1150" cy="204"/>
            </a:xfrm>
            <a:prstGeom prst="rect">
              <a:avLst/>
            </a:prstGeom>
            <a:solidFill>
              <a:srgbClr val="FF99FF"/>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400" b="1">
                  <a:solidFill>
                    <a:schemeClr val="dk1"/>
                  </a:solidFill>
                  <a:latin typeface="Calibri"/>
                  <a:ea typeface="Calibri"/>
                  <a:cs typeface="Calibri"/>
                  <a:sym typeface="Calibri"/>
                </a:rPr>
                <a:t>7 Themes</a:t>
              </a:r>
            </a:p>
          </p:txBody>
        </p:sp>
        <p:cxnSp>
          <p:nvCxnSpPr>
            <p:cNvPr id="396" name="Shape 396"/>
            <p:cNvCxnSpPr>
              <a:stCxn id="369" idx="2"/>
              <a:endCxn id="395" idx="0"/>
            </p:cNvCxnSpPr>
            <p:nvPr/>
          </p:nvCxnSpPr>
          <p:spPr>
            <a:xfrm rot="5400000">
              <a:off x="2793" y="1382"/>
              <a:ext cx="300" cy="0"/>
            </a:xfrm>
            <a:prstGeom prst="bentConnector3">
              <a:avLst>
                <a:gd name="adj1" fmla="val -591903"/>
              </a:avLst>
            </a:prstGeom>
            <a:noFill/>
            <a:ln w="19050" cap="flat" cmpd="sng">
              <a:solidFill>
                <a:schemeClr val="dk1"/>
              </a:solidFill>
              <a:prstDash val="solid"/>
              <a:miter/>
              <a:headEnd type="none" w="med" len="med"/>
              <a:tailEnd type="none" w="med" len="med"/>
            </a:ln>
          </p:spPr>
        </p:cxnSp>
        <p:cxnSp>
          <p:nvCxnSpPr>
            <p:cNvPr id="397" name="Shape 397"/>
            <p:cNvCxnSpPr/>
            <p:nvPr/>
          </p:nvCxnSpPr>
          <p:spPr>
            <a:xfrm rot="5400000">
              <a:off x="2502" y="1539"/>
              <a:ext cx="283" cy="526"/>
            </a:xfrm>
            <a:prstGeom prst="bentConnector4">
              <a:avLst>
                <a:gd name="adj1" fmla="val -586536"/>
                <a:gd name="adj2" fmla="val 472584"/>
              </a:avLst>
            </a:prstGeom>
            <a:noFill/>
            <a:ln w="19050" cap="flat" cmpd="sng">
              <a:solidFill>
                <a:schemeClr val="dk1"/>
              </a:solidFill>
              <a:prstDash val="solid"/>
              <a:miter/>
              <a:headEnd type="none" w="med" len="med"/>
              <a:tailEnd type="none" w="med" len="med"/>
            </a:ln>
          </p:spPr>
        </p:cxnSp>
        <p:cxnSp>
          <p:nvCxnSpPr>
            <p:cNvPr id="398" name="Shape 398"/>
            <p:cNvCxnSpPr/>
            <p:nvPr/>
          </p:nvCxnSpPr>
          <p:spPr>
            <a:xfrm>
              <a:off x="2380" y="1937"/>
              <a:ext cx="0" cy="272"/>
            </a:xfrm>
            <a:prstGeom prst="bentConnector3">
              <a:avLst>
                <a:gd name="adj1" fmla="val -196351901"/>
              </a:avLst>
            </a:prstGeom>
            <a:noFill/>
            <a:ln w="19050" cap="flat" cmpd="sng">
              <a:solidFill>
                <a:schemeClr val="dk1"/>
              </a:solidFill>
              <a:prstDash val="solid"/>
              <a:miter/>
              <a:headEnd type="none" w="med" len="med"/>
              <a:tailEnd type="none" w="med" len="med"/>
            </a:ln>
          </p:spPr>
        </p:cxnSp>
        <p:cxnSp>
          <p:nvCxnSpPr>
            <p:cNvPr id="399" name="Shape 399"/>
            <p:cNvCxnSpPr/>
            <p:nvPr/>
          </p:nvCxnSpPr>
          <p:spPr>
            <a:xfrm>
              <a:off x="2380" y="2204"/>
              <a:ext cx="0" cy="272"/>
            </a:xfrm>
            <a:prstGeom prst="bentConnector3">
              <a:avLst>
                <a:gd name="adj1" fmla="val -196351901"/>
              </a:avLst>
            </a:prstGeom>
            <a:noFill/>
            <a:ln w="19050" cap="flat" cmpd="sng">
              <a:solidFill>
                <a:schemeClr val="dk1"/>
              </a:solidFill>
              <a:prstDash val="solid"/>
              <a:miter/>
              <a:headEnd type="none" w="med" len="med"/>
              <a:tailEnd type="none" w="med" len="med"/>
            </a:ln>
          </p:spPr>
        </p:cxnSp>
        <p:cxnSp>
          <p:nvCxnSpPr>
            <p:cNvPr id="400" name="Shape 400"/>
            <p:cNvCxnSpPr/>
            <p:nvPr/>
          </p:nvCxnSpPr>
          <p:spPr>
            <a:xfrm>
              <a:off x="2380" y="2478"/>
              <a:ext cx="0" cy="272"/>
            </a:xfrm>
            <a:prstGeom prst="bentConnector3">
              <a:avLst>
                <a:gd name="adj1" fmla="val -196351901"/>
              </a:avLst>
            </a:prstGeom>
            <a:noFill/>
            <a:ln w="19050" cap="flat" cmpd="sng">
              <a:solidFill>
                <a:schemeClr val="dk1"/>
              </a:solidFill>
              <a:prstDash val="solid"/>
              <a:miter/>
              <a:headEnd type="none" w="med" len="med"/>
              <a:tailEnd type="none" w="med" len="med"/>
            </a:ln>
          </p:spPr>
        </p:cxnSp>
        <p:cxnSp>
          <p:nvCxnSpPr>
            <p:cNvPr id="401" name="Shape 401"/>
            <p:cNvCxnSpPr/>
            <p:nvPr/>
          </p:nvCxnSpPr>
          <p:spPr>
            <a:xfrm>
              <a:off x="2380" y="2750"/>
              <a:ext cx="0" cy="272"/>
            </a:xfrm>
            <a:prstGeom prst="bentConnector3">
              <a:avLst>
                <a:gd name="adj1" fmla="val -196351901"/>
              </a:avLst>
            </a:prstGeom>
            <a:noFill/>
            <a:ln w="19050" cap="flat" cmpd="sng">
              <a:solidFill>
                <a:schemeClr val="dk1"/>
              </a:solidFill>
              <a:prstDash val="solid"/>
              <a:miter/>
              <a:headEnd type="none" w="med" len="med"/>
              <a:tailEnd type="none" w="med" len="med"/>
            </a:ln>
          </p:spPr>
        </p:cxnSp>
      </p:grpSp>
      <p:grpSp>
        <p:nvGrpSpPr>
          <p:cNvPr id="402" name="Shape 402"/>
          <p:cNvGrpSpPr/>
          <p:nvPr/>
        </p:nvGrpSpPr>
        <p:grpSpPr>
          <a:xfrm>
            <a:off x="4933156" y="1966119"/>
            <a:ext cx="3364705" cy="2118518"/>
            <a:chOff x="3107" y="1238"/>
            <a:chExt cx="2119" cy="1334"/>
          </a:xfrm>
        </p:grpSpPr>
        <p:cxnSp>
          <p:nvCxnSpPr>
            <p:cNvPr id="403" name="Shape 403"/>
            <p:cNvCxnSpPr/>
            <p:nvPr/>
          </p:nvCxnSpPr>
          <p:spPr>
            <a:xfrm>
              <a:off x="4422" y="1932"/>
              <a:ext cx="0" cy="272"/>
            </a:xfrm>
            <a:prstGeom prst="bentConnector3">
              <a:avLst>
                <a:gd name="adj1" fmla="val -441952346"/>
              </a:avLst>
            </a:prstGeom>
            <a:noFill/>
            <a:ln w="19050" cap="flat" cmpd="sng">
              <a:solidFill>
                <a:schemeClr val="dk1"/>
              </a:solidFill>
              <a:prstDash val="solid"/>
              <a:miter/>
              <a:headEnd type="none" w="med" len="med"/>
              <a:tailEnd type="none" w="med" len="med"/>
            </a:ln>
          </p:spPr>
        </p:cxnSp>
        <p:cxnSp>
          <p:nvCxnSpPr>
            <p:cNvPr id="404" name="Shape 404"/>
            <p:cNvCxnSpPr/>
            <p:nvPr/>
          </p:nvCxnSpPr>
          <p:spPr>
            <a:xfrm>
              <a:off x="4420" y="2198"/>
              <a:ext cx="0" cy="272"/>
            </a:xfrm>
            <a:prstGeom prst="bentConnector3">
              <a:avLst>
                <a:gd name="adj1" fmla="val -441852283"/>
              </a:avLst>
            </a:prstGeom>
            <a:noFill/>
            <a:ln w="19050" cap="flat" cmpd="sng">
              <a:solidFill>
                <a:schemeClr val="dk1"/>
              </a:solidFill>
              <a:prstDash val="solid"/>
              <a:miter/>
              <a:headEnd type="none" w="med" len="med"/>
              <a:tailEnd type="none" w="med" len="med"/>
            </a:ln>
          </p:spPr>
        </p:cxnSp>
        <p:sp>
          <p:nvSpPr>
            <p:cNvPr id="405" name="Shape 405"/>
            <p:cNvSpPr/>
            <p:nvPr/>
          </p:nvSpPr>
          <p:spPr>
            <a:xfrm>
              <a:off x="3988" y="1439"/>
              <a:ext cx="1150" cy="204"/>
            </a:xfrm>
            <a:prstGeom prst="rect">
              <a:avLst/>
            </a:prstGeom>
            <a:solidFill>
              <a:srgbClr val="FFFF99"/>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400" b="1">
                  <a:solidFill>
                    <a:schemeClr val="dk1"/>
                  </a:solidFill>
                  <a:latin typeface="Calibri"/>
                  <a:ea typeface="Calibri"/>
                  <a:cs typeface="Calibri"/>
                  <a:sym typeface="Calibri"/>
                </a:rPr>
                <a:t>6 Processes</a:t>
              </a:r>
            </a:p>
          </p:txBody>
        </p:sp>
        <p:sp>
          <p:nvSpPr>
            <p:cNvPr id="406" name="Shape 406"/>
            <p:cNvSpPr/>
            <p:nvPr/>
          </p:nvSpPr>
          <p:spPr>
            <a:xfrm>
              <a:off x="4075" y="1825"/>
              <a:ext cx="1150" cy="204"/>
            </a:xfrm>
            <a:prstGeom prst="rect">
              <a:avLst/>
            </a:prstGeom>
            <a:solidFill>
              <a:srgbClr val="FFFF99"/>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Starting up a Project</a:t>
              </a:r>
            </a:p>
          </p:txBody>
        </p:sp>
        <p:sp>
          <p:nvSpPr>
            <p:cNvPr id="407" name="Shape 407"/>
            <p:cNvSpPr/>
            <p:nvPr/>
          </p:nvSpPr>
          <p:spPr>
            <a:xfrm>
              <a:off x="4075" y="2096"/>
              <a:ext cx="1150" cy="204"/>
            </a:xfrm>
            <a:prstGeom prst="rect">
              <a:avLst/>
            </a:prstGeom>
            <a:solidFill>
              <a:srgbClr val="FFFF99"/>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Directing a Project</a:t>
              </a:r>
            </a:p>
          </p:txBody>
        </p:sp>
        <p:sp>
          <p:nvSpPr>
            <p:cNvPr id="408" name="Shape 408"/>
            <p:cNvSpPr/>
            <p:nvPr/>
          </p:nvSpPr>
          <p:spPr>
            <a:xfrm>
              <a:off x="4075" y="2369"/>
              <a:ext cx="1150" cy="204"/>
            </a:xfrm>
            <a:prstGeom prst="rect">
              <a:avLst/>
            </a:prstGeom>
            <a:solidFill>
              <a:srgbClr val="FFFF99"/>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Initiating a Project</a:t>
              </a:r>
            </a:p>
          </p:txBody>
        </p:sp>
        <p:cxnSp>
          <p:nvCxnSpPr>
            <p:cNvPr id="409" name="Shape 409"/>
            <p:cNvCxnSpPr/>
            <p:nvPr/>
          </p:nvCxnSpPr>
          <p:spPr>
            <a:xfrm rot="-5400000" flipH="1">
              <a:off x="3924" y="422"/>
              <a:ext cx="208" cy="1840"/>
            </a:xfrm>
            <a:prstGeom prst="bentConnector3">
              <a:avLst>
                <a:gd name="adj1" fmla="val -595026"/>
              </a:avLst>
            </a:prstGeom>
            <a:noFill/>
            <a:ln w="19050" cap="flat" cmpd="sng">
              <a:solidFill>
                <a:schemeClr val="dk1"/>
              </a:solidFill>
              <a:prstDash val="solid"/>
              <a:miter/>
              <a:headEnd type="none" w="med" len="med"/>
              <a:tailEnd type="none" w="med" len="med"/>
            </a:ln>
          </p:spPr>
        </p:cxnSp>
        <p:cxnSp>
          <p:nvCxnSpPr>
            <p:cNvPr id="410" name="Shape 410"/>
            <p:cNvCxnSpPr>
              <a:stCxn id="405" idx="2"/>
              <a:endCxn id="406" idx="1"/>
            </p:cNvCxnSpPr>
            <p:nvPr/>
          </p:nvCxnSpPr>
          <p:spPr>
            <a:xfrm rot="5400000">
              <a:off x="4114" y="1494"/>
              <a:ext cx="300" cy="600"/>
            </a:xfrm>
            <a:prstGeom prst="bentConnector4">
              <a:avLst>
                <a:gd name="adj1" fmla="val -580533"/>
                <a:gd name="adj2" fmla="val 933031"/>
              </a:avLst>
            </a:prstGeom>
            <a:noFill/>
            <a:ln w="19050" cap="flat" cmpd="sng">
              <a:solidFill>
                <a:schemeClr val="dk1"/>
              </a:solidFill>
              <a:prstDash val="solid"/>
              <a:miter/>
              <a:headEnd type="none" w="med" len="med"/>
              <a:tailEnd type="none" w="med" len="med"/>
            </a:ln>
          </p:spPr>
        </p:cxnSp>
      </p:grpSp>
      <p:sp>
        <p:nvSpPr>
          <p:cNvPr id="411" name="Shape 411"/>
          <p:cNvSpPr txBox="1">
            <a:spLocks noGrp="1"/>
          </p:cNvSpPr>
          <p:nvPr>
            <p:ph type="ftr" idx="11"/>
          </p:nvPr>
        </p:nvSpPr>
        <p:spPr>
          <a:xfrm>
            <a:off x="725487" y="6021387"/>
            <a:ext cx="8072437" cy="363536"/>
          </a:xfrm>
          <a:prstGeom prst="rect">
            <a:avLst/>
          </a:prstGeom>
          <a:noFill/>
          <a:ln>
            <a:noFill/>
          </a:ln>
        </p:spPr>
        <p:txBody>
          <a:bodyPr lIns="91425" tIns="45700" rIns="91425" bIns="45700" anchor="ctr" anchorCtr="0">
            <a:noAutofit/>
          </a:bodyPr>
          <a:lstStyle/>
          <a:p>
            <a:pPr marL="0" marR="0" lvl="0" indent="0" algn="ctr" rtl="0">
              <a:spcBef>
                <a:spcPts val="0"/>
              </a:spcBef>
              <a:buSzPct val="25000"/>
              <a:buNone/>
            </a:pPr>
            <a:r>
              <a:rPr lang="en-GB" sz="1000">
                <a:solidFill>
                  <a:srgbClr val="888888"/>
                </a:solidFill>
                <a:latin typeface="Times"/>
                <a:ea typeface="Times"/>
                <a:cs typeface="Times"/>
                <a:sym typeface="Times"/>
              </a:rPr>
              <a:t>PRINCE2 is a Registered Trademark of the Office of Government Commerce in the United Kingdom and other countries.</a:t>
            </a:r>
          </a:p>
        </p:txBody>
      </p:sp>
      <p:sp>
        <p:nvSpPr>
          <p:cNvPr id="412" name="Shape 412"/>
          <p:cNvSpPr/>
          <p:nvPr/>
        </p:nvSpPr>
        <p:spPr>
          <a:xfrm>
            <a:off x="6470650" y="4192587"/>
            <a:ext cx="1827213" cy="323850"/>
          </a:xfrm>
          <a:prstGeom prst="rect">
            <a:avLst/>
          </a:prstGeom>
          <a:solidFill>
            <a:srgbClr val="FFFF99"/>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Controlling a Stage</a:t>
            </a:r>
          </a:p>
        </p:txBody>
      </p:sp>
      <p:sp>
        <p:nvSpPr>
          <p:cNvPr id="413" name="Shape 413"/>
          <p:cNvSpPr/>
          <p:nvPr/>
        </p:nvSpPr>
        <p:spPr>
          <a:xfrm>
            <a:off x="6469062" y="4635500"/>
            <a:ext cx="1827211" cy="323850"/>
          </a:xfrm>
          <a:prstGeom prst="rect">
            <a:avLst/>
          </a:prstGeom>
          <a:solidFill>
            <a:srgbClr val="FFFF99"/>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Managing Stage Boundaries</a:t>
            </a:r>
          </a:p>
        </p:txBody>
      </p:sp>
      <p:sp>
        <p:nvSpPr>
          <p:cNvPr id="414" name="Shape 414"/>
          <p:cNvSpPr/>
          <p:nvPr/>
        </p:nvSpPr>
        <p:spPr>
          <a:xfrm>
            <a:off x="6469062" y="5049837"/>
            <a:ext cx="1827211" cy="323850"/>
          </a:xfrm>
          <a:prstGeom prst="rect">
            <a:avLst/>
          </a:prstGeom>
          <a:solidFill>
            <a:srgbClr val="FFFF99"/>
          </a:solidFill>
          <a:ln w="12700" cap="flat" cmpd="sng">
            <a:solidFill>
              <a:schemeClr val="dk1"/>
            </a:solidFill>
            <a:prstDash val="solid"/>
            <a:miter/>
            <a:headEnd type="none" w="med" len="med"/>
            <a:tailEnd type="none" w="med" len="med"/>
          </a:ln>
        </p:spPr>
        <p:txBody>
          <a:bodyPr lIns="90000" tIns="90000" rIns="90000" bIns="90000" anchor="ctr" anchorCtr="0">
            <a:noAutofit/>
          </a:bodyPr>
          <a:lstStyle/>
          <a:p>
            <a:pPr marL="0" marR="0" lvl="0" indent="0" algn="ctr" rtl="0">
              <a:spcBef>
                <a:spcPts val="0"/>
              </a:spcBef>
              <a:buSzPct val="25000"/>
              <a:buNone/>
            </a:pPr>
            <a:r>
              <a:rPr lang="en-GB" sz="1000" b="1">
                <a:solidFill>
                  <a:schemeClr val="dk1"/>
                </a:solidFill>
                <a:latin typeface="Calibri"/>
                <a:ea typeface="Calibri"/>
                <a:cs typeface="Calibri"/>
                <a:sym typeface="Calibri"/>
              </a:rPr>
              <a:t>Closing a Project</a:t>
            </a:r>
          </a:p>
        </p:txBody>
      </p:sp>
      <p:cxnSp>
        <p:nvCxnSpPr>
          <p:cNvPr id="415" name="Shape 415"/>
          <p:cNvCxnSpPr/>
          <p:nvPr/>
        </p:nvCxnSpPr>
        <p:spPr>
          <a:xfrm>
            <a:off x="6243637" y="3895725"/>
            <a:ext cx="0" cy="1349375"/>
          </a:xfrm>
          <a:prstGeom prst="straightConnector1">
            <a:avLst/>
          </a:prstGeom>
          <a:noFill/>
          <a:ln w="9525" cap="flat" cmpd="sng">
            <a:solidFill>
              <a:schemeClr val="dk1"/>
            </a:solidFill>
            <a:prstDash val="solid"/>
            <a:round/>
            <a:headEnd type="none" w="med" len="med"/>
            <a:tailEnd type="none" w="med" len="med"/>
          </a:ln>
        </p:spPr>
      </p:cxnSp>
      <p:cxnSp>
        <p:nvCxnSpPr>
          <p:cNvPr id="416" name="Shape 416"/>
          <p:cNvCxnSpPr/>
          <p:nvPr/>
        </p:nvCxnSpPr>
        <p:spPr>
          <a:xfrm>
            <a:off x="6243637" y="4365625"/>
            <a:ext cx="209549" cy="0"/>
          </a:xfrm>
          <a:prstGeom prst="straightConnector1">
            <a:avLst/>
          </a:prstGeom>
          <a:noFill/>
          <a:ln w="9525" cap="flat" cmpd="sng">
            <a:solidFill>
              <a:schemeClr val="dk1"/>
            </a:solidFill>
            <a:prstDash val="solid"/>
            <a:round/>
            <a:headEnd type="none" w="med" len="med"/>
            <a:tailEnd type="none" w="med" len="med"/>
          </a:ln>
        </p:spPr>
      </p:cxnSp>
      <p:cxnSp>
        <p:nvCxnSpPr>
          <p:cNvPr id="417" name="Shape 417"/>
          <p:cNvCxnSpPr>
            <a:endCxn id="413" idx="1"/>
          </p:cNvCxnSpPr>
          <p:nvPr/>
        </p:nvCxnSpPr>
        <p:spPr>
          <a:xfrm>
            <a:off x="6243762" y="4797425"/>
            <a:ext cx="225300" cy="0"/>
          </a:xfrm>
          <a:prstGeom prst="straightConnector1">
            <a:avLst/>
          </a:prstGeom>
          <a:noFill/>
          <a:ln w="9525" cap="flat" cmpd="sng">
            <a:solidFill>
              <a:schemeClr val="dk1"/>
            </a:solidFill>
            <a:prstDash val="solid"/>
            <a:round/>
            <a:headEnd type="none" w="med" len="med"/>
            <a:tailEnd type="none" w="med" len="med"/>
          </a:ln>
        </p:spPr>
      </p:cxnSp>
      <p:cxnSp>
        <p:nvCxnSpPr>
          <p:cNvPr id="418" name="Shape 418"/>
          <p:cNvCxnSpPr>
            <a:endCxn id="414" idx="1"/>
          </p:cNvCxnSpPr>
          <p:nvPr/>
        </p:nvCxnSpPr>
        <p:spPr>
          <a:xfrm rot="10800000" flipH="1">
            <a:off x="6243762" y="5211762"/>
            <a:ext cx="225300" cy="6300"/>
          </a:xfrm>
          <a:prstGeom prst="straightConnector1">
            <a:avLst/>
          </a:prstGeom>
          <a:noFill/>
          <a:ln w="9525" cap="flat" cmpd="sng">
            <a:solidFill>
              <a:schemeClr val="dk1"/>
            </a:solidFill>
            <a:prstDash val="solid"/>
            <a:round/>
            <a:headEnd type="none" w="med" len="med"/>
            <a:tailEnd type="none" w="med" len="med"/>
          </a:ln>
        </p:spPr>
      </p:cxnSp>
      <p:cxnSp>
        <p:nvCxnSpPr>
          <p:cNvPr id="419" name="Shape 419"/>
          <p:cNvCxnSpPr/>
          <p:nvPr/>
        </p:nvCxnSpPr>
        <p:spPr>
          <a:xfrm>
            <a:off x="3276600" y="4786312"/>
            <a:ext cx="0" cy="879474"/>
          </a:xfrm>
          <a:prstGeom prst="straightConnector1">
            <a:avLst/>
          </a:prstGeom>
          <a:noFill/>
          <a:ln w="9525" cap="flat" cmpd="sng">
            <a:solidFill>
              <a:schemeClr val="dk1"/>
            </a:solidFill>
            <a:prstDash val="solid"/>
            <a:round/>
            <a:headEnd type="none" w="med" len="med"/>
            <a:tailEnd type="none" w="med" len="med"/>
          </a:ln>
        </p:spPr>
      </p:cxnSp>
      <p:cxnSp>
        <p:nvCxnSpPr>
          <p:cNvPr id="420" name="Shape 420"/>
          <p:cNvCxnSpPr/>
          <p:nvPr/>
        </p:nvCxnSpPr>
        <p:spPr>
          <a:xfrm>
            <a:off x="3290887" y="5238750"/>
            <a:ext cx="225425" cy="0"/>
          </a:xfrm>
          <a:prstGeom prst="straightConnector1">
            <a:avLst/>
          </a:prstGeom>
          <a:noFill/>
          <a:ln w="9525" cap="flat" cmpd="sng">
            <a:solidFill>
              <a:schemeClr val="dk1"/>
            </a:solidFill>
            <a:prstDash val="solid"/>
            <a:round/>
            <a:headEnd type="none" w="med" len="med"/>
            <a:tailEnd type="none" w="med" len="med"/>
          </a:ln>
        </p:spPr>
      </p:cxnSp>
      <p:cxnSp>
        <p:nvCxnSpPr>
          <p:cNvPr id="421" name="Shape 421"/>
          <p:cNvCxnSpPr/>
          <p:nvPr/>
        </p:nvCxnSpPr>
        <p:spPr>
          <a:xfrm>
            <a:off x="3303587" y="5665787"/>
            <a:ext cx="225425"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69"/>
                                        </p:tgtEl>
                                        <p:attrNameLst>
                                          <p:attrName>style.visibility</p:attrName>
                                        </p:attrNameLst>
                                      </p:cBhvr>
                                      <p:to>
                                        <p:strVal val="visible"/>
                                      </p:to>
                                    </p:set>
                                    <p:animEffect transition="in" filter="fade">
                                      <p:cBhvr>
                                        <p:cTn id="7" dur="500"/>
                                        <p:tgtEl>
                                          <p:spTgt spid="3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Shape 427"/>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PRINCE2®</a:t>
            </a:r>
          </a:p>
        </p:txBody>
      </p:sp>
      <p:sp>
        <p:nvSpPr>
          <p:cNvPr id="428" name="Shape 428"/>
          <p:cNvSpPr txBox="1">
            <a:spLocks noGrp="1"/>
          </p:cNvSpPr>
          <p:nvPr>
            <p:ph type="body" idx="1"/>
          </p:nvPr>
        </p:nvSpPr>
        <p:spPr>
          <a:xfrm>
            <a:off x="457200" y="1484783"/>
            <a:ext cx="8229600" cy="4852988"/>
          </a:xfrm>
          <a:prstGeom prst="rect">
            <a:avLst/>
          </a:prstGeom>
          <a:noFill/>
          <a:ln>
            <a:noFill/>
          </a:ln>
        </p:spPr>
        <p:txBody>
          <a:bodyPr lIns="91425" tIns="45700" rIns="91425" bIns="45700" anchor="t" anchorCtr="0">
            <a:noAutofit/>
          </a:bodyPr>
          <a:lstStyle/>
          <a:p>
            <a:pPr marL="0" marR="0" lvl="0" indent="0" algn="l" rtl="0">
              <a:lnSpc>
                <a:spcPct val="90000"/>
              </a:lnSpc>
              <a:spcBef>
                <a:spcPts val="0"/>
              </a:spcBef>
              <a:spcAft>
                <a:spcPts val="0"/>
              </a:spcAft>
              <a:buClr>
                <a:schemeClr val="dk1"/>
              </a:buClr>
              <a:buSzPct val="100000"/>
              <a:buFont typeface="Arial"/>
              <a:buChar char="•"/>
            </a:pPr>
            <a:r>
              <a:rPr lang="en-GB" sz="3200" b="0" i="0" u="none" strike="noStrike" cap="none">
                <a:solidFill>
                  <a:schemeClr val="dk1"/>
                </a:solidFill>
                <a:latin typeface="Arial"/>
                <a:ea typeface="Arial"/>
                <a:cs typeface="Arial"/>
                <a:sym typeface="Arial"/>
              </a:rPr>
              <a:t> PRINCE2 brings us a structured approach to project management that when effectively applied will avoid, or deal with, problems that can occur during projects.</a:t>
            </a:r>
          </a:p>
          <a:p>
            <a:pPr marL="342900" marR="0" lvl="0" indent="-342900" algn="l" rtl="0">
              <a:lnSpc>
                <a:spcPct val="90000"/>
              </a:lnSpc>
              <a:spcBef>
                <a:spcPts val="240"/>
              </a:spcBef>
              <a:spcAft>
                <a:spcPts val="0"/>
              </a:spcAft>
              <a:buClr>
                <a:schemeClr val="dk1"/>
              </a:buClr>
              <a:buSzPct val="100000"/>
              <a:buFont typeface="Arial"/>
              <a:buNone/>
            </a:pPr>
            <a:endParaRPr sz="1200" b="0" i="0" u="none" strike="noStrike" cap="none">
              <a:solidFill>
                <a:schemeClr val="dk1"/>
              </a:solidFill>
              <a:latin typeface="Arial"/>
              <a:ea typeface="Arial"/>
              <a:cs typeface="Arial"/>
              <a:sym typeface="Arial"/>
            </a:endParaRPr>
          </a:p>
          <a:p>
            <a:pPr marL="0" marR="0" lvl="0" indent="0" algn="l" rtl="0">
              <a:lnSpc>
                <a:spcPct val="90000"/>
              </a:lnSpc>
              <a:spcBef>
                <a:spcPts val="640"/>
              </a:spcBef>
              <a:spcAft>
                <a:spcPts val="0"/>
              </a:spcAft>
              <a:buClr>
                <a:schemeClr val="dk1"/>
              </a:buClr>
              <a:buSzPct val="100000"/>
              <a:buFont typeface="Arial"/>
              <a:buChar char="•"/>
            </a:pPr>
            <a:r>
              <a:rPr lang="en-GB" sz="3200" b="0" i="0" u="none" strike="noStrike" cap="none">
                <a:solidFill>
                  <a:schemeClr val="dk1"/>
                </a:solidFill>
                <a:latin typeface="Arial"/>
                <a:ea typeface="Arial"/>
                <a:cs typeface="Arial"/>
                <a:sym typeface="Arial"/>
              </a:rPr>
              <a:t> A key document in this methodology is the Project Initiation Document (PID).  </a:t>
            </a:r>
          </a:p>
          <a:p>
            <a:pPr marL="0" marR="0" lvl="0" indent="0" algn="l" rtl="0">
              <a:lnSpc>
                <a:spcPct val="90000"/>
              </a:lnSpc>
              <a:spcBef>
                <a:spcPts val="240"/>
              </a:spcBef>
              <a:spcAft>
                <a:spcPts val="0"/>
              </a:spcAft>
              <a:buClr>
                <a:schemeClr val="dk1"/>
              </a:buClr>
              <a:buSzPct val="100000"/>
              <a:buFont typeface="Arial"/>
              <a:buNone/>
            </a:pPr>
            <a:endParaRPr sz="1200" b="0" i="0" u="none" strike="noStrike" cap="none">
              <a:solidFill>
                <a:schemeClr val="dk1"/>
              </a:solidFill>
              <a:latin typeface="Arial"/>
              <a:ea typeface="Arial"/>
              <a:cs typeface="Arial"/>
              <a:sym typeface="Arial"/>
            </a:endParaRPr>
          </a:p>
          <a:p>
            <a:pPr marL="0" marR="0" lvl="0" indent="0" algn="l" rtl="0">
              <a:lnSpc>
                <a:spcPct val="90000"/>
              </a:lnSpc>
              <a:spcBef>
                <a:spcPts val="640"/>
              </a:spcBef>
              <a:buClr>
                <a:schemeClr val="dk1"/>
              </a:buClr>
              <a:buSzPct val="100000"/>
              <a:buFont typeface="Arial"/>
              <a:buChar char="•"/>
            </a:pPr>
            <a:r>
              <a:rPr lang="en-GB" sz="3200" b="0" i="0" u="none" strike="noStrike" cap="none">
                <a:solidFill>
                  <a:schemeClr val="dk1"/>
                </a:solidFill>
                <a:latin typeface="Arial"/>
                <a:ea typeface="Arial"/>
                <a:cs typeface="Arial"/>
                <a:sym typeface="Arial"/>
              </a:rPr>
              <a:t> The PID covers all the fundamental aspects of a project that people involved in the project need to know.</a:t>
            </a:r>
          </a:p>
        </p:txBody>
      </p:sp>
      <p:sp>
        <p:nvSpPr>
          <p:cNvPr id="429" name="Shape 429"/>
          <p:cNvSpPr txBox="1">
            <a:spLocks noGrp="1"/>
          </p:cNvSpPr>
          <p:nvPr>
            <p:ph type="ftr" idx="11"/>
          </p:nvPr>
        </p:nvSpPr>
        <p:spPr>
          <a:xfrm>
            <a:off x="611187" y="5732462"/>
            <a:ext cx="8215312" cy="292100"/>
          </a:xfrm>
          <a:prstGeom prst="rect">
            <a:avLst/>
          </a:prstGeom>
          <a:noFill/>
          <a:ln>
            <a:noFill/>
          </a:ln>
        </p:spPr>
        <p:txBody>
          <a:bodyPr lIns="91425" tIns="45700" rIns="91425" bIns="45700" anchor="ctr" anchorCtr="0">
            <a:noAutofit/>
          </a:bodyPr>
          <a:lstStyle/>
          <a:p>
            <a:pPr marL="0" marR="0" lvl="0" indent="0" algn="ctr" rtl="0">
              <a:spcBef>
                <a:spcPts val="0"/>
              </a:spcBef>
              <a:buSzPct val="25000"/>
              <a:buNone/>
            </a:pPr>
            <a:endParaRPr sz="1000">
              <a:solidFill>
                <a:srgbClr val="888888"/>
              </a:solidFill>
              <a:latin typeface="Times"/>
              <a:ea typeface="Times"/>
              <a:cs typeface="Times"/>
              <a:sym typeface="Times"/>
            </a:endParaRPr>
          </a:p>
        </p:txBody>
      </p:sp>
      <p:sp>
        <p:nvSpPr>
          <p:cNvPr id="430" name="Shape 430"/>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pic>
        <p:nvPicPr>
          <p:cNvPr id="436" name="Shape 436" descr="j0409403"/>
          <p:cNvPicPr preferRelativeResize="0">
            <a:picLocks noGrp="1"/>
          </p:cNvPicPr>
          <p:nvPr>
            <p:ph type="body" idx="1"/>
          </p:nvPr>
        </p:nvPicPr>
        <p:blipFill rotWithShape="1">
          <a:blip r:embed="rId3">
            <a:alphaModFix/>
          </a:blip>
          <a:srcRect/>
          <a:stretch/>
        </p:blipFill>
        <p:spPr>
          <a:xfrm>
            <a:off x="0" y="0"/>
            <a:ext cx="9144000" cy="6858000"/>
          </a:xfrm>
          <a:prstGeom prst="rect">
            <a:avLst/>
          </a:prstGeom>
          <a:noFill/>
          <a:ln>
            <a:noFill/>
          </a:ln>
        </p:spPr>
      </p:pic>
      <p:sp>
        <p:nvSpPr>
          <p:cNvPr id="437" name="Shape 437"/>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Planning</a:t>
            </a:r>
          </a:p>
        </p:txBody>
      </p:sp>
      <p:sp>
        <p:nvSpPr>
          <p:cNvPr id="438" name="Shape 438"/>
          <p:cNvSpPr txBox="1">
            <a:spLocks noGrp="1"/>
          </p:cNvSpPr>
          <p:nvPr>
            <p:ph type="body" idx="1"/>
          </p:nvPr>
        </p:nvSpPr>
        <p:spPr>
          <a:xfrm>
            <a:off x="611187" y="2565400"/>
            <a:ext cx="7772400" cy="4114800"/>
          </a:xfrm>
          <a:prstGeom prst="rect">
            <a:avLst/>
          </a:prstGeom>
          <a:noFill/>
          <a:ln>
            <a:noFill/>
          </a:ln>
        </p:spPr>
        <p:txBody>
          <a:bodyPr lIns="91425" tIns="45700" rIns="91425" bIns="45700" anchor="t" anchorCtr="0">
            <a:noAutofit/>
          </a:bodyPr>
          <a:lstStyle/>
          <a:p>
            <a:pPr marL="0" marR="0" lvl="0" indent="0" algn="l" rtl="0">
              <a:lnSpc>
                <a:spcPct val="90000"/>
              </a:lnSpc>
              <a:spcBef>
                <a:spcPts val="0"/>
              </a:spcBef>
              <a:spcAft>
                <a:spcPts val="0"/>
              </a:spcAft>
              <a:buClr>
                <a:schemeClr val="dk1"/>
              </a:buClr>
              <a:buSzPct val="25000"/>
              <a:buFont typeface="Arial"/>
              <a:buNone/>
            </a:pPr>
            <a:r>
              <a:rPr lang="en-GB" sz="3200" b="0" i="0" u="none" strike="noStrike" cap="none">
                <a:solidFill>
                  <a:schemeClr val="dk1"/>
                </a:solidFill>
                <a:latin typeface="Arial"/>
                <a:ea typeface="Arial"/>
                <a:cs typeface="Arial"/>
                <a:sym typeface="Arial"/>
              </a:rPr>
              <a:t>  </a:t>
            </a:r>
            <a:r>
              <a:rPr lang="en-GB" sz="2800" b="0" i="0" u="none" strike="noStrike" cap="none">
                <a:solidFill>
                  <a:schemeClr val="dk1"/>
                </a:solidFill>
                <a:latin typeface="Arial"/>
                <a:ea typeface="Arial"/>
                <a:cs typeface="Arial"/>
                <a:sym typeface="Arial"/>
              </a:rPr>
              <a:t>“</a:t>
            </a:r>
            <a:r>
              <a:rPr lang="en-GB" sz="2800" b="1" i="0" u="none" strike="noStrike" cap="none">
                <a:solidFill>
                  <a:schemeClr val="dk1"/>
                </a:solidFill>
                <a:latin typeface="Arial"/>
                <a:ea typeface="Arial"/>
                <a:cs typeface="Arial"/>
                <a:sym typeface="Arial"/>
              </a:rPr>
              <a:t>Planning is an unnatural process; it is much more fun to do something . The nicest thing about not planning is that failure is a complete surprise rather than being preceded by a period of worry and depression</a:t>
            </a:r>
            <a:r>
              <a:rPr lang="en-GB" sz="2800" b="0" i="0" u="none" strike="noStrike" cap="none">
                <a:solidFill>
                  <a:schemeClr val="dk1"/>
                </a:solidFill>
                <a:latin typeface="Arial"/>
                <a:ea typeface="Arial"/>
                <a:cs typeface="Arial"/>
                <a:sym typeface="Arial"/>
              </a:rPr>
              <a:t>” </a:t>
            </a:r>
          </a:p>
          <a:p>
            <a:pPr marL="0" marR="0" lvl="0" indent="0" algn="l" rtl="0">
              <a:lnSpc>
                <a:spcPct val="90000"/>
              </a:lnSpc>
              <a:spcBef>
                <a:spcPts val="640"/>
              </a:spcBef>
              <a:spcAft>
                <a:spcPts val="0"/>
              </a:spcAft>
              <a:buClr>
                <a:schemeClr val="dk1"/>
              </a:buClr>
              <a:buSzPct val="25000"/>
              <a:buFont typeface="Arial"/>
              <a:buNone/>
            </a:pPr>
            <a:r>
              <a:rPr lang="en-GB" sz="3200" b="0" i="0" u="none" strike="noStrike" cap="none">
                <a:solidFill>
                  <a:schemeClr val="dk1"/>
                </a:solidFill>
                <a:latin typeface="Arial"/>
                <a:ea typeface="Arial"/>
                <a:cs typeface="Arial"/>
                <a:sym typeface="Arial"/>
              </a:rPr>
              <a:t>					</a:t>
            </a:r>
            <a:r>
              <a:rPr lang="en-GB" sz="2600" b="0" i="0" u="none" strike="noStrike" cap="none">
                <a:solidFill>
                  <a:schemeClr val="dk1"/>
                </a:solidFill>
                <a:latin typeface="Arial"/>
                <a:ea typeface="Arial"/>
                <a:cs typeface="Arial"/>
                <a:sym typeface="Arial"/>
              </a:rPr>
              <a:t>John Harvey Jones </a:t>
            </a:r>
          </a:p>
          <a:p>
            <a:pPr marL="0" marR="0" lvl="0" indent="0" algn="l" rtl="0">
              <a:lnSpc>
                <a:spcPct val="90000"/>
              </a:lnSpc>
              <a:spcBef>
                <a:spcPts val="640"/>
              </a:spcBef>
              <a:spcAft>
                <a:spcPts val="0"/>
              </a:spcAft>
              <a:buClr>
                <a:schemeClr val="dk1"/>
              </a:buClr>
              <a:buSzPct val="25000"/>
              <a:buFont typeface="Arial"/>
              <a:buNone/>
            </a:pPr>
            <a:endParaRPr sz="3200" b="0" i="0" u="none" strike="noStrike" cap="none">
              <a:solidFill>
                <a:schemeClr val="dk1"/>
              </a:solidFill>
              <a:latin typeface="Arial"/>
              <a:ea typeface="Arial"/>
              <a:cs typeface="Arial"/>
              <a:sym typeface="Arial"/>
            </a:endParaRPr>
          </a:p>
          <a:p>
            <a:pPr marL="0" marR="0" lvl="0" indent="0" algn="l" rtl="0">
              <a:lnSpc>
                <a:spcPct val="90000"/>
              </a:lnSpc>
              <a:spcBef>
                <a:spcPts val="520"/>
              </a:spcBef>
              <a:buClr>
                <a:schemeClr val="dk1"/>
              </a:buClr>
              <a:buSzPct val="25000"/>
              <a:buFont typeface="Arial"/>
              <a:buNone/>
            </a:pPr>
            <a:r>
              <a:rPr lang="en-GB" sz="2600" b="0" i="0" u="none" strike="noStrike" cap="none">
                <a:solidFill>
                  <a:schemeClr val="dk1"/>
                </a:solidFill>
                <a:latin typeface="Arial"/>
                <a:ea typeface="Arial"/>
                <a:cs typeface="Arial"/>
                <a:sym typeface="Arial"/>
              </a:rPr>
              <a:t>Remember:  </a:t>
            </a:r>
            <a:r>
              <a:rPr lang="en-GB" sz="2600" b="1" i="0" u="none" strike="noStrike" cap="none">
                <a:solidFill>
                  <a:schemeClr val="dk1"/>
                </a:solidFill>
                <a:latin typeface="Arial"/>
                <a:ea typeface="Arial"/>
                <a:cs typeface="Arial"/>
                <a:sym typeface="Arial"/>
              </a:rPr>
              <a:t>“ Failing to plan is planning to fail”</a:t>
            </a:r>
          </a:p>
        </p:txBody>
      </p:sp>
      <p:sp>
        <p:nvSpPr>
          <p:cNvPr id="439" name="Shape 439"/>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pic>
        <p:nvPicPr>
          <p:cNvPr id="445" name="Shape 445"/>
          <p:cNvPicPr preferRelativeResize="0">
            <a:picLocks noGrp="1"/>
          </p:cNvPicPr>
          <p:nvPr>
            <p:ph type="body" idx="1"/>
          </p:nvPr>
        </p:nvPicPr>
        <p:blipFill rotWithShape="1">
          <a:blip r:embed="rId3">
            <a:alphaModFix/>
          </a:blip>
          <a:srcRect/>
          <a:stretch/>
        </p:blipFill>
        <p:spPr>
          <a:xfrm>
            <a:off x="0" y="0"/>
            <a:ext cx="3925887" cy="4895850"/>
          </a:xfrm>
          <a:prstGeom prst="rect">
            <a:avLst/>
          </a:prstGeom>
          <a:noFill/>
          <a:ln>
            <a:noFill/>
          </a:ln>
        </p:spPr>
      </p:pic>
      <p:sp>
        <p:nvSpPr>
          <p:cNvPr id="446" name="Shape 446"/>
          <p:cNvSpPr txBox="1">
            <a:spLocks noGrp="1"/>
          </p:cNvSpPr>
          <p:nvPr>
            <p:ph type="body" idx="2"/>
          </p:nvPr>
        </p:nvSpPr>
        <p:spPr>
          <a:xfrm>
            <a:off x="3851275" y="1628775"/>
            <a:ext cx="5076825" cy="4525963"/>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SzPct val="100000"/>
              <a:buFont typeface="Arial"/>
              <a:buNone/>
            </a:pPr>
            <a:endParaRPr sz="2800" b="0" i="0" u="none" strike="noStrike" cap="none">
              <a:solidFill>
                <a:schemeClr val="dk1"/>
              </a:solidFill>
              <a:latin typeface="Arial"/>
              <a:ea typeface="Arial"/>
              <a:cs typeface="Arial"/>
              <a:sym typeface="Arial"/>
            </a:endParaRPr>
          </a:p>
          <a:p>
            <a:pPr marL="0" marR="0" lvl="0" indent="0" algn="l" rtl="0">
              <a:spcBef>
                <a:spcPts val="56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Work Breakdown Structure</a:t>
            </a:r>
          </a:p>
          <a:p>
            <a:pPr marL="0" marR="0" lvl="0" indent="0" algn="l" rtl="0">
              <a:spcBef>
                <a:spcPts val="56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Flowcharts</a:t>
            </a:r>
          </a:p>
          <a:p>
            <a:pPr marL="0" marR="0" lvl="0" indent="0" algn="l" rtl="0">
              <a:spcBef>
                <a:spcPts val="56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Critical Path Analysis</a:t>
            </a:r>
          </a:p>
          <a:p>
            <a:pPr marL="0" marR="0" lvl="0" indent="0" algn="l" rtl="0">
              <a:spcBef>
                <a:spcPts val="56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PERT</a:t>
            </a:r>
          </a:p>
          <a:p>
            <a:pPr marL="0" marR="0" lvl="0" indent="0" algn="l" rtl="0">
              <a:spcBef>
                <a:spcPts val="560"/>
              </a:spcBef>
              <a:spcAft>
                <a:spcPts val="0"/>
              </a:spcAft>
              <a:buClr>
                <a:schemeClr val="dk1"/>
              </a:buClr>
              <a:buSzPct val="100000"/>
              <a:buFont typeface="Arial"/>
              <a:buChar char="•"/>
            </a:pPr>
            <a:r>
              <a:rPr lang="en-GB" sz="2800" b="1" i="0" u="none" strike="noStrike" cap="none">
                <a:solidFill>
                  <a:schemeClr val="dk1"/>
                </a:solidFill>
                <a:latin typeface="Arial"/>
                <a:ea typeface="Arial"/>
                <a:cs typeface="Arial"/>
                <a:sym typeface="Arial"/>
              </a:rPr>
              <a:t>Product Based Planning </a:t>
            </a:r>
          </a:p>
          <a:p>
            <a:pPr marL="0" marR="0" lvl="0" indent="0" algn="l" rtl="0">
              <a:spcBef>
                <a:spcPts val="560"/>
              </a:spcBef>
              <a:buClr>
                <a:schemeClr val="dk1"/>
              </a:buClr>
              <a:buSzPct val="100000"/>
              <a:buFont typeface="Arial"/>
              <a:buChar char="•"/>
            </a:pPr>
            <a:r>
              <a:rPr lang="en-GB" sz="2800" b="1" i="0" u="none" strike="noStrike" cap="none">
                <a:solidFill>
                  <a:schemeClr val="dk1"/>
                </a:solidFill>
                <a:latin typeface="Arial"/>
                <a:ea typeface="Arial"/>
                <a:cs typeface="Arial"/>
                <a:sym typeface="Arial"/>
              </a:rPr>
              <a:t>Gantt Charts</a:t>
            </a:r>
          </a:p>
        </p:txBody>
      </p:sp>
      <p:sp>
        <p:nvSpPr>
          <p:cNvPr id="447" name="Shape 447"/>
          <p:cNvSpPr txBox="1">
            <a:spLocks noGrp="1"/>
          </p:cNvSpPr>
          <p:nvPr>
            <p:ph type="title"/>
          </p:nvPr>
        </p:nvSpPr>
        <p:spPr>
          <a:xfrm>
            <a:off x="539750" y="260350"/>
            <a:ext cx="8229600" cy="1143000"/>
          </a:xfrm>
          <a:prstGeom prst="rect">
            <a:avLst/>
          </a:prstGeom>
          <a:noFill/>
          <a:ln>
            <a:noFill/>
          </a:ln>
        </p:spPr>
        <p:txBody>
          <a:bodyPr lIns="91425" tIns="45700" rIns="91425" bIns="45700" anchor="t" anchorCtr="0">
            <a:noAutofit/>
          </a:bodyPr>
          <a:lstStyle/>
          <a:p>
            <a:pPr marL="0" marR="0" lvl="0" indent="0" algn="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Planning Tools</a:t>
            </a:r>
          </a:p>
        </p:txBody>
      </p:sp>
      <p:sp>
        <p:nvSpPr>
          <p:cNvPr id="448" name="Shape 448"/>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4" name="Shape 454"/>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Critical Path Analysis</a:t>
            </a:r>
          </a:p>
        </p:txBody>
      </p:sp>
      <p:grpSp>
        <p:nvGrpSpPr>
          <p:cNvPr id="455" name="Shape 455"/>
          <p:cNvGrpSpPr/>
          <p:nvPr/>
        </p:nvGrpSpPr>
        <p:grpSpPr>
          <a:xfrm>
            <a:off x="1187450" y="2420937"/>
            <a:ext cx="6553199" cy="863600"/>
            <a:chOff x="748" y="1525"/>
            <a:chExt cx="4127" cy="544"/>
          </a:xfrm>
        </p:grpSpPr>
        <p:cxnSp>
          <p:nvCxnSpPr>
            <p:cNvPr id="456" name="Shape 456"/>
            <p:cNvCxnSpPr/>
            <p:nvPr/>
          </p:nvCxnSpPr>
          <p:spPr>
            <a:xfrm>
              <a:off x="748" y="2069"/>
              <a:ext cx="453" cy="0"/>
            </a:xfrm>
            <a:prstGeom prst="straightConnector1">
              <a:avLst/>
            </a:prstGeom>
            <a:noFill/>
            <a:ln w="50800" cap="flat" cmpd="sng">
              <a:solidFill>
                <a:srgbClr val="FF0000"/>
              </a:solidFill>
              <a:prstDash val="solid"/>
              <a:round/>
              <a:headEnd type="none" w="med" len="med"/>
              <a:tailEnd type="none" w="med" len="med"/>
            </a:ln>
          </p:spPr>
        </p:cxnSp>
        <p:cxnSp>
          <p:nvCxnSpPr>
            <p:cNvPr id="457" name="Shape 457"/>
            <p:cNvCxnSpPr/>
            <p:nvPr/>
          </p:nvCxnSpPr>
          <p:spPr>
            <a:xfrm rot="10800000">
              <a:off x="1460" y="1570"/>
              <a:ext cx="0" cy="272"/>
            </a:xfrm>
            <a:prstGeom prst="straightConnector1">
              <a:avLst/>
            </a:prstGeom>
            <a:noFill/>
            <a:ln w="50800" cap="flat" cmpd="sng">
              <a:solidFill>
                <a:srgbClr val="FF0000"/>
              </a:solidFill>
              <a:prstDash val="solid"/>
              <a:round/>
              <a:headEnd type="none" w="med" len="med"/>
              <a:tailEnd type="none" w="med" len="med"/>
            </a:ln>
          </p:spPr>
        </p:cxnSp>
        <p:cxnSp>
          <p:nvCxnSpPr>
            <p:cNvPr id="458" name="Shape 458"/>
            <p:cNvCxnSpPr/>
            <p:nvPr/>
          </p:nvCxnSpPr>
          <p:spPr>
            <a:xfrm>
              <a:off x="1473" y="1569"/>
              <a:ext cx="453" cy="0"/>
            </a:xfrm>
            <a:prstGeom prst="straightConnector1">
              <a:avLst/>
            </a:prstGeom>
            <a:noFill/>
            <a:ln w="50800" cap="flat" cmpd="sng">
              <a:solidFill>
                <a:srgbClr val="FF0000"/>
              </a:solidFill>
              <a:prstDash val="solid"/>
              <a:round/>
              <a:headEnd type="none" w="med" len="med"/>
              <a:tailEnd type="none" w="med" len="med"/>
            </a:ln>
          </p:spPr>
        </p:cxnSp>
        <p:cxnSp>
          <p:nvCxnSpPr>
            <p:cNvPr id="459" name="Shape 459"/>
            <p:cNvCxnSpPr/>
            <p:nvPr/>
          </p:nvCxnSpPr>
          <p:spPr>
            <a:xfrm>
              <a:off x="2517" y="1525"/>
              <a:ext cx="589" cy="0"/>
            </a:xfrm>
            <a:prstGeom prst="straightConnector1">
              <a:avLst/>
            </a:prstGeom>
            <a:noFill/>
            <a:ln w="50800" cap="flat" cmpd="sng">
              <a:solidFill>
                <a:srgbClr val="FF0000"/>
              </a:solidFill>
              <a:prstDash val="solid"/>
              <a:round/>
              <a:headEnd type="none" w="med" len="med"/>
              <a:tailEnd type="none" w="med" len="med"/>
            </a:ln>
          </p:spPr>
        </p:cxnSp>
        <p:cxnSp>
          <p:nvCxnSpPr>
            <p:cNvPr id="460" name="Shape 460"/>
            <p:cNvCxnSpPr/>
            <p:nvPr/>
          </p:nvCxnSpPr>
          <p:spPr>
            <a:xfrm>
              <a:off x="3106" y="1525"/>
              <a:ext cx="0" cy="272"/>
            </a:xfrm>
            <a:prstGeom prst="straightConnector1">
              <a:avLst/>
            </a:prstGeom>
            <a:noFill/>
            <a:ln w="50800" cap="flat" cmpd="sng">
              <a:solidFill>
                <a:srgbClr val="FF0000"/>
              </a:solidFill>
              <a:prstDash val="solid"/>
              <a:round/>
              <a:headEnd type="none" w="med" len="med"/>
              <a:tailEnd type="none" w="med" len="med"/>
            </a:ln>
          </p:spPr>
        </p:cxnSp>
        <p:cxnSp>
          <p:nvCxnSpPr>
            <p:cNvPr id="461" name="Shape 461"/>
            <p:cNvCxnSpPr/>
            <p:nvPr/>
          </p:nvCxnSpPr>
          <p:spPr>
            <a:xfrm>
              <a:off x="3379" y="2039"/>
              <a:ext cx="408" cy="0"/>
            </a:xfrm>
            <a:prstGeom prst="straightConnector1">
              <a:avLst/>
            </a:prstGeom>
            <a:noFill/>
            <a:ln w="50800" cap="flat" cmpd="sng">
              <a:solidFill>
                <a:srgbClr val="FF0000"/>
              </a:solidFill>
              <a:prstDash val="solid"/>
              <a:round/>
              <a:headEnd type="none" w="med" len="med"/>
              <a:tailEnd type="none" w="med" len="med"/>
            </a:ln>
          </p:spPr>
        </p:cxnSp>
        <p:cxnSp>
          <p:nvCxnSpPr>
            <p:cNvPr id="462" name="Shape 462"/>
            <p:cNvCxnSpPr/>
            <p:nvPr/>
          </p:nvCxnSpPr>
          <p:spPr>
            <a:xfrm>
              <a:off x="4331" y="2039"/>
              <a:ext cx="544" cy="0"/>
            </a:xfrm>
            <a:prstGeom prst="straightConnector1">
              <a:avLst/>
            </a:prstGeom>
            <a:noFill/>
            <a:ln w="50800" cap="flat" cmpd="sng">
              <a:solidFill>
                <a:srgbClr val="FF0000"/>
              </a:solidFill>
              <a:prstDash val="solid"/>
              <a:round/>
              <a:headEnd type="none" w="med" len="med"/>
              <a:tailEnd type="none" w="med" len="med"/>
            </a:ln>
          </p:spPr>
        </p:cxnSp>
      </p:grpSp>
      <p:grpSp>
        <p:nvGrpSpPr>
          <p:cNvPr id="463" name="Shape 463"/>
          <p:cNvGrpSpPr/>
          <p:nvPr/>
        </p:nvGrpSpPr>
        <p:grpSpPr>
          <a:xfrm>
            <a:off x="179387" y="2060575"/>
            <a:ext cx="8569324" cy="2592388"/>
            <a:chOff x="112" y="1297"/>
            <a:chExt cx="5397" cy="1633"/>
          </a:xfrm>
        </p:grpSpPr>
        <p:grpSp>
          <p:nvGrpSpPr>
            <p:cNvPr id="464" name="Shape 464"/>
            <p:cNvGrpSpPr/>
            <p:nvPr/>
          </p:nvGrpSpPr>
          <p:grpSpPr>
            <a:xfrm>
              <a:off x="204" y="1297"/>
              <a:ext cx="5215" cy="1633"/>
              <a:chOff x="204" y="1297"/>
              <a:chExt cx="5215" cy="1633"/>
            </a:xfrm>
          </p:grpSpPr>
          <p:cxnSp>
            <p:nvCxnSpPr>
              <p:cNvPr id="465" name="Shape 465"/>
              <p:cNvCxnSpPr/>
              <p:nvPr/>
            </p:nvCxnSpPr>
            <p:spPr>
              <a:xfrm rot="10800000">
                <a:off x="3106" y="2296"/>
                <a:ext cx="0" cy="408"/>
              </a:xfrm>
              <a:prstGeom prst="straightConnector1">
                <a:avLst/>
              </a:prstGeom>
              <a:noFill/>
              <a:ln w="15875" cap="flat" cmpd="sng">
                <a:solidFill>
                  <a:srgbClr val="000000"/>
                </a:solidFill>
                <a:prstDash val="solid"/>
                <a:round/>
                <a:headEnd type="none" w="med" len="med"/>
                <a:tailEnd type="triangle" w="lg" len="lg"/>
              </a:ln>
            </p:spPr>
          </p:cxnSp>
          <p:grpSp>
            <p:nvGrpSpPr>
              <p:cNvPr id="466" name="Shape 466"/>
              <p:cNvGrpSpPr/>
              <p:nvPr/>
            </p:nvGrpSpPr>
            <p:grpSpPr>
              <a:xfrm>
                <a:off x="204" y="1297"/>
                <a:ext cx="5215" cy="1633"/>
                <a:chOff x="204" y="1297"/>
                <a:chExt cx="5215" cy="1633"/>
              </a:xfrm>
            </p:grpSpPr>
            <p:grpSp>
              <p:nvGrpSpPr>
                <p:cNvPr id="467" name="Shape 467"/>
                <p:cNvGrpSpPr/>
                <p:nvPr/>
              </p:nvGrpSpPr>
              <p:grpSpPr>
                <a:xfrm>
                  <a:off x="204" y="1297"/>
                  <a:ext cx="5215" cy="1633"/>
                  <a:chOff x="204" y="1297"/>
                  <a:chExt cx="5215" cy="1633"/>
                </a:xfrm>
              </p:grpSpPr>
              <p:grpSp>
                <p:nvGrpSpPr>
                  <p:cNvPr id="468" name="Shape 468"/>
                  <p:cNvGrpSpPr/>
                  <p:nvPr/>
                </p:nvGrpSpPr>
                <p:grpSpPr>
                  <a:xfrm>
                    <a:off x="204" y="1298"/>
                    <a:ext cx="5215" cy="1632"/>
                    <a:chOff x="204" y="1298"/>
                    <a:chExt cx="5215" cy="1632"/>
                  </a:xfrm>
                </p:grpSpPr>
                <p:grpSp>
                  <p:nvGrpSpPr>
                    <p:cNvPr id="469" name="Shape 469"/>
                    <p:cNvGrpSpPr/>
                    <p:nvPr/>
                  </p:nvGrpSpPr>
                  <p:grpSpPr>
                    <a:xfrm>
                      <a:off x="204" y="1298"/>
                      <a:ext cx="5215" cy="1632"/>
                      <a:chOff x="204" y="1298"/>
                      <a:chExt cx="5215" cy="1632"/>
                    </a:xfrm>
                  </p:grpSpPr>
                  <p:grpSp>
                    <p:nvGrpSpPr>
                      <p:cNvPr id="470" name="Shape 470"/>
                      <p:cNvGrpSpPr/>
                      <p:nvPr/>
                    </p:nvGrpSpPr>
                    <p:grpSpPr>
                      <a:xfrm>
                        <a:off x="204" y="1298"/>
                        <a:ext cx="5215" cy="1632"/>
                        <a:chOff x="204" y="1298"/>
                        <a:chExt cx="5215" cy="1632"/>
                      </a:xfrm>
                    </p:grpSpPr>
                    <p:grpSp>
                      <p:nvGrpSpPr>
                        <p:cNvPr id="471" name="Shape 471"/>
                        <p:cNvGrpSpPr/>
                        <p:nvPr/>
                      </p:nvGrpSpPr>
                      <p:grpSpPr>
                        <a:xfrm>
                          <a:off x="204" y="1842"/>
                          <a:ext cx="544" cy="499"/>
                          <a:chOff x="703" y="1525"/>
                          <a:chExt cx="544" cy="499"/>
                        </a:xfrm>
                      </p:grpSpPr>
                      <p:sp>
                        <p:nvSpPr>
                          <p:cNvPr id="472" name="Shape 472"/>
                          <p:cNvSpPr/>
                          <p:nvPr/>
                        </p:nvSpPr>
                        <p:spPr>
                          <a:xfrm>
                            <a:off x="703" y="1525"/>
                            <a:ext cx="544" cy="499"/>
                          </a:xfrm>
                          <a:prstGeom prst="ellipse">
                            <a:avLst/>
                          </a:prstGeom>
                          <a:solidFill>
                            <a:srgbClr val="008080"/>
                          </a:solidFill>
                          <a:ln w="12700" cap="flat" cmpd="sng">
                            <a:solidFill>
                              <a:srgbClr val="00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cxnSp>
                        <p:nvCxnSpPr>
                          <p:cNvPr id="473" name="Shape 473"/>
                          <p:cNvCxnSpPr/>
                          <p:nvPr/>
                        </p:nvCxnSpPr>
                        <p:spPr>
                          <a:xfrm>
                            <a:off x="975" y="1525"/>
                            <a:ext cx="0" cy="499"/>
                          </a:xfrm>
                          <a:prstGeom prst="straightConnector1">
                            <a:avLst/>
                          </a:prstGeom>
                          <a:noFill/>
                          <a:ln w="12700" cap="flat" cmpd="sng">
                            <a:solidFill>
                              <a:srgbClr val="000000"/>
                            </a:solidFill>
                            <a:prstDash val="solid"/>
                            <a:round/>
                            <a:headEnd type="none" w="med" len="med"/>
                            <a:tailEnd type="none" w="med" len="med"/>
                          </a:ln>
                        </p:spPr>
                      </p:cxnSp>
                      <p:cxnSp>
                        <p:nvCxnSpPr>
                          <p:cNvPr id="474" name="Shape 474"/>
                          <p:cNvCxnSpPr/>
                          <p:nvPr/>
                        </p:nvCxnSpPr>
                        <p:spPr>
                          <a:xfrm>
                            <a:off x="975" y="1777"/>
                            <a:ext cx="272" cy="0"/>
                          </a:xfrm>
                          <a:prstGeom prst="straightConnector1">
                            <a:avLst/>
                          </a:prstGeom>
                          <a:noFill/>
                          <a:ln w="12700" cap="flat" cmpd="sng">
                            <a:solidFill>
                              <a:srgbClr val="000000"/>
                            </a:solidFill>
                            <a:prstDash val="solid"/>
                            <a:round/>
                            <a:headEnd type="none" w="med" len="med"/>
                            <a:tailEnd type="none" w="med" len="med"/>
                          </a:ln>
                        </p:spPr>
                      </p:cxnSp>
                    </p:grpSp>
                    <p:grpSp>
                      <p:nvGrpSpPr>
                        <p:cNvPr id="475" name="Shape 475"/>
                        <p:cNvGrpSpPr/>
                        <p:nvPr/>
                      </p:nvGrpSpPr>
                      <p:grpSpPr>
                        <a:xfrm>
                          <a:off x="1201" y="1842"/>
                          <a:ext cx="544" cy="499"/>
                          <a:chOff x="703" y="1525"/>
                          <a:chExt cx="544" cy="499"/>
                        </a:xfrm>
                      </p:grpSpPr>
                      <p:sp>
                        <p:nvSpPr>
                          <p:cNvPr id="476" name="Shape 476"/>
                          <p:cNvSpPr/>
                          <p:nvPr/>
                        </p:nvSpPr>
                        <p:spPr>
                          <a:xfrm>
                            <a:off x="703" y="1525"/>
                            <a:ext cx="544" cy="499"/>
                          </a:xfrm>
                          <a:prstGeom prst="ellipse">
                            <a:avLst/>
                          </a:prstGeom>
                          <a:solidFill>
                            <a:srgbClr val="008080"/>
                          </a:solidFill>
                          <a:ln w="12700" cap="flat" cmpd="sng">
                            <a:solidFill>
                              <a:srgbClr val="00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cxnSp>
                        <p:nvCxnSpPr>
                          <p:cNvPr id="477" name="Shape 477"/>
                          <p:cNvCxnSpPr/>
                          <p:nvPr/>
                        </p:nvCxnSpPr>
                        <p:spPr>
                          <a:xfrm>
                            <a:off x="975" y="1525"/>
                            <a:ext cx="0" cy="499"/>
                          </a:xfrm>
                          <a:prstGeom prst="straightConnector1">
                            <a:avLst/>
                          </a:prstGeom>
                          <a:noFill/>
                          <a:ln w="12700" cap="flat" cmpd="sng">
                            <a:solidFill>
                              <a:srgbClr val="000000"/>
                            </a:solidFill>
                            <a:prstDash val="solid"/>
                            <a:round/>
                            <a:headEnd type="none" w="med" len="med"/>
                            <a:tailEnd type="none" w="med" len="med"/>
                          </a:ln>
                        </p:spPr>
                      </p:cxnSp>
                      <p:cxnSp>
                        <p:nvCxnSpPr>
                          <p:cNvPr id="478" name="Shape 478"/>
                          <p:cNvCxnSpPr/>
                          <p:nvPr/>
                        </p:nvCxnSpPr>
                        <p:spPr>
                          <a:xfrm>
                            <a:off x="975" y="1777"/>
                            <a:ext cx="272" cy="0"/>
                          </a:xfrm>
                          <a:prstGeom prst="straightConnector1">
                            <a:avLst/>
                          </a:prstGeom>
                          <a:noFill/>
                          <a:ln w="12700" cap="flat" cmpd="sng">
                            <a:solidFill>
                              <a:srgbClr val="000000"/>
                            </a:solidFill>
                            <a:prstDash val="solid"/>
                            <a:round/>
                            <a:headEnd type="none" w="med" len="med"/>
                            <a:tailEnd type="none" w="med" len="med"/>
                          </a:ln>
                        </p:spPr>
                      </p:cxnSp>
                    </p:grpSp>
                    <p:grpSp>
                      <p:nvGrpSpPr>
                        <p:cNvPr id="479" name="Shape 479"/>
                        <p:cNvGrpSpPr/>
                        <p:nvPr/>
                      </p:nvGrpSpPr>
                      <p:grpSpPr>
                        <a:xfrm>
                          <a:off x="1973" y="1298"/>
                          <a:ext cx="544" cy="499"/>
                          <a:chOff x="703" y="1525"/>
                          <a:chExt cx="544" cy="499"/>
                        </a:xfrm>
                      </p:grpSpPr>
                      <p:sp>
                        <p:nvSpPr>
                          <p:cNvPr id="480" name="Shape 480"/>
                          <p:cNvSpPr/>
                          <p:nvPr/>
                        </p:nvSpPr>
                        <p:spPr>
                          <a:xfrm>
                            <a:off x="703" y="1525"/>
                            <a:ext cx="544" cy="499"/>
                          </a:xfrm>
                          <a:prstGeom prst="ellipse">
                            <a:avLst/>
                          </a:prstGeom>
                          <a:solidFill>
                            <a:srgbClr val="008080"/>
                          </a:solidFill>
                          <a:ln w="12700" cap="flat" cmpd="sng">
                            <a:solidFill>
                              <a:srgbClr val="00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cxnSp>
                        <p:nvCxnSpPr>
                          <p:cNvPr id="481" name="Shape 481"/>
                          <p:cNvCxnSpPr/>
                          <p:nvPr/>
                        </p:nvCxnSpPr>
                        <p:spPr>
                          <a:xfrm>
                            <a:off x="975" y="1525"/>
                            <a:ext cx="0" cy="499"/>
                          </a:xfrm>
                          <a:prstGeom prst="straightConnector1">
                            <a:avLst/>
                          </a:prstGeom>
                          <a:noFill/>
                          <a:ln w="12700" cap="flat" cmpd="sng">
                            <a:solidFill>
                              <a:srgbClr val="000000"/>
                            </a:solidFill>
                            <a:prstDash val="solid"/>
                            <a:round/>
                            <a:headEnd type="none" w="med" len="med"/>
                            <a:tailEnd type="none" w="med" len="med"/>
                          </a:ln>
                        </p:spPr>
                      </p:cxnSp>
                      <p:cxnSp>
                        <p:nvCxnSpPr>
                          <p:cNvPr id="482" name="Shape 482"/>
                          <p:cNvCxnSpPr/>
                          <p:nvPr/>
                        </p:nvCxnSpPr>
                        <p:spPr>
                          <a:xfrm>
                            <a:off x="975" y="1777"/>
                            <a:ext cx="272" cy="0"/>
                          </a:xfrm>
                          <a:prstGeom prst="straightConnector1">
                            <a:avLst/>
                          </a:prstGeom>
                          <a:noFill/>
                          <a:ln w="12700" cap="flat" cmpd="sng">
                            <a:solidFill>
                              <a:srgbClr val="000000"/>
                            </a:solidFill>
                            <a:prstDash val="solid"/>
                            <a:round/>
                            <a:headEnd type="none" w="med" len="med"/>
                            <a:tailEnd type="none" w="med" len="med"/>
                          </a:ln>
                        </p:spPr>
                      </p:cxnSp>
                    </p:grpSp>
                    <p:grpSp>
                      <p:nvGrpSpPr>
                        <p:cNvPr id="483" name="Shape 483"/>
                        <p:cNvGrpSpPr/>
                        <p:nvPr/>
                      </p:nvGrpSpPr>
                      <p:grpSpPr>
                        <a:xfrm>
                          <a:off x="2017" y="2431"/>
                          <a:ext cx="544" cy="499"/>
                          <a:chOff x="703" y="1525"/>
                          <a:chExt cx="544" cy="499"/>
                        </a:xfrm>
                      </p:grpSpPr>
                      <p:sp>
                        <p:nvSpPr>
                          <p:cNvPr id="484" name="Shape 484"/>
                          <p:cNvSpPr/>
                          <p:nvPr/>
                        </p:nvSpPr>
                        <p:spPr>
                          <a:xfrm>
                            <a:off x="703" y="1525"/>
                            <a:ext cx="544" cy="499"/>
                          </a:xfrm>
                          <a:prstGeom prst="ellipse">
                            <a:avLst/>
                          </a:prstGeom>
                          <a:solidFill>
                            <a:srgbClr val="008080"/>
                          </a:solidFill>
                          <a:ln w="12700" cap="flat" cmpd="sng">
                            <a:solidFill>
                              <a:srgbClr val="00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cxnSp>
                        <p:nvCxnSpPr>
                          <p:cNvPr id="485" name="Shape 485"/>
                          <p:cNvCxnSpPr/>
                          <p:nvPr/>
                        </p:nvCxnSpPr>
                        <p:spPr>
                          <a:xfrm>
                            <a:off x="975" y="1525"/>
                            <a:ext cx="0" cy="499"/>
                          </a:xfrm>
                          <a:prstGeom prst="straightConnector1">
                            <a:avLst/>
                          </a:prstGeom>
                          <a:noFill/>
                          <a:ln w="12700" cap="flat" cmpd="sng">
                            <a:solidFill>
                              <a:srgbClr val="000000"/>
                            </a:solidFill>
                            <a:prstDash val="solid"/>
                            <a:round/>
                            <a:headEnd type="none" w="med" len="med"/>
                            <a:tailEnd type="none" w="med" len="med"/>
                          </a:ln>
                        </p:spPr>
                      </p:cxnSp>
                      <p:cxnSp>
                        <p:nvCxnSpPr>
                          <p:cNvPr id="486" name="Shape 486"/>
                          <p:cNvCxnSpPr/>
                          <p:nvPr/>
                        </p:nvCxnSpPr>
                        <p:spPr>
                          <a:xfrm>
                            <a:off x="975" y="1777"/>
                            <a:ext cx="272" cy="0"/>
                          </a:xfrm>
                          <a:prstGeom prst="straightConnector1">
                            <a:avLst/>
                          </a:prstGeom>
                          <a:noFill/>
                          <a:ln w="12700" cap="flat" cmpd="sng">
                            <a:solidFill>
                              <a:srgbClr val="000000"/>
                            </a:solidFill>
                            <a:prstDash val="solid"/>
                            <a:round/>
                            <a:headEnd type="none" w="med" len="med"/>
                            <a:tailEnd type="none" w="med" len="med"/>
                          </a:ln>
                        </p:spPr>
                      </p:cxnSp>
                    </p:grpSp>
                    <p:grpSp>
                      <p:nvGrpSpPr>
                        <p:cNvPr id="487" name="Shape 487"/>
                        <p:cNvGrpSpPr/>
                        <p:nvPr/>
                      </p:nvGrpSpPr>
                      <p:grpSpPr>
                        <a:xfrm>
                          <a:off x="2834" y="1797"/>
                          <a:ext cx="544" cy="499"/>
                          <a:chOff x="703" y="1525"/>
                          <a:chExt cx="544" cy="499"/>
                        </a:xfrm>
                      </p:grpSpPr>
                      <p:sp>
                        <p:nvSpPr>
                          <p:cNvPr id="488" name="Shape 488"/>
                          <p:cNvSpPr/>
                          <p:nvPr/>
                        </p:nvSpPr>
                        <p:spPr>
                          <a:xfrm>
                            <a:off x="703" y="1525"/>
                            <a:ext cx="544" cy="499"/>
                          </a:xfrm>
                          <a:prstGeom prst="ellipse">
                            <a:avLst/>
                          </a:prstGeom>
                          <a:solidFill>
                            <a:srgbClr val="008080"/>
                          </a:solidFill>
                          <a:ln w="12700" cap="flat" cmpd="sng">
                            <a:solidFill>
                              <a:srgbClr val="00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cxnSp>
                        <p:nvCxnSpPr>
                          <p:cNvPr id="489" name="Shape 489"/>
                          <p:cNvCxnSpPr/>
                          <p:nvPr/>
                        </p:nvCxnSpPr>
                        <p:spPr>
                          <a:xfrm>
                            <a:off x="975" y="1525"/>
                            <a:ext cx="0" cy="499"/>
                          </a:xfrm>
                          <a:prstGeom prst="straightConnector1">
                            <a:avLst/>
                          </a:prstGeom>
                          <a:noFill/>
                          <a:ln w="12700" cap="flat" cmpd="sng">
                            <a:solidFill>
                              <a:srgbClr val="000000"/>
                            </a:solidFill>
                            <a:prstDash val="solid"/>
                            <a:round/>
                            <a:headEnd type="none" w="med" len="med"/>
                            <a:tailEnd type="none" w="med" len="med"/>
                          </a:ln>
                        </p:spPr>
                      </p:cxnSp>
                      <p:cxnSp>
                        <p:nvCxnSpPr>
                          <p:cNvPr id="490" name="Shape 490"/>
                          <p:cNvCxnSpPr/>
                          <p:nvPr/>
                        </p:nvCxnSpPr>
                        <p:spPr>
                          <a:xfrm>
                            <a:off x="975" y="1777"/>
                            <a:ext cx="272" cy="0"/>
                          </a:xfrm>
                          <a:prstGeom prst="straightConnector1">
                            <a:avLst/>
                          </a:prstGeom>
                          <a:noFill/>
                          <a:ln w="12700" cap="flat" cmpd="sng">
                            <a:solidFill>
                              <a:srgbClr val="000000"/>
                            </a:solidFill>
                            <a:prstDash val="solid"/>
                            <a:round/>
                            <a:headEnd type="none" w="med" len="med"/>
                            <a:tailEnd type="none" w="med" len="med"/>
                          </a:ln>
                        </p:spPr>
                      </p:cxnSp>
                    </p:grpSp>
                    <p:grpSp>
                      <p:nvGrpSpPr>
                        <p:cNvPr id="491" name="Shape 491"/>
                        <p:cNvGrpSpPr/>
                        <p:nvPr/>
                      </p:nvGrpSpPr>
                      <p:grpSpPr>
                        <a:xfrm>
                          <a:off x="3787" y="1797"/>
                          <a:ext cx="544" cy="499"/>
                          <a:chOff x="703" y="1525"/>
                          <a:chExt cx="544" cy="499"/>
                        </a:xfrm>
                      </p:grpSpPr>
                      <p:sp>
                        <p:nvSpPr>
                          <p:cNvPr id="492" name="Shape 492"/>
                          <p:cNvSpPr/>
                          <p:nvPr/>
                        </p:nvSpPr>
                        <p:spPr>
                          <a:xfrm>
                            <a:off x="703" y="1525"/>
                            <a:ext cx="544" cy="499"/>
                          </a:xfrm>
                          <a:prstGeom prst="ellipse">
                            <a:avLst/>
                          </a:prstGeom>
                          <a:solidFill>
                            <a:srgbClr val="008080"/>
                          </a:solidFill>
                          <a:ln w="12700" cap="flat" cmpd="sng">
                            <a:solidFill>
                              <a:srgbClr val="00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cxnSp>
                        <p:nvCxnSpPr>
                          <p:cNvPr id="493" name="Shape 493"/>
                          <p:cNvCxnSpPr/>
                          <p:nvPr/>
                        </p:nvCxnSpPr>
                        <p:spPr>
                          <a:xfrm>
                            <a:off x="975" y="1525"/>
                            <a:ext cx="0" cy="499"/>
                          </a:xfrm>
                          <a:prstGeom prst="straightConnector1">
                            <a:avLst/>
                          </a:prstGeom>
                          <a:noFill/>
                          <a:ln w="12700" cap="flat" cmpd="sng">
                            <a:solidFill>
                              <a:srgbClr val="000000"/>
                            </a:solidFill>
                            <a:prstDash val="solid"/>
                            <a:round/>
                            <a:headEnd type="none" w="med" len="med"/>
                            <a:tailEnd type="none" w="med" len="med"/>
                          </a:ln>
                        </p:spPr>
                      </p:cxnSp>
                      <p:cxnSp>
                        <p:nvCxnSpPr>
                          <p:cNvPr id="494" name="Shape 494"/>
                          <p:cNvCxnSpPr/>
                          <p:nvPr/>
                        </p:nvCxnSpPr>
                        <p:spPr>
                          <a:xfrm>
                            <a:off x="975" y="1777"/>
                            <a:ext cx="272" cy="0"/>
                          </a:xfrm>
                          <a:prstGeom prst="straightConnector1">
                            <a:avLst/>
                          </a:prstGeom>
                          <a:noFill/>
                          <a:ln w="12700" cap="flat" cmpd="sng">
                            <a:solidFill>
                              <a:srgbClr val="000000"/>
                            </a:solidFill>
                            <a:prstDash val="solid"/>
                            <a:round/>
                            <a:headEnd type="none" w="med" len="med"/>
                            <a:tailEnd type="none" w="med" len="med"/>
                          </a:ln>
                        </p:spPr>
                      </p:cxnSp>
                    </p:grpSp>
                    <p:grpSp>
                      <p:nvGrpSpPr>
                        <p:cNvPr id="495" name="Shape 495"/>
                        <p:cNvGrpSpPr/>
                        <p:nvPr/>
                      </p:nvGrpSpPr>
                      <p:grpSpPr>
                        <a:xfrm>
                          <a:off x="4875" y="1797"/>
                          <a:ext cx="544" cy="499"/>
                          <a:chOff x="703" y="1525"/>
                          <a:chExt cx="544" cy="499"/>
                        </a:xfrm>
                      </p:grpSpPr>
                      <p:sp>
                        <p:nvSpPr>
                          <p:cNvPr id="496" name="Shape 496"/>
                          <p:cNvSpPr/>
                          <p:nvPr/>
                        </p:nvSpPr>
                        <p:spPr>
                          <a:xfrm>
                            <a:off x="703" y="1525"/>
                            <a:ext cx="544" cy="499"/>
                          </a:xfrm>
                          <a:prstGeom prst="ellipse">
                            <a:avLst/>
                          </a:prstGeom>
                          <a:solidFill>
                            <a:srgbClr val="008080"/>
                          </a:solidFill>
                          <a:ln w="12700" cap="flat" cmpd="sng">
                            <a:solidFill>
                              <a:srgbClr val="00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cxnSp>
                        <p:nvCxnSpPr>
                          <p:cNvPr id="497" name="Shape 497"/>
                          <p:cNvCxnSpPr/>
                          <p:nvPr/>
                        </p:nvCxnSpPr>
                        <p:spPr>
                          <a:xfrm>
                            <a:off x="975" y="1525"/>
                            <a:ext cx="0" cy="499"/>
                          </a:xfrm>
                          <a:prstGeom prst="straightConnector1">
                            <a:avLst/>
                          </a:prstGeom>
                          <a:noFill/>
                          <a:ln w="12700" cap="flat" cmpd="sng">
                            <a:solidFill>
                              <a:srgbClr val="000000"/>
                            </a:solidFill>
                            <a:prstDash val="solid"/>
                            <a:round/>
                            <a:headEnd type="none" w="med" len="med"/>
                            <a:tailEnd type="none" w="med" len="med"/>
                          </a:ln>
                        </p:spPr>
                      </p:cxnSp>
                      <p:cxnSp>
                        <p:nvCxnSpPr>
                          <p:cNvPr id="498" name="Shape 498"/>
                          <p:cNvCxnSpPr/>
                          <p:nvPr/>
                        </p:nvCxnSpPr>
                        <p:spPr>
                          <a:xfrm>
                            <a:off x="975" y="1777"/>
                            <a:ext cx="272" cy="0"/>
                          </a:xfrm>
                          <a:prstGeom prst="straightConnector1">
                            <a:avLst/>
                          </a:prstGeom>
                          <a:noFill/>
                          <a:ln w="12700" cap="flat" cmpd="sng">
                            <a:solidFill>
                              <a:srgbClr val="000000"/>
                            </a:solidFill>
                            <a:prstDash val="solid"/>
                            <a:round/>
                            <a:headEnd type="none" w="med" len="med"/>
                            <a:tailEnd type="none" w="med" len="med"/>
                          </a:ln>
                        </p:spPr>
                      </p:cxnSp>
                    </p:grpSp>
                  </p:grpSp>
                  <p:cxnSp>
                    <p:nvCxnSpPr>
                      <p:cNvPr id="499" name="Shape 499"/>
                      <p:cNvCxnSpPr/>
                      <p:nvPr/>
                    </p:nvCxnSpPr>
                    <p:spPr>
                      <a:xfrm>
                        <a:off x="748" y="2090"/>
                        <a:ext cx="453" cy="0"/>
                      </a:xfrm>
                      <a:prstGeom prst="straightConnector1">
                        <a:avLst/>
                      </a:prstGeom>
                      <a:noFill/>
                      <a:ln w="15875" cap="flat" cmpd="sng">
                        <a:solidFill>
                          <a:srgbClr val="000000"/>
                        </a:solidFill>
                        <a:prstDash val="solid"/>
                        <a:round/>
                        <a:headEnd type="none" w="med" len="med"/>
                        <a:tailEnd type="triangle" w="lg" len="lg"/>
                      </a:ln>
                    </p:spPr>
                  </p:cxnSp>
                  <p:cxnSp>
                    <p:nvCxnSpPr>
                      <p:cNvPr id="500" name="Shape 500"/>
                      <p:cNvCxnSpPr/>
                      <p:nvPr/>
                    </p:nvCxnSpPr>
                    <p:spPr>
                      <a:xfrm>
                        <a:off x="4331" y="2053"/>
                        <a:ext cx="544" cy="0"/>
                      </a:xfrm>
                      <a:prstGeom prst="straightConnector1">
                        <a:avLst/>
                      </a:prstGeom>
                      <a:noFill/>
                      <a:ln w="15875" cap="flat" cmpd="sng">
                        <a:solidFill>
                          <a:srgbClr val="000000"/>
                        </a:solidFill>
                        <a:prstDash val="solid"/>
                        <a:round/>
                        <a:headEnd type="none" w="med" len="med"/>
                        <a:tailEnd type="triangle" w="lg" len="lg"/>
                      </a:ln>
                    </p:spPr>
                  </p:cxnSp>
                  <p:cxnSp>
                    <p:nvCxnSpPr>
                      <p:cNvPr id="501" name="Shape 501"/>
                      <p:cNvCxnSpPr/>
                      <p:nvPr/>
                    </p:nvCxnSpPr>
                    <p:spPr>
                      <a:xfrm>
                        <a:off x="3379" y="2053"/>
                        <a:ext cx="408" cy="0"/>
                      </a:xfrm>
                      <a:prstGeom prst="straightConnector1">
                        <a:avLst/>
                      </a:prstGeom>
                      <a:noFill/>
                      <a:ln w="15875" cap="flat" cmpd="sng">
                        <a:solidFill>
                          <a:srgbClr val="000000"/>
                        </a:solidFill>
                        <a:prstDash val="solid"/>
                        <a:round/>
                        <a:headEnd type="none" w="med" len="med"/>
                        <a:tailEnd type="triangle" w="lg" len="lg"/>
                      </a:ln>
                    </p:spPr>
                  </p:cxnSp>
                  <p:cxnSp>
                    <p:nvCxnSpPr>
                      <p:cNvPr id="502" name="Shape 502"/>
                      <p:cNvCxnSpPr/>
                      <p:nvPr/>
                    </p:nvCxnSpPr>
                    <p:spPr>
                      <a:xfrm>
                        <a:off x="1473" y="2340"/>
                        <a:ext cx="0" cy="317"/>
                      </a:xfrm>
                      <a:prstGeom prst="straightConnector1">
                        <a:avLst/>
                      </a:prstGeom>
                      <a:noFill/>
                      <a:ln w="9525" cap="flat" cmpd="sng">
                        <a:solidFill>
                          <a:srgbClr val="000000"/>
                        </a:solidFill>
                        <a:prstDash val="solid"/>
                        <a:round/>
                        <a:headEnd type="none" w="med" len="med"/>
                        <a:tailEnd type="none" w="med" len="med"/>
                      </a:ln>
                    </p:spPr>
                  </p:cxnSp>
                  <p:cxnSp>
                    <p:nvCxnSpPr>
                      <p:cNvPr id="503" name="Shape 503"/>
                      <p:cNvCxnSpPr/>
                      <p:nvPr/>
                    </p:nvCxnSpPr>
                    <p:spPr>
                      <a:xfrm>
                        <a:off x="1473" y="2659"/>
                        <a:ext cx="544" cy="0"/>
                      </a:xfrm>
                      <a:prstGeom prst="straightConnector1">
                        <a:avLst/>
                      </a:prstGeom>
                      <a:noFill/>
                      <a:ln w="15875" cap="flat" cmpd="sng">
                        <a:solidFill>
                          <a:srgbClr val="000000"/>
                        </a:solidFill>
                        <a:prstDash val="solid"/>
                        <a:round/>
                        <a:headEnd type="none" w="med" len="med"/>
                        <a:tailEnd type="triangle" w="lg" len="lg"/>
                      </a:ln>
                    </p:spPr>
                  </p:cxnSp>
                  <p:cxnSp>
                    <p:nvCxnSpPr>
                      <p:cNvPr id="504" name="Shape 504"/>
                      <p:cNvCxnSpPr/>
                      <p:nvPr/>
                    </p:nvCxnSpPr>
                    <p:spPr>
                      <a:xfrm>
                        <a:off x="2562" y="2682"/>
                        <a:ext cx="544" cy="0"/>
                      </a:xfrm>
                      <a:prstGeom prst="straightConnector1">
                        <a:avLst/>
                      </a:prstGeom>
                      <a:noFill/>
                      <a:ln w="9525" cap="flat" cmpd="sng">
                        <a:solidFill>
                          <a:srgbClr val="000000"/>
                        </a:solidFill>
                        <a:prstDash val="solid"/>
                        <a:round/>
                        <a:headEnd type="none" w="med" len="med"/>
                        <a:tailEnd type="none" w="med" len="med"/>
                      </a:ln>
                    </p:spPr>
                  </p:cxnSp>
                  <p:cxnSp>
                    <p:nvCxnSpPr>
                      <p:cNvPr id="505" name="Shape 505"/>
                      <p:cNvCxnSpPr/>
                      <p:nvPr/>
                    </p:nvCxnSpPr>
                    <p:spPr>
                      <a:xfrm rot="10800000">
                        <a:off x="1473" y="1570"/>
                        <a:ext cx="0" cy="272"/>
                      </a:xfrm>
                      <a:prstGeom prst="straightConnector1">
                        <a:avLst/>
                      </a:prstGeom>
                      <a:noFill/>
                      <a:ln w="9525" cap="flat" cmpd="sng">
                        <a:solidFill>
                          <a:srgbClr val="000000"/>
                        </a:solidFill>
                        <a:prstDash val="solid"/>
                        <a:round/>
                        <a:headEnd type="none" w="med" len="med"/>
                        <a:tailEnd type="none" w="med" len="med"/>
                      </a:ln>
                    </p:spPr>
                  </p:cxnSp>
                  <p:cxnSp>
                    <p:nvCxnSpPr>
                      <p:cNvPr id="506" name="Shape 506"/>
                      <p:cNvCxnSpPr/>
                      <p:nvPr/>
                    </p:nvCxnSpPr>
                    <p:spPr>
                      <a:xfrm>
                        <a:off x="1473" y="1569"/>
                        <a:ext cx="499" cy="0"/>
                      </a:xfrm>
                      <a:prstGeom prst="straightConnector1">
                        <a:avLst/>
                      </a:prstGeom>
                      <a:noFill/>
                      <a:ln w="15875" cap="flat" cmpd="sng">
                        <a:solidFill>
                          <a:srgbClr val="000000"/>
                        </a:solidFill>
                        <a:prstDash val="solid"/>
                        <a:round/>
                        <a:headEnd type="none" w="med" len="med"/>
                        <a:tailEnd type="triangle" w="lg" len="lg"/>
                      </a:ln>
                    </p:spPr>
                  </p:cxnSp>
                  <p:cxnSp>
                    <p:nvCxnSpPr>
                      <p:cNvPr id="507" name="Shape 507"/>
                      <p:cNvCxnSpPr/>
                      <p:nvPr/>
                    </p:nvCxnSpPr>
                    <p:spPr>
                      <a:xfrm>
                        <a:off x="2517" y="1548"/>
                        <a:ext cx="589" cy="0"/>
                      </a:xfrm>
                      <a:prstGeom prst="straightConnector1">
                        <a:avLst/>
                      </a:prstGeom>
                      <a:noFill/>
                      <a:ln w="15875" cap="flat" cmpd="sng">
                        <a:solidFill>
                          <a:srgbClr val="000000"/>
                        </a:solidFill>
                        <a:prstDash val="solid"/>
                        <a:round/>
                        <a:headEnd type="none" w="med" len="med"/>
                        <a:tailEnd type="none" w="med" len="med"/>
                      </a:ln>
                    </p:spPr>
                  </p:cxnSp>
                  <p:cxnSp>
                    <p:nvCxnSpPr>
                      <p:cNvPr id="508" name="Shape 508"/>
                      <p:cNvCxnSpPr/>
                      <p:nvPr/>
                    </p:nvCxnSpPr>
                    <p:spPr>
                      <a:xfrm>
                        <a:off x="3106" y="1525"/>
                        <a:ext cx="0" cy="272"/>
                      </a:xfrm>
                      <a:prstGeom prst="straightConnector1">
                        <a:avLst/>
                      </a:prstGeom>
                      <a:noFill/>
                      <a:ln w="15875" cap="flat" cmpd="sng">
                        <a:solidFill>
                          <a:srgbClr val="000000"/>
                        </a:solidFill>
                        <a:prstDash val="solid"/>
                        <a:round/>
                        <a:headEnd type="none" w="med" len="med"/>
                        <a:tailEnd type="triangle" w="lg" len="lg"/>
                      </a:ln>
                    </p:spPr>
                  </p:cxnSp>
                </p:grpSp>
                <p:sp>
                  <p:nvSpPr>
                    <p:cNvPr id="509" name="Shape 509"/>
                    <p:cNvSpPr txBox="1"/>
                    <p:nvPr/>
                  </p:nvSpPr>
                  <p:spPr>
                    <a:xfrm>
                      <a:off x="249" y="1952"/>
                      <a:ext cx="181"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1</a:t>
                      </a:r>
                    </a:p>
                  </p:txBody>
                </p:sp>
                <p:sp>
                  <p:nvSpPr>
                    <p:cNvPr id="510" name="Shape 510"/>
                    <p:cNvSpPr txBox="1"/>
                    <p:nvPr/>
                  </p:nvSpPr>
                  <p:spPr>
                    <a:xfrm>
                      <a:off x="1247" y="1932"/>
                      <a:ext cx="181"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2</a:t>
                      </a:r>
                    </a:p>
                  </p:txBody>
                </p:sp>
                <p:sp>
                  <p:nvSpPr>
                    <p:cNvPr id="511" name="Shape 511"/>
                    <p:cNvSpPr txBox="1"/>
                    <p:nvPr/>
                  </p:nvSpPr>
                  <p:spPr>
                    <a:xfrm>
                      <a:off x="2063" y="2528"/>
                      <a:ext cx="181"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4</a:t>
                      </a:r>
                    </a:p>
                  </p:txBody>
                </p:sp>
                <p:sp>
                  <p:nvSpPr>
                    <p:cNvPr id="512" name="Shape 512"/>
                    <p:cNvSpPr txBox="1"/>
                    <p:nvPr/>
                  </p:nvSpPr>
                  <p:spPr>
                    <a:xfrm>
                      <a:off x="2018" y="1389"/>
                      <a:ext cx="181"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3</a:t>
                      </a:r>
                    </a:p>
                  </p:txBody>
                </p:sp>
                <p:sp>
                  <p:nvSpPr>
                    <p:cNvPr id="513" name="Shape 513"/>
                    <p:cNvSpPr txBox="1"/>
                    <p:nvPr/>
                  </p:nvSpPr>
                  <p:spPr>
                    <a:xfrm>
                      <a:off x="2851" y="1909"/>
                      <a:ext cx="181"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5</a:t>
                      </a:r>
                    </a:p>
                  </p:txBody>
                </p:sp>
                <p:sp>
                  <p:nvSpPr>
                    <p:cNvPr id="514" name="Shape 514"/>
                    <p:cNvSpPr txBox="1"/>
                    <p:nvPr/>
                  </p:nvSpPr>
                  <p:spPr>
                    <a:xfrm>
                      <a:off x="4920" y="1887"/>
                      <a:ext cx="181"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7</a:t>
                      </a:r>
                    </a:p>
                  </p:txBody>
                </p:sp>
                <p:sp>
                  <p:nvSpPr>
                    <p:cNvPr id="515" name="Shape 515"/>
                    <p:cNvSpPr txBox="1"/>
                    <p:nvPr/>
                  </p:nvSpPr>
                  <p:spPr>
                    <a:xfrm>
                      <a:off x="3809" y="1909"/>
                      <a:ext cx="181"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6</a:t>
                      </a:r>
                    </a:p>
                  </p:txBody>
                </p:sp>
              </p:grpSp>
              <p:sp>
                <p:nvSpPr>
                  <p:cNvPr id="516" name="Shape 516"/>
                  <p:cNvSpPr txBox="1"/>
                  <p:nvPr/>
                </p:nvSpPr>
                <p:spPr>
                  <a:xfrm>
                    <a:off x="488" y="2082"/>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0</a:t>
                    </a:r>
                  </a:p>
                </p:txBody>
              </p:sp>
              <p:sp>
                <p:nvSpPr>
                  <p:cNvPr id="517" name="Shape 517"/>
                  <p:cNvSpPr txBox="1"/>
                  <p:nvPr/>
                </p:nvSpPr>
                <p:spPr>
                  <a:xfrm>
                    <a:off x="476" y="1842"/>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0</a:t>
                    </a:r>
                  </a:p>
                </p:txBody>
              </p:sp>
              <p:sp>
                <p:nvSpPr>
                  <p:cNvPr id="518" name="Shape 518"/>
                  <p:cNvSpPr txBox="1"/>
                  <p:nvPr/>
                </p:nvSpPr>
                <p:spPr>
                  <a:xfrm>
                    <a:off x="1494" y="1871"/>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1</a:t>
                    </a:r>
                  </a:p>
                </p:txBody>
              </p:sp>
              <p:sp>
                <p:nvSpPr>
                  <p:cNvPr id="519" name="Shape 519"/>
                  <p:cNvSpPr txBox="1"/>
                  <p:nvPr/>
                </p:nvSpPr>
                <p:spPr>
                  <a:xfrm>
                    <a:off x="2289" y="2455"/>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3</a:t>
                    </a:r>
                  </a:p>
                </p:txBody>
              </p:sp>
              <p:sp>
                <p:nvSpPr>
                  <p:cNvPr id="520" name="Shape 520"/>
                  <p:cNvSpPr txBox="1"/>
                  <p:nvPr/>
                </p:nvSpPr>
                <p:spPr>
                  <a:xfrm>
                    <a:off x="5124" y="2019"/>
                    <a:ext cx="27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11</a:t>
                    </a:r>
                  </a:p>
                </p:txBody>
              </p:sp>
              <p:sp>
                <p:nvSpPr>
                  <p:cNvPr id="521" name="Shape 521"/>
                  <p:cNvSpPr txBox="1"/>
                  <p:nvPr/>
                </p:nvSpPr>
                <p:spPr>
                  <a:xfrm>
                    <a:off x="4066" y="2029"/>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9</a:t>
                    </a:r>
                  </a:p>
                </p:txBody>
              </p:sp>
              <p:sp>
                <p:nvSpPr>
                  <p:cNvPr id="522" name="Shape 522"/>
                  <p:cNvSpPr txBox="1"/>
                  <p:nvPr/>
                </p:nvSpPr>
                <p:spPr>
                  <a:xfrm>
                    <a:off x="3106" y="1796"/>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7</a:t>
                    </a:r>
                  </a:p>
                </p:txBody>
              </p:sp>
              <p:sp>
                <p:nvSpPr>
                  <p:cNvPr id="523" name="Shape 523"/>
                  <p:cNvSpPr txBox="1"/>
                  <p:nvPr/>
                </p:nvSpPr>
                <p:spPr>
                  <a:xfrm>
                    <a:off x="1494" y="2067"/>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1</a:t>
                    </a:r>
                  </a:p>
                </p:txBody>
              </p:sp>
              <p:sp>
                <p:nvSpPr>
                  <p:cNvPr id="524" name="Shape 524"/>
                  <p:cNvSpPr txBox="1"/>
                  <p:nvPr/>
                </p:nvSpPr>
                <p:spPr>
                  <a:xfrm>
                    <a:off x="2245" y="1297"/>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4</a:t>
                    </a:r>
                  </a:p>
                </p:txBody>
              </p:sp>
              <p:sp>
                <p:nvSpPr>
                  <p:cNvPr id="525" name="Shape 525"/>
                  <p:cNvSpPr txBox="1"/>
                  <p:nvPr/>
                </p:nvSpPr>
                <p:spPr>
                  <a:xfrm>
                    <a:off x="2245" y="1525"/>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4</a:t>
                    </a:r>
                  </a:p>
                </p:txBody>
              </p:sp>
              <p:sp>
                <p:nvSpPr>
                  <p:cNvPr id="526" name="Shape 526"/>
                  <p:cNvSpPr txBox="1"/>
                  <p:nvPr/>
                </p:nvSpPr>
                <p:spPr>
                  <a:xfrm>
                    <a:off x="3106" y="2023"/>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7</a:t>
                    </a:r>
                  </a:p>
                </p:txBody>
              </p:sp>
              <p:sp>
                <p:nvSpPr>
                  <p:cNvPr id="527" name="Shape 527"/>
                  <p:cNvSpPr txBox="1"/>
                  <p:nvPr/>
                </p:nvSpPr>
                <p:spPr>
                  <a:xfrm>
                    <a:off x="4072" y="1812"/>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9</a:t>
                    </a:r>
                  </a:p>
                </p:txBody>
              </p:sp>
              <p:sp>
                <p:nvSpPr>
                  <p:cNvPr id="528" name="Shape 528"/>
                  <p:cNvSpPr txBox="1"/>
                  <p:nvPr/>
                </p:nvSpPr>
                <p:spPr>
                  <a:xfrm>
                    <a:off x="5115" y="1829"/>
                    <a:ext cx="27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11</a:t>
                    </a:r>
                  </a:p>
                </p:txBody>
              </p:sp>
              <p:sp>
                <p:nvSpPr>
                  <p:cNvPr id="529" name="Shape 529"/>
                  <p:cNvSpPr txBox="1"/>
                  <p:nvPr/>
                </p:nvSpPr>
                <p:spPr>
                  <a:xfrm>
                    <a:off x="2289" y="2659"/>
                    <a:ext cx="196"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lt1"/>
                        </a:solidFill>
                        <a:latin typeface="Times"/>
                        <a:ea typeface="Times"/>
                        <a:cs typeface="Times"/>
                        <a:sym typeface="Times"/>
                      </a:rPr>
                      <a:t>4</a:t>
                    </a:r>
                  </a:p>
                </p:txBody>
              </p:sp>
            </p:grpSp>
            <p:grpSp>
              <p:nvGrpSpPr>
                <p:cNvPr id="530" name="Shape 530"/>
                <p:cNvGrpSpPr/>
                <p:nvPr/>
              </p:nvGrpSpPr>
              <p:grpSpPr>
                <a:xfrm>
                  <a:off x="703" y="1297"/>
                  <a:ext cx="4082" cy="1584"/>
                  <a:chOff x="703" y="1297"/>
                  <a:chExt cx="4082" cy="1584"/>
                </a:xfrm>
              </p:grpSpPr>
              <p:sp>
                <p:nvSpPr>
                  <p:cNvPr id="531" name="Shape 531"/>
                  <p:cNvSpPr txBox="1"/>
                  <p:nvPr/>
                </p:nvSpPr>
                <p:spPr>
                  <a:xfrm>
                    <a:off x="703" y="1687"/>
                    <a:ext cx="635" cy="40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Plan Primary Research</a:t>
                    </a:r>
                  </a:p>
                </p:txBody>
              </p:sp>
              <p:sp>
                <p:nvSpPr>
                  <p:cNvPr id="532" name="Shape 532"/>
                  <p:cNvSpPr txBox="1"/>
                  <p:nvPr/>
                </p:nvSpPr>
                <p:spPr>
                  <a:xfrm>
                    <a:off x="1473" y="2415"/>
                    <a:ext cx="453"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C</a:t>
                    </a:r>
                  </a:p>
                </p:txBody>
              </p:sp>
              <p:sp>
                <p:nvSpPr>
                  <p:cNvPr id="533" name="Shape 533"/>
                  <p:cNvSpPr txBox="1"/>
                  <p:nvPr/>
                </p:nvSpPr>
                <p:spPr>
                  <a:xfrm>
                    <a:off x="2607" y="2431"/>
                    <a:ext cx="453"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E</a:t>
                    </a:r>
                  </a:p>
                </p:txBody>
              </p:sp>
              <p:sp>
                <p:nvSpPr>
                  <p:cNvPr id="534" name="Shape 534"/>
                  <p:cNvSpPr txBox="1"/>
                  <p:nvPr/>
                </p:nvSpPr>
                <p:spPr>
                  <a:xfrm>
                    <a:off x="1428" y="1327"/>
                    <a:ext cx="453"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B</a:t>
                    </a:r>
                  </a:p>
                </p:txBody>
              </p:sp>
              <p:sp>
                <p:nvSpPr>
                  <p:cNvPr id="535" name="Shape 535"/>
                  <p:cNvSpPr txBox="1"/>
                  <p:nvPr/>
                </p:nvSpPr>
                <p:spPr>
                  <a:xfrm>
                    <a:off x="2562" y="1297"/>
                    <a:ext cx="453"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D</a:t>
                    </a:r>
                  </a:p>
                </p:txBody>
              </p:sp>
              <p:sp>
                <p:nvSpPr>
                  <p:cNvPr id="536" name="Shape 536"/>
                  <p:cNvSpPr txBox="1"/>
                  <p:nvPr/>
                </p:nvSpPr>
                <p:spPr>
                  <a:xfrm>
                    <a:off x="3334" y="1796"/>
                    <a:ext cx="453"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F</a:t>
                    </a:r>
                  </a:p>
                </p:txBody>
              </p:sp>
              <p:sp>
                <p:nvSpPr>
                  <p:cNvPr id="537" name="Shape 537"/>
                  <p:cNvSpPr txBox="1"/>
                  <p:nvPr/>
                </p:nvSpPr>
                <p:spPr>
                  <a:xfrm>
                    <a:off x="4331" y="1796"/>
                    <a:ext cx="453"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G</a:t>
                    </a:r>
                  </a:p>
                </p:txBody>
              </p:sp>
              <p:sp>
                <p:nvSpPr>
                  <p:cNvPr id="538" name="Shape 538"/>
                  <p:cNvSpPr txBox="1"/>
                  <p:nvPr/>
                </p:nvSpPr>
                <p:spPr>
                  <a:xfrm>
                    <a:off x="703" y="2069"/>
                    <a:ext cx="408"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1</a:t>
                    </a:r>
                  </a:p>
                </p:txBody>
              </p:sp>
              <p:sp>
                <p:nvSpPr>
                  <p:cNvPr id="539" name="Shape 539"/>
                  <p:cNvSpPr txBox="1"/>
                  <p:nvPr/>
                </p:nvSpPr>
                <p:spPr>
                  <a:xfrm>
                    <a:off x="1502" y="2629"/>
                    <a:ext cx="408"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2</a:t>
                    </a:r>
                  </a:p>
                </p:txBody>
              </p:sp>
              <p:sp>
                <p:nvSpPr>
                  <p:cNvPr id="540" name="Shape 540"/>
                  <p:cNvSpPr txBox="1"/>
                  <p:nvPr/>
                </p:nvSpPr>
                <p:spPr>
                  <a:xfrm>
                    <a:off x="2584" y="1525"/>
                    <a:ext cx="408"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3</a:t>
                    </a:r>
                  </a:p>
                </p:txBody>
              </p:sp>
              <p:sp>
                <p:nvSpPr>
                  <p:cNvPr id="541" name="Shape 541"/>
                  <p:cNvSpPr txBox="1"/>
                  <p:nvPr/>
                </p:nvSpPr>
                <p:spPr>
                  <a:xfrm>
                    <a:off x="2623" y="2651"/>
                    <a:ext cx="408"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3</a:t>
                    </a:r>
                  </a:p>
                </p:txBody>
              </p:sp>
              <p:sp>
                <p:nvSpPr>
                  <p:cNvPr id="542" name="Shape 542"/>
                  <p:cNvSpPr txBox="1"/>
                  <p:nvPr/>
                </p:nvSpPr>
                <p:spPr>
                  <a:xfrm>
                    <a:off x="1450" y="1553"/>
                    <a:ext cx="408"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3</a:t>
                    </a:r>
                  </a:p>
                </p:txBody>
              </p:sp>
              <p:sp>
                <p:nvSpPr>
                  <p:cNvPr id="543" name="Shape 543"/>
                  <p:cNvSpPr txBox="1"/>
                  <p:nvPr/>
                </p:nvSpPr>
                <p:spPr>
                  <a:xfrm>
                    <a:off x="3347" y="2045"/>
                    <a:ext cx="408"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2</a:t>
                    </a:r>
                  </a:p>
                </p:txBody>
              </p:sp>
              <p:sp>
                <p:nvSpPr>
                  <p:cNvPr id="544" name="Shape 544"/>
                  <p:cNvSpPr txBox="1"/>
                  <p:nvPr/>
                </p:nvSpPr>
                <p:spPr>
                  <a:xfrm>
                    <a:off x="4361" y="2053"/>
                    <a:ext cx="408"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Times"/>
                        <a:ea typeface="Times"/>
                        <a:cs typeface="Times"/>
                        <a:sym typeface="Times"/>
                      </a:rPr>
                      <a:t>2</a:t>
                    </a:r>
                  </a:p>
                </p:txBody>
              </p:sp>
            </p:grpSp>
          </p:grpSp>
        </p:grpSp>
        <p:sp>
          <p:nvSpPr>
            <p:cNvPr id="545" name="Shape 545"/>
            <p:cNvSpPr txBox="1"/>
            <p:nvPr/>
          </p:nvSpPr>
          <p:spPr>
            <a:xfrm>
              <a:off x="112" y="1434"/>
              <a:ext cx="725" cy="24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Times"/>
                  <a:ea typeface="Times"/>
                  <a:cs typeface="Times"/>
                  <a:sym typeface="Times"/>
                </a:rPr>
                <a:t>START</a:t>
              </a:r>
            </a:p>
          </p:txBody>
        </p:sp>
        <p:sp>
          <p:nvSpPr>
            <p:cNvPr id="546" name="Shape 546"/>
            <p:cNvSpPr txBox="1"/>
            <p:nvPr/>
          </p:nvSpPr>
          <p:spPr>
            <a:xfrm>
              <a:off x="4784" y="1343"/>
              <a:ext cx="725" cy="24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Times"/>
                  <a:ea typeface="Times"/>
                  <a:cs typeface="Times"/>
                  <a:sym typeface="Times"/>
                </a:rPr>
                <a:t>END</a:t>
              </a:r>
            </a:p>
          </p:txBody>
        </p:sp>
      </p:grpSp>
      <p:grpSp>
        <p:nvGrpSpPr>
          <p:cNvPr id="547" name="Shape 547"/>
          <p:cNvGrpSpPr/>
          <p:nvPr/>
        </p:nvGrpSpPr>
        <p:grpSpPr>
          <a:xfrm>
            <a:off x="1042988" y="5300662"/>
            <a:ext cx="7372350" cy="457200"/>
            <a:chOff x="657" y="3338"/>
            <a:chExt cx="4644" cy="288"/>
          </a:xfrm>
        </p:grpSpPr>
        <p:cxnSp>
          <p:nvCxnSpPr>
            <p:cNvPr id="548" name="Shape 548"/>
            <p:cNvCxnSpPr/>
            <p:nvPr/>
          </p:nvCxnSpPr>
          <p:spPr>
            <a:xfrm>
              <a:off x="657" y="3520"/>
              <a:ext cx="725" cy="0"/>
            </a:xfrm>
            <a:prstGeom prst="straightConnector1">
              <a:avLst/>
            </a:prstGeom>
            <a:noFill/>
            <a:ln w="50800" cap="flat" cmpd="sng">
              <a:solidFill>
                <a:srgbClr val="FF0000"/>
              </a:solidFill>
              <a:prstDash val="solid"/>
              <a:round/>
              <a:headEnd type="none" w="med" len="med"/>
              <a:tailEnd type="none" w="med" len="med"/>
            </a:ln>
          </p:spPr>
        </p:cxnSp>
        <p:sp>
          <p:nvSpPr>
            <p:cNvPr id="549" name="Shape 549"/>
            <p:cNvSpPr txBox="1"/>
            <p:nvPr/>
          </p:nvSpPr>
          <p:spPr>
            <a:xfrm>
              <a:off x="1536" y="3338"/>
              <a:ext cx="3764" cy="28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i="1">
                  <a:solidFill>
                    <a:srgbClr val="FF0000"/>
                  </a:solidFill>
                  <a:latin typeface="Times"/>
                  <a:ea typeface="Times"/>
                  <a:cs typeface="Times"/>
                  <a:sym typeface="Times"/>
                </a:rPr>
                <a:t>This is the path of the critical activities.</a:t>
              </a:r>
            </a:p>
          </p:txBody>
        </p:sp>
      </p:grpSp>
      <p:sp>
        <p:nvSpPr>
          <p:cNvPr id="550" name="Shape 550"/>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sp>
        <p:nvSpPr>
          <p:cNvPr id="556" name="Shape 556"/>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spcAft>
                <a:spcPts val="0"/>
              </a:spcAft>
              <a:buClr>
                <a:srgbClr val="337ED8"/>
              </a:buClr>
              <a:buSzPct val="25000"/>
              <a:buFont typeface="Calibri"/>
              <a:buNone/>
            </a:pPr>
            <a:r>
              <a:rPr lang="en-GB" sz="4400" b="0" i="0" u="none" strike="noStrike" cap="none">
                <a:solidFill>
                  <a:srgbClr val="337ED8"/>
                </a:solidFill>
                <a:latin typeface="Calibri"/>
                <a:ea typeface="Calibri"/>
                <a:cs typeface="Calibri"/>
                <a:sym typeface="Calibri"/>
              </a:rPr>
              <a:t>The Critical Path</a:t>
            </a:r>
          </a:p>
        </p:txBody>
      </p:sp>
      <p:sp>
        <p:nvSpPr>
          <p:cNvPr id="557" name="Shape 557"/>
          <p:cNvSpPr txBox="1">
            <a:spLocks noGrp="1"/>
          </p:cNvSpPr>
          <p:nvPr>
            <p:ph type="body" idx="1"/>
          </p:nvPr>
        </p:nvSpPr>
        <p:spPr>
          <a:xfrm>
            <a:off x="457200" y="1600200"/>
            <a:ext cx="8229600" cy="4525963"/>
          </a:xfrm>
          <a:prstGeom prst="rect">
            <a:avLst/>
          </a:prstGeom>
          <a:noFill/>
          <a:ln>
            <a:noFill/>
          </a:ln>
        </p:spPr>
        <p:txBody>
          <a:bodyPr lIns="91425" tIns="45700" rIns="91425" bIns="45700" anchor="t" anchorCtr="0">
            <a:noAutofit/>
          </a:bodyPr>
          <a:lstStyle/>
          <a:p>
            <a:pPr marL="438912" marR="0" lvl="0" indent="-324612" algn="l" rtl="0">
              <a:lnSpc>
                <a:spcPct val="90000"/>
              </a:lnSpc>
              <a:spcBef>
                <a:spcPts val="0"/>
              </a:spcBef>
              <a:spcAft>
                <a:spcPts val="0"/>
              </a:spcAft>
              <a:buClr>
                <a:schemeClr val="dk1"/>
              </a:buClr>
              <a:buSzPct val="100000"/>
              <a:buFont typeface="Noto Sans Symbols"/>
              <a:buNone/>
            </a:pPr>
            <a:endParaRPr sz="3200" b="0" i="0" u="none" strike="noStrike" cap="none">
              <a:solidFill>
                <a:schemeClr val="dk1"/>
              </a:solidFill>
              <a:latin typeface="Calibri"/>
              <a:ea typeface="Calibri"/>
              <a:cs typeface="Calibri"/>
              <a:sym typeface="Calibri"/>
            </a:endParaRPr>
          </a:p>
          <a:p>
            <a:pPr marL="438912" marR="0" lvl="0" indent="-324612" algn="l" rtl="0">
              <a:lnSpc>
                <a:spcPct val="90000"/>
              </a:lnSpc>
              <a:spcBef>
                <a:spcPts val="0"/>
              </a:spcBef>
              <a:spcAft>
                <a:spcPts val="0"/>
              </a:spcAft>
              <a:buClr>
                <a:schemeClr val="dk1"/>
              </a:buClr>
              <a:buSzPct val="100000"/>
              <a:buFont typeface="Noto Sans Symbols"/>
              <a:buNone/>
            </a:pPr>
            <a:endParaRPr sz="3200" b="0" i="0" u="none" strike="noStrike" cap="none">
              <a:solidFill>
                <a:schemeClr val="dk1"/>
              </a:solidFill>
              <a:latin typeface="Calibri"/>
              <a:ea typeface="Calibri"/>
              <a:cs typeface="Calibri"/>
              <a:sym typeface="Calibri"/>
            </a:endParaRPr>
          </a:p>
          <a:p>
            <a:pPr marL="438912" marR="0" lvl="0" indent="-324612" algn="l" rtl="0">
              <a:lnSpc>
                <a:spcPct val="90000"/>
              </a:lnSpc>
              <a:spcBef>
                <a:spcPts val="0"/>
              </a:spcBef>
              <a:spcAft>
                <a:spcPts val="0"/>
              </a:spcAft>
              <a:buClr>
                <a:schemeClr val="dk1"/>
              </a:buClr>
              <a:buSzPct val="100000"/>
              <a:buFont typeface="Noto Sans Symbols"/>
              <a:buNone/>
            </a:pPr>
            <a:endParaRPr sz="3200" b="0" i="0" u="none" strike="noStrike" cap="none">
              <a:solidFill>
                <a:schemeClr val="dk1"/>
              </a:solidFill>
              <a:latin typeface="Calibri"/>
              <a:ea typeface="Calibri"/>
              <a:cs typeface="Calibri"/>
              <a:sym typeface="Calibri"/>
            </a:endParaRPr>
          </a:p>
          <a:p>
            <a:pPr marL="438912" marR="0" lvl="0" indent="-324612" algn="l" rtl="0">
              <a:lnSpc>
                <a:spcPct val="90000"/>
              </a:lnSpc>
              <a:spcBef>
                <a:spcPts val="0"/>
              </a:spcBef>
              <a:spcAft>
                <a:spcPts val="0"/>
              </a:spcAft>
              <a:buClr>
                <a:schemeClr val="dk1"/>
              </a:buClr>
              <a:buSzPct val="100000"/>
              <a:buFont typeface="Noto Sans Symbols"/>
              <a:buNone/>
            </a:pPr>
            <a:endParaRPr sz="3200" b="0" i="0" u="none" strike="noStrike" cap="none">
              <a:solidFill>
                <a:schemeClr val="dk1"/>
              </a:solidFill>
              <a:latin typeface="Calibri"/>
              <a:ea typeface="Calibri"/>
              <a:cs typeface="Calibri"/>
              <a:sym typeface="Calibri"/>
            </a:endParaRPr>
          </a:p>
          <a:p>
            <a:pPr marL="438912" marR="0" lvl="0" indent="-324612" algn="l" rtl="0">
              <a:lnSpc>
                <a:spcPct val="90000"/>
              </a:lnSpc>
              <a:spcBef>
                <a:spcPts val="0"/>
              </a:spcBef>
              <a:spcAft>
                <a:spcPts val="0"/>
              </a:spcAft>
              <a:buClr>
                <a:schemeClr val="dk1"/>
              </a:buClr>
              <a:buSzPct val="100000"/>
              <a:buFont typeface="Noto Sans Symbols"/>
              <a:buNone/>
            </a:pPr>
            <a:endParaRPr sz="3200" b="0" i="0" u="none" strike="noStrike" cap="none">
              <a:solidFill>
                <a:schemeClr val="dk1"/>
              </a:solidFill>
              <a:latin typeface="Calibri"/>
              <a:ea typeface="Calibri"/>
              <a:cs typeface="Calibri"/>
              <a:sym typeface="Calibri"/>
            </a:endParaRPr>
          </a:p>
          <a:p>
            <a:pPr marL="438912" marR="0" lvl="0" indent="-324612" algn="l" rtl="0">
              <a:lnSpc>
                <a:spcPct val="90000"/>
              </a:lnSpc>
              <a:spcBef>
                <a:spcPts val="0"/>
              </a:spcBef>
              <a:spcAft>
                <a:spcPts val="0"/>
              </a:spcAft>
              <a:buClr>
                <a:schemeClr val="dk1"/>
              </a:buClr>
              <a:buSzPct val="100000"/>
              <a:buFont typeface="Noto Sans Symbols"/>
              <a:buChar char="◼"/>
            </a:pPr>
            <a:r>
              <a:rPr lang="en-GB" sz="2800" b="0" i="0" u="none" strike="noStrike" cap="none">
                <a:solidFill>
                  <a:schemeClr val="dk1"/>
                </a:solidFill>
                <a:latin typeface="Calibri"/>
                <a:ea typeface="Calibri"/>
                <a:cs typeface="Calibri"/>
                <a:sym typeface="Calibri"/>
              </a:rPr>
              <a:t>The critical path is the longest path through the project</a:t>
            </a:r>
          </a:p>
          <a:p>
            <a:pPr marL="731520" marR="0" lvl="1" indent="-274319" algn="l" rtl="0">
              <a:lnSpc>
                <a:spcPct val="90000"/>
              </a:lnSpc>
              <a:spcBef>
                <a:spcPts val="480"/>
              </a:spcBef>
              <a:spcAft>
                <a:spcPts val="0"/>
              </a:spcAft>
              <a:buClr>
                <a:schemeClr val="dk1"/>
              </a:buClr>
              <a:buSzPct val="100000"/>
              <a:buFont typeface="Noto Sans Symbols"/>
              <a:buChar char="▪"/>
            </a:pPr>
            <a:r>
              <a:rPr lang="en-GB" sz="2400" b="0" i="0" u="none" strike="noStrike" cap="none">
                <a:solidFill>
                  <a:schemeClr val="dk1"/>
                </a:solidFill>
                <a:latin typeface="Calibri"/>
                <a:ea typeface="Calibri"/>
                <a:cs typeface="Calibri"/>
                <a:sym typeface="Calibri"/>
              </a:rPr>
              <a:t>It represents the duration of the project</a:t>
            </a:r>
          </a:p>
          <a:p>
            <a:pPr marL="731520" marR="0" lvl="1" indent="-274319" algn="l" rtl="0">
              <a:lnSpc>
                <a:spcPct val="90000"/>
              </a:lnSpc>
              <a:spcBef>
                <a:spcPts val="480"/>
              </a:spcBef>
              <a:spcAft>
                <a:spcPts val="0"/>
              </a:spcAft>
              <a:buClr>
                <a:schemeClr val="dk1"/>
              </a:buClr>
              <a:buSzPct val="100000"/>
              <a:buFont typeface="Noto Sans Symbols"/>
              <a:buChar char="▪"/>
            </a:pPr>
            <a:r>
              <a:rPr lang="en-GB" sz="2400" b="0" i="0" u="none" strike="noStrike" cap="none">
                <a:solidFill>
                  <a:schemeClr val="dk1"/>
                </a:solidFill>
                <a:latin typeface="Calibri"/>
                <a:ea typeface="Calibri"/>
                <a:cs typeface="Calibri"/>
                <a:sym typeface="Calibri"/>
              </a:rPr>
              <a:t>All activities will be critical</a:t>
            </a:r>
          </a:p>
          <a:p>
            <a:pPr marL="731520" marR="0" lvl="1" indent="-274319" algn="l" rtl="0">
              <a:lnSpc>
                <a:spcPct val="90000"/>
              </a:lnSpc>
              <a:spcBef>
                <a:spcPts val="480"/>
              </a:spcBef>
              <a:spcAft>
                <a:spcPts val="0"/>
              </a:spcAft>
              <a:buClr>
                <a:schemeClr val="dk1"/>
              </a:buClr>
              <a:buSzPct val="100000"/>
              <a:buFont typeface="Noto Sans Symbols"/>
              <a:buChar char="▪"/>
            </a:pPr>
            <a:r>
              <a:rPr lang="en-GB" sz="2400" b="0" i="0" u="none" strike="noStrike" cap="none">
                <a:solidFill>
                  <a:schemeClr val="dk1"/>
                </a:solidFill>
                <a:latin typeface="Calibri"/>
                <a:ea typeface="Calibri"/>
                <a:cs typeface="Calibri"/>
                <a:sym typeface="Calibri"/>
              </a:rPr>
              <a:t>The critical path will have a </a:t>
            </a:r>
            <a:r>
              <a:rPr lang="en-GB" sz="2400" b="0" i="1" u="none" strike="noStrike" cap="none">
                <a:solidFill>
                  <a:schemeClr val="dk1"/>
                </a:solidFill>
                <a:latin typeface="Calibri"/>
                <a:ea typeface="Calibri"/>
                <a:cs typeface="Calibri"/>
                <a:sym typeface="Calibri"/>
              </a:rPr>
              <a:t>float</a:t>
            </a:r>
            <a:r>
              <a:rPr lang="en-GB" sz="2400" b="0" i="0" u="none" strike="noStrike" cap="none">
                <a:solidFill>
                  <a:schemeClr val="dk1"/>
                </a:solidFill>
                <a:latin typeface="Calibri"/>
                <a:ea typeface="Calibri"/>
                <a:cs typeface="Calibri"/>
                <a:sym typeface="Calibri"/>
              </a:rPr>
              <a:t> value of zero</a:t>
            </a:r>
          </a:p>
        </p:txBody>
      </p:sp>
      <p:sp>
        <p:nvSpPr>
          <p:cNvPr id="558" name="Shape 558"/>
          <p:cNvSpPr/>
          <p:nvPr/>
        </p:nvSpPr>
        <p:spPr>
          <a:xfrm>
            <a:off x="428625" y="1785938"/>
            <a:ext cx="7715249" cy="2246311"/>
          </a:xfrm>
          <a:prstGeom prst="rect">
            <a:avLst/>
          </a:prstGeom>
          <a:noFill/>
          <a:ln>
            <a:noFill/>
          </a:ln>
        </p:spPr>
        <p:txBody>
          <a:bodyPr lIns="91425" tIns="45700" rIns="91425" bIns="45700" anchor="t" anchorCtr="0">
            <a:noAutofit/>
          </a:bodyPr>
          <a:lstStyle/>
          <a:p>
            <a:pPr marL="914400" marR="0" lvl="2" indent="0" algn="l" rtl="0">
              <a:spcBef>
                <a:spcPts val="0"/>
              </a:spcBef>
              <a:buSzPct val="25000"/>
              <a:buNone/>
            </a:pPr>
            <a:r>
              <a:rPr lang="en-GB" sz="2000" b="0" i="0" u="none" strike="noStrike" cap="none">
                <a:solidFill>
                  <a:schemeClr val="dk1"/>
                </a:solidFill>
                <a:latin typeface="Calibri"/>
                <a:ea typeface="Calibri"/>
                <a:cs typeface="Calibri"/>
                <a:sym typeface="Calibri"/>
              </a:rPr>
              <a:t>“</a:t>
            </a:r>
            <a:r>
              <a:rPr lang="en-GB" sz="2000" b="1" i="0" u="none" strike="noStrike" cap="none">
                <a:solidFill>
                  <a:schemeClr val="dk1"/>
                </a:solidFill>
                <a:latin typeface="Calibri"/>
                <a:ea typeface="Calibri"/>
                <a:cs typeface="Calibri"/>
                <a:sym typeface="Calibri"/>
              </a:rPr>
              <a:t>Critical</a:t>
            </a:r>
            <a:r>
              <a:rPr lang="en-GB" sz="2000" b="0" i="0" u="none" strike="noStrike" cap="none">
                <a:solidFill>
                  <a:schemeClr val="dk1"/>
                </a:solidFill>
                <a:latin typeface="Calibri"/>
                <a:ea typeface="Calibri"/>
                <a:cs typeface="Calibri"/>
                <a:sym typeface="Calibri"/>
              </a:rPr>
              <a:t>:  Activities, events, or paths which if delayed, will delay the completion of the project.  A projects </a:t>
            </a:r>
            <a:r>
              <a:rPr lang="en-GB" sz="2000" b="1" i="1" u="none" strike="noStrike" cap="none">
                <a:solidFill>
                  <a:schemeClr val="dk1"/>
                </a:solidFill>
                <a:latin typeface="Calibri"/>
                <a:ea typeface="Calibri"/>
                <a:cs typeface="Calibri"/>
                <a:sym typeface="Calibri"/>
              </a:rPr>
              <a:t>critical path</a:t>
            </a:r>
            <a:r>
              <a:rPr lang="en-GB" sz="2000" b="0" i="0" u="none" strike="noStrike" cap="none">
                <a:solidFill>
                  <a:schemeClr val="dk1"/>
                </a:solidFill>
                <a:latin typeface="Calibri"/>
                <a:ea typeface="Calibri"/>
                <a:cs typeface="Calibri"/>
                <a:sym typeface="Calibri"/>
              </a:rPr>
              <a:t> is understood to mean that sequence of critical activities (and critical events) that connects the project’s start event to its finish event and which cannot be delayed without delaying the project”</a:t>
            </a:r>
          </a:p>
          <a:p>
            <a:pPr marL="914400" marR="0" lvl="2" indent="0" algn="l" rtl="0">
              <a:spcBef>
                <a:spcPts val="0"/>
              </a:spcBef>
              <a:buSzPct val="25000"/>
              <a:buNone/>
            </a:pPr>
            <a:r>
              <a:rPr lang="en-GB" sz="2000" b="0" i="0" u="none" strike="noStrike" cap="none">
                <a:solidFill>
                  <a:schemeClr val="dk1"/>
                </a:solidFill>
                <a:latin typeface="Calibri"/>
                <a:ea typeface="Calibri"/>
                <a:cs typeface="Calibri"/>
                <a:sym typeface="Calibri"/>
              </a:rPr>
              <a:t>				Meridith and Mantel, 2009</a:t>
            </a:r>
          </a:p>
        </p:txBody>
      </p:sp>
      <p:sp>
        <p:nvSpPr>
          <p:cNvPr id="559" name="Shape 559"/>
          <p:cNvSpPr/>
          <p:nvPr/>
        </p:nvSpPr>
        <p:spPr>
          <a:xfrm>
            <a:off x="7572396" y="214312"/>
            <a:ext cx="1285854" cy="785794"/>
          </a:xfrm>
          <a:prstGeom prst="wedgeRoundRectCallout">
            <a:avLst>
              <a:gd name="adj1" fmla="val -20833"/>
              <a:gd name="adj2" fmla="val 77686"/>
              <a:gd name="adj3" fmla="val 16667"/>
            </a:avLst>
          </a:prstGeom>
          <a:solidFill>
            <a:schemeClr val="accent1"/>
          </a:solidFill>
          <a:ln w="25400" cap="flat" cmpd="sng">
            <a:solidFill>
              <a:srgbClr val="395E89"/>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50" b="1" i="1">
                <a:solidFill>
                  <a:schemeClr val="dk1"/>
                </a:solidFill>
                <a:latin typeface="Calibri"/>
                <a:ea typeface="Calibri"/>
                <a:cs typeface="Calibri"/>
                <a:sym typeface="Calibri"/>
              </a:rPr>
              <a:t>Definition</a:t>
            </a:r>
          </a:p>
        </p:txBody>
      </p:sp>
      <p:sp>
        <p:nvSpPr>
          <p:cNvPr id="560" name="Shape 560"/>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65"/>
        <p:cNvGrpSpPr/>
        <p:nvPr/>
      </p:nvGrpSpPr>
      <p:grpSpPr>
        <a:xfrm>
          <a:off x="0" y="0"/>
          <a:ext cx="0" cy="0"/>
          <a:chOff x="0" y="0"/>
          <a:chExt cx="0" cy="0"/>
        </a:xfrm>
      </p:grpSpPr>
      <p:sp>
        <p:nvSpPr>
          <p:cNvPr id="566" name="Shape 566"/>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GB" sz="4400" b="0" i="0" u="none" strike="noStrike" cap="none">
                <a:solidFill>
                  <a:schemeClr val="dk1"/>
                </a:solidFill>
                <a:latin typeface="Calibri"/>
                <a:ea typeface="Calibri"/>
                <a:cs typeface="Calibri"/>
                <a:sym typeface="Calibri"/>
              </a:rPr>
              <a:t>Critical Path</a:t>
            </a:r>
          </a:p>
        </p:txBody>
      </p:sp>
      <p:sp>
        <p:nvSpPr>
          <p:cNvPr id="567" name="Shape 567"/>
          <p:cNvSpPr txBox="1">
            <a:spLocks noGrp="1"/>
          </p:cNvSpPr>
          <p:nvPr>
            <p:ph type="body" idx="1"/>
          </p:nvPr>
        </p:nvSpPr>
        <p:spPr>
          <a:xfrm>
            <a:off x="457200" y="1855365"/>
            <a:ext cx="8229600" cy="4525963"/>
          </a:xfrm>
          <a:prstGeom prst="rect">
            <a:avLst/>
          </a:prstGeom>
          <a:noFill/>
          <a:ln>
            <a:noFill/>
          </a:ln>
        </p:spPr>
        <p:txBody>
          <a:bodyPr lIns="91425" tIns="45700" rIns="91425" bIns="45700" anchor="t" anchorCtr="0">
            <a:noAutofit/>
          </a:bodyPr>
          <a:lstStyle/>
          <a:p>
            <a:pPr marL="342900" marR="0" lvl="0" indent="-342900" algn="l" rtl="0">
              <a:lnSpc>
                <a:spcPct val="90000"/>
              </a:lnSpc>
              <a:spcBef>
                <a:spcPts val="0"/>
              </a:spcBef>
              <a:spcAft>
                <a:spcPts val="0"/>
              </a:spcAft>
              <a:buClr>
                <a:schemeClr val="dk1"/>
              </a:buClr>
              <a:buSzPct val="98666"/>
              <a:buFont typeface="Arial"/>
              <a:buChar char="•"/>
            </a:pPr>
            <a:r>
              <a:rPr lang="en-GB" sz="2960" b="0" i="0" u="none" strike="noStrike" cap="none">
                <a:solidFill>
                  <a:schemeClr val="dk1"/>
                </a:solidFill>
                <a:latin typeface="Calibri"/>
                <a:ea typeface="Calibri"/>
                <a:cs typeface="Calibri"/>
                <a:sym typeface="Calibri"/>
              </a:rPr>
              <a:t>What does the critical path really mean?</a:t>
            </a:r>
          </a:p>
          <a:p>
            <a:pPr marL="342900" marR="0" lvl="0" indent="-342900" algn="l" rtl="0">
              <a:lnSpc>
                <a:spcPct val="90000"/>
              </a:lnSpc>
              <a:spcBef>
                <a:spcPts val="592"/>
              </a:spcBef>
              <a:spcAft>
                <a:spcPts val="0"/>
              </a:spcAft>
              <a:buClr>
                <a:schemeClr val="dk1"/>
              </a:buClr>
              <a:buSzPct val="98666"/>
              <a:buFont typeface="Arial"/>
              <a:buChar char="•"/>
            </a:pPr>
            <a:r>
              <a:rPr lang="en-GB" sz="2960" b="0" i="0" u="none" strike="noStrike" cap="none">
                <a:solidFill>
                  <a:schemeClr val="dk1"/>
                </a:solidFill>
                <a:latin typeface="Calibri"/>
                <a:ea typeface="Calibri"/>
                <a:cs typeface="Calibri"/>
                <a:sym typeface="Calibri"/>
              </a:rPr>
              <a:t>The critical path shows the shortest time in which a project can be completed.</a:t>
            </a:r>
          </a:p>
          <a:p>
            <a:pPr marL="342900" marR="0" lvl="0" indent="-342900" algn="l" rtl="0">
              <a:lnSpc>
                <a:spcPct val="90000"/>
              </a:lnSpc>
              <a:spcBef>
                <a:spcPts val="592"/>
              </a:spcBef>
              <a:spcAft>
                <a:spcPts val="0"/>
              </a:spcAft>
              <a:buClr>
                <a:schemeClr val="dk1"/>
              </a:buClr>
              <a:buSzPct val="98666"/>
              <a:buFont typeface="Arial"/>
              <a:buChar char="•"/>
            </a:pPr>
            <a:r>
              <a:rPr lang="en-GB" sz="2960" b="0" i="0" u="none" strike="noStrike" cap="none">
                <a:solidFill>
                  <a:schemeClr val="dk1"/>
                </a:solidFill>
                <a:latin typeface="Calibri"/>
                <a:ea typeface="Calibri"/>
                <a:cs typeface="Calibri"/>
                <a:sym typeface="Calibri"/>
              </a:rPr>
              <a:t>Even though the critical path is the longest path, it represents the shortest time it takes to complete a project.  </a:t>
            </a:r>
          </a:p>
          <a:p>
            <a:pPr marL="342900" marR="0" lvl="0" indent="-342900" algn="l" rtl="0">
              <a:lnSpc>
                <a:spcPct val="90000"/>
              </a:lnSpc>
              <a:spcBef>
                <a:spcPts val="592"/>
              </a:spcBef>
              <a:buClr>
                <a:schemeClr val="dk1"/>
              </a:buClr>
              <a:buSzPct val="98666"/>
              <a:buFont typeface="Arial"/>
              <a:buChar char="•"/>
            </a:pPr>
            <a:r>
              <a:rPr lang="en-GB" sz="2960" b="0" i="0" u="none" strike="noStrike" cap="none">
                <a:solidFill>
                  <a:schemeClr val="dk1"/>
                </a:solidFill>
                <a:latin typeface="Calibri"/>
                <a:ea typeface="Calibri"/>
                <a:cs typeface="Calibri"/>
                <a:sym typeface="Calibri"/>
              </a:rPr>
              <a:t>If one or more of the activities on the critical path takes longer than planned, the whole project schedule will slip unless the project manager takes corrective action.</a:t>
            </a:r>
          </a:p>
        </p:txBody>
      </p:sp>
      <p:sp>
        <p:nvSpPr>
          <p:cNvPr id="568" name="Shape 568"/>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sp>
        <p:nvSpPr>
          <p:cNvPr id="574" name="Shape 574"/>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spcAft>
                <a:spcPts val="0"/>
              </a:spcAft>
              <a:buClr>
                <a:srgbClr val="337ED8"/>
              </a:buClr>
              <a:buSzPct val="25000"/>
              <a:buFont typeface="Calibri"/>
              <a:buNone/>
            </a:pPr>
            <a:r>
              <a:rPr lang="en-GB" sz="4400" b="0" i="0" u="none" strike="noStrike" cap="none">
                <a:solidFill>
                  <a:srgbClr val="337ED8"/>
                </a:solidFill>
                <a:latin typeface="Calibri"/>
                <a:ea typeface="Calibri"/>
                <a:cs typeface="Calibri"/>
                <a:sym typeface="Calibri"/>
              </a:rPr>
              <a:t>Path Durations</a:t>
            </a:r>
          </a:p>
        </p:txBody>
      </p:sp>
      <p:sp>
        <p:nvSpPr>
          <p:cNvPr id="575" name="Shape 575"/>
          <p:cNvSpPr txBox="1">
            <a:spLocks noGrp="1"/>
          </p:cNvSpPr>
          <p:nvPr>
            <p:ph type="body" idx="1"/>
          </p:nvPr>
        </p:nvSpPr>
        <p:spPr>
          <a:xfrm>
            <a:off x="457200" y="1600200"/>
            <a:ext cx="8229600" cy="4525963"/>
          </a:xfrm>
          <a:prstGeom prst="rect">
            <a:avLst/>
          </a:prstGeom>
          <a:noFill/>
          <a:ln>
            <a:noFill/>
          </a:ln>
        </p:spPr>
        <p:txBody>
          <a:bodyPr lIns="91425" tIns="45700" rIns="91425" bIns="45700" anchor="t" anchorCtr="0">
            <a:noAutofit/>
          </a:bodyPr>
          <a:lstStyle/>
          <a:p>
            <a:pPr marL="342900" marR="0" lvl="0" indent="-342900" algn="l" rtl="0">
              <a:lnSpc>
                <a:spcPct val="90000"/>
              </a:lnSpc>
              <a:spcBef>
                <a:spcPts val="0"/>
              </a:spcBef>
              <a:spcAft>
                <a:spcPts val="0"/>
              </a:spcAft>
              <a:buClr>
                <a:schemeClr val="dk1"/>
              </a:buClr>
              <a:buSzPct val="100000"/>
              <a:buFont typeface="Arial"/>
              <a:buChar char="•"/>
            </a:pPr>
            <a:r>
              <a:rPr lang="en-GB" sz="2800" b="0" i="0" u="none" strike="noStrike" cap="none">
                <a:solidFill>
                  <a:schemeClr val="dk1"/>
                </a:solidFill>
                <a:latin typeface="Calibri"/>
                <a:ea typeface="Calibri"/>
                <a:cs typeface="Calibri"/>
                <a:sym typeface="Calibri"/>
              </a:rPr>
              <a:t>Consider the network below</a:t>
            </a:r>
          </a:p>
          <a:p>
            <a:pPr marL="342900" marR="0" lvl="0" indent="-342900" algn="l" rtl="0">
              <a:lnSpc>
                <a:spcPct val="90000"/>
              </a:lnSpc>
              <a:spcBef>
                <a:spcPts val="56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342900" marR="0" lvl="0" indent="-342900" algn="l" rtl="0">
              <a:lnSpc>
                <a:spcPct val="90000"/>
              </a:lnSpc>
              <a:spcBef>
                <a:spcPts val="56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342900" marR="0" lvl="0" indent="-342900" algn="l" rtl="0">
              <a:lnSpc>
                <a:spcPct val="90000"/>
              </a:lnSpc>
              <a:spcBef>
                <a:spcPts val="56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342900" marR="0" lvl="0" indent="-342900" algn="l" rtl="0">
              <a:lnSpc>
                <a:spcPct val="90000"/>
              </a:lnSpc>
              <a:spcBef>
                <a:spcPts val="56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342900" marR="0" lvl="0" indent="-342900" algn="l" rtl="0">
              <a:lnSpc>
                <a:spcPct val="90000"/>
              </a:lnSpc>
              <a:spcBef>
                <a:spcPts val="56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342900" marR="0" lvl="0" indent="-342900" algn="l" rtl="0">
              <a:lnSpc>
                <a:spcPct val="90000"/>
              </a:lnSpc>
              <a:spcBef>
                <a:spcPts val="560"/>
              </a:spcBef>
              <a:spcAft>
                <a:spcPts val="0"/>
              </a:spcAft>
              <a:buClr>
                <a:schemeClr val="dk1"/>
              </a:buClr>
              <a:buSzPct val="100000"/>
              <a:buFont typeface="Arial"/>
              <a:buChar char="•"/>
            </a:pPr>
            <a:r>
              <a:rPr lang="en-GB" sz="2800" b="0" i="0" u="none" strike="noStrike" cap="none">
                <a:solidFill>
                  <a:schemeClr val="dk1"/>
                </a:solidFill>
                <a:latin typeface="Calibri"/>
                <a:ea typeface="Calibri"/>
                <a:cs typeface="Calibri"/>
                <a:sym typeface="Calibri"/>
              </a:rPr>
              <a:t>It consists of the following paths</a:t>
            </a:r>
          </a:p>
          <a:p>
            <a:pPr marL="742950" marR="0" lvl="1" indent="-285750" algn="l" rtl="0">
              <a:lnSpc>
                <a:spcPct val="90000"/>
              </a:lnSpc>
              <a:spcBef>
                <a:spcPts val="480"/>
              </a:spcBef>
              <a:spcAft>
                <a:spcPts val="0"/>
              </a:spcAft>
              <a:buClr>
                <a:schemeClr val="dk1"/>
              </a:buClr>
              <a:buSzPct val="100000"/>
              <a:buFont typeface="Arial"/>
              <a:buChar char="–"/>
            </a:pPr>
            <a:r>
              <a:rPr lang="en-GB" sz="2400" b="0" i="0" u="none" strike="noStrike" cap="none">
                <a:solidFill>
                  <a:schemeClr val="dk1"/>
                </a:solidFill>
                <a:latin typeface="Calibri"/>
                <a:ea typeface="Calibri"/>
                <a:cs typeface="Calibri"/>
                <a:sym typeface="Calibri"/>
              </a:rPr>
              <a:t>ABDF = 28 days</a:t>
            </a:r>
          </a:p>
          <a:p>
            <a:pPr marL="742950" marR="0" lvl="1" indent="-285750" algn="l" rtl="0">
              <a:lnSpc>
                <a:spcPct val="90000"/>
              </a:lnSpc>
              <a:spcBef>
                <a:spcPts val="480"/>
              </a:spcBef>
              <a:spcAft>
                <a:spcPts val="0"/>
              </a:spcAft>
              <a:buClr>
                <a:schemeClr val="dk1"/>
              </a:buClr>
              <a:buSzPct val="100000"/>
              <a:buFont typeface="Arial"/>
              <a:buChar char="–"/>
            </a:pPr>
            <a:r>
              <a:rPr lang="en-GB" sz="2400" b="0" i="0" u="none" strike="noStrike" cap="none">
                <a:solidFill>
                  <a:schemeClr val="dk1"/>
                </a:solidFill>
                <a:latin typeface="Calibri"/>
                <a:ea typeface="Calibri"/>
                <a:cs typeface="Calibri"/>
                <a:sym typeface="Calibri"/>
              </a:rPr>
              <a:t>ABEF = 26 days</a:t>
            </a:r>
          </a:p>
          <a:p>
            <a:pPr marL="742950" marR="0" lvl="1" indent="-285750" algn="l" rtl="0">
              <a:lnSpc>
                <a:spcPct val="90000"/>
              </a:lnSpc>
              <a:spcBef>
                <a:spcPts val="480"/>
              </a:spcBef>
              <a:buClr>
                <a:schemeClr val="dk1"/>
              </a:buClr>
              <a:buSzPct val="100000"/>
              <a:buFont typeface="Arial"/>
              <a:buChar char="–"/>
            </a:pPr>
            <a:r>
              <a:rPr lang="en-GB" sz="2400" b="0" i="0" u="none" strike="noStrike" cap="none">
                <a:solidFill>
                  <a:schemeClr val="dk1"/>
                </a:solidFill>
                <a:latin typeface="Calibri"/>
                <a:ea typeface="Calibri"/>
                <a:cs typeface="Calibri"/>
                <a:sym typeface="Calibri"/>
              </a:rPr>
              <a:t>ACEF = 24 days</a:t>
            </a:r>
          </a:p>
        </p:txBody>
      </p:sp>
      <p:grpSp>
        <p:nvGrpSpPr>
          <p:cNvPr id="576" name="Shape 576"/>
          <p:cNvGrpSpPr/>
          <p:nvPr/>
        </p:nvGrpSpPr>
        <p:grpSpPr>
          <a:xfrm>
            <a:off x="1571625" y="2428875"/>
            <a:ext cx="6210299" cy="1133474"/>
            <a:chOff x="855" y="1604"/>
            <a:chExt cx="3911" cy="816"/>
          </a:xfrm>
        </p:grpSpPr>
        <p:sp>
          <p:nvSpPr>
            <p:cNvPr id="577" name="Shape 577"/>
            <p:cNvSpPr/>
            <p:nvPr/>
          </p:nvSpPr>
          <p:spPr>
            <a:xfrm>
              <a:off x="4250" y="1904"/>
              <a:ext cx="516" cy="200"/>
            </a:xfrm>
            <a:prstGeom prst="rect">
              <a:avLst/>
            </a:prstGeom>
            <a:solidFill>
              <a:schemeClr val="accent1"/>
            </a:solidFill>
            <a:ln w="127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400">
                  <a:solidFill>
                    <a:schemeClr val="dk1"/>
                  </a:solidFill>
                  <a:latin typeface="Calibri"/>
                  <a:ea typeface="Calibri"/>
                  <a:cs typeface="Calibri"/>
                  <a:sym typeface="Calibri"/>
                </a:rPr>
                <a:t>F, 4d</a:t>
              </a:r>
            </a:p>
          </p:txBody>
        </p:sp>
        <p:sp>
          <p:nvSpPr>
            <p:cNvPr id="578" name="Shape 578"/>
            <p:cNvSpPr/>
            <p:nvPr/>
          </p:nvSpPr>
          <p:spPr>
            <a:xfrm>
              <a:off x="3245" y="2214"/>
              <a:ext cx="518" cy="200"/>
            </a:xfrm>
            <a:prstGeom prst="rect">
              <a:avLst/>
            </a:prstGeom>
            <a:solidFill>
              <a:schemeClr val="accent1"/>
            </a:solidFill>
            <a:ln w="127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400">
                  <a:solidFill>
                    <a:schemeClr val="dk1"/>
                  </a:solidFill>
                  <a:latin typeface="Calibri"/>
                  <a:ea typeface="Calibri"/>
                  <a:cs typeface="Calibri"/>
                  <a:sym typeface="Calibri"/>
                </a:rPr>
                <a:t>E, 3d</a:t>
              </a:r>
            </a:p>
          </p:txBody>
        </p:sp>
        <p:sp>
          <p:nvSpPr>
            <p:cNvPr id="579" name="Shape 579"/>
            <p:cNvSpPr/>
            <p:nvPr/>
          </p:nvSpPr>
          <p:spPr>
            <a:xfrm>
              <a:off x="3227" y="1611"/>
              <a:ext cx="518" cy="200"/>
            </a:xfrm>
            <a:prstGeom prst="rect">
              <a:avLst/>
            </a:prstGeom>
            <a:solidFill>
              <a:schemeClr val="accent1"/>
            </a:solidFill>
            <a:ln w="127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400">
                  <a:solidFill>
                    <a:schemeClr val="dk1"/>
                  </a:solidFill>
                  <a:latin typeface="Calibri"/>
                  <a:ea typeface="Calibri"/>
                  <a:cs typeface="Calibri"/>
                  <a:sym typeface="Calibri"/>
                </a:rPr>
                <a:t>D, 5d</a:t>
              </a:r>
            </a:p>
          </p:txBody>
        </p:sp>
        <p:sp>
          <p:nvSpPr>
            <p:cNvPr id="580" name="Shape 580"/>
            <p:cNvSpPr/>
            <p:nvPr/>
          </p:nvSpPr>
          <p:spPr>
            <a:xfrm>
              <a:off x="855" y="1919"/>
              <a:ext cx="516" cy="200"/>
            </a:xfrm>
            <a:prstGeom prst="rect">
              <a:avLst/>
            </a:prstGeom>
            <a:solidFill>
              <a:schemeClr val="accent1"/>
            </a:solidFill>
            <a:ln w="127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400">
                  <a:solidFill>
                    <a:schemeClr val="dk1"/>
                  </a:solidFill>
                  <a:latin typeface="Calibri"/>
                  <a:ea typeface="Calibri"/>
                  <a:cs typeface="Calibri"/>
                  <a:sym typeface="Calibri"/>
                </a:rPr>
                <a:t>A,7d</a:t>
              </a:r>
            </a:p>
          </p:txBody>
        </p:sp>
        <p:sp>
          <p:nvSpPr>
            <p:cNvPr id="581" name="Shape 581"/>
            <p:cNvSpPr/>
            <p:nvPr/>
          </p:nvSpPr>
          <p:spPr>
            <a:xfrm>
              <a:off x="1902" y="2220"/>
              <a:ext cx="518" cy="200"/>
            </a:xfrm>
            <a:prstGeom prst="rect">
              <a:avLst/>
            </a:prstGeom>
            <a:solidFill>
              <a:schemeClr val="accent1"/>
            </a:solidFill>
            <a:ln w="127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400">
                  <a:solidFill>
                    <a:schemeClr val="dk1"/>
                  </a:solidFill>
                  <a:latin typeface="Calibri"/>
                  <a:ea typeface="Calibri"/>
                  <a:cs typeface="Calibri"/>
                  <a:sym typeface="Calibri"/>
                </a:rPr>
                <a:t>C, 10d</a:t>
              </a:r>
            </a:p>
          </p:txBody>
        </p:sp>
        <p:sp>
          <p:nvSpPr>
            <p:cNvPr id="582" name="Shape 582"/>
            <p:cNvSpPr/>
            <p:nvPr/>
          </p:nvSpPr>
          <p:spPr>
            <a:xfrm>
              <a:off x="1877" y="1604"/>
              <a:ext cx="518" cy="200"/>
            </a:xfrm>
            <a:prstGeom prst="rect">
              <a:avLst/>
            </a:prstGeom>
            <a:solidFill>
              <a:schemeClr val="accent1"/>
            </a:solidFill>
            <a:ln w="127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400">
                  <a:solidFill>
                    <a:schemeClr val="dk1"/>
                  </a:solidFill>
                  <a:latin typeface="Calibri"/>
                  <a:ea typeface="Calibri"/>
                  <a:cs typeface="Calibri"/>
                  <a:sym typeface="Calibri"/>
                </a:rPr>
                <a:t>B, 12d</a:t>
              </a:r>
            </a:p>
          </p:txBody>
        </p:sp>
        <p:cxnSp>
          <p:nvCxnSpPr>
            <p:cNvPr id="583" name="Shape 583"/>
            <p:cNvCxnSpPr/>
            <p:nvPr/>
          </p:nvCxnSpPr>
          <p:spPr>
            <a:xfrm>
              <a:off x="1530" y="2009"/>
              <a:ext cx="0" cy="321"/>
            </a:xfrm>
            <a:prstGeom prst="straightConnector1">
              <a:avLst/>
            </a:prstGeom>
            <a:noFill/>
            <a:ln w="12700" cap="flat" cmpd="sng">
              <a:solidFill>
                <a:schemeClr val="dk1"/>
              </a:solidFill>
              <a:prstDash val="solid"/>
              <a:round/>
              <a:headEnd type="none" w="med" len="med"/>
              <a:tailEnd type="none" w="med" len="med"/>
            </a:ln>
          </p:spPr>
        </p:cxnSp>
        <p:cxnSp>
          <p:nvCxnSpPr>
            <p:cNvPr id="584" name="Shape 584"/>
            <p:cNvCxnSpPr/>
            <p:nvPr/>
          </p:nvCxnSpPr>
          <p:spPr>
            <a:xfrm>
              <a:off x="1376" y="1955"/>
              <a:ext cx="151" cy="0"/>
            </a:xfrm>
            <a:prstGeom prst="straightConnector1">
              <a:avLst/>
            </a:prstGeom>
            <a:noFill/>
            <a:ln w="12700" cap="flat" cmpd="sng">
              <a:solidFill>
                <a:schemeClr val="dk1"/>
              </a:solidFill>
              <a:prstDash val="solid"/>
              <a:round/>
              <a:headEnd type="none" w="med" len="med"/>
              <a:tailEnd type="none" w="med" len="med"/>
            </a:ln>
          </p:spPr>
        </p:cxnSp>
        <p:cxnSp>
          <p:nvCxnSpPr>
            <p:cNvPr id="585" name="Shape 585"/>
            <p:cNvCxnSpPr/>
            <p:nvPr/>
          </p:nvCxnSpPr>
          <p:spPr>
            <a:xfrm>
              <a:off x="1526" y="1678"/>
              <a:ext cx="347" cy="0"/>
            </a:xfrm>
            <a:prstGeom prst="straightConnector1">
              <a:avLst/>
            </a:prstGeom>
            <a:noFill/>
            <a:ln w="12700" cap="flat" cmpd="sng">
              <a:solidFill>
                <a:schemeClr val="dk1"/>
              </a:solidFill>
              <a:prstDash val="solid"/>
              <a:round/>
              <a:headEnd type="none" w="med" len="med"/>
              <a:tailEnd type="triangle" w="lg" len="lg"/>
            </a:ln>
          </p:spPr>
        </p:cxnSp>
        <p:cxnSp>
          <p:nvCxnSpPr>
            <p:cNvPr id="586" name="Shape 586"/>
            <p:cNvCxnSpPr/>
            <p:nvPr/>
          </p:nvCxnSpPr>
          <p:spPr>
            <a:xfrm rot="10800000" flipH="1">
              <a:off x="1526" y="2324"/>
              <a:ext cx="371" cy="0"/>
            </a:xfrm>
            <a:prstGeom prst="straightConnector1">
              <a:avLst/>
            </a:prstGeom>
            <a:noFill/>
            <a:ln w="12700" cap="flat" cmpd="sng">
              <a:solidFill>
                <a:schemeClr val="dk1"/>
              </a:solidFill>
              <a:prstDash val="solid"/>
              <a:round/>
              <a:headEnd type="none" w="med" len="med"/>
              <a:tailEnd type="triangle" w="lg" len="lg"/>
            </a:ln>
          </p:spPr>
        </p:cxnSp>
        <p:cxnSp>
          <p:nvCxnSpPr>
            <p:cNvPr id="587" name="Shape 587"/>
            <p:cNvCxnSpPr/>
            <p:nvPr/>
          </p:nvCxnSpPr>
          <p:spPr>
            <a:xfrm>
              <a:off x="2401" y="1689"/>
              <a:ext cx="820" cy="0"/>
            </a:xfrm>
            <a:prstGeom prst="straightConnector1">
              <a:avLst/>
            </a:prstGeom>
            <a:noFill/>
            <a:ln w="12700" cap="flat" cmpd="sng">
              <a:solidFill>
                <a:schemeClr val="dk1"/>
              </a:solidFill>
              <a:prstDash val="solid"/>
              <a:round/>
              <a:headEnd type="none" w="med" len="med"/>
              <a:tailEnd type="triangle" w="lg" len="lg"/>
            </a:ln>
          </p:spPr>
        </p:cxnSp>
        <p:cxnSp>
          <p:nvCxnSpPr>
            <p:cNvPr id="588" name="Shape 588"/>
            <p:cNvCxnSpPr/>
            <p:nvPr/>
          </p:nvCxnSpPr>
          <p:spPr>
            <a:xfrm>
              <a:off x="2429" y="2323"/>
              <a:ext cx="815" cy="0"/>
            </a:xfrm>
            <a:prstGeom prst="straightConnector1">
              <a:avLst/>
            </a:prstGeom>
            <a:noFill/>
            <a:ln w="12700" cap="flat" cmpd="sng">
              <a:solidFill>
                <a:schemeClr val="dk1"/>
              </a:solidFill>
              <a:prstDash val="solid"/>
              <a:round/>
              <a:headEnd type="none" w="med" len="med"/>
              <a:tailEnd type="triangle" w="lg" len="lg"/>
            </a:ln>
          </p:spPr>
        </p:cxnSp>
        <p:cxnSp>
          <p:nvCxnSpPr>
            <p:cNvPr id="589" name="Shape 589"/>
            <p:cNvCxnSpPr/>
            <p:nvPr/>
          </p:nvCxnSpPr>
          <p:spPr>
            <a:xfrm>
              <a:off x="3743" y="1693"/>
              <a:ext cx="182" cy="0"/>
            </a:xfrm>
            <a:prstGeom prst="straightConnector1">
              <a:avLst/>
            </a:prstGeom>
            <a:noFill/>
            <a:ln w="12700" cap="flat" cmpd="sng">
              <a:solidFill>
                <a:schemeClr val="dk1"/>
              </a:solidFill>
              <a:prstDash val="solid"/>
              <a:round/>
              <a:headEnd type="none" w="med" len="med"/>
              <a:tailEnd type="none" w="med" len="med"/>
            </a:ln>
          </p:spPr>
        </p:cxnSp>
        <p:cxnSp>
          <p:nvCxnSpPr>
            <p:cNvPr id="590" name="Shape 590"/>
            <p:cNvCxnSpPr/>
            <p:nvPr/>
          </p:nvCxnSpPr>
          <p:spPr>
            <a:xfrm>
              <a:off x="3763" y="2322"/>
              <a:ext cx="157" cy="0"/>
            </a:xfrm>
            <a:prstGeom prst="straightConnector1">
              <a:avLst/>
            </a:prstGeom>
            <a:noFill/>
            <a:ln w="12700" cap="flat" cmpd="sng">
              <a:solidFill>
                <a:schemeClr val="dk1"/>
              </a:solidFill>
              <a:prstDash val="solid"/>
              <a:round/>
              <a:headEnd type="none" w="med" len="med"/>
              <a:tailEnd type="none" w="med" len="med"/>
            </a:ln>
          </p:spPr>
        </p:cxnSp>
        <p:cxnSp>
          <p:nvCxnSpPr>
            <p:cNvPr id="591" name="Shape 591"/>
            <p:cNvCxnSpPr/>
            <p:nvPr/>
          </p:nvCxnSpPr>
          <p:spPr>
            <a:xfrm>
              <a:off x="3922" y="1689"/>
              <a:ext cx="0" cy="260"/>
            </a:xfrm>
            <a:prstGeom prst="straightConnector1">
              <a:avLst/>
            </a:prstGeom>
            <a:noFill/>
            <a:ln w="12700" cap="flat" cmpd="sng">
              <a:solidFill>
                <a:schemeClr val="dk1"/>
              </a:solidFill>
              <a:prstDash val="solid"/>
              <a:round/>
              <a:headEnd type="none" w="med" len="med"/>
              <a:tailEnd type="none" w="med" len="med"/>
            </a:ln>
          </p:spPr>
        </p:cxnSp>
        <p:cxnSp>
          <p:nvCxnSpPr>
            <p:cNvPr id="592" name="Shape 592"/>
            <p:cNvCxnSpPr/>
            <p:nvPr/>
          </p:nvCxnSpPr>
          <p:spPr>
            <a:xfrm rot="10800000">
              <a:off x="3922" y="2079"/>
              <a:ext cx="0" cy="247"/>
            </a:xfrm>
            <a:prstGeom prst="straightConnector1">
              <a:avLst/>
            </a:prstGeom>
            <a:noFill/>
            <a:ln w="12700" cap="flat" cmpd="sng">
              <a:solidFill>
                <a:schemeClr val="dk1"/>
              </a:solidFill>
              <a:prstDash val="solid"/>
              <a:round/>
              <a:headEnd type="none" w="med" len="med"/>
              <a:tailEnd type="none" w="med" len="med"/>
            </a:ln>
          </p:spPr>
        </p:cxnSp>
        <p:cxnSp>
          <p:nvCxnSpPr>
            <p:cNvPr id="593" name="Shape 593"/>
            <p:cNvCxnSpPr/>
            <p:nvPr/>
          </p:nvCxnSpPr>
          <p:spPr>
            <a:xfrm rot="10800000" flipH="1">
              <a:off x="3922" y="1944"/>
              <a:ext cx="326" cy="0"/>
            </a:xfrm>
            <a:prstGeom prst="straightConnector1">
              <a:avLst/>
            </a:prstGeom>
            <a:noFill/>
            <a:ln w="12700" cap="flat" cmpd="sng">
              <a:solidFill>
                <a:schemeClr val="dk1"/>
              </a:solidFill>
              <a:prstDash val="solid"/>
              <a:round/>
              <a:headEnd type="none" w="med" len="med"/>
              <a:tailEnd type="triangle" w="lg" len="lg"/>
            </a:ln>
          </p:spPr>
        </p:cxnSp>
        <p:cxnSp>
          <p:nvCxnSpPr>
            <p:cNvPr id="594" name="Shape 594"/>
            <p:cNvCxnSpPr/>
            <p:nvPr/>
          </p:nvCxnSpPr>
          <p:spPr>
            <a:xfrm>
              <a:off x="3922" y="2081"/>
              <a:ext cx="325" cy="0"/>
            </a:xfrm>
            <a:prstGeom prst="straightConnector1">
              <a:avLst/>
            </a:prstGeom>
            <a:noFill/>
            <a:ln w="12700" cap="flat" cmpd="sng">
              <a:solidFill>
                <a:schemeClr val="dk1"/>
              </a:solidFill>
              <a:prstDash val="solid"/>
              <a:round/>
              <a:headEnd type="none" w="med" len="med"/>
              <a:tailEnd type="triangle" w="lg" len="lg"/>
            </a:ln>
          </p:spPr>
        </p:cxnSp>
        <p:cxnSp>
          <p:nvCxnSpPr>
            <p:cNvPr id="595" name="Shape 595"/>
            <p:cNvCxnSpPr/>
            <p:nvPr/>
          </p:nvCxnSpPr>
          <p:spPr>
            <a:xfrm>
              <a:off x="1372" y="2005"/>
              <a:ext cx="157" cy="0"/>
            </a:xfrm>
            <a:prstGeom prst="straightConnector1">
              <a:avLst/>
            </a:prstGeom>
            <a:noFill/>
            <a:ln w="12700" cap="flat" cmpd="sng">
              <a:solidFill>
                <a:schemeClr val="dk1"/>
              </a:solidFill>
              <a:prstDash val="solid"/>
              <a:round/>
              <a:headEnd type="none" w="med" len="med"/>
              <a:tailEnd type="none" w="med" len="med"/>
            </a:ln>
          </p:spPr>
        </p:cxnSp>
        <p:cxnSp>
          <p:nvCxnSpPr>
            <p:cNvPr id="596" name="Shape 596"/>
            <p:cNvCxnSpPr/>
            <p:nvPr/>
          </p:nvCxnSpPr>
          <p:spPr>
            <a:xfrm flipH="1">
              <a:off x="1529" y="1678"/>
              <a:ext cx="0" cy="281"/>
            </a:xfrm>
            <a:prstGeom prst="straightConnector1">
              <a:avLst/>
            </a:prstGeom>
            <a:noFill/>
            <a:ln w="12700" cap="flat" cmpd="sng">
              <a:solidFill>
                <a:schemeClr val="dk1"/>
              </a:solidFill>
              <a:prstDash val="solid"/>
              <a:round/>
              <a:headEnd type="none" w="med" len="med"/>
              <a:tailEnd type="none" w="med" len="med"/>
            </a:ln>
          </p:spPr>
        </p:cxnSp>
        <p:sp>
          <p:nvSpPr>
            <p:cNvPr id="597" name="Shape 597"/>
            <p:cNvSpPr/>
            <p:nvPr/>
          </p:nvSpPr>
          <p:spPr>
            <a:xfrm>
              <a:off x="2394" y="1757"/>
              <a:ext cx="842" cy="485"/>
            </a:xfrm>
            <a:custGeom>
              <a:avLst/>
              <a:gdLst/>
              <a:ahLst/>
              <a:cxnLst/>
              <a:rect l="0" t="0" r="0" b="0"/>
              <a:pathLst>
                <a:path w="120000" h="120000" extrusionOk="0">
                  <a:moveTo>
                    <a:pt x="0" y="0"/>
                  </a:moveTo>
                  <a:lnTo>
                    <a:pt x="58078" y="0"/>
                  </a:lnTo>
                  <a:lnTo>
                    <a:pt x="58078" y="120000"/>
                  </a:lnTo>
                  <a:lnTo>
                    <a:pt x="120000" y="120000"/>
                  </a:lnTo>
                </a:path>
              </a:pathLst>
            </a:custGeom>
            <a:noFill/>
            <a:ln w="12700" cap="flat" cmpd="sng">
              <a:solidFill>
                <a:schemeClr val="dk1"/>
              </a:solidFill>
              <a:prstDash val="solid"/>
              <a:round/>
              <a:headEnd type="none" w="med" len="med"/>
              <a:tailEnd type="triangle" w="lg" len="lg"/>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grpSp>
      <p:sp>
        <p:nvSpPr>
          <p:cNvPr id="598" name="Shape 598"/>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03"/>
        <p:cNvGrpSpPr/>
        <p:nvPr/>
      </p:nvGrpSpPr>
      <p:grpSpPr>
        <a:xfrm>
          <a:off x="0" y="0"/>
          <a:ext cx="0" cy="0"/>
          <a:chOff x="0" y="0"/>
          <a:chExt cx="0" cy="0"/>
        </a:xfrm>
      </p:grpSpPr>
      <p:sp>
        <p:nvSpPr>
          <p:cNvPr id="604" name="Shape 604"/>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spcAft>
                <a:spcPts val="0"/>
              </a:spcAft>
              <a:buClr>
                <a:srgbClr val="337ED8"/>
              </a:buClr>
              <a:buSzPct val="25000"/>
              <a:buFont typeface="Calibri"/>
              <a:buNone/>
            </a:pPr>
            <a:r>
              <a:rPr lang="en-GB" sz="4400" b="0" i="0" u="none" strike="noStrike" cap="none">
                <a:solidFill>
                  <a:srgbClr val="337ED8"/>
                </a:solidFill>
                <a:latin typeface="Calibri"/>
                <a:ea typeface="Calibri"/>
                <a:cs typeface="Calibri"/>
                <a:sym typeface="Calibri"/>
              </a:rPr>
              <a:t>Path Durations</a:t>
            </a:r>
          </a:p>
        </p:txBody>
      </p:sp>
      <p:sp>
        <p:nvSpPr>
          <p:cNvPr id="605" name="Shape 605"/>
          <p:cNvSpPr txBox="1">
            <a:spLocks noGrp="1"/>
          </p:cNvSpPr>
          <p:nvPr>
            <p:ph type="body" idx="1"/>
          </p:nvPr>
        </p:nvSpPr>
        <p:spPr>
          <a:xfrm>
            <a:off x="457200" y="1600200"/>
            <a:ext cx="8229600" cy="4525963"/>
          </a:xfrm>
          <a:prstGeom prst="rect">
            <a:avLst/>
          </a:prstGeom>
          <a:noFill/>
          <a:ln>
            <a:noFill/>
          </a:ln>
        </p:spPr>
        <p:txBody>
          <a:bodyPr lIns="91425" tIns="45700" rIns="91425" bIns="45700" anchor="t" anchorCtr="0">
            <a:noAutofit/>
          </a:bodyPr>
          <a:lstStyle/>
          <a:p>
            <a:pPr marL="342900" marR="0" lvl="0" indent="-342900" algn="l" rtl="0">
              <a:lnSpc>
                <a:spcPct val="90000"/>
              </a:lnSpc>
              <a:spcBef>
                <a:spcPts val="0"/>
              </a:spcBef>
              <a:spcAft>
                <a:spcPts val="0"/>
              </a:spcAft>
              <a:buClr>
                <a:schemeClr val="dk1"/>
              </a:buClr>
              <a:buSzPct val="100000"/>
              <a:buFont typeface="Arial"/>
              <a:buChar char="•"/>
            </a:pPr>
            <a:r>
              <a:rPr lang="en-GB" sz="2800" b="0" i="0" u="none" strike="noStrike" cap="none">
                <a:solidFill>
                  <a:schemeClr val="dk1"/>
                </a:solidFill>
                <a:latin typeface="Calibri"/>
                <a:ea typeface="Calibri"/>
                <a:cs typeface="Calibri"/>
                <a:sym typeface="Calibri"/>
              </a:rPr>
              <a:t>The critical path is ABDF which has a duration of 28 days</a:t>
            </a:r>
          </a:p>
          <a:p>
            <a:pPr marL="342900" marR="0" lvl="0" indent="-342900" algn="l" rtl="0">
              <a:lnSpc>
                <a:spcPct val="90000"/>
              </a:lnSpc>
              <a:spcBef>
                <a:spcPts val="560"/>
              </a:spcBef>
              <a:spcAft>
                <a:spcPts val="0"/>
              </a:spcAft>
              <a:buClr>
                <a:schemeClr val="dk1"/>
              </a:buClr>
              <a:buSzPct val="100000"/>
              <a:buFont typeface="Arial"/>
              <a:buChar char="•"/>
            </a:pPr>
            <a:r>
              <a:rPr lang="en-GB" sz="2800" b="0" i="0" u="none" strike="noStrike" cap="none">
                <a:solidFill>
                  <a:schemeClr val="dk1"/>
                </a:solidFill>
                <a:latin typeface="Calibri"/>
                <a:ea typeface="Calibri"/>
                <a:cs typeface="Calibri"/>
                <a:sym typeface="Calibri"/>
              </a:rPr>
              <a:t>The other path durations are shorter and have some ‘free time’</a:t>
            </a:r>
          </a:p>
          <a:p>
            <a:pPr marL="742950" marR="0" lvl="1" indent="-285750" algn="l" rtl="0">
              <a:lnSpc>
                <a:spcPct val="90000"/>
              </a:lnSpc>
              <a:spcBef>
                <a:spcPts val="520"/>
              </a:spcBef>
              <a:spcAft>
                <a:spcPts val="0"/>
              </a:spcAft>
              <a:buClr>
                <a:schemeClr val="dk1"/>
              </a:buClr>
              <a:buSzPct val="100000"/>
              <a:buFont typeface="Arial"/>
              <a:buChar char="–"/>
            </a:pPr>
            <a:r>
              <a:rPr lang="en-GB" sz="2600" b="0" i="0" u="none" strike="noStrike" cap="none">
                <a:solidFill>
                  <a:schemeClr val="dk1"/>
                </a:solidFill>
                <a:latin typeface="Calibri"/>
                <a:ea typeface="Calibri"/>
                <a:cs typeface="Calibri"/>
                <a:sym typeface="Calibri"/>
              </a:rPr>
              <a:t>ABEF 28-26 = 2 days</a:t>
            </a:r>
          </a:p>
          <a:p>
            <a:pPr marL="742950" marR="0" lvl="1" indent="-285750" algn="l" rtl="0">
              <a:lnSpc>
                <a:spcPct val="90000"/>
              </a:lnSpc>
              <a:spcBef>
                <a:spcPts val="520"/>
              </a:spcBef>
              <a:spcAft>
                <a:spcPts val="0"/>
              </a:spcAft>
              <a:buClr>
                <a:schemeClr val="dk1"/>
              </a:buClr>
              <a:buSzPct val="100000"/>
              <a:buFont typeface="Arial"/>
              <a:buChar char="–"/>
            </a:pPr>
            <a:r>
              <a:rPr lang="en-GB" sz="2600" b="0" i="0" u="none" strike="noStrike" cap="none">
                <a:solidFill>
                  <a:schemeClr val="dk1"/>
                </a:solidFill>
                <a:latin typeface="Calibri"/>
                <a:ea typeface="Calibri"/>
                <a:cs typeface="Calibri"/>
                <a:sym typeface="Calibri"/>
              </a:rPr>
              <a:t>ACEF 28-24 = 4 days</a:t>
            </a:r>
          </a:p>
          <a:p>
            <a:pPr marL="342900" marR="0" lvl="0" indent="-342900" algn="l" rtl="0">
              <a:lnSpc>
                <a:spcPct val="90000"/>
              </a:lnSpc>
              <a:spcBef>
                <a:spcPts val="560"/>
              </a:spcBef>
              <a:spcAft>
                <a:spcPts val="0"/>
              </a:spcAft>
              <a:buClr>
                <a:schemeClr val="dk1"/>
              </a:buClr>
              <a:buSzPct val="100000"/>
              <a:buFont typeface="Arial"/>
              <a:buChar char="•"/>
            </a:pPr>
            <a:r>
              <a:rPr lang="en-GB" sz="2800" b="0" i="0" u="none" strike="noStrike" cap="none">
                <a:solidFill>
                  <a:schemeClr val="dk1"/>
                </a:solidFill>
                <a:latin typeface="Calibri"/>
                <a:ea typeface="Calibri"/>
                <a:cs typeface="Calibri"/>
                <a:sym typeface="Calibri"/>
              </a:rPr>
              <a:t>But what does this mean? Could we delay the  whole path ABEF by up to 2days?</a:t>
            </a:r>
          </a:p>
          <a:p>
            <a:pPr marL="342900" marR="0" lvl="0" indent="-342900" algn="l" rtl="0">
              <a:lnSpc>
                <a:spcPct val="90000"/>
              </a:lnSpc>
              <a:spcBef>
                <a:spcPts val="560"/>
              </a:spcBef>
              <a:buClr>
                <a:schemeClr val="dk1"/>
              </a:buClr>
              <a:buSzPct val="100000"/>
              <a:buFont typeface="Arial"/>
              <a:buChar char="•"/>
            </a:pPr>
            <a:r>
              <a:rPr lang="en-GB" sz="2800" b="0" i="0" u="none" strike="noStrike" cap="none">
                <a:solidFill>
                  <a:schemeClr val="dk1"/>
                </a:solidFill>
                <a:latin typeface="Calibri"/>
                <a:ea typeface="Calibri"/>
                <a:cs typeface="Calibri"/>
                <a:sym typeface="Calibri"/>
              </a:rPr>
              <a:t>No, only some of the activities on the path can be delayed (the non-critical activities).</a:t>
            </a:r>
          </a:p>
        </p:txBody>
      </p:sp>
      <p:pic>
        <p:nvPicPr>
          <p:cNvPr id="606" name="Shape 606" descr="C:\Documents and Settings\Dave\Local Settings\Temporary Internet Files\Content.IE5\UTTAJMDC\MCj03631680000[1].wmf"/>
          <p:cNvPicPr preferRelativeResize="0"/>
          <p:nvPr/>
        </p:nvPicPr>
        <p:blipFill rotWithShape="1">
          <a:blip r:embed="rId3">
            <a:alphaModFix/>
          </a:blip>
          <a:srcRect/>
          <a:stretch/>
        </p:blipFill>
        <p:spPr>
          <a:xfrm>
            <a:off x="428625" y="4429125"/>
            <a:ext cx="485775" cy="639762"/>
          </a:xfrm>
          <a:prstGeom prst="rect">
            <a:avLst/>
          </a:prstGeom>
          <a:noFill/>
          <a:ln>
            <a:noFill/>
          </a:ln>
        </p:spPr>
      </p:pic>
      <p:pic>
        <p:nvPicPr>
          <p:cNvPr id="607" name="Shape 607" descr="C:\Documents and Settings\Dave\Local Settings\Temporary Internet Files\Content.IE5\NQ03J5W9\MCj01560530000[1].wmf"/>
          <p:cNvPicPr preferRelativeResize="0"/>
          <p:nvPr/>
        </p:nvPicPr>
        <p:blipFill rotWithShape="1">
          <a:blip r:embed="rId4">
            <a:alphaModFix/>
          </a:blip>
          <a:srcRect/>
          <a:stretch/>
        </p:blipFill>
        <p:spPr>
          <a:xfrm>
            <a:off x="428625" y="5286375"/>
            <a:ext cx="500063" cy="571500"/>
          </a:xfrm>
          <a:prstGeom prst="rect">
            <a:avLst/>
          </a:prstGeom>
          <a:noFill/>
          <a:ln>
            <a:noFill/>
          </a:ln>
        </p:spPr>
      </p:pic>
      <p:sp>
        <p:nvSpPr>
          <p:cNvPr id="608" name="Shape 608"/>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29</a:t>
            </a:fld>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613"/>
        <p:cNvGrpSpPr/>
        <p:nvPr/>
      </p:nvGrpSpPr>
      <p:grpSpPr>
        <a:xfrm>
          <a:off x="0" y="0"/>
          <a:ext cx="0" cy="0"/>
          <a:chOff x="0" y="0"/>
          <a:chExt cx="0" cy="0"/>
        </a:xfrm>
      </p:grpSpPr>
      <p:sp>
        <p:nvSpPr>
          <p:cNvPr id="614" name="Shape 614"/>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spcAft>
                <a:spcPts val="0"/>
              </a:spcAft>
              <a:buClr>
                <a:srgbClr val="337ED8"/>
              </a:buClr>
              <a:buSzPct val="25000"/>
              <a:buFont typeface="Calibri"/>
              <a:buNone/>
            </a:pPr>
            <a:r>
              <a:rPr lang="en-GB" sz="3959" b="0" i="0" u="none" strike="noStrike" cap="none">
                <a:solidFill>
                  <a:srgbClr val="337ED8"/>
                </a:solidFill>
                <a:latin typeface="Calibri"/>
                <a:ea typeface="Calibri"/>
                <a:cs typeface="Calibri"/>
                <a:sym typeface="Calibri"/>
              </a:rPr>
              <a:t>Calculating the Critical Path</a:t>
            </a:r>
            <a:br>
              <a:rPr lang="en-GB" sz="3959" b="0" i="0" u="none" strike="noStrike" cap="none">
                <a:solidFill>
                  <a:srgbClr val="337ED8"/>
                </a:solidFill>
                <a:latin typeface="Calibri"/>
                <a:ea typeface="Calibri"/>
                <a:cs typeface="Calibri"/>
                <a:sym typeface="Calibri"/>
              </a:rPr>
            </a:br>
            <a:r>
              <a:rPr lang="en-GB" sz="3959" b="0" i="0" u="none" strike="noStrike" cap="none">
                <a:solidFill>
                  <a:srgbClr val="337ED8"/>
                </a:solidFill>
                <a:latin typeface="Calibri"/>
                <a:ea typeface="Calibri"/>
                <a:cs typeface="Calibri"/>
                <a:sym typeface="Calibri"/>
              </a:rPr>
              <a:t>Terms Explained</a:t>
            </a:r>
          </a:p>
        </p:txBody>
      </p:sp>
      <p:sp>
        <p:nvSpPr>
          <p:cNvPr id="615" name="Shape 615"/>
          <p:cNvSpPr txBox="1">
            <a:spLocks noGrp="1"/>
          </p:cNvSpPr>
          <p:nvPr>
            <p:ph type="body" idx="1"/>
          </p:nvPr>
        </p:nvSpPr>
        <p:spPr>
          <a:xfrm>
            <a:off x="285750" y="1785938"/>
            <a:ext cx="3643313" cy="4625975"/>
          </a:xfrm>
          <a:prstGeom prst="rect">
            <a:avLst/>
          </a:prstGeom>
          <a:noFill/>
          <a:ln>
            <a:noFill/>
          </a:ln>
        </p:spPr>
        <p:txBody>
          <a:bodyPr lIns="91425" tIns="45700" rIns="91425" bIns="45700" anchor="t" anchorCtr="0">
            <a:noAutofit/>
          </a:bodyPr>
          <a:lstStyle/>
          <a:p>
            <a:pPr marL="438912" marR="0" lvl="0" indent="-324612" algn="l" rtl="0">
              <a:lnSpc>
                <a:spcPct val="80000"/>
              </a:lnSpc>
              <a:spcBef>
                <a:spcPts val="0"/>
              </a:spcBef>
              <a:spcAft>
                <a:spcPts val="0"/>
              </a:spcAft>
              <a:buClr>
                <a:schemeClr val="dk1"/>
              </a:buClr>
              <a:buSzPct val="100454"/>
              <a:buFont typeface="Noto Sans Symbols"/>
              <a:buChar char="◼"/>
            </a:pPr>
            <a:r>
              <a:rPr lang="en-GB" sz="2210" b="0" i="0" u="sng" strike="noStrike" cap="none">
                <a:solidFill>
                  <a:schemeClr val="dk1"/>
                </a:solidFill>
                <a:latin typeface="Calibri"/>
                <a:ea typeface="Calibri"/>
                <a:cs typeface="Calibri"/>
                <a:sym typeface="Calibri"/>
              </a:rPr>
              <a:t>E</a:t>
            </a:r>
            <a:r>
              <a:rPr lang="en-GB" sz="2210" b="0" i="0" u="none" strike="noStrike" cap="none">
                <a:solidFill>
                  <a:schemeClr val="dk1"/>
                </a:solidFill>
                <a:latin typeface="Calibri"/>
                <a:ea typeface="Calibri"/>
                <a:cs typeface="Calibri"/>
                <a:sym typeface="Calibri"/>
              </a:rPr>
              <a:t>arly </a:t>
            </a:r>
            <a:r>
              <a:rPr lang="en-GB" sz="2210" b="0" i="0" u="sng" strike="noStrike" cap="none">
                <a:solidFill>
                  <a:schemeClr val="dk1"/>
                </a:solidFill>
                <a:latin typeface="Calibri"/>
                <a:ea typeface="Calibri"/>
                <a:cs typeface="Calibri"/>
                <a:sym typeface="Calibri"/>
              </a:rPr>
              <a:t>S</a:t>
            </a:r>
            <a:r>
              <a:rPr lang="en-GB" sz="2210" b="0" i="0" u="none" strike="noStrike" cap="none">
                <a:solidFill>
                  <a:schemeClr val="dk1"/>
                </a:solidFill>
                <a:latin typeface="Calibri"/>
                <a:ea typeface="Calibri"/>
                <a:cs typeface="Calibri"/>
                <a:sym typeface="Calibri"/>
              </a:rPr>
              <a:t>tart (ES): earliest time an activity can begin</a:t>
            </a:r>
          </a:p>
          <a:p>
            <a:pPr marL="731520" marR="0" lvl="1" indent="-274319" algn="l" rtl="0">
              <a:lnSpc>
                <a:spcPct val="80000"/>
              </a:lnSpc>
              <a:spcBef>
                <a:spcPts val="374"/>
              </a:spcBef>
              <a:spcAft>
                <a:spcPts val="0"/>
              </a:spcAft>
              <a:buClr>
                <a:schemeClr val="dk1"/>
              </a:buClr>
              <a:buSzPct val="98421"/>
              <a:buFont typeface="Noto Sans Symbols"/>
              <a:buChar char="▪"/>
            </a:pPr>
            <a:r>
              <a:rPr lang="en-GB" sz="1870" b="0" i="0" u="none" strike="noStrike" cap="none">
                <a:solidFill>
                  <a:schemeClr val="dk1"/>
                </a:solidFill>
                <a:latin typeface="Calibri"/>
                <a:ea typeface="Calibri"/>
                <a:cs typeface="Calibri"/>
                <a:sym typeface="Calibri"/>
              </a:rPr>
              <a:t>Without interfering with the completion of preceding activities</a:t>
            </a:r>
          </a:p>
          <a:p>
            <a:pPr marL="438912" marR="0" lvl="0" indent="-324612" algn="l" rtl="0">
              <a:lnSpc>
                <a:spcPct val="80000"/>
              </a:lnSpc>
              <a:spcBef>
                <a:spcPts val="0"/>
              </a:spcBef>
              <a:spcAft>
                <a:spcPts val="0"/>
              </a:spcAft>
              <a:buClr>
                <a:schemeClr val="dk1"/>
              </a:buClr>
              <a:buSzPct val="100454"/>
              <a:buFont typeface="Noto Sans Symbols"/>
              <a:buChar char="◼"/>
            </a:pPr>
            <a:r>
              <a:rPr lang="en-GB" sz="2210" b="0" i="0" u="sng" strike="noStrike" cap="none">
                <a:solidFill>
                  <a:schemeClr val="dk1"/>
                </a:solidFill>
                <a:latin typeface="Calibri"/>
                <a:ea typeface="Calibri"/>
                <a:cs typeface="Calibri"/>
                <a:sym typeface="Calibri"/>
              </a:rPr>
              <a:t>E</a:t>
            </a:r>
            <a:r>
              <a:rPr lang="en-GB" sz="2210" b="0" i="0" u="none" strike="noStrike" cap="none">
                <a:solidFill>
                  <a:schemeClr val="dk1"/>
                </a:solidFill>
                <a:latin typeface="Calibri"/>
                <a:ea typeface="Calibri"/>
                <a:cs typeface="Calibri"/>
                <a:sym typeface="Calibri"/>
              </a:rPr>
              <a:t>arly </a:t>
            </a:r>
            <a:r>
              <a:rPr lang="en-GB" sz="2210" b="0" i="0" u="sng" strike="noStrike" cap="none">
                <a:solidFill>
                  <a:schemeClr val="dk1"/>
                </a:solidFill>
                <a:latin typeface="Calibri"/>
                <a:ea typeface="Calibri"/>
                <a:cs typeface="Calibri"/>
                <a:sym typeface="Calibri"/>
              </a:rPr>
              <a:t>F</a:t>
            </a:r>
            <a:r>
              <a:rPr lang="en-GB" sz="2210" b="0" i="0" u="none" strike="noStrike" cap="none">
                <a:solidFill>
                  <a:schemeClr val="dk1"/>
                </a:solidFill>
                <a:latin typeface="Calibri"/>
                <a:ea typeface="Calibri"/>
                <a:cs typeface="Calibri"/>
                <a:sym typeface="Calibri"/>
              </a:rPr>
              <a:t>inish (EF): earliest time an activity can finish</a:t>
            </a:r>
          </a:p>
          <a:p>
            <a:pPr marL="731520" marR="0" lvl="1" indent="-274319" algn="l" rtl="0">
              <a:lnSpc>
                <a:spcPct val="80000"/>
              </a:lnSpc>
              <a:spcBef>
                <a:spcPts val="374"/>
              </a:spcBef>
              <a:spcAft>
                <a:spcPts val="0"/>
              </a:spcAft>
              <a:buClr>
                <a:schemeClr val="dk1"/>
              </a:buClr>
              <a:buSzPct val="98421"/>
              <a:buFont typeface="Noto Sans Symbols"/>
              <a:buChar char="▪"/>
            </a:pPr>
            <a:r>
              <a:rPr lang="en-GB" sz="1870" b="0" i="0" u="none" strike="noStrike" cap="none">
                <a:solidFill>
                  <a:schemeClr val="dk1"/>
                </a:solidFill>
                <a:latin typeface="Calibri"/>
                <a:ea typeface="Calibri"/>
                <a:cs typeface="Calibri"/>
                <a:sym typeface="Calibri"/>
              </a:rPr>
              <a:t>Early start + activity duration</a:t>
            </a:r>
          </a:p>
          <a:p>
            <a:pPr marL="438912" marR="0" lvl="0" indent="-324612" algn="l" rtl="0">
              <a:lnSpc>
                <a:spcPct val="80000"/>
              </a:lnSpc>
              <a:spcBef>
                <a:spcPts val="0"/>
              </a:spcBef>
              <a:spcAft>
                <a:spcPts val="0"/>
              </a:spcAft>
              <a:buClr>
                <a:schemeClr val="dk1"/>
              </a:buClr>
              <a:buSzPct val="100454"/>
              <a:buFont typeface="Noto Sans Symbols"/>
              <a:buChar char="◼"/>
            </a:pPr>
            <a:r>
              <a:rPr lang="en-GB" sz="2210" b="0" i="0" u="sng" strike="noStrike" cap="none">
                <a:solidFill>
                  <a:schemeClr val="dk1"/>
                </a:solidFill>
                <a:latin typeface="Calibri"/>
                <a:ea typeface="Calibri"/>
                <a:cs typeface="Calibri"/>
                <a:sym typeface="Calibri"/>
              </a:rPr>
              <a:t>L</a:t>
            </a:r>
            <a:r>
              <a:rPr lang="en-GB" sz="2210" b="0" i="0" u="none" strike="noStrike" cap="none">
                <a:solidFill>
                  <a:schemeClr val="dk1"/>
                </a:solidFill>
                <a:latin typeface="Calibri"/>
                <a:ea typeface="Calibri"/>
                <a:cs typeface="Calibri"/>
                <a:sym typeface="Calibri"/>
              </a:rPr>
              <a:t>ate </a:t>
            </a:r>
            <a:r>
              <a:rPr lang="en-GB" sz="2210" b="0" i="0" u="sng" strike="noStrike" cap="none">
                <a:solidFill>
                  <a:schemeClr val="dk1"/>
                </a:solidFill>
                <a:latin typeface="Calibri"/>
                <a:ea typeface="Calibri"/>
                <a:cs typeface="Calibri"/>
                <a:sym typeface="Calibri"/>
              </a:rPr>
              <a:t>F</a:t>
            </a:r>
            <a:r>
              <a:rPr lang="en-GB" sz="2210" b="0" i="0" u="none" strike="noStrike" cap="none">
                <a:solidFill>
                  <a:schemeClr val="dk1"/>
                </a:solidFill>
                <a:latin typeface="Calibri"/>
                <a:ea typeface="Calibri"/>
                <a:cs typeface="Calibri"/>
                <a:sym typeface="Calibri"/>
              </a:rPr>
              <a:t>inish (LF): latest time an activity can finish</a:t>
            </a:r>
          </a:p>
          <a:p>
            <a:pPr marL="731520" marR="0" lvl="1" indent="-274319" algn="l" rtl="0">
              <a:lnSpc>
                <a:spcPct val="80000"/>
              </a:lnSpc>
              <a:spcBef>
                <a:spcPts val="374"/>
              </a:spcBef>
              <a:spcAft>
                <a:spcPts val="0"/>
              </a:spcAft>
              <a:buClr>
                <a:schemeClr val="dk1"/>
              </a:buClr>
              <a:buSzPct val="98421"/>
              <a:buFont typeface="Noto Sans Symbols"/>
              <a:buChar char="▪"/>
            </a:pPr>
            <a:r>
              <a:rPr lang="en-GB" sz="1870" b="0" i="0" u="none" strike="noStrike" cap="none">
                <a:solidFill>
                  <a:schemeClr val="dk1"/>
                </a:solidFill>
                <a:latin typeface="Calibri"/>
                <a:ea typeface="Calibri"/>
                <a:cs typeface="Calibri"/>
                <a:sym typeface="Calibri"/>
              </a:rPr>
              <a:t>Without delaying the completion of the project</a:t>
            </a:r>
          </a:p>
          <a:p>
            <a:pPr marL="438912" marR="0" lvl="0" indent="-324612" algn="l" rtl="0">
              <a:lnSpc>
                <a:spcPct val="80000"/>
              </a:lnSpc>
              <a:spcBef>
                <a:spcPts val="0"/>
              </a:spcBef>
              <a:spcAft>
                <a:spcPts val="0"/>
              </a:spcAft>
              <a:buClr>
                <a:schemeClr val="dk1"/>
              </a:buClr>
              <a:buSzPct val="100454"/>
              <a:buFont typeface="Noto Sans Symbols"/>
              <a:buChar char="◼"/>
            </a:pPr>
            <a:r>
              <a:rPr lang="en-GB" sz="2210" b="0" i="0" u="sng" strike="noStrike" cap="none">
                <a:solidFill>
                  <a:schemeClr val="dk1"/>
                </a:solidFill>
                <a:latin typeface="Calibri"/>
                <a:ea typeface="Calibri"/>
                <a:cs typeface="Calibri"/>
                <a:sym typeface="Calibri"/>
              </a:rPr>
              <a:t>L</a:t>
            </a:r>
            <a:r>
              <a:rPr lang="en-GB" sz="2210" b="0" i="0" u="none" strike="noStrike" cap="none">
                <a:solidFill>
                  <a:schemeClr val="dk1"/>
                </a:solidFill>
                <a:latin typeface="Calibri"/>
                <a:ea typeface="Calibri"/>
                <a:cs typeface="Calibri"/>
                <a:sym typeface="Calibri"/>
              </a:rPr>
              <a:t>ate </a:t>
            </a:r>
            <a:r>
              <a:rPr lang="en-GB" sz="2210" b="0" i="0" u="sng" strike="noStrike" cap="none">
                <a:solidFill>
                  <a:schemeClr val="dk1"/>
                </a:solidFill>
                <a:latin typeface="Calibri"/>
                <a:ea typeface="Calibri"/>
                <a:cs typeface="Calibri"/>
                <a:sym typeface="Calibri"/>
              </a:rPr>
              <a:t>S</a:t>
            </a:r>
            <a:r>
              <a:rPr lang="en-GB" sz="2210" b="0" i="0" u="none" strike="noStrike" cap="none">
                <a:solidFill>
                  <a:schemeClr val="dk1"/>
                </a:solidFill>
                <a:latin typeface="Calibri"/>
                <a:ea typeface="Calibri"/>
                <a:cs typeface="Calibri"/>
                <a:sym typeface="Calibri"/>
              </a:rPr>
              <a:t>tart (LS): latest time an activity can start</a:t>
            </a:r>
          </a:p>
          <a:p>
            <a:pPr marL="731520" marR="0" lvl="1" indent="-274319" algn="l" rtl="0">
              <a:lnSpc>
                <a:spcPct val="80000"/>
              </a:lnSpc>
              <a:spcBef>
                <a:spcPts val="374"/>
              </a:spcBef>
              <a:spcAft>
                <a:spcPts val="0"/>
              </a:spcAft>
              <a:buClr>
                <a:schemeClr val="dk1"/>
              </a:buClr>
              <a:buSzPct val="98421"/>
              <a:buFont typeface="Noto Sans Symbols"/>
              <a:buChar char="▪"/>
            </a:pPr>
            <a:r>
              <a:rPr lang="en-GB" sz="1870" b="0" i="0" u="none" strike="noStrike" cap="none">
                <a:solidFill>
                  <a:schemeClr val="dk1"/>
                </a:solidFill>
                <a:latin typeface="Calibri"/>
                <a:ea typeface="Calibri"/>
                <a:cs typeface="Calibri"/>
                <a:sym typeface="Calibri"/>
              </a:rPr>
              <a:t>Late finish – activity duration</a:t>
            </a:r>
          </a:p>
          <a:p>
            <a:pPr marL="438912" marR="0" lvl="0" indent="-324612" algn="l" rtl="0">
              <a:lnSpc>
                <a:spcPct val="80000"/>
              </a:lnSpc>
              <a:spcBef>
                <a:spcPts val="0"/>
              </a:spcBef>
              <a:spcAft>
                <a:spcPts val="0"/>
              </a:spcAft>
              <a:buClr>
                <a:schemeClr val="dk1"/>
              </a:buClr>
              <a:buSzPct val="100740"/>
              <a:buFont typeface="Noto Sans Symbols"/>
              <a:buNone/>
            </a:pPr>
            <a:endParaRPr sz="2720" b="0" i="0" u="none" strike="noStrike" cap="none">
              <a:solidFill>
                <a:schemeClr val="dk1"/>
              </a:solidFill>
              <a:latin typeface="Calibri"/>
              <a:ea typeface="Calibri"/>
              <a:cs typeface="Calibri"/>
              <a:sym typeface="Calibri"/>
            </a:endParaRPr>
          </a:p>
        </p:txBody>
      </p:sp>
      <p:pic>
        <p:nvPicPr>
          <p:cNvPr id="616" name="Shape 616"/>
          <p:cNvPicPr preferRelativeResize="0"/>
          <p:nvPr/>
        </p:nvPicPr>
        <p:blipFill rotWithShape="1">
          <a:blip r:embed="rId3">
            <a:alphaModFix/>
          </a:blip>
          <a:srcRect/>
          <a:stretch/>
        </p:blipFill>
        <p:spPr>
          <a:xfrm>
            <a:off x="4143375" y="2786063"/>
            <a:ext cx="4762499" cy="2381249"/>
          </a:xfrm>
          <a:prstGeom prst="rect">
            <a:avLst/>
          </a:prstGeom>
          <a:noFill/>
          <a:ln>
            <a:noFill/>
          </a:ln>
        </p:spPr>
      </p:pic>
      <p:sp>
        <p:nvSpPr>
          <p:cNvPr id="617" name="Shape 617"/>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30</a:t>
            </a:fld>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622"/>
        <p:cNvGrpSpPr/>
        <p:nvPr/>
      </p:nvGrpSpPr>
      <p:grpSpPr>
        <a:xfrm>
          <a:off x="0" y="0"/>
          <a:ext cx="0" cy="0"/>
          <a:chOff x="0" y="0"/>
          <a:chExt cx="0" cy="0"/>
        </a:xfrm>
      </p:grpSpPr>
      <p:sp>
        <p:nvSpPr>
          <p:cNvPr id="623" name="Shape 623"/>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spcAft>
                <a:spcPts val="0"/>
              </a:spcAft>
              <a:buClr>
                <a:srgbClr val="337ED8"/>
              </a:buClr>
              <a:buSzPct val="25000"/>
              <a:buFont typeface="Calibri"/>
              <a:buNone/>
            </a:pPr>
            <a:r>
              <a:rPr lang="en-GB" sz="3959" b="0" i="0" u="none" strike="noStrike" cap="none">
                <a:solidFill>
                  <a:srgbClr val="337ED8"/>
                </a:solidFill>
                <a:latin typeface="Calibri"/>
                <a:ea typeface="Calibri"/>
                <a:cs typeface="Calibri"/>
                <a:sym typeface="Calibri"/>
              </a:rPr>
              <a:t>Calculating the Critical Path</a:t>
            </a:r>
            <a:br>
              <a:rPr lang="en-GB" sz="3959" b="0" i="0" u="none" strike="noStrike" cap="none">
                <a:solidFill>
                  <a:srgbClr val="337ED8"/>
                </a:solidFill>
                <a:latin typeface="Calibri"/>
                <a:ea typeface="Calibri"/>
                <a:cs typeface="Calibri"/>
                <a:sym typeface="Calibri"/>
              </a:rPr>
            </a:br>
            <a:r>
              <a:rPr lang="en-GB" sz="3959" b="0" i="0" u="none" strike="noStrike" cap="none">
                <a:solidFill>
                  <a:srgbClr val="337ED8"/>
                </a:solidFill>
                <a:latin typeface="Calibri"/>
                <a:ea typeface="Calibri"/>
                <a:cs typeface="Calibri"/>
                <a:sym typeface="Calibri"/>
              </a:rPr>
              <a:t>Terms Explained:  Float</a:t>
            </a:r>
          </a:p>
        </p:txBody>
      </p:sp>
      <p:sp>
        <p:nvSpPr>
          <p:cNvPr id="624" name="Shape 624"/>
          <p:cNvSpPr txBox="1">
            <a:spLocks noGrp="1"/>
          </p:cNvSpPr>
          <p:nvPr>
            <p:ph type="body" idx="1"/>
          </p:nvPr>
        </p:nvSpPr>
        <p:spPr>
          <a:xfrm>
            <a:off x="285750" y="1785938"/>
            <a:ext cx="3714750" cy="4625975"/>
          </a:xfrm>
          <a:prstGeom prst="rect">
            <a:avLst/>
          </a:prstGeom>
          <a:noFill/>
          <a:ln>
            <a:noFill/>
          </a:ln>
        </p:spPr>
        <p:txBody>
          <a:bodyPr lIns="91425" tIns="45700" rIns="91425" bIns="45700" anchor="t" anchorCtr="0">
            <a:noAutofit/>
          </a:bodyPr>
          <a:lstStyle/>
          <a:p>
            <a:pPr marL="438912" marR="0" lvl="0" indent="-324612" algn="l" rtl="0">
              <a:lnSpc>
                <a:spcPct val="90000"/>
              </a:lnSpc>
              <a:spcBef>
                <a:spcPts val="0"/>
              </a:spcBef>
              <a:spcAft>
                <a:spcPts val="0"/>
              </a:spcAft>
              <a:buClr>
                <a:schemeClr val="dk1"/>
              </a:buClr>
              <a:buSzPct val="99615"/>
              <a:buFont typeface="Noto Sans Symbols"/>
              <a:buChar char="◼"/>
            </a:pPr>
            <a:r>
              <a:rPr lang="en-GB" sz="2590" b="0" i="0" u="none" strike="noStrike" cap="none">
                <a:solidFill>
                  <a:schemeClr val="dk1"/>
                </a:solidFill>
                <a:latin typeface="Calibri"/>
                <a:ea typeface="Calibri"/>
                <a:cs typeface="Calibri"/>
                <a:sym typeface="Calibri"/>
              </a:rPr>
              <a:t>Float (aka Slack)</a:t>
            </a:r>
          </a:p>
          <a:p>
            <a:pPr marL="731520" marR="0" lvl="1" indent="-274319" algn="l" rtl="0">
              <a:lnSpc>
                <a:spcPct val="90000"/>
              </a:lnSpc>
              <a:spcBef>
                <a:spcPts val="444"/>
              </a:spcBef>
              <a:spcAft>
                <a:spcPts val="0"/>
              </a:spcAft>
              <a:buClr>
                <a:schemeClr val="dk1"/>
              </a:buClr>
              <a:buSzPct val="100909"/>
              <a:buFont typeface="Noto Sans Symbols"/>
              <a:buChar char="▪"/>
            </a:pPr>
            <a:r>
              <a:rPr lang="en-GB" sz="2220" b="0" i="0" u="none" strike="noStrike" cap="none">
                <a:solidFill>
                  <a:schemeClr val="dk1"/>
                </a:solidFill>
                <a:latin typeface="Calibri"/>
                <a:ea typeface="Calibri"/>
                <a:cs typeface="Calibri"/>
                <a:sym typeface="Calibri"/>
              </a:rPr>
              <a:t>Total Float:  The time by which an </a:t>
            </a:r>
            <a:r>
              <a:rPr lang="en-GB" sz="2220" b="1" i="1" u="none" strike="noStrike" cap="none">
                <a:solidFill>
                  <a:schemeClr val="dk1"/>
                </a:solidFill>
                <a:latin typeface="Calibri"/>
                <a:ea typeface="Calibri"/>
                <a:cs typeface="Calibri"/>
                <a:sym typeface="Calibri"/>
              </a:rPr>
              <a:t>activity</a:t>
            </a:r>
            <a:r>
              <a:rPr lang="en-GB" sz="2220" b="0" i="0" u="none" strike="noStrike" cap="none">
                <a:solidFill>
                  <a:schemeClr val="dk1"/>
                </a:solidFill>
                <a:latin typeface="Calibri"/>
                <a:ea typeface="Calibri"/>
                <a:cs typeface="Calibri"/>
                <a:sym typeface="Calibri"/>
              </a:rPr>
              <a:t> can be delayed without impacting the </a:t>
            </a:r>
            <a:r>
              <a:rPr lang="en-GB" sz="2220" b="1" i="0" u="none" strike="noStrike" cap="none">
                <a:solidFill>
                  <a:schemeClr val="dk1"/>
                </a:solidFill>
                <a:latin typeface="Calibri"/>
                <a:ea typeface="Calibri"/>
                <a:cs typeface="Calibri"/>
                <a:sym typeface="Calibri"/>
              </a:rPr>
              <a:t>project end date</a:t>
            </a:r>
          </a:p>
          <a:p>
            <a:pPr marL="996696" marR="0" lvl="2" indent="-234696" algn="l" rtl="0">
              <a:lnSpc>
                <a:spcPct val="90000"/>
              </a:lnSpc>
              <a:spcBef>
                <a:spcPts val="407"/>
              </a:spcBef>
              <a:spcAft>
                <a:spcPts val="0"/>
              </a:spcAft>
              <a:buClr>
                <a:schemeClr val="accent3"/>
              </a:buClr>
              <a:buSzPct val="101750"/>
              <a:buFont typeface="Arial"/>
              <a:buChar char="▪"/>
            </a:pPr>
            <a:r>
              <a:rPr lang="en-GB" sz="2035" b="0" i="0" u="none" strike="noStrike" cap="none">
                <a:solidFill>
                  <a:schemeClr val="dk1"/>
                </a:solidFill>
                <a:latin typeface="Calibri"/>
                <a:ea typeface="Calibri"/>
                <a:cs typeface="Calibri"/>
                <a:sym typeface="Calibri"/>
              </a:rPr>
              <a:t>LF-EF or LS-LS can be used to derive total float</a:t>
            </a:r>
          </a:p>
          <a:p>
            <a:pPr marL="731520" marR="0" lvl="1" indent="-274319" algn="l" rtl="0">
              <a:lnSpc>
                <a:spcPct val="90000"/>
              </a:lnSpc>
              <a:spcBef>
                <a:spcPts val="444"/>
              </a:spcBef>
              <a:spcAft>
                <a:spcPts val="0"/>
              </a:spcAft>
              <a:buClr>
                <a:schemeClr val="dk1"/>
              </a:buClr>
              <a:buSzPct val="100909"/>
              <a:buFont typeface="Noto Sans Symbols"/>
              <a:buChar char="▪"/>
            </a:pPr>
            <a:r>
              <a:rPr lang="en-GB" sz="2220" b="0" i="0" u="none" strike="noStrike" cap="none">
                <a:solidFill>
                  <a:schemeClr val="dk1"/>
                </a:solidFill>
                <a:latin typeface="Calibri"/>
                <a:ea typeface="Calibri"/>
                <a:cs typeface="Calibri"/>
                <a:sym typeface="Calibri"/>
              </a:rPr>
              <a:t>Free Float:  The time by which an </a:t>
            </a:r>
            <a:r>
              <a:rPr lang="en-GB" sz="2220" b="1" i="1" u="none" strike="noStrike" cap="none">
                <a:solidFill>
                  <a:schemeClr val="dk1"/>
                </a:solidFill>
                <a:latin typeface="Calibri"/>
                <a:ea typeface="Calibri"/>
                <a:cs typeface="Calibri"/>
                <a:sym typeface="Calibri"/>
              </a:rPr>
              <a:t>activity</a:t>
            </a:r>
            <a:r>
              <a:rPr lang="en-GB" sz="2220" b="0" i="0" u="none" strike="noStrike" cap="none">
                <a:solidFill>
                  <a:schemeClr val="dk1"/>
                </a:solidFill>
                <a:latin typeface="Calibri"/>
                <a:ea typeface="Calibri"/>
                <a:cs typeface="Calibri"/>
                <a:sym typeface="Calibri"/>
              </a:rPr>
              <a:t> can be delayed without impacting the start time of </a:t>
            </a:r>
            <a:r>
              <a:rPr lang="en-GB" sz="2220" b="1" i="0" u="none" strike="noStrike" cap="none">
                <a:solidFill>
                  <a:schemeClr val="dk1"/>
                </a:solidFill>
                <a:latin typeface="Calibri"/>
                <a:ea typeface="Calibri"/>
                <a:cs typeface="Calibri"/>
                <a:sym typeface="Calibri"/>
              </a:rPr>
              <a:t>any successor activity</a:t>
            </a:r>
          </a:p>
        </p:txBody>
      </p:sp>
      <p:sp>
        <p:nvSpPr>
          <p:cNvPr id="625" name="Shape 625"/>
          <p:cNvSpPr/>
          <p:nvPr/>
        </p:nvSpPr>
        <p:spPr>
          <a:xfrm>
            <a:off x="7572396" y="214312"/>
            <a:ext cx="1285854" cy="785794"/>
          </a:xfrm>
          <a:prstGeom prst="wedgeRoundRectCallout">
            <a:avLst>
              <a:gd name="adj1" fmla="val -20833"/>
              <a:gd name="adj2" fmla="val 77686"/>
              <a:gd name="adj3" fmla="val 16667"/>
            </a:avLst>
          </a:prstGeom>
          <a:solidFill>
            <a:schemeClr val="accent1"/>
          </a:solidFill>
          <a:ln w="25400" cap="flat" cmpd="sng">
            <a:solidFill>
              <a:srgbClr val="395E89"/>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50" b="1" i="1">
                <a:solidFill>
                  <a:schemeClr val="dk1"/>
                </a:solidFill>
                <a:latin typeface="Calibri"/>
                <a:ea typeface="Calibri"/>
                <a:cs typeface="Calibri"/>
                <a:sym typeface="Calibri"/>
              </a:rPr>
              <a:t>Definition</a:t>
            </a:r>
          </a:p>
        </p:txBody>
      </p:sp>
      <p:pic>
        <p:nvPicPr>
          <p:cNvPr id="626" name="Shape 626"/>
          <p:cNvPicPr preferRelativeResize="0"/>
          <p:nvPr/>
        </p:nvPicPr>
        <p:blipFill rotWithShape="1">
          <a:blip r:embed="rId3">
            <a:alphaModFix/>
          </a:blip>
          <a:srcRect/>
          <a:stretch/>
        </p:blipFill>
        <p:spPr>
          <a:xfrm>
            <a:off x="4143375" y="2786063"/>
            <a:ext cx="4762499" cy="2381249"/>
          </a:xfrm>
          <a:prstGeom prst="rect">
            <a:avLst/>
          </a:prstGeom>
          <a:noFill/>
          <a:ln>
            <a:noFill/>
          </a:ln>
        </p:spPr>
      </p:pic>
      <p:sp>
        <p:nvSpPr>
          <p:cNvPr id="627" name="Shape 627"/>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31</a:t>
            </a:fld>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32"/>
        <p:cNvGrpSpPr/>
        <p:nvPr/>
      </p:nvGrpSpPr>
      <p:grpSpPr>
        <a:xfrm>
          <a:off x="0" y="0"/>
          <a:ext cx="0" cy="0"/>
          <a:chOff x="0" y="0"/>
          <a:chExt cx="0" cy="0"/>
        </a:xfrm>
      </p:grpSpPr>
      <p:sp>
        <p:nvSpPr>
          <p:cNvPr id="633" name="Shape 633"/>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PERT diagram key</a:t>
            </a:r>
          </a:p>
        </p:txBody>
      </p:sp>
      <p:graphicFrame>
        <p:nvGraphicFramePr>
          <p:cNvPr id="634" name="Shape 634"/>
          <p:cNvGraphicFramePr/>
          <p:nvPr/>
        </p:nvGraphicFramePr>
        <p:xfrm>
          <a:off x="395287" y="2276475"/>
          <a:ext cx="4038600" cy="3413150"/>
        </p:xfrm>
        <a:graphic>
          <a:graphicData uri="http://schemas.openxmlformats.org/drawingml/2006/table">
            <a:tbl>
              <a:tblPr>
                <a:noFill/>
                <a:tableStyleId>{D5D53765-DE34-4004-B705-1607F255D6A3}</a:tableStyleId>
              </a:tblPr>
              <a:tblGrid>
                <a:gridCol w="1103300">
                  <a:extLst>
                    <a:ext uri="{9D8B030D-6E8A-4147-A177-3AD203B41FA5}">
                      <a16:colId xmlns:a16="http://schemas.microsoft.com/office/drawing/2014/main" val="20000"/>
                    </a:ext>
                  </a:extLst>
                </a:gridCol>
                <a:gridCol w="1854200">
                  <a:extLst>
                    <a:ext uri="{9D8B030D-6E8A-4147-A177-3AD203B41FA5}">
                      <a16:colId xmlns:a16="http://schemas.microsoft.com/office/drawing/2014/main" val="20001"/>
                    </a:ext>
                  </a:extLst>
                </a:gridCol>
                <a:gridCol w="1081100">
                  <a:extLst>
                    <a:ext uri="{9D8B030D-6E8A-4147-A177-3AD203B41FA5}">
                      <a16:colId xmlns:a16="http://schemas.microsoft.com/office/drawing/2014/main" val="20002"/>
                    </a:ext>
                  </a:extLst>
                </a:gridCol>
              </a:tblGrid>
              <a:tr h="1090625">
                <a:tc>
                  <a:txBody>
                    <a:bodyPr/>
                    <a:lstStyle/>
                    <a:p>
                      <a:pPr marL="0" marR="0" lvl="0" indent="0" algn="l" rtl="0">
                        <a:lnSpc>
                          <a:spcPct val="100000"/>
                        </a:lnSpc>
                        <a:spcBef>
                          <a:spcPts val="0"/>
                        </a:spcBef>
                        <a:spcAft>
                          <a:spcPts val="0"/>
                        </a:spcAft>
                        <a:buClr>
                          <a:schemeClr val="dk1"/>
                        </a:buClr>
                        <a:buSzPct val="25000"/>
                        <a:buFont typeface="Arial"/>
                        <a:buNone/>
                      </a:pPr>
                      <a:r>
                        <a:rPr lang="en-GB" sz="2400" b="1" i="0" u="none" strike="noStrike" cap="none">
                          <a:solidFill>
                            <a:schemeClr val="dk1"/>
                          </a:solidFill>
                          <a:latin typeface="Arial"/>
                          <a:ea typeface="Arial"/>
                          <a:cs typeface="Arial"/>
                          <a:sym typeface="Arial"/>
                        </a:rPr>
                        <a:t>EST</a:t>
                      </a:r>
                    </a:p>
                  </a:txBody>
                  <a:tcPr marL="91450" marR="91450" marT="45725" marB="45725">
                    <a:lnL w="38100" cap="flat" cmpd="sng">
                      <a:solidFill>
                        <a:schemeClr val="dk1"/>
                      </a:solidFill>
                      <a:prstDash val="solid"/>
                      <a:round/>
                      <a:headEnd type="none" w="med" len="med"/>
                      <a:tailEnd type="none" w="med" len="med"/>
                    </a:lnL>
                    <a:lnR w="38100" cap="flat" cmpd="sng">
                      <a:solidFill>
                        <a:schemeClr val="dk1"/>
                      </a:solidFill>
                      <a:prstDash val="solid"/>
                      <a:round/>
                      <a:headEnd type="none" w="med" len="med"/>
                      <a:tailEnd type="none" w="med" len="med"/>
                    </a:lnR>
                    <a:lnT w="38100" cap="flat" cmpd="sng">
                      <a:solidFill>
                        <a:schemeClr val="dk1"/>
                      </a:solidFill>
                      <a:prstDash val="solid"/>
                      <a:round/>
                      <a:headEnd type="none" w="med" len="med"/>
                      <a:tailEnd type="none" w="med" len="med"/>
                    </a:lnT>
                    <a:lnB w="38100" cap="flat" cmpd="sng">
                      <a:solidFill>
                        <a:schemeClr val="dk1"/>
                      </a:solidFill>
                      <a:prstDash val="solid"/>
                      <a:round/>
                      <a:headEnd type="none" w="med" len="med"/>
                      <a:tailEnd type="none" w="med" len="med"/>
                    </a:lnB>
                  </a:tcPr>
                </a:tc>
                <a:tc>
                  <a:txBody>
                    <a:bodyPr/>
                    <a:lstStyle/>
                    <a:p>
                      <a:pPr marL="0" marR="0" lvl="0" indent="0" algn="ctr" rtl="0">
                        <a:lnSpc>
                          <a:spcPct val="100000"/>
                        </a:lnSpc>
                        <a:spcBef>
                          <a:spcPts val="0"/>
                        </a:spcBef>
                        <a:spcAft>
                          <a:spcPts val="0"/>
                        </a:spcAft>
                        <a:buClr>
                          <a:schemeClr val="dk1"/>
                        </a:buClr>
                        <a:buSzPct val="25000"/>
                        <a:buFont typeface="Arial"/>
                        <a:buNone/>
                      </a:pPr>
                      <a:r>
                        <a:rPr lang="en-GB" sz="2400" b="1" i="0" u="none" strike="noStrike" cap="none">
                          <a:solidFill>
                            <a:schemeClr val="dk1"/>
                          </a:solidFill>
                          <a:latin typeface="Arial"/>
                          <a:ea typeface="Arial"/>
                          <a:cs typeface="Arial"/>
                          <a:sym typeface="Arial"/>
                        </a:rPr>
                        <a:t>Duration</a:t>
                      </a:r>
                    </a:p>
                  </a:txBody>
                  <a:tcPr marL="91450" marR="91450" marT="45725" marB="45725">
                    <a:lnL w="38100" cap="flat" cmpd="sng">
                      <a:solidFill>
                        <a:schemeClr val="dk1"/>
                      </a:solidFill>
                      <a:prstDash val="solid"/>
                      <a:round/>
                      <a:headEnd type="none" w="med" len="med"/>
                      <a:tailEnd type="none" w="med" len="med"/>
                    </a:lnL>
                    <a:lnR w="38100" cap="flat" cmpd="sng">
                      <a:solidFill>
                        <a:schemeClr val="dk1"/>
                      </a:solidFill>
                      <a:prstDash val="solid"/>
                      <a:round/>
                      <a:headEnd type="none" w="med" len="med"/>
                      <a:tailEnd type="none" w="med" len="med"/>
                    </a:lnR>
                    <a:lnT w="38100" cap="flat" cmpd="sng">
                      <a:solidFill>
                        <a:schemeClr val="dk1"/>
                      </a:solidFill>
                      <a:prstDash val="solid"/>
                      <a:round/>
                      <a:headEnd type="none" w="med" len="med"/>
                      <a:tailEnd type="none" w="med" len="med"/>
                    </a:lnT>
                    <a:lnB w="38100" cap="flat" cmpd="sng">
                      <a:solidFill>
                        <a:schemeClr val="dk1"/>
                      </a:solidFill>
                      <a:prstDash val="solid"/>
                      <a:round/>
                      <a:headEnd type="none" w="med" len="med"/>
                      <a:tailEnd type="none" w="med" len="med"/>
                    </a:lnB>
                  </a:tcPr>
                </a:tc>
                <a:tc>
                  <a:txBody>
                    <a:bodyPr/>
                    <a:lstStyle/>
                    <a:p>
                      <a:pPr marL="0" marR="0" lvl="0" indent="0" algn="l" rtl="0">
                        <a:lnSpc>
                          <a:spcPct val="100000"/>
                        </a:lnSpc>
                        <a:spcBef>
                          <a:spcPts val="0"/>
                        </a:spcBef>
                        <a:spcAft>
                          <a:spcPts val="0"/>
                        </a:spcAft>
                        <a:buClr>
                          <a:schemeClr val="dk1"/>
                        </a:buClr>
                        <a:buSzPct val="25000"/>
                        <a:buFont typeface="Arial"/>
                        <a:buNone/>
                      </a:pPr>
                      <a:r>
                        <a:rPr lang="en-GB" sz="2400" b="1" i="0" u="none" strike="noStrike" cap="none">
                          <a:solidFill>
                            <a:schemeClr val="dk1"/>
                          </a:solidFill>
                          <a:latin typeface="Arial"/>
                          <a:ea typeface="Arial"/>
                          <a:cs typeface="Arial"/>
                          <a:sym typeface="Arial"/>
                        </a:rPr>
                        <a:t>EFT</a:t>
                      </a:r>
                    </a:p>
                  </a:txBody>
                  <a:tcPr marL="91450" marR="91450" marT="45725" marB="45725">
                    <a:lnL w="38100" cap="flat" cmpd="sng">
                      <a:solidFill>
                        <a:schemeClr val="dk1"/>
                      </a:solidFill>
                      <a:prstDash val="solid"/>
                      <a:round/>
                      <a:headEnd type="none" w="med" len="med"/>
                      <a:tailEnd type="none" w="med" len="med"/>
                    </a:lnL>
                    <a:lnR w="38100" cap="flat" cmpd="sng">
                      <a:solidFill>
                        <a:schemeClr val="dk1"/>
                      </a:solidFill>
                      <a:prstDash val="solid"/>
                      <a:round/>
                      <a:headEnd type="none" w="med" len="med"/>
                      <a:tailEnd type="none" w="med" len="med"/>
                    </a:lnR>
                    <a:lnT w="38100" cap="flat" cmpd="sng">
                      <a:solidFill>
                        <a:schemeClr val="dk1"/>
                      </a:solidFill>
                      <a:prstDash val="solid"/>
                      <a:round/>
                      <a:headEnd type="none" w="med" len="med"/>
                      <a:tailEnd type="none" w="med" len="med"/>
                    </a:lnT>
                    <a:lnB w="38100" cap="flat" cmpd="sng">
                      <a:solidFill>
                        <a:schemeClr val="dk1"/>
                      </a:solidFill>
                      <a:prstDash val="solid"/>
                      <a:round/>
                      <a:headEnd type="none" w="med" len="med"/>
                      <a:tailEnd type="none" w="med" len="med"/>
                    </a:lnB>
                  </a:tcPr>
                </a:tc>
                <a:extLst>
                  <a:ext uri="{0D108BD9-81ED-4DB2-BD59-A6C34878D82A}">
                    <a16:rowId xmlns:a16="http://schemas.microsoft.com/office/drawing/2014/main" val="10000"/>
                  </a:ext>
                </a:extLst>
              </a:tr>
              <a:tr h="1231900">
                <a:tc gridSpan="3">
                  <a:txBody>
                    <a:bodyPr/>
                    <a:lstStyle/>
                    <a:p>
                      <a:pPr marL="0" marR="0" lvl="0" indent="0" algn="ctr" rtl="0">
                        <a:lnSpc>
                          <a:spcPct val="100000"/>
                        </a:lnSpc>
                        <a:spcBef>
                          <a:spcPts val="0"/>
                        </a:spcBef>
                        <a:spcAft>
                          <a:spcPts val="0"/>
                        </a:spcAft>
                        <a:buClr>
                          <a:schemeClr val="dk1"/>
                        </a:buClr>
                        <a:buSzPct val="25000"/>
                        <a:buFont typeface="Arial"/>
                        <a:buNone/>
                      </a:pPr>
                      <a:r>
                        <a:rPr lang="en-GB" sz="2400" b="1" i="0" u="none" strike="noStrike" cap="none">
                          <a:solidFill>
                            <a:schemeClr val="dk1"/>
                          </a:solidFill>
                          <a:latin typeface="Arial"/>
                          <a:ea typeface="Arial"/>
                          <a:cs typeface="Arial"/>
                          <a:sym typeface="Arial"/>
                        </a:rPr>
                        <a:t>Task Name</a:t>
                      </a:r>
                    </a:p>
                    <a:p>
                      <a:pPr marL="0" marR="0" lvl="0" indent="0" algn="ctr" rtl="0">
                        <a:lnSpc>
                          <a:spcPct val="100000"/>
                        </a:lnSpc>
                        <a:spcBef>
                          <a:spcPts val="0"/>
                        </a:spcBef>
                        <a:spcAft>
                          <a:spcPts val="0"/>
                        </a:spcAft>
                        <a:buClr>
                          <a:schemeClr val="dk1"/>
                        </a:buClr>
                        <a:buSzPct val="25000"/>
                        <a:buFont typeface="Calibri"/>
                        <a:buNone/>
                      </a:pPr>
                      <a:endParaRPr sz="2400" b="1"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chemeClr val="dk1"/>
                        </a:buClr>
                        <a:buSzPct val="25000"/>
                        <a:buFont typeface="Calibri"/>
                        <a:buNone/>
                      </a:pPr>
                      <a:endParaRPr sz="2400" b="1" i="0" u="none" strike="noStrike" cap="none">
                        <a:solidFill>
                          <a:schemeClr val="dk1"/>
                        </a:solidFill>
                        <a:latin typeface="Arial"/>
                        <a:ea typeface="Arial"/>
                        <a:cs typeface="Arial"/>
                        <a:sym typeface="Arial"/>
                      </a:endParaRPr>
                    </a:p>
                  </a:txBody>
                  <a:tcPr marL="91450" marR="91450" marT="45725" marB="45725">
                    <a:lnL w="38100" cap="flat" cmpd="sng">
                      <a:solidFill>
                        <a:schemeClr val="dk1"/>
                      </a:solidFill>
                      <a:prstDash val="solid"/>
                      <a:round/>
                      <a:headEnd type="none" w="med" len="med"/>
                      <a:tailEnd type="none" w="med" len="med"/>
                    </a:lnL>
                    <a:lnR w="38100" cap="flat" cmpd="sng">
                      <a:solidFill>
                        <a:schemeClr val="dk1"/>
                      </a:solidFill>
                      <a:prstDash val="solid"/>
                      <a:round/>
                      <a:headEnd type="none" w="med" len="med"/>
                      <a:tailEnd type="none" w="med" len="med"/>
                    </a:lnR>
                    <a:lnT w="38100" cap="flat" cmpd="sng">
                      <a:solidFill>
                        <a:schemeClr val="dk1"/>
                      </a:solidFill>
                      <a:prstDash val="solid"/>
                      <a:round/>
                      <a:headEnd type="none" w="med" len="med"/>
                      <a:tailEnd type="none" w="med" len="med"/>
                    </a:lnT>
                    <a:lnB w="38100" cap="flat" cmpd="sng">
                      <a:solidFill>
                        <a:schemeClr val="dk1"/>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1090625">
                <a:tc>
                  <a:txBody>
                    <a:bodyPr/>
                    <a:lstStyle/>
                    <a:p>
                      <a:pPr marL="0" marR="0" lvl="0" indent="0" algn="l" rtl="0">
                        <a:lnSpc>
                          <a:spcPct val="100000"/>
                        </a:lnSpc>
                        <a:spcBef>
                          <a:spcPts val="0"/>
                        </a:spcBef>
                        <a:spcAft>
                          <a:spcPts val="0"/>
                        </a:spcAft>
                        <a:buClr>
                          <a:schemeClr val="dk1"/>
                        </a:buClr>
                        <a:buSzPct val="25000"/>
                        <a:buFont typeface="Arial"/>
                        <a:buNone/>
                      </a:pPr>
                      <a:r>
                        <a:rPr lang="en-GB" sz="2400" b="1" i="0" u="none" strike="noStrike" cap="none">
                          <a:solidFill>
                            <a:schemeClr val="dk1"/>
                          </a:solidFill>
                          <a:latin typeface="Arial"/>
                          <a:ea typeface="Arial"/>
                          <a:cs typeface="Arial"/>
                          <a:sym typeface="Arial"/>
                        </a:rPr>
                        <a:t>LST</a:t>
                      </a:r>
                    </a:p>
                  </a:txBody>
                  <a:tcPr marL="91450" marR="91450" marT="45725" marB="45725">
                    <a:lnL w="38100" cap="flat" cmpd="sng">
                      <a:solidFill>
                        <a:schemeClr val="dk1"/>
                      </a:solidFill>
                      <a:prstDash val="solid"/>
                      <a:round/>
                      <a:headEnd type="none" w="med" len="med"/>
                      <a:tailEnd type="none" w="med" len="med"/>
                    </a:lnL>
                    <a:lnR w="38100" cap="flat" cmpd="sng">
                      <a:solidFill>
                        <a:schemeClr val="dk1"/>
                      </a:solidFill>
                      <a:prstDash val="solid"/>
                      <a:round/>
                      <a:headEnd type="none" w="med" len="med"/>
                      <a:tailEnd type="none" w="med" len="med"/>
                    </a:lnR>
                    <a:lnT w="38100" cap="flat" cmpd="sng">
                      <a:solidFill>
                        <a:schemeClr val="dk1"/>
                      </a:solidFill>
                      <a:prstDash val="solid"/>
                      <a:round/>
                      <a:headEnd type="none" w="med" len="med"/>
                      <a:tailEnd type="none" w="med" len="med"/>
                    </a:lnT>
                    <a:lnB w="38100" cap="flat" cmpd="sng">
                      <a:solidFill>
                        <a:schemeClr val="dk1"/>
                      </a:solidFill>
                      <a:prstDash val="solid"/>
                      <a:round/>
                      <a:headEnd type="none" w="med" len="med"/>
                      <a:tailEnd type="none" w="med" len="med"/>
                    </a:lnB>
                  </a:tcPr>
                </a:tc>
                <a:tc>
                  <a:txBody>
                    <a:bodyPr/>
                    <a:lstStyle/>
                    <a:p>
                      <a:pPr marL="0" marR="0" lvl="0" indent="0" algn="ctr" rtl="0">
                        <a:lnSpc>
                          <a:spcPct val="100000"/>
                        </a:lnSpc>
                        <a:spcBef>
                          <a:spcPts val="0"/>
                        </a:spcBef>
                        <a:spcAft>
                          <a:spcPts val="0"/>
                        </a:spcAft>
                        <a:buClr>
                          <a:schemeClr val="dk1"/>
                        </a:buClr>
                        <a:buSzPct val="25000"/>
                        <a:buFont typeface="Arial"/>
                        <a:buNone/>
                      </a:pPr>
                      <a:r>
                        <a:rPr lang="en-GB" sz="2400" b="1" i="0" u="none" strike="noStrike" cap="none">
                          <a:solidFill>
                            <a:schemeClr val="dk1"/>
                          </a:solidFill>
                          <a:latin typeface="Arial"/>
                          <a:ea typeface="Arial"/>
                          <a:cs typeface="Arial"/>
                          <a:sym typeface="Arial"/>
                        </a:rPr>
                        <a:t>Slack</a:t>
                      </a:r>
                    </a:p>
                  </a:txBody>
                  <a:tcPr marL="91450" marR="91450" marT="45725" marB="45725">
                    <a:lnL w="38100" cap="flat" cmpd="sng">
                      <a:solidFill>
                        <a:schemeClr val="dk1"/>
                      </a:solidFill>
                      <a:prstDash val="solid"/>
                      <a:round/>
                      <a:headEnd type="none" w="med" len="med"/>
                      <a:tailEnd type="none" w="med" len="med"/>
                    </a:lnL>
                    <a:lnR w="38100" cap="flat" cmpd="sng">
                      <a:solidFill>
                        <a:schemeClr val="dk1"/>
                      </a:solidFill>
                      <a:prstDash val="solid"/>
                      <a:round/>
                      <a:headEnd type="none" w="med" len="med"/>
                      <a:tailEnd type="none" w="med" len="med"/>
                    </a:lnR>
                    <a:lnT w="38100" cap="flat" cmpd="sng">
                      <a:solidFill>
                        <a:schemeClr val="dk1"/>
                      </a:solidFill>
                      <a:prstDash val="solid"/>
                      <a:round/>
                      <a:headEnd type="none" w="med" len="med"/>
                      <a:tailEnd type="none" w="med" len="med"/>
                    </a:lnT>
                    <a:lnB w="38100" cap="flat" cmpd="sng">
                      <a:solidFill>
                        <a:schemeClr val="dk1"/>
                      </a:solidFill>
                      <a:prstDash val="solid"/>
                      <a:round/>
                      <a:headEnd type="none" w="med" len="med"/>
                      <a:tailEnd type="none" w="med" len="med"/>
                    </a:lnB>
                  </a:tcPr>
                </a:tc>
                <a:tc>
                  <a:txBody>
                    <a:bodyPr/>
                    <a:lstStyle/>
                    <a:p>
                      <a:pPr marL="0" marR="0" lvl="0" indent="0" algn="l" rtl="0">
                        <a:lnSpc>
                          <a:spcPct val="100000"/>
                        </a:lnSpc>
                        <a:spcBef>
                          <a:spcPts val="0"/>
                        </a:spcBef>
                        <a:spcAft>
                          <a:spcPts val="0"/>
                        </a:spcAft>
                        <a:buClr>
                          <a:schemeClr val="dk1"/>
                        </a:buClr>
                        <a:buSzPct val="25000"/>
                        <a:buFont typeface="Arial"/>
                        <a:buNone/>
                      </a:pPr>
                      <a:r>
                        <a:rPr lang="en-GB" sz="2400" b="1" i="0" u="none" strike="noStrike" cap="none">
                          <a:solidFill>
                            <a:schemeClr val="dk1"/>
                          </a:solidFill>
                          <a:latin typeface="Arial"/>
                          <a:ea typeface="Arial"/>
                          <a:cs typeface="Arial"/>
                          <a:sym typeface="Arial"/>
                        </a:rPr>
                        <a:t>LFT</a:t>
                      </a:r>
                    </a:p>
                  </a:txBody>
                  <a:tcPr marL="91450" marR="91450" marT="45725" marB="45725">
                    <a:lnL w="38100" cap="flat" cmpd="sng">
                      <a:solidFill>
                        <a:schemeClr val="dk1"/>
                      </a:solidFill>
                      <a:prstDash val="solid"/>
                      <a:round/>
                      <a:headEnd type="none" w="med" len="med"/>
                      <a:tailEnd type="none" w="med" len="med"/>
                    </a:lnL>
                    <a:lnR w="38100" cap="flat" cmpd="sng">
                      <a:solidFill>
                        <a:schemeClr val="dk1"/>
                      </a:solidFill>
                      <a:prstDash val="solid"/>
                      <a:round/>
                      <a:headEnd type="none" w="med" len="med"/>
                      <a:tailEnd type="none" w="med" len="med"/>
                    </a:lnR>
                    <a:lnT w="38100" cap="flat" cmpd="sng">
                      <a:solidFill>
                        <a:schemeClr val="dk1"/>
                      </a:solidFill>
                      <a:prstDash val="solid"/>
                      <a:round/>
                      <a:headEnd type="none" w="med" len="med"/>
                      <a:tailEnd type="none" w="med" len="med"/>
                    </a:lnT>
                    <a:lnB w="38100" cap="flat" cmpd="sng">
                      <a:solidFill>
                        <a:schemeClr val="dk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635" name="Shape 635"/>
          <p:cNvSpPr txBox="1">
            <a:spLocks noGrp="1"/>
          </p:cNvSpPr>
          <p:nvPr>
            <p:ph type="body" idx="1"/>
          </p:nvPr>
        </p:nvSpPr>
        <p:spPr>
          <a:xfrm>
            <a:off x="4648200" y="1600200"/>
            <a:ext cx="4038599" cy="4525963"/>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EST : Earliest Start Time</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LST : Latest Start Time</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EFT : Earliest Finish Time</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LFT : Latest Finish Time</a:t>
            </a:r>
          </a:p>
          <a:p>
            <a:pPr marL="0" marR="0" lvl="0" indent="0" algn="l" rtl="0">
              <a:spcBef>
                <a:spcPts val="640"/>
              </a:spcBef>
              <a:buClr>
                <a:srgbClr val="FF0000"/>
              </a:buClr>
              <a:buSzPct val="25000"/>
              <a:buFont typeface="Arial"/>
              <a:buNone/>
            </a:pPr>
            <a:r>
              <a:rPr lang="en-GB" sz="3200" b="1" i="1" u="none" strike="noStrike" cap="none">
                <a:solidFill>
                  <a:srgbClr val="FF0000"/>
                </a:solidFill>
                <a:latin typeface="Arial"/>
                <a:ea typeface="Arial"/>
                <a:cs typeface="Arial"/>
                <a:sym typeface="Arial"/>
              </a:rPr>
              <a:t>If Slack is Zero then this activity/task is on the critical path!</a:t>
            </a:r>
          </a:p>
        </p:txBody>
      </p:sp>
      <p:sp>
        <p:nvSpPr>
          <p:cNvPr id="636" name="Shape 636"/>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32</a:t>
            </a:fld>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642" name="Shape 642"/>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Product Based Planning</a:t>
            </a:r>
          </a:p>
        </p:txBody>
      </p:sp>
      <p:sp>
        <p:nvSpPr>
          <p:cNvPr id="643" name="Shape 643"/>
          <p:cNvSpPr txBox="1">
            <a:spLocks noGrp="1"/>
          </p:cNvSpPr>
          <p:nvPr>
            <p:ph type="body" idx="1"/>
          </p:nvPr>
        </p:nvSpPr>
        <p:spPr>
          <a:xfrm>
            <a:off x="457200" y="1600200"/>
            <a:ext cx="5770563" cy="4525963"/>
          </a:xfrm>
          <a:prstGeom prst="rect">
            <a:avLst/>
          </a:prstGeom>
          <a:noFill/>
          <a:ln>
            <a:noFill/>
          </a:ln>
        </p:spPr>
        <p:txBody>
          <a:bodyPr lIns="91425" tIns="45700" rIns="91425" bIns="45700" anchor="t" anchorCtr="0">
            <a:noAutofit/>
          </a:bodyPr>
          <a:lstStyle/>
          <a:p>
            <a:pPr marL="0" marR="0" lvl="0" indent="0" algn="l" rtl="0">
              <a:lnSpc>
                <a:spcPct val="80000"/>
              </a:lnSpc>
              <a:spcBef>
                <a:spcPts val="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Three steps:</a:t>
            </a:r>
          </a:p>
          <a:p>
            <a:pPr marL="609600" marR="0" lvl="0" indent="-609600" algn="l" rtl="0">
              <a:lnSpc>
                <a:spcPct val="80000"/>
              </a:lnSpc>
              <a:spcBef>
                <a:spcPts val="560"/>
              </a:spcBef>
              <a:spcAft>
                <a:spcPts val="0"/>
              </a:spcAft>
              <a:buClr>
                <a:schemeClr val="dk1"/>
              </a:buClr>
              <a:buSzPct val="100000"/>
              <a:buFont typeface="Arial"/>
              <a:buNone/>
            </a:pPr>
            <a:endParaRPr sz="2800" b="0" i="0" u="none" strike="noStrike" cap="none">
              <a:solidFill>
                <a:schemeClr val="dk1"/>
              </a:solidFill>
              <a:latin typeface="Arial"/>
              <a:ea typeface="Arial"/>
              <a:cs typeface="Arial"/>
              <a:sym typeface="Arial"/>
            </a:endParaRPr>
          </a:p>
          <a:p>
            <a:pPr marL="609600" marR="0" lvl="0" indent="-609600" algn="l" rtl="0">
              <a:lnSpc>
                <a:spcPct val="80000"/>
              </a:lnSpc>
              <a:spcBef>
                <a:spcPts val="560"/>
              </a:spcBef>
              <a:spcAft>
                <a:spcPts val="0"/>
              </a:spcAft>
              <a:buClr>
                <a:schemeClr val="dk1"/>
              </a:buClr>
              <a:buSzPct val="100000"/>
              <a:buFont typeface="Arial"/>
              <a:buAutoNum type="arabicPeriod"/>
            </a:pPr>
            <a:r>
              <a:rPr lang="en-GB" sz="2800" b="0" i="0" u="none" strike="noStrike" cap="none">
                <a:solidFill>
                  <a:schemeClr val="dk1"/>
                </a:solidFill>
                <a:latin typeface="Arial"/>
                <a:ea typeface="Arial"/>
                <a:cs typeface="Arial"/>
                <a:sym typeface="Arial"/>
              </a:rPr>
              <a:t>Identify the specialist and management products that need to be produced.</a:t>
            </a:r>
          </a:p>
          <a:p>
            <a:pPr marL="609600" marR="0" lvl="0" indent="-609600" algn="l" rtl="0">
              <a:lnSpc>
                <a:spcPct val="80000"/>
              </a:lnSpc>
              <a:spcBef>
                <a:spcPts val="560"/>
              </a:spcBef>
              <a:spcAft>
                <a:spcPts val="0"/>
              </a:spcAft>
              <a:buClr>
                <a:schemeClr val="dk1"/>
              </a:buClr>
              <a:buSzPct val="100000"/>
              <a:buFont typeface="Arial"/>
              <a:buAutoNum type="arabicPeriod"/>
            </a:pPr>
            <a:r>
              <a:rPr lang="en-GB" sz="2800" b="0" i="0" u="none" strike="noStrike" cap="none">
                <a:solidFill>
                  <a:schemeClr val="dk1"/>
                </a:solidFill>
                <a:latin typeface="Arial"/>
                <a:ea typeface="Arial"/>
                <a:cs typeface="Arial"/>
                <a:sym typeface="Arial"/>
              </a:rPr>
              <a:t>Describe the final product of the project as well as simple and integration products as necessary</a:t>
            </a:r>
          </a:p>
          <a:p>
            <a:pPr marL="609600" marR="0" lvl="0" indent="-609600" algn="l" rtl="0">
              <a:lnSpc>
                <a:spcPct val="80000"/>
              </a:lnSpc>
              <a:spcBef>
                <a:spcPts val="560"/>
              </a:spcBef>
              <a:buClr>
                <a:schemeClr val="dk1"/>
              </a:buClr>
              <a:buSzPct val="100000"/>
              <a:buFont typeface="Arial"/>
              <a:buAutoNum type="arabicPeriod"/>
            </a:pPr>
            <a:r>
              <a:rPr lang="en-GB" sz="2800" b="0" i="0" u="none" strike="noStrike" cap="none">
                <a:solidFill>
                  <a:schemeClr val="dk1"/>
                </a:solidFill>
                <a:latin typeface="Arial"/>
                <a:ea typeface="Arial"/>
                <a:cs typeface="Arial"/>
                <a:sym typeface="Arial"/>
              </a:rPr>
              <a:t>Sequence them in their logical order of creation.</a:t>
            </a:r>
          </a:p>
        </p:txBody>
      </p:sp>
      <p:grpSp>
        <p:nvGrpSpPr>
          <p:cNvPr id="644" name="Shape 644"/>
          <p:cNvGrpSpPr/>
          <p:nvPr/>
        </p:nvGrpSpPr>
        <p:grpSpPr>
          <a:xfrm>
            <a:off x="6227762" y="1557338"/>
            <a:ext cx="2520949" cy="1150936"/>
            <a:chOff x="3922" y="981"/>
            <a:chExt cx="1587" cy="725"/>
          </a:xfrm>
        </p:grpSpPr>
        <p:sp>
          <p:nvSpPr>
            <p:cNvPr id="645" name="Shape 645"/>
            <p:cNvSpPr/>
            <p:nvPr/>
          </p:nvSpPr>
          <p:spPr>
            <a:xfrm>
              <a:off x="3922" y="981"/>
              <a:ext cx="1587" cy="725"/>
            </a:xfrm>
            <a:prstGeom prst="wedgeRoundRectCallout">
              <a:avLst>
                <a:gd name="adj1" fmla="val -77708"/>
                <a:gd name="adj2" fmla="val 76481"/>
                <a:gd name="adj3" fmla="val 16667"/>
              </a:avLst>
            </a:prstGeom>
            <a:solidFill>
              <a:srgbClr val="CC99FF">
                <a:alpha val="42745"/>
              </a:srgbClr>
            </a:solidFill>
            <a:ln w="19050" cap="flat" cmpd="sng">
              <a:solidFill>
                <a:srgbClr val="6600CC"/>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None/>
              </a:pPr>
              <a:endParaRPr sz="1800">
                <a:solidFill>
                  <a:schemeClr val="dk1"/>
                </a:solidFill>
                <a:latin typeface="Times"/>
                <a:ea typeface="Times"/>
                <a:cs typeface="Times"/>
                <a:sym typeface="Times"/>
              </a:endParaRPr>
            </a:p>
          </p:txBody>
        </p:sp>
        <p:sp>
          <p:nvSpPr>
            <p:cNvPr id="646" name="Shape 646"/>
            <p:cNvSpPr txBox="1"/>
            <p:nvPr/>
          </p:nvSpPr>
          <p:spPr>
            <a:xfrm>
              <a:off x="3968" y="1071"/>
              <a:ext cx="1497" cy="49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GB" sz="1800" b="1">
                  <a:solidFill>
                    <a:schemeClr val="dk1"/>
                  </a:solidFill>
                  <a:latin typeface="Calibri"/>
                  <a:ea typeface="Calibri"/>
                  <a:cs typeface="Calibri"/>
                  <a:sym typeface="Calibri"/>
                </a:rPr>
                <a:t>Product Breakdown</a:t>
              </a:r>
            </a:p>
            <a:p>
              <a:pPr marL="0" marR="0" lvl="0" indent="0" algn="l" rtl="0">
                <a:spcBef>
                  <a:spcPts val="900"/>
                </a:spcBef>
                <a:buSzPct val="25000"/>
                <a:buNone/>
              </a:pPr>
              <a:r>
                <a:rPr lang="en-GB" sz="1800" b="1">
                  <a:solidFill>
                    <a:schemeClr val="dk1"/>
                  </a:solidFill>
                  <a:latin typeface="Calibri"/>
                  <a:ea typeface="Calibri"/>
                  <a:cs typeface="Calibri"/>
                  <a:sym typeface="Calibri"/>
                </a:rPr>
                <a:t>Structure (PBS)</a:t>
              </a:r>
            </a:p>
          </p:txBody>
        </p:sp>
      </p:grpSp>
      <p:grpSp>
        <p:nvGrpSpPr>
          <p:cNvPr id="647" name="Shape 647"/>
          <p:cNvGrpSpPr/>
          <p:nvPr/>
        </p:nvGrpSpPr>
        <p:grpSpPr>
          <a:xfrm>
            <a:off x="6300787" y="3357562"/>
            <a:ext cx="2519361" cy="863600"/>
            <a:chOff x="3968" y="2114"/>
            <a:chExt cx="1587" cy="544"/>
          </a:xfrm>
        </p:grpSpPr>
        <p:sp>
          <p:nvSpPr>
            <p:cNvPr id="648" name="Shape 648"/>
            <p:cNvSpPr/>
            <p:nvPr/>
          </p:nvSpPr>
          <p:spPr>
            <a:xfrm>
              <a:off x="3968" y="2114"/>
              <a:ext cx="1587" cy="544"/>
            </a:xfrm>
            <a:prstGeom prst="wedgeRoundRectCallout">
              <a:avLst>
                <a:gd name="adj1" fmla="val -80120"/>
                <a:gd name="adj2" fmla="val 65074"/>
                <a:gd name="adj3" fmla="val 16667"/>
              </a:avLst>
            </a:prstGeom>
            <a:solidFill>
              <a:srgbClr val="CC99FF">
                <a:alpha val="42745"/>
              </a:srgbClr>
            </a:solidFill>
            <a:ln w="19050" cap="flat" cmpd="sng">
              <a:solidFill>
                <a:srgbClr val="6600CC"/>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None/>
              </a:pPr>
              <a:endParaRPr sz="1800">
                <a:solidFill>
                  <a:schemeClr val="dk1"/>
                </a:solidFill>
                <a:latin typeface="Times"/>
                <a:ea typeface="Times"/>
                <a:cs typeface="Times"/>
                <a:sym typeface="Times"/>
              </a:endParaRPr>
            </a:p>
          </p:txBody>
        </p:sp>
        <p:sp>
          <p:nvSpPr>
            <p:cNvPr id="649" name="Shape 649"/>
            <p:cNvSpPr txBox="1"/>
            <p:nvPr/>
          </p:nvSpPr>
          <p:spPr>
            <a:xfrm>
              <a:off x="4104" y="2160"/>
              <a:ext cx="1450" cy="40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Product Descriptions (PDs)</a:t>
              </a:r>
            </a:p>
          </p:txBody>
        </p:sp>
      </p:grpSp>
      <p:grpSp>
        <p:nvGrpSpPr>
          <p:cNvPr id="650" name="Shape 650"/>
          <p:cNvGrpSpPr/>
          <p:nvPr/>
        </p:nvGrpSpPr>
        <p:grpSpPr>
          <a:xfrm>
            <a:off x="6516687" y="5373687"/>
            <a:ext cx="2303462" cy="863600"/>
            <a:chOff x="4104" y="3384"/>
            <a:chExt cx="1451" cy="544"/>
          </a:xfrm>
        </p:grpSpPr>
        <p:sp>
          <p:nvSpPr>
            <p:cNvPr id="651" name="Shape 651"/>
            <p:cNvSpPr/>
            <p:nvPr/>
          </p:nvSpPr>
          <p:spPr>
            <a:xfrm>
              <a:off x="4104" y="3384"/>
              <a:ext cx="1361" cy="544"/>
            </a:xfrm>
            <a:prstGeom prst="wedgeRoundRectCallout">
              <a:avLst>
                <a:gd name="adj1" fmla="val -118477"/>
                <a:gd name="adj2" fmla="val -34926"/>
                <a:gd name="adj3" fmla="val 16667"/>
              </a:avLst>
            </a:prstGeom>
            <a:solidFill>
              <a:srgbClr val="CC99FF">
                <a:alpha val="42745"/>
              </a:srgbClr>
            </a:solidFill>
            <a:ln w="19050" cap="flat" cmpd="sng">
              <a:solidFill>
                <a:srgbClr val="6600CC"/>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None/>
              </a:pPr>
              <a:endParaRPr sz="1800">
                <a:solidFill>
                  <a:schemeClr val="dk1"/>
                </a:solidFill>
                <a:latin typeface="Times"/>
                <a:ea typeface="Times"/>
                <a:cs typeface="Times"/>
                <a:sym typeface="Times"/>
              </a:endParaRPr>
            </a:p>
          </p:txBody>
        </p:sp>
        <p:sp>
          <p:nvSpPr>
            <p:cNvPr id="652" name="Shape 652"/>
            <p:cNvSpPr txBox="1"/>
            <p:nvPr/>
          </p:nvSpPr>
          <p:spPr>
            <a:xfrm>
              <a:off x="4195" y="3429"/>
              <a:ext cx="1361" cy="40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Product Flow Diagram (PFD)</a:t>
              </a:r>
            </a:p>
          </p:txBody>
        </p:sp>
      </p:grpSp>
      <p:sp>
        <p:nvSpPr>
          <p:cNvPr id="653" name="Shape 653"/>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33</a:t>
            </a:fld>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658"/>
        <p:cNvGrpSpPr/>
        <p:nvPr/>
      </p:nvGrpSpPr>
      <p:grpSpPr>
        <a:xfrm>
          <a:off x="0" y="0"/>
          <a:ext cx="0" cy="0"/>
          <a:chOff x="0" y="0"/>
          <a:chExt cx="0" cy="0"/>
        </a:xfrm>
      </p:grpSpPr>
      <p:sp>
        <p:nvSpPr>
          <p:cNvPr id="659" name="Shape 659"/>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Product Breakdown Structure</a:t>
            </a:r>
          </a:p>
        </p:txBody>
      </p:sp>
      <p:grpSp>
        <p:nvGrpSpPr>
          <p:cNvPr id="660" name="Shape 660"/>
          <p:cNvGrpSpPr/>
          <p:nvPr/>
        </p:nvGrpSpPr>
        <p:grpSpPr>
          <a:xfrm>
            <a:off x="554037" y="1358900"/>
            <a:ext cx="8018461" cy="4972049"/>
            <a:chOff x="348" y="856"/>
            <a:chExt cx="5051" cy="3131"/>
          </a:xfrm>
        </p:grpSpPr>
        <p:grpSp>
          <p:nvGrpSpPr>
            <p:cNvPr id="661" name="Shape 661"/>
            <p:cNvGrpSpPr/>
            <p:nvPr/>
          </p:nvGrpSpPr>
          <p:grpSpPr>
            <a:xfrm>
              <a:off x="348" y="856"/>
              <a:ext cx="5051" cy="2521"/>
              <a:chOff x="377" y="856"/>
              <a:chExt cx="5472" cy="2521"/>
            </a:xfrm>
          </p:grpSpPr>
          <p:cxnSp>
            <p:nvCxnSpPr>
              <p:cNvPr id="662" name="Shape 662"/>
              <p:cNvCxnSpPr/>
              <p:nvPr/>
            </p:nvCxnSpPr>
            <p:spPr>
              <a:xfrm>
                <a:off x="1600" y="1915"/>
                <a:ext cx="0" cy="731"/>
              </a:xfrm>
              <a:prstGeom prst="straightConnector1">
                <a:avLst/>
              </a:prstGeom>
              <a:noFill/>
              <a:ln w="19050" cap="flat" cmpd="sng">
                <a:solidFill>
                  <a:schemeClr val="dk1"/>
                </a:solidFill>
                <a:prstDash val="solid"/>
                <a:round/>
                <a:headEnd type="none" w="med" len="med"/>
                <a:tailEnd type="none" w="med" len="med"/>
              </a:ln>
            </p:spPr>
          </p:cxnSp>
          <p:sp>
            <p:nvSpPr>
              <p:cNvPr id="663" name="Shape 663"/>
              <p:cNvSpPr/>
              <p:nvPr/>
            </p:nvSpPr>
            <p:spPr>
              <a:xfrm>
                <a:off x="1576" y="2512"/>
                <a:ext cx="46" cy="72"/>
              </a:xfrm>
              <a:prstGeom prst="rect">
                <a:avLst/>
              </a:prstGeom>
              <a:solidFill>
                <a:schemeClr val="l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664" name="Shape 664"/>
              <p:cNvSpPr/>
              <p:nvPr/>
            </p:nvSpPr>
            <p:spPr>
              <a:xfrm>
                <a:off x="1576" y="2420"/>
                <a:ext cx="46" cy="47"/>
              </a:xfrm>
              <a:prstGeom prst="rect">
                <a:avLst/>
              </a:prstGeom>
              <a:solidFill>
                <a:schemeClr val="l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665" name="Shape 665"/>
              <p:cNvSpPr/>
              <p:nvPr/>
            </p:nvSpPr>
            <p:spPr>
              <a:xfrm>
                <a:off x="1281" y="856"/>
                <a:ext cx="3787" cy="153"/>
              </a:xfrm>
              <a:prstGeom prst="rect">
                <a:avLst/>
              </a:prstGeom>
              <a:noFill/>
              <a:ln>
                <a:noFill/>
              </a:ln>
            </p:spPr>
            <p:txBody>
              <a:bodyPr lIns="0" tIns="0" rIns="0" bIns="0" anchor="t" anchorCtr="0">
                <a:noAutofit/>
              </a:bodyPr>
              <a:lstStyle/>
              <a:p>
                <a:pPr marL="0" marR="0" lvl="0" indent="0" algn="l" rtl="0">
                  <a:spcBef>
                    <a:spcPts val="0"/>
                  </a:spcBef>
                  <a:buSzPct val="25000"/>
                  <a:buNone/>
                </a:pPr>
                <a:r>
                  <a:rPr lang="en-GB" sz="1600" b="1">
                    <a:solidFill>
                      <a:srgbClr val="000080"/>
                    </a:solidFill>
                    <a:latin typeface="Arial"/>
                    <a:ea typeface="Arial"/>
                    <a:cs typeface="Arial"/>
                    <a:sym typeface="Arial"/>
                  </a:rPr>
                  <a:t>(PBS) - Specialist Products</a:t>
                </a:r>
              </a:p>
            </p:txBody>
          </p:sp>
          <p:sp>
            <p:nvSpPr>
              <p:cNvPr id="666" name="Shape 666"/>
              <p:cNvSpPr/>
              <p:nvPr/>
            </p:nvSpPr>
            <p:spPr>
              <a:xfrm>
                <a:off x="2732" y="1242"/>
                <a:ext cx="857" cy="185"/>
              </a:xfrm>
              <a:prstGeom prst="rect">
                <a:avLst/>
              </a:prstGeom>
              <a:noFill/>
              <a:ln w="28575" cap="flat" cmpd="sng">
                <a:solidFill>
                  <a:srgbClr val="0000CC"/>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400" b="1">
                    <a:solidFill>
                      <a:schemeClr val="dk1"/>
                    </a:solidFill>
                    <a:latin typeface="Arial"/>
                    <a:ea typeface="Arial"/>
                    <a:cs typeface="Arial"/>
                    <a:sym typeface="Arial"/>
                  </a:rPr>
                  <a:t>Conference</a:t>
                </a:r>
              </a:p>
            </p:txBody>
          </p:sp>
          <p:grpSp>
            <p:nvGrpSpPr>
              <p:cNvPr id="667" name="Shape 667"/>
              <p:cNvGrpSpPr/>
              <p:nvPr/>
            </p:nvGrpSpPr>
            <p:grpSpPr>
              <a:xfrm>
                <a:off x="3157" y="1832"/>
                <a:ext cx="845" cy="390"/>
                <a:chOff x="1122" y="3126"/>
                <a:chExt cx="845" cy="390"/>
              </a:xfrm>
            </p:grpSpPr>
            <p:sp>
              <p:nvSpPr>
                <p:cNvPr id="668" name="Shape 668"/>
                <p:cNvSpPr/>
                <p:nvPr/>
              </p:nvSpPr>
              <p:spPr>
                <a:xfrm>
                  <a:off x="1122" y="3126"/>
                  <a:ext cx="845" cy="390"/>
                </a:xfrm>
                <a:custGeom>
                  <a:avLst/>
                  <a:gdLst/>
                  <a:ahLst/>
                  <a:cxnLst/>
                  <a:rect l="0" t="0" r="0" b="0"/>
                  <a:pathLst>
                    <a:path w="120000" h="120000" extrusionOk="0">
                      <a:moveTo>
                        <a:pt x="0" y="120000"/>
                      </a:moveTo>
                      <a:lnTo>
                        <a:pt x="102127" y="120000"/>
                      </a:lnTo>
                      <a:lnTo>
                        <a:pt x="120000" y="0"/>
                      </a:lnTo>
                      <a:lnTo>
                        <a:pt x="20425" y="0"/>
                      </a:lnTo>
                      <a:lnTo>
                        <a:pt x="0" y="120000"/>
                      </a:lnTo>
                      <a:close/>
                    </a:path>
                  </a:pathLst>
                </a:custGeom>
                <a:solidFill>
                  <a:srgbClr val="CCFFFF"/>
                </a:solidFill>
                <a:ln w="127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669" name="Shape 669"/>
                <p:cNvSpPr/>
                <p:nvPr/>
              </p:nvSpPr>
              <p:spPr>
                <a:xfrm>
                  <a:off x="1209" y="3126"/>
                  <a:ext cx="719" cy="390"/>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Publicity</a:t>
                  </a:r>
                </a:p>
                <a:p>
                  <a:pPr marL="0" marR="0" lvl="0" indent="0" algn="l" rtl="0">
                    <a:spcBef>
                      <a:spcPts val="0"/>
                    </a:spcBef>
                    <a:buSzPct val="25000"/>
                    <a:buNone/>
                  </a:pPr>
                  <a:r>
                    <a:rPr lang="en-GB" sz="1200" b="1">
                      <a:solidFill>
                        <a:schemeClr val="dk1"/>
                      </a:solidFill>
                      <a:latin typeface="Arial"/>
                      <a:ea typeface="Arial"/>
                      <a:cs typeface="Arial"/>
                      <a:sym typeface="Arial"/>
                    </a:rPr>
                    <a:t>grouping</a:t>
                  </a:r>
                </a:p>
              </p:txBody>
            </p:sp>
          </p:grpSp>
          <p:grpSp>
            <p:nvGrpSpPr>
              <p:cNvPr id="670" name="Shape 670"/>
              <p:cNvGrpSpPr/>
              <p:nvPr/>
            </p:nvGrpSpPr>
            <p:grpSpPr>
              <a:xfrm>
                <a:off x="2170" y="1832"/>
                <a:ext cx="845" cy="390"/>
                <a:chOff x="2694" y="2550"/>
                <a:chExt cx="845" cy="390"/>
              </a:xfrm>
            </p:grpSpPr>
            <p:sp>
              <p:nvSpPr>
                <p:cNvPr id="671" name="Shape 671"/>
                <p:cNvSpPr/>
                <p:nvPr/>
              </p:nvSpPr>
              <p:spPr>
                <a:xfrm>
                  <a:off x="2694" y="2550"/>
                  <a:ext cx="845" cy="390"/>
                </a:xfrm>
                <a:custGeom>
                  <a:avLst/>
                  <a:gdLst/>
                  <a:ahLst/>
                  <a:cxnLst/>
                  <a:rect l="0" t="0" r="0" b="0"/>
                  <a:pathLst>
                    <a:path w="120000" h="120000" extrusionOk="0">
                      <a:moveTo>
                        <a:pt x="0" y="120000"/>
                      </a:moveTo>
                      <a:lnTo>
                        <a:pt x="102127" y="120000"/>
                      </a:lnTo>
                      <a:lnTo>
                        <a:pt x="120000" y="0"/>
                      </a:lnTo>
                      <a:lnTo>
                        <a:pt x="20425" y="0"/>
                      </a:lnTo>
                      <a:lnTo>
                        <a:pt x="0" y="120000"/>
                      </a:lnTo>
                      <a:close/>
                    </a:path>
                  </a:pathLst>
                </a:custGeom>
                <a:solidFill>
                  <a:srgbClr val="CCFFFF"/>
                </a:solidFill>
                <a:ln w="127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672" name="Shape 672"/>
                <p:cNvSpPr/>
                <p:nvPr/>
              </p:nvSpPr>
              <p:spPr>
                <a:xfrm>
                  <a:off x="2780" y="2550"/>
                  <a:ext cx="719" cy="390"/>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Delegates</a:t>
                  </a:r>
                </a:p>
                <a:p>
                  <a:pPr marL="0" marR="0" lvl="0" indent="0" algn="l" rtl="0">
                    <a:spcBef>
                      <a:spcPts val="0"/>
                    </a:spcBef>
                    <a:buSzPct val="25000"/>
                    <a:buNone/>
                  </a:pPr>
                  <a:r>
                    <a:rPr lang="en-GB" sz="1200" b="1">
                      <a:solidFill>
                        <a:schemeClr val="dk1"/>
                      </a:solidFill>
                      <a:latin typeface="Arial"/>
                      <a:ea typeface="Arial"/>
                      <a:cs typeface="Arial"/>
                      <a:sym typeface="Arial"/>
                    </a:rPr>
                    <a:t>grouping</a:t>
                  </a:r>
                </a:p>
              </p:txBody>
            </p:sp>
          </p:grpSp>
          <p:grpSp>
            <p:nvGrpSpPr>
              <p:cNvPr id="673" name="Shape 673"/>
              <p:cNvGrpSpPr/>
              <p:nvPr/>
            </p:nvGrpSpPr>
            <p:grpSpPr>
              <a:xfrm>
                <a:off x="1184" y="1833"/>
                <a:ext cx="845" cy="390"/>
                <a:chOff x="3924" y="2142"/>
                <a:chExt cx="845" cy="390"/>
              </a:xfrm>
            </p:grpSpPr>
            <p:sp>
              <p:nvSpPr>
                <p:cNvPr id="674" name="Shape 674"/>
                <p:cNvSpPr/>
                <p:nvPr/>
              </p:nvSpPr>
              <p:spPr>
                <a:xfrm>
                  <a:off x="3924" y="2142"/>
                  <a:ext cx="845" cy="390"/>
                </a:xfrm>
                <a:custGeom>
                  <a:avLst/>
                  <a:gdLst/>
                  <a:ahLst/>
                  <a:cxnLst/>
                  <a:rect l="0" t="0" r="0" b="0"/>
                  <a:pathLst>
                    <a:path w="120000" h="120000" extrusionOk="0">
                      <a:moveTo>
                        <a:pt x="0" y="120000"/>
                      </a:moveTo>
                      <a:lnTo>
                        <a:pt x="102127" y="120000"/>
                      </a:lnTo>
                      <a:lnTo>
                        <a:pt x="120000" y="0"/>
                      </a:lnTo>
                      <a:lnTo>
                        <a:pt x="20425" y="0"/>
                      </a:lnTo>
                      <a:lnTo>
                        <a:pt x="0" y="120000"/>
                      </a:lnTo>
                      <a:close/>
                    </a:path>
                  </a:pathLst>
                </a:custGeom>
                <a:solidFill>
                  <a:srgbClr val="CCFFFF"/>
                </a:solidFill>
                <a:ln w="127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675" name="Shape 675"/>
                <p:cNvSpPr/>
                <p:nvPr/>
              </p:nvSpPr>
              <p:spPr>
                <a:xfrm>
                  <a:off x="4011" y="2142"/>
                  <a:ext cx="719" cy="390"/>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Venue</a:t>
                  </a:r>
                </a:p>
                <a:p>
                  <a:pPr marL="0" marR="0" lvl="0" indent="0" algn="l" rtl="0">
                    <a:spcBef>
                      <a:spcPts val="0"/>
                    </a:spcBef>
                    <a:buSzPct val="25000"/>
                    <a:buNone/>
                  </a:pPr>
                  <a:r>
                    <a:rPr lang="en-GB" sz="1200" b="1">
                      <a:solidFill>
                        <a:schemeClr val="dk1"/>
                      </a:solidFill>
                      <a:latin typeface="Arial"/>
                      <a:ea typeface="Arial"/>
                      <a:cs typeface="Arial"/>
                      <a:sym typeface="Arial"/>
                    </a:rPr>
                    <a:t>grouping</a:t>
                  </a:r>
                </a:p>
              </p:txBody>
            </p:sp>
          </p:grpSp>
          <p:grpSp>
            <p:nvGrpSpPr>
              <p:cNvPr id="676" name="Shape 676"/>
              <p:cNvGrpSpPr/>
              <p:nvPr/>
            </p:nvGrpSpPr>
            <p:grpSpPr>
              <a:xfrm>
                <a:off x="5004" y="1832"/>
                <a:ext cx="845" cy="390"/>
                <a:chOff x="4236" y="3131"/>
                <a:chExt cx="845" cy="390"/>
              </a:xfrm>
            </p:grpSpPr>
            <p:sp>
              <p:nvSpPr>
                <p:cNvPr id="677" name="Shape 677"/>
                <p:cNvSpPr/>
                <p:nvPr/>
              </p:nvSpPr>
              <p:spPr>
                <a:xfrm>
                  <a:off x="4236" y="3131"/>
                  <a:ext cx="845" cy="390"/>
                </a:xfrm>
                <a:custGeom>
                  <a:avLst/>
                  <a:gdLst/>
                  <a:ahLst/>
                  <a:cxnLst/>
                  <a:rect l="0" t="0" r="0" b="0"/>
                  <a:pathLst>
                    <a:path w="120000" h="120000" extrusionOk="0">
                      <a:moveTo>
                        <a:pt x="0" y="120000"/>
                      </a:moveTo>
                      <a:lnTo>
                        <a:pt x="102127" y="120000"/>
                      </a:lnTo>
                      <a:lnTo>
                        <a:pt x="120000" y="0"/>
                      </a:lnTo>
                      <a:lnTo>
                        <a:pt x="20425" y="0"/>
                      </a:lnTo>
                      <a:lnTo>
                        <a:pt x="0" y="120000"/>
                      </a:lnTo>
                      <a:close/>
                    </a:path>
                  </a:pathLst>
                </a:custGeom>
                <a:solidFill>
                  <a:srgbClr val="CCFFFF"/>
                </a:solidFill>
                <a:ln w="127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678" name="Shape 678"/>
                <p:cNvSpPr/>
                <p:nvPr/>
              </p:nvSpPr>
              <p:spPr>
                <a:xfrm>
                  <a:off x="4311" y="3131"/>
                  <a:ext cx="719" cy="390"/>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Structure and format</a:t>
                  </a:r>
                </a:p>
                <a:p>
                  <a:pPr marL="0" marR="0" lvl="0" indent="0" algn="l" rtl="0">
                    <a:spcBef>
                      <a:spcPts val="0"/>
                    </a:spcBef>
                    <a:buSzPct val="25000"/>
                    <a:buNone/>
                  </a:pPr>
                  <a:r>
                    <a:rPr lang="en-GB" sz="1200" b="1">
                      <a:solidFill>
                        <a:schemeClr val="dk1"/>
                      </a:solidFill>
                      <a:latin typeface="Arial"/>
                      <a:ea typeface="Arial"/>
                      <a:cs typeface="Arial"/>
                      <a:sym typeface="Arial"/>
                    </a:rPr>
                    <a:t>grouping</a:t>
                  </a:r>
                </a:p>
              </p:txBody>
            </p:sp>
          </p:grpSp>
          <p:sp>
            <p:nvSpPr>
              <p:cNvPr id="679" name="Shape 679"/>
              <p:cNvSpPr/>
              <p:nvPr/>
            </p:nvSpPr>
            <p:spPr>
              <a:xfrm>
                <a:off x="4143" y="1832"/>
                <a:ext cx="719" cy="390"/>
              </a:xfrm>
              <a:prstGeom prst="rect">
                <a:avLst/>
              </a:prstGeom>
              <a:solidFill>
                <a:srgbClr val="CCFFCC"/>
              </a:solidFill>
              <a:ln w="9525" cap="flat" cmpd="sng">
                <a:solidFill>
                  <a:srgbClr val="009900"/>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Delegate</a:t>
                </a:r>
              </a:p>
              <a:p>
                <a:pPr marL="0" marR="0" lvl="0" indent="0" algn="l" rtl="0">
                  <a:spcBef>
                    <a:spcPts val="0"/>
                  </a:spcBef>
                  <a:buSzPct val="25000"/>
                  <a:buNone/>
                </a:pPr>
                <a:r>
                  <a:rPr lang="en-GB" sz="1200" b="1">
                    <a:solidFill>
                      <a:schemeClr val="dk1"/>
                    </a:solidFill>
                    <a:latin typeface="Arial"/>
                    <a:ea typeface="Arial"/>
                    <a:cs typeface="Arial"/>
                    <a:sym typeface="Arial"/>
                  </a:rPr>
                  <a:t>handout </a:t>
                </a:r>
              </a:p>
              <a:p>
                <a:pPr marL="0" marR="0" lvl="0" indent="0" algn="l" rtl="0">
                  <a:spcBef>
                    <a:spcPts val="0"/>
                  </a:spcBef>
                  <a:buSzPct val="25000"/>
                  <a:buNone/>
                </a:pPr>
                <a:r>
                  <a:rPr lang="en-GB" sz="1200" b="1">
                    <a:solidFill>
                      <a:schemeClr val="dk1"/>
                    </a:solidFill>
                    <a:latin typeface="Arial"/>
                    <a:ea typeface="Arial"/>
                    <a:cs typeface="Arial"/>
                    <a:sym typeface="Arial"/>
                  </a:rPr>
                  <a:t>pack</a:t>
                </a:r>
              </a:p>
            </p:txBody>
          </p:sp>
          <p:sp>
            <p:nvSpPr>
              <p:cNvPr id="680" name="Shape 680"/>
              <p:cNvSpPr/>
              <p:nvPr/>
            </p:nvSpPr>
            <p:spPr>
              <a:xfrm>
                <a:off x="377" y="1814"/>
                <a:ext cx="666" cy="426"/>
              </a:xfrm>
              <a:prstGeom prst="ellipse">
                <a:avLst/>
              </a:prstGeom>
              <a:solidFill>
                <a:srgbClr val="FFCCCC"/>
              </a:solidFill>
              <a:ln w="127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Required </a:t>
                </a:r>
              </a:p>
              <a:p>
                <a:pPr marL="0" marR="0" lvl="0" indent="0" algn="l" rtl="0">
                  <a:spcBef>
                    <a:spcPts val="0"/>
                  </a:spcBef>
                  <a:buSzPct val="25000"/>
                  <a:buNone/>
                </a:pPr>
                <a:r>
                  <a:rPr lang="en-GB" sz="1200" b="1">
                    <a:solidFill>
                      <a:schemeClr val="dk1"/>
                    </a:solidFill>
                    <a:latin typeface="Arial"/>
                    <a:ea typeface="Arial"/>
                    <a:cs typeface="Arial"/>
                    <a:sym typeface="Arial"/>
                  </a:rPr>
                  <a:t>date</a:t>
                </a:r>
              </a:p>
            </p:txBody>
          </p:sp>
          <p:sp>
            <p:nvSpPr>
              <p:cNvPr id="681" name="Shape 681"/>
              <p:cNvSpPr/>
              <p:nvPr/>
            </p:nvSpPr>
            <p:spPr>
              <a:xfrm>
                <a:off x="2714" y="2579"/>
                <a:ext cx="719" cy="390"/>
              </a:xfrm>
              <a:prstGeom prst="rect">
                <a:avLst/>
              </a:prstGeom>
              <a:solidFill>
                <a:srgbClr val="FFFFCC"/>
              </a:solidFill>
              <a:ln w="19050" cap="flat" cmpd="sng">
                <a:solidFill>
                  <a:schemeClr val="lt2"/>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Mail shots</a:t>
                </a:r>
              </a:p>
            </p:txBody>
          </p:sp>
          <p:sp>
            <p:nvSpPr>
              <p:cNvPr id="682" name="Shape 682"/>
              <p:cNvSpPr/>
              <p:nvPr/>
            </p:nvSpPr>
            <p:spPr>
              <a:xfrm>
                <a:off x="3681" y="2579"/>
                <a:ext cx="719" cy="390"/>
              </a:xfrm>
              <a:prstGeom prst="rect">
                <a:avLst/>
              </a:prstGeom>
              <a:solidFill>
                <a:srgbClr val="FFFFCC"/>
              </a:solidFill>
              <a:ln w="19050" cap="flat" cmpd="sng">
                <a:solidFill>
                  <a:schemeClr val="lt2"/>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SzPct val="25000"/>
                  <a:buNone/>
                </a:pPr>
                <a:r>
                  <a:rPr lang="en-GB" sz="1200" b="1">
                    <a:solidFill>
                      <a:schemeClr val="dk1"/>
                    </a:solidFill>
                    <a:latin typeface="Arial"/>
                    <a:ea typeface="Arial"/>
                    <a:cs typeface="Arial"/>
                    <a:sym typeface="Arial"/>
                  </a:rPr>
                  <a:t>Press release</a:t>
                </a:r>
              </a:p>
            </p:txBody>
          </p:sp>
          <p:cxnSp>
            <p:nvCxnSpPr>
              <p:cNvPr id="683" name="Shape 683"/>
              <p:cNvCxnSpPr/>
              <p:nvPr/>
            </p:nvCxnSpPr>
            <p:spPr>
              <a:xfrm rot="-5400000">
                <a:off x="1747" y="408"/>
                <a:ext cx="377" cy="2450"/>
              </a:xfrm>
              <a:prstGeom prst="bentConnector3">
                <a:avLst>
                  <a:gd name="adj1" fmla="val 51060"/>
                </a:avLst>
              </a:prstGeom>
              <a:noFill/>
              <a:ln w="19050" cap="flat" cmpd="sng">
                <a:solidFill>
                  <a:schemeClr val="dk1"/>
                </a:solidFill>
                <a:prstDash val="solid"/>
                <a:miter/>
                <a:headEnd type="none" w="med" len="med"/>
                <a:tailEnd type="none" w="med" len="med"/>
              </a:ln>
            </p:spPr>
          </p:cxnSp>
          <p:cxnSp>
            <p:nvCxnSpPr>
              <p:cNvPr id="684" name="Shape 684"/>
              <p:cNvCxnSpPr/>
              <p:nvPr/>
            </p:nvCxnSpPr>
            <p:spPr>
              <a:xfrm rot="-5400000" flipH="1">
                <a:off x="4098" y="495"/>
                <a:ext cx="396" cy="2277"/>
              </a:xfrm>
              <a:prstGeom prst="bentConnector3">
                <a:avLst>
                  <a:gd name="adj1" fmla="val 48736"/>
                </a:avLst>
              </a:prstGeom>
              <a:noFill/>
              <a:ln w="19050" cap="flat" cmpd="sng">
                <a:solidFill>
                  <a:schemeClr val="dk1"/>
                </a:solidFill>
                <a:prstDash val="solid"/>
                <a:miter/>
                <a:headEnd type="none" w="med" len="med"/>
                <a:tailEnd type="none" w="med" len="med"/>
              </a:ln>
            </p:spPr>
          </p:cxnSp>
          <p:cxnSp>
            <p:nvCxnSpPr>
              <p:cNvPr id="685" name="Shape 685"/>
              <p:cNvCxnSpPr/>
              <p:nvPr/>
            </p:nvCxnSpPr>
            <p:spPr>
              <a:xfrm>
                <a:off x="1600" y="1626"/>
                <a:ext cx="0" cy="204"/>
              </a:xfrm>
              <a:prstGeom prst="straightConnector1">
                <a:avLst/>
              </a:prstGeom>
              <a:noFill/>
              <a:ln w="19050" cap="flat" cmpd="sng">
                <a:solidFill>
                  <a:schemeClr val="dk1"/>
                </a:solidFill>
                <a:prstDash val="solid"/>
                <a:round/>
                <a:headEnd type="none" w="med" len="med"/>
                <a:tailEnd type="none" w="med" len="med"/>
              </a:ln>
            </p:spPr>
          </p:cxnSp>
          <p:cxnSp>
            <p:nvCxnSpPr>
              <p:cNvPr id="686" name="Shape 686"/>
              <p:cNvCxnSpPr/>
              <p:nvPr/>
            </p:nvCxnSpPr>
            <p:spPr>
              <a:xfrm>
                <a:off x="2652" y="1621"/>
                <a:ext cx="0" cy="216"/>
              </a:xfrm>
              <a:prstGeom prst="straightConnector1">
                <a:avLst/>
              </a:prstGeom>
              <a:noFill/>
              <a:ln w="19050" cap="flat" cmpd="sng">
                <a:solidFill>
                  <a:schemeClr val="dk1"/>
                </a:solidFill>
                <a:prstDash val="solid"/>
                <a:round/>
                <a:headEnd type="none" w="med" len="med"/>
                <a:tailEnd type="none" w="med" len="med"/>
              </a:ln>
            </p:spPr>
          </p:cxnSp>
          <p:cxnSp>
            <p:nvCxnSpPr>
              <p:cNvPr id="687" name="Shape 687"/>
              <p:cNvCxnSpPr/>
              <p:nvPr/>
            </p:nvCxnSpPr>
            <p:spPr>
              <a:xfrm>
                <a:off x="3611" y="1621"/>
                <a:ext cx="0" cy="216"/>
              </a:xfrm>
              <a:prstGeom prst="straightConnector1">
                <a:avLst/>
              </a:prstGeom>
              <a:noFill/>
              <a:ln w="19050" cap="flat" cmpd="sng">
                <a:solidFill>
                  <a:schemeClr val="dk1"/>
                </a:solidFill>
                <a:prstDash val="solid"/>
                <a:round/>
                <a:headEnd type="none" w="med" len="med"/>
                <a:tailEnd type="none" w="med" len="med"/>
              </a:ln>
            </p:spPr>
          </p:cxnSp>
          <p:cxnSp>
            <p:nvCxnSpPr>
              <p:cNvPr id="688" name="Shape 688"/>
              <p:cNvCxnSpPr/>
              <p:nvPr/>
            </p:nvCxnSpPr>
            <p:spPr>
              <a:xfrm>
                <a:off x="4504" y="1621"/>
                <a:ext cx="0" cy="212"/>
              </a:xfrm>
              <a:prstGeom prst="straightConnector1">
                <a:avLst/>
              </a:prstGeom>
              <a:noFill/>
              <a:ln w="19050" cap="flat" cmpd="sng">
                <a:solidFill>
                  <a:schemeClr val="dk1"/>
                </a:solidFill>
                <a:prstDash val="solid"/>
                <a:round/>
                <a:headEnd type="none" w="med" len="med"/>
                <a:tailEnd type="none" w="med" len="med"/>
              </a:ln>
            </p:spPr>
          </p:cxnSp>
          <p:cxnSp>
            <p:nvCxnSpPr>
              <p:cNvPr id="689" name="Shape 689"/>
              <p:cNvCxnSpPr>
                <a:stCxn id="669" idx="2"/>
                <a:endCxn id="681" idx="0"/>
              </p:cNvCxnSpPr>
              <p:nvPr/>
            </p:nvCxnSpPr>
            <p:spPr>
              <a:xfrm rot="5400000">
                <a:off x="3154" y="2073"/>
                <a:ext cx="300" cy="600"/>
              </a:xfrm>
              <a:prstGeom prst="bentConnector3">
                <a:avLst>
                  <a:gd name="adj1" fmla="val 50713"/>
                </a:avLst>
              </a:prstGeom>
              <a:noFill/>
              <a:ln w="19050" cap="flat" cmpd="sng">
                <a:solidFill>
                  <a:schemeClr val="dk1"/>
                </a:solidFill>
                <a:prstDash val="solid"/>
                <a:miter/>
                <a:headEnd type="none" w="med" len="med"/>
                <a:tailEnd type="none" w="med" len="med"/>
              </a:ln>
            </p:spPr>
          </p:cxnSp>
          <p:cxnSp>
            <p:nvCxnSpPr>
              <p:cNvPr id="690" name="Shape 690"/>
              <p:cNvCxnSpPr>
                <a:stCxn id="669" idx="2"/>
                <a:endCxn id="682" idx="0"/>
              </p:cNvCxnSpPr>
              <p:nvPr/>
            </p:nvCxnSpPr>
            <p:spPr>
              <a:xfrm rot="-5400000" flipH="1">
                <a:off x="3604" y="2223"/>
                <a:ext cx="300" cy="300"/>
              </a:xfrm>
              <a:prstGeom prst="bentConnector3">
                <a:avLst>
                  <a:gd name="adj1" fmla="val 50713"/>
                </a:avLst>
              </a:prstGeom>
              <a:noFill/>
              <a:ln w="19050" cap="flat" cmpd="sng">
                <a:solidFill>
                  <a:schemeClr val="dk1"/>
                </a:solidFill>
                <a:prstDash val="solid"/>
                <a:miter/>
                <a:headEnd type="none" w="med" len="med"/>
                <a:tailEnd type="none" w="med" len="med"/>
              </a:ln>
            </p:spPr>
          </p:cxnSp>
          <p:grpSp>
            <p:nvGrpSpPr>
              <p:cNvPr id="691" name="Shape 691"/>
              <p:cNvGrpSpPr/>
              <p:nvPr/>
            </p:nvGrpSpPr>
            <p:grpSpPr>
              <a:xfrm>
                <a:off x="2520" y="2211"/>
                <a:ext cx="73" cy="897"/>
                <a:chOff x="2520" y="2463"/>
                <a:chExt cx="73" cy="897"/>
              </a:xfrm>
            </p:grpSpPr>
            <p:cxnSp>
              <p:nvCxnSpPr>
                <p:cNvPr id="692" name="Shape 692"/>
                <p:cNvCxnSpPr/>
                <p:nvPr/>
              </p:nvCxnSpPr>
              <p:spPr>
                <a:xfrm>
                  <a:off x="2559" y="2463"/>
                  <a:ext cx="0" cy="897"/>
                </a:xfrm>
                <a:prstGeom prst="straightConnector1">
                  <a:avLst/>
                </a:prstGeom>
                <a:noFill/>
                <a:ln w="19050" cap="flat" cmpd="sng">
                  <a:solidFill>
                    <a:schemeClr val="dk1"/>
                  </a:solidFill>
                  <a:prstDash val="solid"/>
                  <a:round/>
                  <a:headEnd type="none" w="med" len="med"/>
                  <a:tailEnd type="none" w="med" len="med"/>
                </a:ln>
              </p:spPr>
            </p:cxnSp>
            <p:sp>
              <p:nvSpPr>
                <p:cNvPr id="693" name="Shape 693"/>
                <p:cNvSpPr/>
                <p:nvPr/>
              </p:nvSpPr>
              <p:spPr>
                <a:xfrm>
                  <a:off x="2520" y="3159"/>
                  <a:ext cx="73" cy="113"/>
                </a:xfrm>
                <a:prstGeom prst="rect">
                  <a:avLst/>
                </a:prstGeom>
                <a:solidFill>
                  <a:schemeClr val="l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694" name="Shape 694"/>
                <p:cNvSpPr/>
                <p:nvPr/>
              </p:nvSpPr>
              <p:spPr>
                <a:xfrm>
                  <a:off x="2520" y="3013"/>
                  <a:ext cx="73" cy="75"/>
                </a:xfrm>
                <a:prstGeom prst="rect">
                  <a:avLst/>
                </a:prstGeom>
                <a:solidFill>
                  <a:schemeClr val="l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grpSp>
          <p:cxnSp>
            <p:nvCxnSpPr>
              <p:cNvPr id="695" name="Shape 695"/>
              <p:cNvCxnSpPr/>
              <p:nvPr/>
            </p:nvCxnSpPr>
            <p:spPr>
              <a:xfrm>
                <a:off x="4515" y="2221"/>
                <a:ext cx="0" cy="1156"/>
              </a:xfrm>
              <a:prstGeom prst="straightConnector1">
                <a:avLst/>
              </a:prstGeom>
              <a:noFill/>
              <a:ln w="19050" cap="flat" cmpd="sng">
                <a:solidFill>
                  <a:schemeClr val="dk1"/>
                </a:solidFill>
                <a:prstDash val="solid"/>
                <a:round/>
                <a:headEnd type="none" w="med" len="med"/>
                <a:tailEnd type="none" w="med" len="med"/>
              </a:ln>
            </p:spPr>
          </p:cxnSp>
          <p:sp>
            <p:nvSpPr>
              <p:cNvPr id="696" name="Shape 696"/>
              <p:cNvSpPr/>
              <p:nvPr/>
            </p:nvSpPr>
            <p:spPr>
              <a:xfrm>
                <a:off x="4477" y="3162"/>
                <a:ext cx="73" cy="113"/>
              </a:xfrm>
              <a:prstGeom prst="rect">
                <a:avLst/>
              </a:prstGeom>
              <a:solidFill>
                <a:schemeClr val="l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697" name="Shape 697"/>
              <p:cNvSpPr/>
              <p:nvPr/>
            </p:nvSpPr>
            <p:spPr>
              <a:xfrm>
                <a:off x="4477" y="3018"/>
                <a:ext cx="73" cy="75"/>
              </a:xfrm>
              <a:prstGeom prst="rect">
                <a:avLst/>
              </a:prstGeom>
              <a:solidFill>
                <a:schemeClr val="l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cxnSp>
            <p:nvCxnSpPr>
              <p:cNvPr id="698" name="Shape 698"/>
              <p:cNvCxnSpPr/>
              <p:nvPr/>
            </p:nvCxnSpPr>
            <p:spPr>
              <a:xfrm>
                <a:off x="5438" y="2218"/>
                <a:ext cx="0" cy="1156"/>
              </a:xfrm>
              <a:prstGeom prst="straightConnector1">
                <a:avLst/>
              </a:prstGeom>
              <a:noFill/>
              <a:ln w="19050" cap="flat" cmpd="sng">
                <a:solidFill>
                  <a:schemeClr val="dk1"/>
                </a:solidFill>
                <a:prstDash val="solid"/>
                <a:round/>
                <a:headEnd type="none" w="med" len="med"/>
                <a:tailEnd type="none" w="med" len="med"/>
              </a:ln>
            </p:spPr>
          </p:cxnSp>
          <p:sp>
            <p:nvSpPr>
              <p:cNvPr id="699" name="Shape 699"/>
              <p:cNvSpPr/>
              <p:nvPr/>
            </p:nvSpPr>
            <p:spPr>
              <a:xfrm>
                <a:off x="5400" y="3159"/>
                <a:ext cx="73" cy="113"/>
              </a:xfrm>
              <a:prstGeom prst="rect">
                <a:avLst/>
              </a:prstGeom>
              <a:solidFill>
                <a:schemeClr val="l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700" name="Shape 700"/>
              <p:cNvSpPr/>
              <p:nvPr/>
            </p:nvSpPr>
            <p:spPr>
              <a:xfrm>
                <a:off x="5400" y="3013"/>
                <a:ext cx="73" cy="75"/>
              </a:xfrm>
              <a:prstGeom prst="rect">
                <a:avLst/>
              </a:prstGeom>
              <a:solidFill>
                <a:schemeClr val="lt1"/>
              </a:solid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grpSp>
        <p:grpSp>
          <p:nvGrpSpPr>
            <p:cNvPr id="701" name="Shape 701"/>
            <p:cNvGrpSpPr/>
            <p:nvPr/>
          </p:nvGrpSpPr>
          <p:grpSpPr>
            <a:xfrm>
              <a:off x="437" y="2579"/>
              <a:ext cx="4901" cy="1408"/>
              <a:chOff x="437" y="2579"/>
              <a:chExt cx="4901" cy="1408"/>
            </a:xfrm>
          </p:grpSpPr>
          <p:grpSp>
            <p:nvGrpSpPr>
              <p:cNvPr id="702" name="Shape 702"/>
              <p:cNvGrpSpPr/>
              <p:nvPr/>
            </p:nvGrpSpPr>
            <p:grpSpPr>
              <a:xfrm>
                <a:off x="437" y="2948"/>
                <a:ext cx="4734" cy="1038"/>
                <a:chOff x="437" y="2948"/>
                <a:chExt cx="4734" cy="1038"/>
              </a:xfrm>
            </p:grpSpPr>
            <p:grpSp>
              <p:nvGrpSpPr>
                <p:cNvPr id="703" name="Shape 703"/>
                <p:cNvGrpSpPr/>
                <p:nvPr/>
              </p:nvGrpSpPr>
              <p:grpSpPr>
                <a:xfrm>
                  <a:off x="437" y="2948"/>
                  <a:ext cx="1396" cy="308"/>
                  <a:chOff x="473" y="2948"/>
                  <a:chExt cx="1513" cy="308"/>
                </a:xfrm>
              </p:grpSpPr>
              <p:sp>
                <p:nvSpPr>
                  <p:cNvPr id="704" name="Shape 704"/>
                  <p:cNvSpPr/>
                  <p:nvPr/>
                </p:nvSpPr>
                <p:spPr>
                  <a:xfrm>
                    <a:off x="473" y="2948"/>
                    <a:ext cx="483" cy="308"/>
                  </a:xfrm>
                  <a:prstGeom prst="ellipse">
                    <a:avLst/>
                  </a:prstGeom>
                  <a:solidFill>
                    <a:srgbClr val="FFCCCC"/>
                  </a:solidFill>
                  <a:ln w="127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2000">
                      <a:solidFill>
                        <a:schemeClr val="dk1"/>
                      </a:solidFill>
                      <a:latin typeface="Arial"/>
                      <a:ea typeface="Arial"/>
                      <a:cs typeface="Arial"/>
                      <a:sym typeface="Arial"/>
                    </a:endParaRPr>
                  </a:p>
                </p:txBody>
              </p:sp>
              <p:sp>
                <p:nvSpPr>
                  <p:cNvPr id="705" name="Shape 705"/>
                  <p:cNvSpPr txBox="1"/>
                  <p:nvPr/>
                </p:nvSpPr>
                <p:spPr>
                  <a:xfrm>
                    <a:off x="972" y="3006"/>
                    <a:ext cx="1015" cy="194"/>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400">
                        <a:solidFill>
                          <a:schemeClr val="dk1"/>
                        </a:solidFill>
                        <a:latin typeface="Arial"/>
                        <a:ea typeface="Arial"/>
                        <a:cs typeface="Arial"/>
                        <a:sym typeface="Arial"/>
                      </a:rPr>
                      <a:t>External product</a:t>
                    </a:r>
                  </a:p>
                </p:txBody>
              </p:sp>
            </p:grpSp>
            <p:grpSp>
              <p:nvGrpSpPr>
                <p:cNvPr id="706" name="Shape 706"/>
                <p:cNvGrpSpPr/>
                <p:nvPr/>
              </p:nvGrpSpPr>
              <p:grpSpPr>
                <a:xfrm>
                  <a:off x="462" y="3425"/>
                  <a:ext cx="1305" cy="232"/>
                  <a:chOff x="500" y="3425"/>
                  <a:chExt cx="1413" cy="232"/>
                </a:xfrm>
              </p:grpSpPr>
              <p:sp>
                <p:nvSpPr>
                  <p:cNvPr id="707" name="Shape 707"/>
                  <p:cNvSpPr txBox="1"/>
                  <p:nvPr/>
                </p:nvSpPr>
                <p:spPr>
                  <a:xfrm>
                    <a:off x="972" y="3445"/>
                    <a:ext cx="941" cy="194"/>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400">
                        <a:solidFill>
                          <a:schemeClr val="dk1"/>
                        </a:solidFill>
                        <a:latin typeface="Arial"/>
                        <a:ea typeface="Arial"/>
                        <a:cs typeface="Arial"/>
                        <a:sym typeface="Arial"/>
                      </a:rPr>
                      <a:t>Simple product</a:t>
                    </a:r>
                  </a:p>
                </p:txBody>
              </p:sp>
              <p:sp>
                <p:nvSpPr>
                  <p:cNvPr id="708" name="Shape 708"/>
                  <p:cNvSpPr/>
                  <p:nvPr/>
                </p:nvSpPr>
                <p:spPr>
                  <a:xfrm>
                    <a:off x="500" y="3425"/>
                    <a:ext cx="430" cy="232"/>
                  </a:xfrm>
                  <a:prstGeom prst="rect">
                    <a:avLst/>
                  </a:prstGeom>
                  <a:solidFill>
                    <a:srgbClr val="FFFFCC"/>
                  </a:solidFill>
                  <a:ln w="19050" cap="flat" cmpd="sng">
                    <a:solidFill>
                      <a:schemeClr val="lt2"/>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200" b="1">
                      <a:solidFill>
                        <a:schemeClr val="dk1"/>
                      </a:solidFill>
                      <a:latin typeface="Arial"/>
                      <a:ea typeface="Arial"/>
                      <a:cs typeface="Arial"/>
                      <a:sym typeface="Arial"/>
                    </a:endParaRPr>
                  </a:p>
                </p:txBody>
              </p:sp>
            </p:grpSp>
            <p:grpSp>
              <p:nvGrpSpPr>
                <p:cNvPr id="709" name="Shape 709"/>
                <p:cNvGrpSpPr/>
                <p:nvPr/>
              </p:nvGrpSpPr>
              <p:grpSpPr>
                <a:xfrm>
                  <a:off x="667" y="3738"/>
                  <a:ext cx="4504" cy="248"/>
                  <a:chOff x="723" y="3738"/>
                  <a:chExt cx="4880" cy="248"/>
                </a:xfrm>
              </p:grpSpPr>
              <p:grpSp>
                <p:nvGrpSpPr>
                  <p:cNvPr id="710" name="Shape 710"/>
                  <p:cNvGrpSpPr/>
                  <p:nvPr/>
                </p:nvGrpSpPr>
                <p:grpSpPr>
                  <a:xfrm>
                    <a:off x="2156" y="3738"/>
                    <a:ext cx="538" cy="248"/>
                    <a:chOff x="3924" y="2142"/>
                    <a:chExt cx="844" cy="390"/>
                  </a:xfrm>
                </p:grpSpPr>
                <p:sp>
                  <p:nvSpPr>
                    <p:cNvPr id="711" name="Shape 711"/>
                    <p:cNvSpPr/>
                    <p:nvPr/>
                  </p:nvSpPr>
                  <p:spPr>
                    <a:xfrm>
                      <a:off x="3924" y="2142"/>
                      <a:ext cx="844" cy="390"/>
                    </a:xfrm>
                    <a:custGeom>
                      <a:avLst/>
                      <a:gdLst/>
                      <a:ahLst/>
                      <a:cxnLst/>
                      <a:rect l="0" t="0" r="0" b="0"/>
                      <a:pathLst>
                        <a:path w="120000" h="120000" extrusionOk="0">
                          <a:moveTo>
                            <a:pt x="0" y="120000"/>
                          </a:moveTo>
                          <a:lnTo>
                            <a:pt x="102127" y="120000"/>
                          </a:lnTo>
                          <a:lnTo>
                            <a:pt x="120000" y="0"/>
                          </a:lnTo>
                          <a:lnTo>
                            <a:pt x="20425" y="0"/>
                          </a:lnTo>
                          <a:lnTo>
                            <a:pt x="0" y="120000"/>
                          </a:lnTo>
                          <a:close/>
                        </a:path>
                      </a:pathLst>
                    </a:custGeom>
                    <a:solidFill>
                      <a:srgbClr val="CCFFFF"/>
                    </a:solidFill>
                    <a:ln w="12700" cap="flat" cmpd="sng">
                      <a:solidFill>
                        <a:schemeClr val="dk1"/>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12" name="Shape 712"/>
                    <p:cNvSpPr/>
                    <p:nvPr/>
                  </p:nvSpPr>
                  <p:spPr>
                    <a:xfrm>
                      <a:off x="4011" y="2142"/>
                      <a:ext cx="719" cy="390"/>
                    </a:xfrm>
                    <a:prstGeom prst="rect">
                      <a:avLst/>
                    </a:prstGeom>
                    <a:noFill/>
                    <a:ln>
                      <a:noFill/>
                    </a:ln>
                  </p:spPr>
                  <p:txBody>
                    <a:bodyPr lIns="91425" tIns="45700" rIns="91425" bIns="45700" anchor="ctr" anchorCtr="0">
                      <a:noAutofit/>
                    </a:bodyPr>
                    <a:lstStyle/>
                    <a:p>
                      <a:pPr marL="0" marR="0" lvl="0" indent="0" algn="l" rtl="0">
                        <a:spcBef>
                          <a:spcPts val="0"/>
                        </a:spcBef>
                        <a:buNone/>
                      </a:pPr>
                      <a:endParaRPr sz="1200" b="1">
                        <a:solidFill>
                          <a:schemeClr val="dk1"/>
                        </a:solidFill>
                        <a:latin typeface="Arial"/>
                        <a:ea typeface="Arial"/>
                        <a:cs typeface="Arial"/>
                        <a:sym typeface="Arial"/>
                      </a:endParaRPr>
                    </a:p>
                  </p:txBody>
                </p:sp>
              </p:grpSp>
              <p:sp>
                <p:nvSpPr>
                  <p:cNvPr id="713" name="Shape 713"/>
                  <p:cNvSpPr txBox="1"/>
                  <p:nvPr/>
                </p:nvSpPr>
                <p:spPr>
                  <a:xfrm>
                    <a:off x="2675" y="3766"/>
                    <a:ext cx="1165" cy="194"/>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400">
                        <a:solidFill>
                          <a:schemeClr val="dk1"/>
                        </a:solidFill>
                        <a:latin typeface="Arial"/>
                        <a:ea typeface="Arial"/>
                        <a:cs typeface="Arial"/>
                        <a:sym typeface="Arial"/>
                      </a:rPr>
                      <a:t>Collective grouping</a:t>
                    </a:r>
                  </a:p>
                </p:txBody>
              </p:sp>
              <p:sp>
                <p:nvSpPr>
                  <p:cNvPr id="714" name="Shape 714"/>
                  <p:cNvSpPr/>
                  <p:nvPr/>
                </p:nvSpPr>
                <p:spPr>
                  <a:xfrm>
                    <a:off x="4034" y="3747"/>
                    <a:ext cx="430" cy="232"/>
                  </a:xfrm>
                  <a:prstGeom prst="rect">
                    <a:avLst/>
                  </a:prstGeom>
                  <a:solidFill>
                    <a:srgbClr val="CCFFCC"/>
                  </a:solidFill>
                  <a:ln w="9525" cap="flat" cmpd="sng">
                    <a:solidFill>
                      <a:srgbClr val="009900"/>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None/>
                    </a:pPr>
                    <a:endParaRPr sz="1200" b="1">
                      <a:solidFill>
                        <a:schemeClr val="dk1"/>
                      </a:solidFill>
                      <a:latin typeface="Arial"/>
                      <a:ea typeface="Arial"/>
                      <a:cs typeface="Arial"/>
                      <a:sym typeface="Arial"/>
                    </a:endParaRPr>
                  </a:p>
                </p:txBody>
              </p:sp>
              <p:sp>
                <p:nvSpPr>
                  <p:cNvPr id="715" name="Shape 715"/>
                  <p:cNvSpPr txBox="1"/>
                  <p:nvPr/>
                </p:nvSpPr>
                <p:spPr>
                  <a:xfrm>
                    <a:off x="4461" y="3765"/>
                    <a:ext cx="1142" cy="194"/>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400">
                        <a:solidFill>
                          <a:schemeClr val="dk1"/>
                        </a:solidFill>
                        <a:latin typeface="Arial"/>
                        <a:ea typeface="Arial"/>
                        <a:cs typeface="Arial"/>
                        <a:sym typeface="Arial"/>
                      </a:rPr>
                      <a:t>Integration product</a:t>
                    </a:r>
                  </a:p>
                </p:txBody>
              </p:sp>
              <p:sp>
                <p:nvSpPr>
                  <p:cNvPr id="716" name="Shape 716"/>
                  <p:cNvSpPr txBox="1"/>
                  <p:nvPr/>
                </p:nvSpPr>
                <p:spPr>
                  <a:xfrm>
                    <a:off x="723" y="3765"/>
                    <a:ext cx="1340" cy="194"/>
                  </a:xfrm>
                  <a:prstGeom prst="rect">
                    <a:avLst/>
                  </a:prstGeom>
                  <a:noFill/>
                  <a:ln>
                    <a:noFill/>
                  </a:ln>
                </p:spPr>
                <p:txBody>
                  <a:bodyPr lIns="91425" tIns="45700" rIns="91425" bIns="45700" anchor="ctr" anchorCtr="0">
                    <a:noAutofit/>
                  </a:bodyPr>
                  <a:lstStyle/>
                  <a:p>
                    <a:pPr marL="0" marR="0" lvl="0" indent="0" algn="l" rtl="0">
                      <a:spcBef>
                        <a:spcPts val="0"/>
                      </a:spcBef>
                      <a:buSzPct val="25000"/>
                      <a:buNone/>
                    </a:pPr>
                    <a:r>
                      <a:rPr lang="en-GB" sz="1400">
                        <a:solidFill>
                          <a:schemeClr val="dk1"/>
                        </a:solidFill>
                        <a:latin typeface="Arial"/>
                        <a:ea typeface="Arial"/>
                        <a:cs typeface="Arial"/>
                        <a:sym typeface="Arial"/>
                      </a:rPr>
                      <a:t>Intermediate products:</a:t>
                    </a:r>
                  </a:p>
                </p:txBody>
              </p:sp>
            </p:grpSp>
          </p:grpSp>
          <p:sp>
            <p:nvSpPr>
              <p:cNvPr id="717" name="Shape 717"/>
              <p:cNvSpPr/>
              <p:nvPr/>
            </p:nvSpPr>
            <p:spPr>
              <a:xfrm>
                <a:off x="492" y="2579"/>
                <a:ext cx="4846" cy="970"/>
              </a:xfrm>
              <a:custGeom>
                <a:avLst/>
                <a:gdLst/>
                <a:ahLst/>
                <a:cxnLst/>
                <a:rect l="0" t="0" r="0" b="0"/>
                <a:pathLst>
                  <a:path w="120000" h="120000" extrusionOk="0">
                    <a:moveTo>
                      <a:pt x="0" y="0"/>
                    </a:moveTo>
                    <a:cubicBezTo>
                      <a:pt x="5897" y="7175"/>
                      <a:pt x="27085" y="25113"/>
                      <a:pt x="35382" y="43051"/>
                    </a:cubicBezTo>
                    <a:cubicBezTo>
                      <a:pt x="43680" y="60989"/>
                      <a:pt x="35680" y="95257"/>
                      <a:pt x="49782" y="107628"/>
                    </a:cubicBezTo>
                    <a:cubicBezTo>
                      <a:pt x="63885" y="120000"/>
                      <a:pt x="92022" y="117896"/>
                      <a:pt x="120000" y="117278"/>
                    </a:cubicBezTo>
                  </a:path>
                </a:pathLst>
              </a:custGeom>
              <a:noFill/>
              <a:ln w="28575" cap="flat" cmpd="sng">
                <a:solidFill>
                  <a:schemeClr val="lt2"/>
                </a:solidFill>
                <a:prstDash val="dashDot"/>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grpSp>
      </p:grpSp>
      <p:sp>
        <p:nvSpPr>
          <p:cNvPr id="718" name="Shape 718"/>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34</a:t>
            </a:fld>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723"/>
        <p:cNvGrpSpPr/>
        <p:nvPr/>
      </p:nvGrpSpPr>
      <p:grpSpPr>
        <a:xfrm>
          <a:off x="0" y="0"/>
          <a:ext cx="0" cy="0"/>
          <a:chOff x="0" y="0"/>
          <a:chExt cx="0" cy="0"/>
        </a:xfrm>
      </p:grpSpPr>
      <p:sp>
        <p:nvSpPr>
          <p:cNvPr id="724" name="Shape 724"/>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Product Description</a:t>
            </a:r>
          </a:p>
        </p:txBody>
      </p:sp>
      <p:sp>
        <p:nvSpPr>
          <p:cNvPr id="725" name="Shape 725"/>
          <p:cNvSpPr txBox="1">
            <a:spLocks noGrp="1"/>
          </p:cNvSpPr>
          <p:nvPr>
            <p:ph type="body" idx="1"/>
          </p:nvPr>
        </p:nvSpPr>
        <p:spPr>
          <a:xfrm>
            <a:off x="3995737" y="1628775"/>
            <a:ext cx="4752974" cy="4525963"/>
          </a:xfrm>
          <a:prstGeom prst="rect">
            <a:avLst/>
          </a:prstGeom>
          <a:noFill/>
          <a:ln>
            <a:noFill/>
          </a:ln>
        </p:spPr>
        <p:txBody>
          <a:bodyPr lIns="91425" tIns="45700" rIns="91425" bIns="45700" anchor="t" anchorCtr="0">
            <a:noAutofit/>
          </a:bodyPr>
          <a:lstStyle/>
          <a:p>
            <a:pPr marL="0" marR="0" lvl="0" indent="0" algn="l" rtl="0">
              <a:lnSpc>
                <a:spcPct val="70000"/>
              </a:lnSpc>
              <a:spcBef>
                <a:spcPts val="0"/>
              </a:spcBef>
              <a:spcAft>
                <a:spcPts val="0"/>
              </a:spcAft>
              <a:buClr>
                <a:srgbClr val="0000CC"/>
              </a:buClr>
              <a:buSzPct val="25000"/>
              <a:buFont typeface="Arial"/>
              <a:buNone/>
            </a:pPr>
            <a:r>
              <a:rPr lang="en-GB" sz="2240" b="0" i="1" u="none" strike="noStrike" cap="none">
                <a:solidFill>
                  <a:srgbClr val="0000CC"/>
                </a:solidFill>
                <a:latin typeface="Arial"/>
                <a:ea typeface="Arial"/>
                <a:cs typeface="Arial"/>
                <a:sym typeface="Arial"/>
              </a:rPr>
              <a:t>“The purpose of the Product Description is to:</a:t>
            </a:r>
          </a:p>
          <a:p>
            <a:pPr marL="742950" marR="0" lvl="1" indent="-285750" algn="l" rtl="0">
              <a:lnSpc>
                <a:spcPct val="70000"/>
              </a:lnSpc>
              <a:spcBef>
                <a:spcPts val="392"/>
              </a:spcBef>
              <a:spcAft>
                <a:spcPts val="0"/>
              </a:spcAft>
              <a:buClr>
                <a:srgbClr val="0000CC"/>
              </a:buClr>
              <a:buSzPct val="98000"/>
              <a:buFont typeface="Arial"/>
              <a:buChar char="–"/>
            </a:pPr>
            <a:r>
              <a:rPr lang="en-GB" sz="1960" b="0" i="1" u="none" strike="noStrike" cap="none">
                <a:solidFill>
                  <a:srgbClr val="0000CC"/>
                </a:solidFill>
                <a:latin typeface="Arial"/>
                <a:ea typeface="Arial"/>
                <a:cs typeface="Arial"/>
                <a:sym typeface="Arial"/>
              </a:rPr>
              <a:t>Understand the product’s detailed nature, purpose and function </a:t>
            </a:r>
          </a:p>
          <a:p>
            <a:pPr marL="742950" marR="0" lvl="1" indent="-285750" algn="l" rtl="0">
              <a:lnSpc>
                <a:spcPct val="70000"/>
              </a:lnSpc>
              <a:spcBef>
                <a:spcPts val="392"/>
              </a:spcBef>
              <a:spcAft>
                <a:spcPts val="0"/>
              </a:spcAft>
              <a:buClr>
                <a:srgbClr val="0000CC"/>
              </a:buClr>
              <a:buSzPct val="98000"/>
              <a:buFont typeface="Arial"/>
              <a:buChar char="–"/>
            </a:pPr>
            <a:r>
              <a:rPr lang="en-GB" sz="1960" b="0" i="1" u="none" strike="noStrike" cap="none">
                <a:solidFill>
                  <a:srgbClr val="0000CC"/>
                </a:solidFill>
                <a:latin typeface="Arial"/>
                <a:ea typeface="Arial"/>
                <a:cs typeface="Arial"/>
                <a:sym typeface="Arial"/>
              </a:rPr>
              <a:t>Identify the sources of information or supply (for the product)</a:t>
            </a:r>
          </a:p>
          <a:p>
            <a:pPr marL="742950" marR="0" lvl="1" indent="-285750" algn="l" rtl="0">
              <a:lnSpc>
                <a:spcPct val="70000"/>
              </a:lnSpc>
              <a:spcBef>
                <a:spcPts val="392"/>
              </a:spcBef>
              <a:spcAft>
                <a:spcPts val="0"/>
              </a:spcAft>
              <a:buClr>
                <a:srgbClr val="0000CC"/>
              </a:buClr>
              <a:buSzPct val="98000"/>
              <a:buFont typeface="Arial"/>
              <a:buChar char="–"/>
            </a:pPr>
            <a:r>
              <a:rPr lang="en-GB" sz="1960" b="0" i="1" u="none" strike="noStrike" cap="none">
                <a:solidFill>
                  <a:srgbClr val="0000CC"/>
                </a:solidFill>
                <a:latin typeface="Arial"/>
                <a:ea typeface="Arial"/>
                <a:cs typeface="Arial"/>
                <a:sym typeface="Arial"/>
              </a:rPr>
              <a:t>Describe its required appearance</a:t>
            </a:r>
          </a:p>
          <a:p>
            <a:pPr marL="742950" marR="0" lvl="1" indent="-285750" algn="l" rtl="0">
              <a:lnSpc>
                <a:spcPct val="70000"/>
              </a:lnSpc>
              <a:spcBef>
                <a:spcPts val="392"/>
              </a:spcBef>
              <a:spcAft>
                <a:spcPts val="0"/>
              </a:spcAft>
              <a:buClr>
                <a:srgbClr val="0000CC"/>
              </a:buClr>
              <a:buSzPct val="98000"/>
              <a:buFont typeface="Arial"/>
              <a:buChar char="–"/>
            </a:pPr>
            <a:r>
              <a:rPr lang="en-GB" sz="1960" b="0" i="1" u="none" strike="noStrike" cap="none">
                <a:solidFill>
                  <a:srgbClr val="0000CC"/>
                </a:solidFill>
                <a:latin typeface="Arial"/>
                <a:ea typeface="Arial"/>
                <a:cs typeface="Arial"/>
                <a:sym typeface="Arial"/>
              </a:rPr>
              <a:t>Identify the level of quality required </a:t>
            </a:r>
            <a:r>
              <a:rPr lang="en-GB" sz="1960" b="0" i="0" u="none" strike="noStrike" cap="none">
                <a:solidFill>
                  <a:srgbClr val="0000CC"/>
                </a:solidFill>
                <a:latin typeface="Arial"/>
                <a:ea typeface="Arial"/>
                <a:cs typeface="Arial"/>
                <a:sym typeface="Arial"/>
              </a:rPr>
              <a:t>of the product</a:t>
            </a:r>
          </a:p>
          <a:p>
            <a:pPr marL="742950" marR="0" lvl="1" indent="-285750" algn="l" rtl="0">
              <a:lnSpc>
                <a:spcPct val="70000"/>
              </a:lnSpc>
              <a:spcBef>
                <a:spcPts val="392"/>
              </a:spcBef>
              <a:spcAft>
                <a:spcPts val="0"/>
              </a:spcAft>
              <a:buClr>
                <a:srgbClr val="0000CC"/>
              </a:buClr>
              <a:buSzPct val="98000"/>
              <a:buFont typeface="Arial"/>
              <a:buChar char="–"/>
            </a:pPr>
            <a:r>
              <a:rPr lang="en-GB" sz="1960" b="0" i="1" u="none" strike="noStrike" cap="none">
                <a:solidFill>
                  <a:srgbClr val="0000CC"/>
                </a:solidFill>
                <a:latin typeface="Arial"/>
                <a:ea typeface="Arial"/>
                <a:cs typeface="Arial"/>
                <a:sym typeface="Arial"/>
              </a:rPr>
              <a:t>Identify product development and quality control activities</a:t>
            </a:r>
          </a:p>
          <a:p>
            <a:pPr marL="742950" marR="0" lvl="1" indent="-285750" algn="l" rtl="0">
              <a:lnSpc>
                <a:spcPct val="70000"/>
              </a:lnSpc>
              <a:spcBef>
                <a:spcPts val="392"/>
              </a:spcBef>
              <a:spcAft>
                <a:spcPts val="0"/>
              </a:spcAft>
              <a:buClr>
                <a:srgbClr val="0000CC"/>
              </a:buClr>
              <a:buSzPct val="98000"/>
              <a:buFont typeface="Arial"/>
              <a:buChar char="–"/>
            </a:pPr>
            <a:r>
              <a:rPr lang="en-GB" sz="1960" b="0" i="1" u="none" strike="noStrike" cap="none">
                <a:solidFill>
                  <a:srgbClr val="0000CC"/>
                </a:solidFill>
                <a:latin typeface="Arial"/>
                <a:ea typeface="Arial"/>
                <a:cs typeface="Arial"/>
                <a:sym typeface="Arial"/>
              </a:rPr>
              <a:t>Define the people or skills required to develop and check the product”</a:t>
            </a:r>
          </a:p>
          <a:p>
            <a:pPr marL="342900" marR="0" lvl="0" indent="-342900" algn="l" rtl="0">
              <a:lnSpc>
                <a:spcPct val="70000"/>
              </a:lnSpc>
              <a:spcBef>
                <a:spcPts val="448"/>
              </a:spcBef>
              <a:buClr>
                <a:schemeClr val="dk1"/>
              </a:buClr>
              <a:buSzPct val="101818"/>
              <a:buFont typeface="Arial"/>
              <a:buNone/>
            </a:pPr>
            <a:endParaRPr sz="2240" b="0" i="0" u="none" strike="noStrike" cap="none">
              <a:solidFill>
                <a:schemeClr val="dk1"/>
              </a:solidFill>
              <a:latin typeface="Arial"/>
              <a:ea typeface="Arial"/>
              <a:cs typeface="Arial"/>
              <a:sym typeface="Arial"/>
            </a:endParaRPr>
          </a:p>
        </p:txBody>
      </p:sp>
      <p:grpSp>
        <p:nvGrpSpPr>
          <p:cNvPr id="726" name="Shape 726"/>
          <p:cNvGrpSpPr/>
          <p:nvPr/>
        </p:nvGrpSpPr>
        <p:grpSpPr>
          <a:xfrm>
            <a:off x="603250" y="1635125"/>
            <a:ext cx="2551113" cy="4138613"/>
            <a:chOff x="380" y="1030"/>
            <a:chExt cx="1607" cy="2606"/>
          </a:xfrm>
        </p:grpSpPr>
        <p:grpSp>
          <p:nvGrpSpPr>
            <p:cNvPr id="727" name="Shape 727"/>
            <p:cNvGrpSpPr/>
            <p:nvPr/>
          </p:nvGrpSpPr>
          <p:grpSpPr>
            <a:xfrm>
              <a:off x="380" y="1324"/>
              <a:ext cx="1607" cy="2312"/>
              <a:chOff x="412" y="1096"/>
              <a:chExt cx="1740" cy="2312"/>
            </a:xfrm>
          </p:grpSpPr>
          <p:grpSp>
            <p:nvGrpSpPr>
              <p:cNvPr id="728" name="Shape 728"/>
              <p:cNvGrpSpPr/>
              <p:nvPr/>
            </p:nvGrpSpPr>
            <p:grpSpPr>
              <a:xfrm>
                <a:off x="412" y="1096"/>
                <a:ext cx="1740" cy="2312"/>
                <a:chOff x="1593" y="1090"/>
                <a:chExt cx="2404" cy="2891"/>
              </a:xfrm>
            </p:grpSpPr>
            <p:sp>
              <p:nvSpPr>
                <p:cNvPr id="729" name="Shape 729"/>
                <p:cNvSpPr/>
                <p:nvPr/>
              </p:nvSpPr>
              <p:spPr>
                <a:xfrm>
                  <a:off x="1604" y="1100"/>
                  <a:ext cx="2383" cy="2872"/>
                </a:xfrm>
                <a:custGeom>
                  <a:avLst/>
                  <a:gdLst/>
                  <a:ahLst/>
                  <a:cxnLst/>
                  <a:rect l="0" t="0" r="0" b="0"/>
                  <a:pathLst>
                    <a:path w="120000" h="120000" extrusionOk="0">
                      <a:moveTo>
                        <a:pt x="0" y="120000"/>
                      </a:moveTo>
                      <a:lnTo>
                        <a:pt x="0" y="12008"/>
                      </a:lnTo>
                      <a:lnTo>
                        <a:pt x="17160" y="0"/>
                      </a:lnTo>
                      <a:lnTo>
                        <a:pt x="120000" y="0"/>
                      </a:lnTo>
                      <a:lnTo>
                        <a:pt x="120000" y="120000"/>
                      </a:lnTo>
                      <a:lnTo>
                        <a:pt x="0" y="120000"/>
                      </a:lnTo>
                      <a:close/>
                    </a:path>
                  </a:pathLst>
                </a:custGeom>
                <a:solidFill>
                  <a:srgbClr val="FFFFFF"/>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0" name="Shape 730"/>
                <p:cNvSpPr/>
                <p:nvPr/>
              </p:nvSpPr>
              <p:spPr>
                <a:xfrm>
                  <a:off x="1593" y="1381"/>
                  <a:ext cx="18" cy="2590"/>
                </a:xfrm>
                <a:custGeom>
                  <a:avLst/>
                  <a:gdLst/>
                  <a:ahLst/>
                  <a:cxnLst/>
                  <a:rect l="0" t="0" r="0" b="0"/>
                  <a:pathLst>
                    <a:path w="120000" h="120000" extrusionOk="0">
                      <a:moveTo>
                        <a:pt x="18000" y="0"/>
                      </a:moveTo>
                      <a:lnTo>
                        <a:pt x="0" y="277"/>
                      </a:lnTo>
                      <a:lnTo>
                        <a:pt x="0" y="120000"/>
                      </a:lnTo>
                      <a:lnTo>
                        <a:pt x="120000" y="120000"/>
                      </a:lnTo>
                      <a:lnTo>
                        <a:pt x="120000" y="277"/>
                      </a:lnTo>
                      <a:lnTo>
                        <a:pt x="102000" y="532"/>
                      </a:lnTo>
                      <a:lnTo>
                        <a:pt x="18000" y="0"/>
                      </a:lnTo>
                      <a:close/>
                    </a:path>
                  </a:pathLst>
                </a:custGeom>
                <a:solidFill>
                  <a:srgbClr val="000000"/>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1" name="Shape 731"/>
                <p:cNvSpPr/>
                <p:nvPr/>
              </p:nvSpPr>
              <p:spPr>
                <a:xfrm>
                  <a:off x="1597" y="1090"/>
                  <a:ext cx="354" cy="302"/>
                </a:xfrm>
                <a:custGeom>
                  <a:avLst/>
                  <a:gdLst/>
                  <a:ahLst/>
                  <a:cxnLst/>
                  <a:rect l="0" t="0" r="0" b="0"/>
                  <a:pathLst>
                    <a:path w="120000" h="120000" extrusionOk="0">
                      <a:moveTo>
                        <a:pt x="117799" y="0"/>
                      </a:moveTo>
                      <a:lnTo>
                        <a:pt x="115430" y="1194"/>
                      </a:lnTo>
                      <a:lnTo>
                        <a:pt x="0" y="115422"/>
                      </a:lnTo>
                      <a:lnTo>
                        <a:pt x="4739" y="120000"/>
                      </a:lnTo>
                      <a:lnTo>
                        <a:pt x="120000" y="5572"/>
                      </a:lnTo>
                      <a:lnTo>
                        <a:pt x="117799" y="6766"/>
                      </a:lnTo>
                      <a:lnTo>
                        <a:pt x="117799" y="0"/>
                      </a:lnTo>
                      <a:close/>
                    </a:path>
                  </a:pathLst>
                </a:custGeom>
                <a:solidFill>
                  <a:srgbClr val="000000"/>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2" name="Shape 732"/>
                <p:cNvSpPr/>
                <p:nvPr/>
              </p:nvSpPr>
              <p:spPr>
                <a:xfrm>
                  <a:off x="1945" y="1090"/>
                  <a:ext cx="2052" cy="18"/>
                </a:xfrm>
                <a:custGeom>
                  <a:avLst/>
                  <a:gdLst/>
                  <a:ahLst/>
                  <a:cxnLst/>
                  <a:rect l="0" t="0" r="0" b="0"/>
                  <a:pathLst>
                    <a:path w="120000" h="120000" extrusionOk="0">
                      <a:moveTo>
                        <a:pt x="120000" y="60000"/>
                      </a:moveTo>
                      <a:lnTo>
                        <a:pt x="119386" y="0"/>
                      </a:lnTo>
                      <a:lnTo>
                        <a:pt x="0" y="0"/>
                      </a:lnTo>
                      <a:lnTo>
                        <a:pt x="0" y="120000"/>
                      </a:lnTo>
                      <a:lnTo>
                        <a:pt x="119386" y="120000"/>
                      </a:lnTo>
                      <a:lnTo>
                        <a:pt x="118802" y="60000"/>
                      </a:lnTo>
                      <a:lnTo>
                        <a:pt x="120000" y="60000"/>
                      </a:lnTo>
                      <a:close/>
                    </a:path>
                  </a:pathLst>
                </a:custGeom>
                <a:solidFill>
                  <a:srgbClr val="000000"/>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3" name="Shape 733"/>
                <p:cNvSpPr/>
                <p:nvPr/>
              </p:nvSpPr>
              <p:spPr>
                <a:xfrm>
                  <a:off x="3977" y="1100"/>
                  <a:ext cx="21" cy="2882"/>
                </a:xfrm>
                <a:custGeom>
                  <a:avLst/>
                  <a:gdLst/>
                  <a:ahLst/>
                  <a:cxnLst/>
                  <a:rect l="0" t="0" r="0" b="0"/>
                  <a:pathLst>
                    <a:path w="120000" h="120000" extrusionOk="0">
                      <a:moveTo>
                        <a:pt x="58536" y="120000"/>
                      </a:moveTo>
                      <a:lnTo>
                        <a:pt x="120000" y="119646"/>
                      </a:lnTo>
                      <a:lnTo>
                        <a:pt x="120000" y="0"/>
                      </a:lnTo>
                      <a:lnTo>
                        <a:pt x="0" y="0"/>
                      </a:lnTo>
                      <a:lnTo>
                        <a:pt x="0" y="119646"/>
                      </a:lnTo>
                      <a:lnTo>
                        <a:pt x="58536" y="119292"/>
                      </a:lnTo>
                      <a:lnTo>
                        <a:pt x="58536" y="120000"/>
                      </a:lnTo>
                      <a:close/>
                    </a:path>
                  </a:pathLst>
                </a:custGeom>
                <a:solidFill>
                  <a:srgbClr val="000000"/>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4" name="Shape 734"/>
                <p:cNvSpPr/>
                <p:nvPr/>
              </p:nvSpPr>
              <p:spPr>
                <a:xfrm>
                  <a:off x="1593" y="3963"/>
                  <a:ext cx="2394" cy="18"/>
                </a:xfrm>
                <a:custGeom>
                  <a:avLst/>
                  <a:gdLst/>
                  <a:ahLst/>
                  <a:cxnLst/>
                  <a:rect l="0" t="0" r="0" b="0"/>
                  <a:pathLst>
                    <a:path w="120000" h="120000" extrusionOk="0">
                      <a:moveTo>
                        <a:pt x="0" y="60000"/>
                      </a:moveTo>
                      <a:lnTo>
                        <a:pt x="501" y="120000"/>
                      </a:lnTo>
                      <a:lnTo>
                        <a:pt x="120000" y="120000"/>
                      </a:lnTo>
                      <a:lnTo>
                        <a:pt x="120000" y="0"/>
                      </a:lnTo>
                      <a:lnTo>
                        <a:pt x="501" y="0"/>
                      </a:lnTo>
                      <a:lnTo>
                        <a:pt x="1002" y="60000"/>
                      </a:lnTo>
                      <a:lnTo>
                        <a:pt x="0" y="60000"/>
                      </a:lnTo>
                      <a:close/>
                    </a:path>
                  </a:pathLst>
                </a:custGeom>
                <a:solidFill>
                  <a:srgbClr val="000000"/>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5" name="Shape 735"/>
                <p:cNvSpPr/>
                <p:nvPr/>
              </p:nvSpPr>
              <p:spPr>
                <a:xfrm>
                  <a:off x="1604" y="1106"/>
                  <a:ext cx="341" cy="288"/>
                </a:xfrm>
                <a:custGeom>
                  <a:avLst/>
                  <a:gdLst/>
                  <a:ahLst/>
                  <a:cxnLst/>
                  <a:rect l="0" t="0" r="0" b="0"/>
                  <a:pathLst>
                    <a:path w="120000" h="120000" extrusionOk="0">
                      <a:moveTo>
                        <a:pt x="0" y="120000"/>
                      </a:moveTo>
                      <a:lnTo>
                        <a:pt x="119999" y="0"/>
                      </a:lnTo>
                      <a:lnTo>
                        <a:pt x="119999" y="120000"/>
                      </a:lnTo>
                      <a:lnTo>
                        <a:pt x="0" y="120000"/>
                      </a:lnTo>
                      <a:close/>
                    </a:path>
                  </a:pathLst>
                </a:custGeom>
                <a:solidFill>
                  <a:srgbClr val="EAF2F2"/>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6" name="Shape 736"/>
                <p:cNvSpPr/>
                <p:nvPr/>
              </p:nvSpPr>
              <p:spPr>
                <a:xfrm>
                  <a:off x="1597" y="1102"/>
                  <a:ext cx="357" cy="298"/>
                </a:xfrm>
                <a:custGeom>
                  <a:avLst/>
                  <a:gdLst/>
                  <a:ahLst/>
                  <a:cxnLst/>
                  <a:rect l="0" t="0" r="0" b="0"/>
                  <a:pathLst>
                    <a:path w="120000" h="120000" extrusionOk="0">
                      <a:moveTo>
                        <a:pt x="120000" y="2408"/>
                      </a:moveTo>
                      <a:lnTo>
                        <a:pt x="114293" y="0"/>
                      </a:lnTo>
                      <a:lnTo>
                        <a:pt x="0" y="115384"/>
                      </a:lnTo>
                      <a:lnTo>
                        <a:pt x="4531" y="120000"/>
                      </a:lnTo>
                      <a:lnTo>
                        <a:pt x="118993" y="4615"/>
                      </a:lnTo>
                      <a:lnTo>
                        <a:pt x="113118" y="2408"/>
                      </a:lnTo>
                      <a:lnTo>
                        <a:pt x="120000" y="2408"/>
                      </a:lnTo>
                      <a:close/>
                    </a:path>
                  </a:pathLst>
                </a:custGeom>
                <a:solidFill>
                  <a:srgbClr val="000000"/>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7" name="Shape 737"/>
                <p:cNvSpPr/>
                <p:nvPr/>
              </p:nvSpPr>
              <p:spPr>
                <a:xfrm>
                  <a:off x="1935" y="1106"/>
                  <a:ext cx="21" cy="295"/>
                </a:xfrm>
                <a:custGeom>
                  <a:avLst/>
                  <a:gdLst/>
                  <a:ahLst/>
                  <a:cxnLst/>
                  <a:rect l="0" t="0" r="0" b="0"/>
                  <a:pathLst>
                    <a:path w="120000" h="120000" extrusionOk="0">
                      <a:moveTo>
                        <a:pt x="61463" y="120000"/>
                      </a:moveTo>
                      <a:lnTo>
                        <a:pt x="120000" y="116554"/>
                      </a:lnTo>
                      <a:lnTo>
                        <a:pt x="120000" y="0"/>
                      </a:lnTo>
                      <a:lnTo>
                        <a:pt x="0" y="0"/>
                      </a:lnTo>
                      <a:lnTo>
                        <a:pt x="0" y="116554"/>
                      </a:lnTo>
                      <a:lnTo>
                        <a:pt x="61463" y="113108"/>
                      </a:lnTo>
                      <a:lnTo>
                        <a:pt x="61463" y="120000"/>
                      </a:lnTo>
                      <a:close/>
                    </a:path>
                  </a:pathLst>
                </a:custGeom>
                <a:solidFill>
                  <a:srgbClr val="000000"/>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8" name="Shape 738"/>
                <p:cNvSpPr/>
                <p:nvPr/>
              </p:nvSpPr>
              <p:spPr>
                <a:xfrm>
                  <a:off x="1597" y="1385"/>
                  <a:ext cx="347" cy="18"/>
                </a:xfrm>
                <a:custGeom>
                  <a:avLst/>
                  <a:gdLst/>
                  <a:ahLst/>
                  <a:cxnLst/>
                  <a:rect l="0" t="0" r="0" b="0"/>
                  <a:pathLst>
                    <a:path w="120000" h="120000" extrusionOk="0">
                      <a:moveTo>
                        <a:pt x="0" y="17647"/>
                      </a:moveTo>
                      <a:lnTo>
                        <a:pt x="2244" y="120000"/>
                      </a:lnTo>
                      <a:lnTo>
                        <a:pt x="120000" y="120000"/>
                      </a:lnTo>
                      <a:lnTo>
                        <a:pt x="120000" y="0"/>
                      </a:lnTo>
                      <a:lnTo>
                        <a:pt x="2244" y="0"/>
                      </a:lnTo>
                      <a:lnTo>
                        <a:pt x="4661" y="98823"/>
                      </a:lnTo>
                      <a:lnTo>
                        <a:pt x="0" y="17647"/>
                      </a:lnTo>
                      <a:close/>
                    </a:path>
                  </a:pathLst>
                </a:custGeom>
                <a:solidFill>
                  <a:srgbClr val="000000"/>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39" name="Shape 739"/>
                <p:cNvSpPr/>
                <p:nvPr/>
              </p:nvSpPr>
              <p:spPr>
                <a:xfrm>
                  <a:off x="1788" y="1517"/>
                  <a:ext cx="1959" cy="105"/>
                </a:xfrm>
                <a:prstGeom prst="rect">
                  <a:avLst/>
                </a:prstGeom>
                <a:solidFill>
                  <a:srgbClr val="C4CCCC"/>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40" name="Shape 740"/>
                <p:cNvSpPr/>
                <p:nvPr/>
              </p:nvSpPr>
              <p:spPr>
                <a:xfrm>
                  <a:off x="1788" y="1804"/>
                  <a:ext cx="1959" cy="109"/>
                </a:xfrm>
                <a:prstGeom prst="rect">
                  <a:avLst/>
                </a:prstGeom>
                <a:solidFill>
                  <a:srgbClr val="C4CCCC"/>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41" name="Shape 741"/>
                <p:cNvSpPr/>
                <p:nvPr/>
              </p:nvSpPr>
              <p:spPr>
                <a:xfrm>
                  <a:off x="1788" y="2093"/>
                  <a:ext cx="1959" cy="105"/>
                </a:xfrm>
                <a:prstGeom prst="rect">
                  <a:avLst/>
                </a:prstGeom>
                <a:solidFill>
                  <a:srgbClr val="C4CCCC"/>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42" name="Shape 742"/>
                <p:cNvSpPr/>
                <p:nvPr/>
              </p:nvSpPr>
              <p:spPr>
                <a:xfrm>
                  <a:off x="1788" y="2379"/>
                  <a:ext cx="1959" cy="108"/>
                </a:xfrm>
                <a:prstGeom prst="rect">
                  <a:avLst/>
                </a:prstGeom>
                <a:solidFill>
                  <a:srgbClr val="C4CCCC"/>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43" name="Shape 743"/>
                <p:cNvSpPr/>
                <p:nvPr/>
              </p:nvSpPr>
              <p:spPr>
                <a:xfrm>
                  <a:off x="1788" y="2667"/>
                  <a:ext cx="1959" cy="106"/>
                </a:xfrm>
                <a:prstGeom prst="rect">
                  <a:avLst/>
                </a:prstGeom>
                <a:solidFill>
                  <a:srgbClr val="C4CCCC"/>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44" name="Shape 744"/>
                <p:cNvSpPr/>
                <p:nvPr/>
              </p:nvSpPr>
              <p:spPr>
                <a:xfrm>
                  <a:off x="1788" y="2954"/>
                  <a:ext cx="1959" cy="106"/>
                </a:xfrm>
                <a:prstGeom prst="rect">
                  <a:avLst/>
                </a:prstGeom>
                <a:solidFill>
                  <a:srgbClr val="C4CCCC"/>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45" name="Shape 745"/>
                <p:cNvSpPr/>
                <p:nvPr/>
              </p:nvSpPr>
              <p:spPr>
                <a:xfrm>
                  <a:off x="1788" y="3241"/>
                  <a:ext cx="1959" cy="106"/>
                </a:xfrm>
                <a:prstGeom prst="rect">
                  <a:avLst/>
                </a:prstGeom>
                <a:solidFill>
                  <a:srgbClr val="C4CCCC"/>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46" name="Shape 746"/>
                <p:cNvSpPr/>
                <p:nvPr/>
              </p:nvSpPr>
              <p:spPr>
                <a:xfrm>
                  <a:off x="1788" y="3529"/>
                  <a:ext cx="1959" cy="105"/>
                </a:xfrm>
                <a:prstGeom prst="rect">
                  <a:avLst/>
                </a:prstGeom>
                <a:solidFill>
                  <a:srgbClr val="C4CCCC"/>
                </a:solidFill>
                <a:ln>
                  <a:noFill/>
                </a:ln>
              </p:spPr>
              <p:txBody>
                <a:bodyPr lIns="91425" tIns="45700" rIns="91425" bIns="45700" anchor="t"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747" name="Shape 747"/>
                <p:cNvSpPr/>
                <p:nvPr/>
              </p:nvSpPr>
              <p:spPr>
                <a:xfrm>
                  <a:off x="1895" y="2134"/>
                  <a:ext cx="2035" cy="288"/>
                </a:xfrm>
                <a:prstGeom prst="rect">
                  <a:avLst/>
                </a:prstGeom>
                <a:no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grpSp>
          <p:sp>
            <p:nvSpPr>
              <p:cNvPr id="748" name="Shape 748"/>
              <p:cNvSpPr/>
              <p:nvPr/>
            </p:nvSpPr>
            <p:spPr>
              <a:xfrm>
                <a:off x="507" y="1943"/>
                <a:ext cx="874" cy="210"/>
              </a:xfrm>
              <a:prstGeom prst="rect">
                <a:avLst/>
              </a:prstGeom>
              <a:noFill/>
              <a:ln>
                <a:noFill/>
              </a:ln>
            </p:spPr>
            <p:txBody>
              <a:bodyPr lIns="90475" tIns="44450" rIns="90475" bIns="44450" anchor="t" anchorCtr="0">
                <a:noAutofit/>
              </a:bodyPr>
              <a:lstStyle/>
              <a:p>
                <a:pPr marL="0" marR="0" lvl="0" indent="0" algn="l" rtl="0">
                  <a:spcBef>
                    <a:spcPts val="0"/>
                  </a:spcBef>
                  <a:buSzPct val="25000"/>
                  <a:buNone/>
                </a:pPr>
                <a:r>
                  <a:rPr lang="en-GB" sz="1600" b="1">
                    <a:solidFill>
                      <a:schemeClr val="dk1"/>
                    </a:solidFill>
                    <a:latin typeface="Book Antiqua"/>
                    <a:ea typeface="Book Antiqua"/>
                    <a:cs typeface="Book Antiqua"/>
                    <a:sym typeface="Book Antiqua"/>
                  </a:rPr>
                  <a:t>Composition</a:t>
                </a:r>
              </a:p>
            </p:txBody>
          </p:sp>
          <p:sp>
            <p:nvSpPr>
              <p:cNvPr id="749" name="Shape 749"/>
              <p:cNvSpPr/>
              <p:nvPr/>
            </p:nvSpPr>
            <p:spPr>
              <a:xfrm>
                <a:off x="488" y="2398"/>
                <a:ext cx="747" cy="210"/>
              </a:xfrm>
              <a:prstGeom prst="rect">
                <a:avLst/>
              </a:prstGeom>
              <a:noFill/>
              <a:ln>
                <a:noFill/>
              </a:ln>
            </p:spPr>
            <p:txBody>
              <a:bodyPr lIns="90475" tIns="44450" rIns="90475" bIns="44450" anchor="t" anchorCtr="0">
                <a:noAutofit/>
              </a:bodyPr>
              <a:lstStyle/>
              <a:p>
                <a:pPr marL="0" marR="0" lvl="0" indent="0" algn="l" rtl="0">
                  <a:spcBef>
                    <a:spcPts val="0"/>
                  </a:spcBef>
                  <a:buSzPct val="25000"/>
                  <a:buNone/>
                </a:pPr>
                <a:r>
                  <a:rPr lang="en-GB" sz="1600" b="1">
                    <a:solidFill>
                      <a:schemeClr val="dk1"/>
                    </a:solidFill>
                    <a:latin typeface="Book Antiqua"/>
                    <a:ea typeface="Book Antiqua"/>
                    <a:cs typeface="Book Antiqua"/>
                    <a:sym typeface="Book Antiqua"/>
                  </a:rPr>
                  <a:t>Derivation</a:t>
                </a:r>
              </a:p>
            </p:txBody>
          </p:sp>
          <p:sp>
            <p:nvSpPr>
              <p:cNvPr id="750" name="Shape 750"/>
              <p:cNvSpPr/>
              <p:nvPr/>
            </p:nvSpPr>
            <p:spPr>
              <a:xfrm>
                <a:off x="488" y="2856"/>
                <a:ext cx="1044" cy="210"/>
              </a:xfrm>
              <a:prstGeom prst="rect">
                <a:avLst/>
              </a:prstGeom>
              <a:noFill/>
              <a:ln>
                <a:noFill/>
              </a:ln>
            </p:spPr>
            <p:txBody>
              <a:bodyPr lIns="90475" tIns="44450" rIns="90475" bIns="44450" anchor="t" anchorCtr="0">
                <a:noAutofit/>
              </a:bodyPr>
              <a:lstStyle/>
              <a:p>
                <a:pPr marL="0" marR="0" lvl="0" indent="0" algn="l" rtl="0">
                  <a:spcBef>
                    <a:spcPts val="0"/>
                  </a:spcBef>
                  <a:buSzPct val="25000"/>
                  <a:buNone/>
                </a:pPr>
                <a:r>
                  <a:rPr lang="en-GB" sz="1600" b="1">
                    <a:solidFill>
                      <a:schemeClr val="dk1"/>
                    </a:solidFill>
                    <a:latin typeface="Book Antiqua"/>
                    <a:ea typeface="Book Antiqua"/>
                    <a:cs typeface="Book Antiqua"/>
                    <a:sym typeface="Book Antiqua"/>
                  </a:rPr>
                  <a:t>Quality Criteria</a:t>
                </a:r>
              </a:p>
            </p:txBody>
          </p:sp>
          <p:sp>
            <p:nvSpPr>
              <p:cNvPr id="751" name="Shape 751"/>
              <p:cNvSpPr/>
              <p:nvPr/>
            </p:nvSpPr>
            <p:spPr>
              <a:xfrm>
                <a:off x="798" y="1151"/>
                <a:ext cx="950" cy="210"/>
              </a:xfrm>
              <a:prstGeom prst="rect">
                <a:avLst/>
              </a:prstGeom>
              <a:noFill/>
              <a:ln>
                <a:noFill/>
              </a:ln>
            </p:spPr>
            <p:txBody>
              <a:bodyPr lIns="90475" tIns="44450" rIns="90475" bIns="44450" anchor="t" anchorCtr="0">
                <a:noAutofit/>
              </a:bodyPr>
              <a:lstStyle/>
              <a:p>
                <a:pPr marL="0" marR="0" lvl="0" indent="0" algn="l" rtl="0">
                  <a:spcBef>
                    <a:spcPts val="0"/>
                  </a:spcBef>
                  <a:buSzPct val="25000"/>
                  <a:buNone/>
                </a:pPr>
                <a:r>
                  <a:rPr lang="en-GB" sz="1600" b="1">
                    <a:solidFill>
                      <a:schemeClr val="dk1"/>
                    </a:solidFill>
                    <a:latin typeface="Book Antiqua"/>
                    <a:ea typeface="Book Antiqua"/>
                    <a:cs typeface="Book Antiqua"/>
                    <a:sym typeface="Book Antiqua"/>
                  </a:rPr>
                  <a:t>Product Name</a:t>
                </a:r>
              </a:p>
            </p:txBody>
          </p:sp>
          <p:sp>
            <p:nvSpPr>
              <p:cNvPr id="752" name="Shape 752"/>
              <p:cNvSpPr/>
              <p:nvPr/>
            </p:nvSpPr>
            <p:spPr>
              <a:xfrm>
                <a:off x="488" y="1481"/>
                <a:ext cx="589" cy="210"/>
              </a:xfrm>
              <a:prstGeom prst="rect">
                <a:avLst/>
              </a:prstGeom>
              <a:noFill/>
              <a:ln>
                <a:noFill/>
              </a:ln>
            </p:spPr>
            <p:txBody>
              <a:bodyPr lIns="90475" tIns="44450" rIns="90475" bIns="44450" anchor="t" anchorCtr="0">
                <a:noAutofit/>
              </a:bodyPr>
              <a:lstStyle/>
              <a:p>
                <a:pPr marL="0" marR="0" lvl="0" indent="0" algn="l" rtl="0">
                  <a:spcBef>
                    <a:spcPts val="0"/>
                  </a:spcBef>
                  <a:buSzPct val="25000"/>
                  <a:buNone/>
                </a:pPr>
                <a:r>
                  <a:rPr lang="en-GB" sz="1600" b="1">
                    <a:solidFill>
                      <a:schemeClr val="dk1"/>
                    </a:solidFill>
                    <a:latin typeface="Book Antiqua"/>
                    <a:ea typeface="Book Antiqua"/>
                    <a:cs typeface="Book Antiqua"/>
                    <a:sym typeface="Book Antiqua"/>
                  </a:rPr>
                  <a:t>Purpose</a:t>
                </a:r>
              </a:p>
            </p:txBody>
          </p:sp>
        </p:grpSp>
        <p:sp>
          <p:nvSpPr>
            <p:cNvPr id="753" name="Shape 753"/>
            <p:cNvSpPr/>
            <p:nvPr/>
          </p:nvSpPr>
          <p:spPr>
            <a:xfrm>
              <a:off x="634" y="1030"/>
              <a:ext cx="1268" cy="153"/>
            </a:xfrm>
            <a:prstGeom prst="rect">
              <a:avLst/>
            </a:prstGeom>
            <a:noFill/>
            <a:ln>
              <a:noFill/>
            </a:ln>
          </p:spPr>
          <p:txBody>
            <a:bodyPr lIns="0" tIns="0" rIns="0" bIns="0" anchor="t" anchorCtr="0">
              <a:noAutofit/>
            </a:bodyPr>
            <a:lstStyle/>
            <a:p>
              <a:pPr marL="0" marR="0" lvl="0" indent="0" algn="l" rtl="0">
                <a:spcBef>
                  <a:spcPts val="0"/>
                </a:spcBef>
                <a:buSzPct val="25000"/>
                <a:buNone/>
              </a:pPr>
              <a:r>
                <a:rPr lang="en-GB" sz="1600" b="1">
                  <a:solidFill>
                    <a:srgbClr val="000080"/>
                  </a:solidFill>
                  <a:latin typeface="Nunito"/>
                  <a:ea typeface="Nunito"/>
                  <a:cs typeface="Nunito"/>
                  <a:sym typeface="Nunito"/>
                </a:rPr>
                <a:t>Product Description</a:t>
              </a:r>
            </a:p>
          </p:txBody>
        </p:sp>
      </p:grpSp>
      <p:sp>
        <p:nvSpPr>
          <p:cNvPr id="754" name="Shape 754"/>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35</a:t>
            </a:fld>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759"/>
        <p:cNvGrpSpPr/>
        <p:nvPr/>
      </p:nvGrpSpPr>
      <p:grpSpPr>
        <a:xfrm>
          <a:off x="0" y="0"/>
          <a:ext cx="0" cy="0"/>
          <a:chOff x="0" y="0"/>
          <a:chExt cx="0" cy="0"/>
        </a:xfrm>
      </p:grpSpPr>
      <p:sp>
        <p:nvSpPr>
          <p:cNvPr id="760" name="Shape 760"/>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Product Flow Diagram</a:t>
            </a:r>
          </a:p>
        </p:txBody>
      </p:sp>
      <p:sp>
        <p:nvSpPr>
          <p:cNvPr id="761" name="Shape 761"/>
          <p:cNvSpPr txBox="1">
            <a:spLocks noGrp="1"/>
          </p:cNvSpPr>
          <p:nvPr>
            <p:ph type="body" idx="1"/>
          </p:nvPr>
        </p:nvSpPr>
        <p:spPr>
          <a:xfrm>
            <a:off x="4500562" y="1268412"/>
            <a:ext cx="4319587" cy="5040312"/>
          </a:xfrm>
          <a:prstGeom prst="rect">
            <a:avLst/>
          </a:prstGeom>
          <a:noFill/>
          <a:ln>
            <a:noFill/>
          </a:ln>
        </p:spPr>
        <p:txBody>
          <a:bodyPr lIns="91425" tIns="45700" rIns="91425" bIns="45700" anchor="t" anchorCtr="0">
            <a:noAutofit/>
          </a:bodyPr>
          <a:lstStyle/>
          <a:p>
            <a:pPr marL="342900" marR="0" lvl="0" indent="-342900" algn="l" rtl="0">
              <a:lnSpc>
                <a:spcPct val="80000"/>
              </a:lnSpc>
              <a:spcBef>
                <a:spcPts val="0"/>
              </a:spcBef>
              <a:spcAft>
                <a:spcPts val="0"/>
              </a:spcAft>
              <a:buClr>
                <a:schemeClr val="dk1"/>
              </a:buClr>
              <a:buSzPct val="100000"/>
              <a:buFont typeface="Arial"/>
              <a:buChar char="•"/>
            </a:pPr>
            <a:r>
              <a:rPr lang="en-GB" sz="1800" b="0" i="0" u="none" strike="noStrike" cap="none">
                <a:solidFill>
                  <a:schemeClr val="dk1"/>
                </a:solidFill>
                <a:latin typeface="Calibri"/>
                <a:ea typeface="Calibri"/>
                <a:cs typeface="Calibri"/>
                <a:sym typeface="Calibri"/>
              </a:rPr>
              <a:t>This simple PFD shows one possible logical sequence of choosing a venue.</a:t>
            </a:r>
          </a:p>
          <a:p>
            <a:pPr marL="342900" marR="0" lvl="0" indent="-342900" algn="l" rtl="0">
              <a:lnSpc>
                <a:spcPct val="80000"/>
              </a:lnSpc>
              <a:spcBef>
                <a:spcPts val="900"/>
              </a:spcBef>
              <a:spcAft>
                <a:spcPts val="0"/>
              </a:spcAft>
              <a:buClr>
                <a:schemeClr val="dk1"/>
              </a:buClr>
              <a:buSzPct val="100000"/>
              <a:buFont typeface="Arial"/>
              <a:buChar char="•"/>
            </a:pPr>
            <a:r>
              <a:rPr lang="en-GB" sz="1800" b="0" i="0" u="none" strike="noStrike" cap="none">
                <a:solidFill>
                  <a:schemeClr val="dk1"/>
                </a:solidFill>
                <a:latin typeface="Calibri"/>
                <a:ea typeface="Calibri"/>
                <a:cs typeface="Calibri"/>
                <a:sym typeface="Calibri"/>
              </a:rPr>
              <a:t>First is produced a list of all the possible venues (‘</a:t>
            </a:r>
            <a:r>
              <a:rPr lang="en-GB" sz="1800" b="0" i="1" u="none" strike="noStrike" cap="none">
                <a:solidFill>
                  <a:srgbClr val="CC0000"/>
                </a:solidFill>
                <a:latin typeface="Calibri"/>
                <a:ea typeface="Calibri"/>
                <a:cs typeface="Calibri"/>
                <a:sym typeface="Calibri"/>
              </a:rPr>
              <a:t>long list</a:t>
            </a:r>
            <a:r>
              <a:rPr lang="en-GB" sz="1800" b="0" i="0" u="none" strike="noStrike" cap="none">
                <a:solidFill>
                  <a:schemeClr val="dk1"/>
                </a:solidFill>
                <a:latin typeface="Calibri"/>
                <a:ea typeface="Calibri"/>
                <a:cs typeface="Calibri"/>
                <a:sym typeface="Calibri"/>
              </a:rPr>
              <a:t>’).  Each of those is then asked to say how much they will charge.  ‘</a:t>
            </a:r>
            <a:r>
              <a:rPr lang="en-GB" sz="1800" b="0" i="1" u="none" strike="noStrike" cap="none">
                <a:solidFill>
                  <a:srgbClr val="CC0000"/>
                </a:solidFill>
                <a:latin typeface="Calibri"/>
                <a:ea typeface="Calibri"/>
                <a:cs typeface="Calibri"/>
                <a:sym typeface="Calibri"/>
              </a:rPr>
              <a:t>Fees &amp; charges</a:t>
            </a:r>
            <a:r>
              <a:rPr lang="en-GB" sz="1800" b="0" i="0" u="none" strike="noStrike" cap="none">
                <a:solidFill>
                  <a:schemeClr val="dk1"/>
                </a:solidFill>
                <a:latin typeface="Calibri"/>
                <a:ea typeface="Calibri"/>
                <a:cs typeface="Calibri"/>
                <a:sym typeface="Calibri"/>
              </a:rPr>
              <a:t>’ is an external product because the project requests it, but doesn’t produce it.</a:t>
            </a:r>
          </a:p>
          <a:p>
            <a:pPr marL="342900" marR="0" lvl="0" indent="-342900" algn="l" rtl="0">
              <a:lnSpc>
                <a:spcPct val="80000"/>
              </a:lnSpc>
              <a:spcBef>
                <a:spcPts val="900"/>
              </a:spcBef>
              <a:spcAft>
                <a:spcPts val="0"/>
              </a:spcAft>
              <a:buClr>
                <a:schemeClr val="dk1"/>
              </a:buClr>
              <a:buSzPct val="100000"/>
              <a:buFont typeface="Arial"/>
              <a:buChar char="•"/>
            </a:pPr>
            <a:r>
              <a:rPr lang="en-GB" sz="1800" b="0" i="0" u="none" strike="noStrike" cap="none">
                <a:solidFill>
                  <a:schemeClr val="dk1"/>
                </a:solidFill>
                <a:latin typeface="Calibri"/>
                <a:ea typeface="Calibri"/>
                <a:cs typeface="Calibri"/>
                <a:sym typeface="Calibri"/>
              </a:rPr>
              <a:t>The long list, the charge details and the available </a:t>
            </a:r>
            <a:r>
              <a:rPr lang="en-GB" sz="1800" b="0" i="1" u="none" strike="noStrike" cap="none">
                <a:solidFill>
                  <a:srgbClr val="CC0000"/>
                </a:solidFill>
                <a:latin typeface="Calibri"/>
                <a:ea typeface="Calibri"/>
                <a:cs typeface="Calibri"/>
                <a:sym typeface="Calibri"/>
              </a:rPr>
              <a:t>budget </a:t>
            </a:r>
            <a:r>
              <a:rPr lang="en-GB" sz="1800" b="0" i="0" u="none" strike="noStrike" cap="none">
                <a:solidFill>
                  <a:schemeClr val="dk1"/>
                </a:solidFill>
                <a:latin typeface="Calibri"/>
                <a:ea typeface="Calibri"/>
                <a:cs typeface="Calibri"/>
                <a:sym typeface="Calibri"/>
              </a:rPr>
              <a:t>(which is set by someone outside the project) are then used to create a </a:t>
            </a:r>
            <a:r>
              <a:rPr lang="en-GB" sz="1800" b="0" i="1" u="none" strike="noStrike" cap="none">
                <a:solidFill>
                  <a:srgbClr val="CC0000"/>
                </a:solidFill>
                <a:latin typeface="Calibri"/>
                <a:ea typeface="Calibri"/>
                <a:cs typeface="Calibri"/>
                <a:sym typeface="Calibri"/>
              </a:rPr>
              <a:t>shortlist of venues</a:t>
            </a:r>
            <a:r>
              <a:rPr lang="en-GB" sz="1800" b="0" i="0" u="none" strike="noStrike" cap="none">
                <a:solidFill>
                  <a:schemeClr val="dk1"/>
                </a:solidFill>
                <a:latin typeface="Calibri"/>
                <a:ea typeface="Calibri"/>
                <a:cs typeface="Calibri"/>
                <a:sym typeface="Calibri"/>
              </a:rPr>
              <a:t> - those that can be afforded.</a:t>
            </a:r>
          </a:p>
          <a:p>
            <a:pPr marL="342900" marR="0" lvl="0" indent="-342900" algn="l" rtl="0">
              <a:spcBef>
                <a:spcPts val="900"/>
              </a:spcBef>
              <a:spcAft>
                <a:spcPts val="0"/>
              </a:spcAft>
              <a:buClr>
                <a:schemeClr val="dk1"/>
              </a:buClr>
              <a:buSzPct val="100000"/>
              <a:buFont typeface="Arial"/>
              <a:buChar char="•"/>
            </a:pPr>
            <a:r>
              <a:rPr lang="en-GB" sz="1800" b="0" i="0" u="none" strike="noStrike" cap="none">
                <a:solidFill>
                  <a:schemeClr val="dk1"/>
                </a:solidFill>
                <a:latin typeface="Calibri"/>
                <a:ea typeface="Calibri"/>
                <a:cs typeface="Calibri"/>
                <a:sym typeface="Calibri"/>
              </a:rPr>
              <a:t>The shortlisted venues are then asked their </a:t>
            </a:r>
            <a:r>
              <a:rPr lang="en-GB" sz="1800" b="0" i="1" u="none" strike="noStrike" cap="none">
                <a:solidFill>
                  <a:srgbClr val="CC0000"/>
                </a:solidFill>
                <a:latin typeface="Calibri"/>
                <a:ea typeface="Calibri"/>
                <a:cs typeface="Calibri"/>
                <a:sym typeface="Calibri"/>
              </a:rPr>
              <a:t>availability</a:t>
            </a:r>
            <a:r>
              <a:rPr lang="en-GB" sz="1800" b="0" i="0" u="none" strike="noStrike" cap="none">
                <a:solidFill>
                  <a:schemeClr val="dk1"/>
                </a:solidFill>
                <a:latin typeface="Calibri"/>
                <a:ea typeface="Calibri"/>
                <a:cs typeface="Calibri"/>
                <a:sym typeface="Calibri"/>
              </a:rPr>
              <a:t> and that information compared to the required date to make the final selection (‘</a:t>
            </a:r>
            <a:r>
              <a:rPr lang="en-GB" sz="1800" b="0" i="1" u="none" strike="noStrike" cap="none">
                <a:solidFill>
                  <a:srgbClr val="CC0000"/>
                </a:solidFill>
                <a:latin typeface="Calibri"/>
                <a:ea typeface="Calibri"/>
                <a:cs typeface="Calibri"/>
                <a:sym typeface="Calibri"/>
              </a:rPr>
              <a:t>chosen venue</a:t>
            </a:r>
            <a:r>
              <a:rPr lang="en-GB" sz="1800" b="0" i="0" u="none" strike="noStrike" cap="none">
                <a:solidFill>
                  <a:schemeClr val="dk1"/>
                </a:solidFill>
                <a:latin typeface="Calibri"/>
                <a:ea typeface="Calibri"/>
                <a:cs typeface="Calibri"/>
                <a:sym typeface="Calibri"/>
              </a:rPr>
              <a:t>’).</a:t>
            </a:r>
          </a:p>
          <a:p>
            <a:pPr marL="342900" marR="0" lvl="0" indent="-342900" algn="l" rtl="0">
              <a:lnSpc>
                <a:spcPct val="80000"/>
              </a:lnSpc>
              <a:spcBef>
                <a:spcPts val="360"/>
              </a:spcBef>
              <a:buClr>
                <a:schemeClr val="dk1"/>
              </a:buClr>
              <a:buSzPct val="100000"/>
              <a:buFont typeface="Arial"/>
              <a:buNone/>
            </a:pPr>
            <a:endParaRPr sz="1800" b="0" i="0" u="none" strike="noStrike" cap="none">
              <a:solidFill>
                <a:schemeClr val="dk1"/>
              </a:solidFill>
              <a:latin typeface="Calibri"/>
              <a:ea typeface="Calibri"/>
              <a:cs typeface="Calibri"/>
              <a:sym typeface="Calibri"/>
            </a:endParaRPr>
          </a:p>
        </p:txBody>
      </p:sp>
      <p:grpSp>
        <p:nvGrpSpPr>
          <p:cNvPr id="762" name="Shape 762"/>
          <p:cNvGrpSpPr/>
          <p:nvPr/>
        </p:nvGrpSpPr>
        <p:grpSpPr>
          <a:xfrm>
            <a:off x="447674" y="2138363"/>
            <a:ext cx="3965574" cy="3533774"/>
            <a:chOff x="281" y="1347"/>
            <a:chExt cx="2497" cy="2225"/>
          </a:xfrm>
        </p:grpSpPr>
        <p:grpSp>
          <p:nvGrpSpPr>
            <p:cNvPr id="763" name="Shape 763"/>
            <p:cNvGrpSpPr/>
            <p:nvPr/>
          </p:nvGrpSpPr>
          <p:grpSpPr>
            <a:xfrm>
              <a:off x="1224" y="1347"/>
              <a:ext cx="1555" cy="899"/>
              <a:chOff x="1326" y="1347"/>
              <a:chExt cx="1685" cy="899"/>
            </a:xfrm>
          </p:grpSpPr>
          <p:sp>
            <p:nvSpPr>
              <p:cNvPr id="764" name="Shape 764"/>
              <p:cNvSpPr/>
              <p:nvPr/>
            </p:nvSpPr>
            <p:spPr>
              <a:xfrm>
                <a:off x="1326" y="1347"/>
                <a:ext cx="719" cy="390"/>
              </a:xfrm>
              <a:prstGeom prst="rect">
                <a:avLst/>
              </a:prstGeom>
              <a:solidFill>
                <a:schemeClr val="lt1"/>
              </a:solidFill>
              <a:ln w="19050" cap="flat" cmpd="sng">
                <a:solidFill>
                  <a:srgbClr val="CC0000"/>
                </a:solidFill>
                <a:prstDash val="solid"/>
                <a:miter/>
                <a:headEnd type="none" w="med" len="med"/>
                <a:tailEnd type="none" w="med" len="med"/>
              </a:ln>
            </p:spPr>
            <p:txBody>
              <a:bodyPr lIns="91425" tIns="45700" rIns="91425" bIns="45700" anchor="ctr" anchorCtr="1">
                <a:noAutofit/>
              </a:bodyPr>
              <a:lstStyle/>
              <a:p>
                <a:pPr marL="0" marR="0" lvl="0" indent="0" algn="l" rtl="0">
                  <a:spcBef>
                    <a:spcPts val="0"/>
                  </a:spcBef>
                  <a:buSzPct val="25000"/>
                  <a:buNone/>
                </a:pPr>
                <a:r>
                  <a:rPr lang="en-GB" sz="1200" b="1">
                    <a:solidFill>
                      <a:srgbClr val="CC0000"/>
                    </a:solidFill>
                    <a:latin typeface="Arial"/>
                    <a:ea typeface="Arial"/>
                    <a:cs typeface="Arial"/>
                    <a:sym typeface="Arial"/>
                  </a:rPr>
                  <a:t>Long list </a:t>
                </a:r>
              </a:p>
              <a:p>
                <a:pPr marL="0" marR="0" lvl="0" indent="0" algn="l" rtl="0">
                  <a:spcBef>
                    <a:spcPts val="0"/>
                  </a:spcBef>
                  <a:buSzPct val="25000"/>
                  <a:buNone/>
                </a:pPr>
                <a:r>
                  <a:rPr lang="en-GB" sz="1200" b="1">
                    <a:solidFill>
                      <a:srgbClr val="CC0000"/>
                    </a:solidFill>
                    <a:latin typeface="Arial"/>
                    <a:ea typeface="Arial"/>
                    <a:cs typeface="Arial"/>
                    <a:sym typeface="Arial"/>
                  </a:rPr>
                  <a:t>of venues</a:t>
                </a:r>
              </a:p>
            </p:txBody>
          </p:sp>
          <p:sp>
            <p:nvSpPr>
              <p:cNvPr id="765" name="Shape 765"/>
              <p:cNvSpPr/>
              <p:nvPr/>
            </p:nvSpPr>
            <p:spPr>
              <a:xfrm>
                <a:off x="2345" y="1820"/>
                <a:ext cx="666" cy="426"/>
              </a:xfrm>
              <a:prstGeom prst="ellipse">
                <a:avLst/>
              </a:prstGeom>
              <a:solidFill>
                <a:schemeClr val="lt1"/>
              </a:solidFill>
              <a:ln w="19050" cap="flat" cmpd="sng">
                <a:solidFill>
                  <a:srgbClr val="CC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SzPct val="25000"/>
                  <a:buNone/>
                </a:pPr>
                <a:r>
                  <a:rPr lang="en-GB" sz="1200" b="1">
                    <a:solidFill>
                      <a:srgbClr val="CC0000"/>
                    </a:solidFill>
                    <a:latin typeface="Arial"/>
                    <a:ea typeface="Arial"/>
                    <a:cs typeface="Arial"/>
                    <a:sym typeface="Arial"/>
                  </a:rPr>
                  <a:t>Fees &amp; </a:t>
                </a:r>
              </a:p>
              <a:p>
                <a:pPr marL="0" marR="0" lvl="0" indent="0" algn="l" rtl="0">
                  <a:spcBef>
                    <a:spcPts val="0"/>
                  </a:spcBef>
                  <a:buSzPct val="25000"/>
                  <a:buNone/>
                </a:pPr>
                <a:r>
                  <a:rPr lang="en-GB" sz="1200" b="1">
                    <a:solidFill>
                      <a:srgbClr val="CC0000"/>
                    </a:solidFill>
                    <a:latin typeface="Arial"/>
                    <a:ea typeface="Arial"/>
                    <a:cs typeface="Arial"/>
                    <a:sym typeface="Arial"/>
                  </a:rPr>
                  <a:t>charges</a:t>
                </a:r>
              </a:p>
            </p:txBody>
          </p:sp>
          <p:cxnSp>
            <p:nvCxnSpPr>
              <p:cNvPr id="766" name="Shape 766"/>
              <p:cNvCxnSpPr/>
              <p:nvPr/>
            </p:nvCxnSpPr>
            <p:spPr>
              <a:xfrm>
                <a:off x="2045" y="1596"/>
                <a:ext cx="404" cy="276"/>
              </a:xfrm>
              <a:prstGeom prst="straightConnector1">
                <a:avLst/>
              </a:prstGeom>
              <a:noFill/>
              <a:ln w="28575" cap="flat" cmpd="sng">
                <a:solidFill>
                  <a:schemeClr val="dk1"/>
                </a:solidFill>
                <a:prstDash val="solid"/>
                <a:round/>
                <a:headEnd type="none" w="med" len="med"/>
                <a:tailEnd type="triangle" w="lg" len="lg"/>
              </a:ln>
            </p:spPr>
          </p:cxnSp>
        </p:grpSp>
        <p:grpSp>
          <p:nvGrpSpPr>
            <p:cNvPr id="767" name="Shape 767"/>
            <p:cNvGrpSpPr/>
            <p:nvPr/>
          </p:nvGrpSpPr>
          <p:grpSpPr>
            <a:xfrm>
              <a:off x="320" y="1745"/>
              <a:ext cx="1949" cy="912"/>
              <a:chOff x="348" y="1745"/>
              <a:chExt cx="2112" cy="912"/>
            </a:xfrm>
          </p:grpSpPr>
          <p:sp>
            <p:nvSpPr>
              <p:cNvPr id="768" name="Shape 768"/>
              <p:cNvSpPr/>
              <p:nvPr/>
            </p:nvSpPr>
            <p:spPr>
              <a:xfrm>
                <a:off x="348" y="1820"/>
                <a:ext cx="666" cy="426"/>
              </a:xfrm>
              <a:prstGeom prst="ellipse">
                <a:avLst/>
              </a:prstGeom>
              <a:solidFill>
                <a:schemeClr val="lt1"/>
              </a:solidFill>
              <a:ln w="19050" cap="flat" cmpd="sng">
                <a:solidFill>
                  <a:srgbClr val="CC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SzPct val="25000"/>
                  <a:buNone/>
                </a:pPr>
                <a:r>
                  <a:rPr lang="en-GB" sz="1200" b="1">
                    <a:solidFill>
                      <a:srgbClr val="CC0000"/>
                    </a:solidFill>
                    <a:latin typeface="Arial"/>
                    <a:ea typeface="Arial"/>
                    <a:cs typeface="Arial"/>
                    <a:sym typeface="Arial"/>
                  </a:rPr>
                  <a:t>Budget </a:t>
                </a:r>
              </a:p>
              <a:p>
                <a:pPr marL="0" marR="0" lvl="0" indent="0" algn="l" rtl="0">
                  <a:spcBef>
                    <a:spcPts val="0"/>
                  </a:spcBef>
                  <a:buSzPct val="25000"/>
                  <a:buNone/>
                </a:pPr>
                <a:r>
                  <a:rPr lang="en-GB" sz="1200" b="1">
                    <a:solidFill>
                      <a:srgbClr val="CC0000"/>
                    </a:solidFill>
                    <a:latin typeface="Arial"/>
                    <a:ea typeface="Arial"/>
                    <a:cs typeface="Arial"/>
                    <a:sym typeface="Arial"/>
                  </a:rPr>
                  <a:t>available</a:t>
                </a:r>
              </a:p>
            </p:txBody>
          </p:sp>
          <p:sp>
            <p:nvSpPr>
              <p:cNvPr id="769" name="Shape 769"/>
              <p:cNvSpPr/>
              <p:nvPr/>
            </p:nvSpPr>
            <p:spPr>
              <a:xfrm>
                <a:off x="1326" y="2268"/>
                <a:ext cx="719" cy="390"/>
              </a:xfrm>
              <a:prstGeom prst="rect">
                <a:avLst/>
              </a:prstGeom>
              <a:solidFill>
                <a:schemeClr val="lt1"/>
              </a:solidFill>
              <a:ln w="19050" cap="flat" cmpd="sng">
                <a:solidFill>
                  <a:srgbClr val="CC0000"/>
                </a:solidFill>
                <a:prstDash val="solid"/>
                <a:miter/>
                <a:headEnd type="none" w="med" len="med"/>
                <a:tailEnd type="none" w="med" len="med"/>
              </a:ln>
            </p:spPr>
            <p:txBody>
              <a:bodyPr lIns="91425" tIns="45700" rIns="91425" bIns="45700" anchor="ctr" anchorCtr="1">
                <a:noAutofit/>
              </a:bodyPr>
              <a:lstStyle/>
              <a:p>
                <a:pPr marL="0" marR="0" lvl="0" indent="0" algn="l" rtl="0">
                  <a:spcBef>
                    <a:spcPts val="0"/>
                  </a:spcBef>
                  <a:buSzPct val="25000"/>
                  <a:buNone/>
                </a:pPr>
                <a:r>
                  <a:rPr lang="en-GB" sz="1200" b="1">
                    <a:solidFill>
                      <a:srgbClr val="CC0000"/>
                    </a:solidFill>
                    <a:latin typeface="Arial"/>
                    <a:ea typeface="Arial"/>
                    <a:cs typeface="Arial"/>
                    <a:sym typeface="Arial"/>
                  </a:rPr>
                  <a:t>Short list </a:t>
                </a:r>
              </a:p>
              <a:p>
                <a:pPr marL="0" marR="0" lvl="0" indent="0" algn="l" rtl="0">
                  <a:spcBef>
                    <a:spcPts val="0"/>
                  </a:spcBef>
                  <a:buSzPct val="25000"/>
                  <a:buNone/>
                </a:pPr>
                <a:r>
                  <a:rPr lang="en-GB" sz="1200" b="1">
                    <a:solidFill>
                      <a:srgbClr val="CC0000"/>
                    </a:solidFill>
                    <a:latin typeface="Arial"/>
                    <a:ea typeface="Arial"/>
                    <a:cs typeface="Arial"/>
                    <a:sym typeface="Arial"/>
                  </a:rPr>
                  <a:t>of venues</a:t>
                </a:r>
              </a:p>
            </p:txBody>
          </p:sp>
          <p:cxnSp>
            <p:nvCxnSpPr>
              <p:cNvPr id="770" name="Shape 770"/>
              <p:cNvCxnSpPr/>
              <p:nvPr/>
            </p:nvCxnSpPr>
            <p:spPr>
              <a:xfrm flipH="1">
                <a:off x="2052" y="2207"/>
                <a:ext cx="408" cy="276"/>
              </a:xfrm>
              <a:prstGeom prst="straightConnector1">
                <a:avLst/>
              </a:prstGeom>
              <a:noFill/>
              <a:ln w="28575" cap="flat" cmpd="sng">
                <a:solidFill>
                  <a:schemeClr val="dk1"/>
                </a:solidFill>
                <a:prstDash val="solid"/>
                <a:round/>
                <a:headEnd type="none" w="med" len="med"/>
                <a:tailEnd type="triangle" w="lg" len="lg"/>
              </a:ln>
            </p:spPr>
          </p:cxnSp>
          <p:cxnSp>
            <p:nvCxnSpPr>
              <p:cNvPr id="771" name="Shape 771"/>
              <p:cNvCxnSpPr/>
              <p:nvPr/>
            </p:nvCxnSpPr>
            <p:spPr>
              <a:xfrm>
                <a:off x="923" y="2178"/>
                <a:ext cx="408" cy="276"/>
              </a:xfrm>
              <a:prstGeom prst="straightConnector1">
                <a:avLst/>
              </a:prstGeom>
              <a:noFill/>
              <a:ln w="28575" cap="flat" cmpd="sng">
                <a:solidFill>
                  <a:schemeClr val="dk1"/>
                </a:solidFill>
                <a:prstDash val="solid"/>
                <a:round/>
                <a:headEnd type="none" w="med" len="med"/>
                <a:tailEnd type="triangle" w="lg" len="lg"/>
              </a:ln>
            </p:spPr>
          </p:cxnSp>
          <p:cxnSp>
            <p:nvCxnSpPr>
              <p:cNvPr id="772" name="Shape 772"/>
              <p:cNvCxnSpPr/>
              <p:nvPr/>
            </p:nvCxnSpPr>
            <p:spPr>
              <a:xfrm>
                <a:off x="1686" y="1745"/>
                <a:ext cx="0" cy="516"/>
              </a:xfrm>
              <a:prstGeom prst="straightConnector1">
                <a:avLst/>
              </a:prstGeom>
              <a:noFill/>
              <a:ln w="28575" cap="flat" cmpd="sng">
                <a:solidFill>
                  <a:schemeClr val="dk1"/>
                </a:solidFill>
                <a:prstDash val="solid"/>
                <a:round/>
                <a:headEnd type="none" w="med" len="med"/>
                <a:tailEnd type="triangle" w="lg" len="lg"/>
              </a:ln>
            </p:spPr>
          </p:cxnSp>
        </p:grpSp>
        <p:grpSp>
          <p:nvGrpSpPr>
            <p:cNvPr id="773" name="Shape 773"/>
            <p:cNvGrpSpPr/>
            <p:nvPr/>
          </p:nvGrpSpPr>
          <p:grpSpPr>
            <a:xfrm>
              <a:off x="281" y="2526"/>
              <a:ext cx="2487" cy="1046"/>
              <a:chOff x="305" y="2526"/>
              <a:chExt cx="2694" cy="1046"/>
            </a:xfrm>
          </p:grpSpPr>
          <p:sp>
            <p:nvSpPr>
              <p:cNvPr id="774" name="Shape 774"/>
              <p:cNvSpPr/>
              <p:nvPr/>
            </p:nvSpPr>
            <p:spPr>
              <a:xfrm>
                <a:off x="305" y="2703"/>
                <a:ext cx="666" cy="426"/>
              </a:xfrm>
              <a:prstGeom prst="ellipse">
                <a:avLst/>
              </a:prstGeom>
              <a:solidFill>
                <a:schemeClr val="lt1"/>
              </a:solidFill>
              <a:ln w="19050" cap="flat" cmpd="sng">
                <a:solidFill>
                  <a:srgbClr val="CC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SzPct val="25000"/>
                  <a:buNone/>
                </a:pPr>
                <a:r>
                  <a:rPr lang="en-GB" sz="1200" b="1">
                    <a:solidFill>
                      <a:srgbClr val="CC0000"/>
                    </a:solidFill>
                    <a:latin typeface="Arial"/>
                    <a:ea typeface="Arial"/>
                    <a:cs typeface="Arial"/>
                    <a:sym typeface="Arial"/>
                  </a:rPr>
                  <a:t>Required </a:t>
                </a:r>
              </a:p>
              <a:p>
                <a:pPr marL="0" marR="0" lvl="0" indent="0" algn="l" rtl="0">
                  <a:spcBef>
                    <a:spcPts val="0"/>
                  </a:spcBef>
                  <a:buSzPct val="25000"/>
                  <a:buNone/>
                </a:pPr>
                <a:r>
                  <a:rPr lang="en-GB" sz="1200" b="1">
                    <a:solidFill>
                      <a:srgbClr val="CC0000"/>
                    </a:solidFill>
                    <a:latin typeface="Arial"/>
                    <a:ea typeface="Arial"/>
                    <a:cs typeface="Arial"/>
                    <a:sym typeface="Arial"/>
                  </a:rPr>
                  <a:t>date</a:t>
                </a:r>
              </a:p>
            </p:txBody>
          </p:sp>
          <p:sp>
            <p:nvSpPr>
              <p:cNvPr id="775" name="Shape 775"/>
              <p:cNvSpPr/>
              <p:nvPr/>
            </p:nvSpPr>
            <p:spPr>
              <a:xfrm>
                <a:off x="1326" y="3182"/>
                <a:ext cx="717" cy="390"/>
              </a:xfrm>
              <a:prstGeom prst="rect">
                <a:avLst/>
              </a:prstGeom>
              <a:solidFill>
                <a:schemeClr val="lt1"/>
              </a:solidFill>
              <a:ln w="19050" cap="flat" cmpd="sng">
                <a:solidFill>
                  <a:srgbClr val="CC0000"/>
                </a:solidFill>
                <a:prstDash val="solid"/>
                <a:miter/>
                <a:headEnd type="none" w="med" len="med"/>
                <a:tailEnd type="none" w="med" len="med"/>
              </a:ln>
            </p:spPr>
            <p:txBody>
              <a:bodyPr lIns="91425" tIns="45700" rIns="91425" bIns="45700" anchor="ctr" anchorCtr="1">
                <a:noAutofit/>
              </a:bodyPr>
              <a:lstStyle/>
              <a:p>
                <a:pPr marL="0" marR="0" lvl="0" indent="0" algn="l" rtl="0">
                  <a:spcBef>
                    <a:spcPts val="0"/>
                  </a:spcBef>
                  <a:buSzPct val="25000"/>
                  <a:buNone/>
                </a:pPr>
                <a:r>
                  <a:rPr lang="en-GB" sz="1200" b="1">
                    <a:solidFill>
                      <a:srgbClr val="CC0000"/>
                    </a:solidFill>
                    <a:latin typeface="Arial"/>
                    <a:ea typeface="Arial"/>
                    <a:cs typeface="Arial"/>
                    <a:sym typeface="Arial"/>
                  </a:rPr>
                  <a:t>Chosen </a:t>
                </a:r>
              </a:p>
              <a:p>
                <a:pPr marL="0" marR="0" lvl="0" indent="0" algn="l" rtl="0">
                  <a:spcBef>
                    <a:spcPts val="0"/>
                  </a:spcBef>
                  <a:buSzPct val="25000"/>
                  <a:buNone/>
                </a:pPr>
                <a:r>
                  <a:rPr lang="en-GB" sz="1200" b="1">
                    <a:solidFill>
                      <a:srgbClr val="CC0000"/>
                    </a:solidFill>
                    <a:latin typeface="Arial"/>
                    <a:ea typeface="Arial"/>
                    <a:cs typeface="Arial"/>
                    <a:sym typeface="Arial"/>
                  </a:rPr>
                  <a:t>venue</a:t>
                </a:r>
              </a:p>
            </p:txBody>
          </p:sp>
          <p:cxnSp>
            <p:nvCxnSpPr>
              <p:cNvPr id="776" name="Shape 776"/>
              <p:cNvCxnSpPr/>
              <p:nvPr/>
            </p:nvCxnSpPr>
            <p:spPr>
              <a:xfrm>
                <a:off x="911" y="3060"/>
                <a:ext cx="408" cy="276"/>
              </a:xfrm>
              <a:prstGeom prst="straightConnector1">
                <a:avLst/>
              </a:prstGeom>
              <a:noFill/>
              <a:ln w="28575" cap="flat" cmpd="sng">
                <a:solidFill>
                  <a:schemeClr val="dk1"/>
                </a:solidFill>
                <a:prstDash val="solid"/>
                <a:round/>
                <a:headEnd type="none" w="med" len="med"/>
                <a:tailEnd type="triangle" w="lg" len="lg"/>
              </a:ln>
            </p:spPr>
          </p:cxnSp>
          <p:cxnSp>
            <p:nvCxnSpPr>
              <p:cNvPr id="777" name="Shape 777"/>
              <p:cNvCxnSpPr/>
              <p:nvPr/>
            </p:nvCxnSpPr>
            <p:spPr>
              <a:xfrm>
                <a:off x="1686" y="2663"/>
                <a:ext cx="0" cy="516"/>
              </a:xfrm>
              <a:prstGeom prst="straightConnector1">
                <a:avLst/>
              </a:prstGeom>
              <a:noFill/>
              <a:ln w="28575" cap="flat" cmpd="sng">
                <a:solidFill>
                  <a:schemeClr val="dk1"/>
                </a:solidFill>
                <a:prstDash val="solid"/>
                <a:round/>
                <a:headEnd type="none" w="med" len="med"/>
                <a:tailEnd type="triangle" w="lg" len="lg"/>
              </a:ln>
            </p:spPr>
          </p:cxnSp>
          <p:sp>
            <p:nvSpPr>
              <p:cNvPr id="778" name="Shape 778"/>
              <p:cNvSpPr/>
              <p:nvPr/>
            </p:nvSpPr>
            <p:spPr>
              <a:xfrm>
                <a:off x="2334" y="2751"/>
                <a:ext cx="666" cy="426"/>
              </a:xfrm>
              <a:prstGeom prst="ellipse">
                <a:avLst/>
              </a:prstGeom>
              <a:solidFill>
                <a:schemeClr val="lt1"/>
              </a:solidFill>
              <a:ln w="19050" cap="flat" cmpd="sng">
                <a:solidFill>
                  <a:srgbClr val="CC0000"/>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SzPct val="25000"/>
                  <a:buNone/>
                </a:pPr>
                <a:r>
                  <a:rPr lang="en-GB" sz="1200" b="1">
                    <a:solidFill>
                      <a:srgbClr val="CC0000"/>
                    </a:solidFill>
                    <a:latin typeface="Arial"/>
                    <a:ea typeface="Arial"/>
                    <a:cs typeface="Arial"/>
                    <a:sym typeface="Arial"/>
                  </a:rPr>
                  <a:t>Availability</a:t>
                </a:r>
              </a:p>
            </p:txBody>
          </p:sp>
          <p:cxnSp>
            <p:nvCxnSpPr>
              <p:cNvPr id="779" name="Shape 779"/>
              <p:cNvCxnSpPr/>
              <p:nvPr/>
            </p:nvCxnSpPr>
            <p:spPr>
              <a:xfrm>
                <a:off x="2034" y="2526"/>
                <a:ext cx="408" cy="276"/>
              </a:xfrm>
              <a:prstGeom prst="straightConnector1">
                <a:avLst/>
              </a:prstGeom>
              <a:noFill/>
              <a:ln w="28575" cap="flat" cmpd="sng">
                <a:solidFill>
                  <a:schemeClr val="dk1"/>
                </a:solidFill>
                <a:prstDash val="solid"/>
                <a:round/>
                <a:headEnd type="none" w="med" len="med"/>
                <a:tailEnd type="triangle" w="lg" len="lg"/>
              </a:ln>
            </p:spPr>
          </p:cxnSp>
          <p:cxnSp>
            <p:nvCxnSpPr>
              <p:cNvPr id="780" name="Shape 780"/>
              <p:cNvCxnSpPr/>
              <p:nvPr/>
            </p:nvCxnSpPr>
            <p:spPr>
              <a:xfrm flipH="1">
                <a:off x="2039" y="3137"/>
                <a:ext cx="406" cy="276"/>
              </a:xfrm>
              <a:prstGeom prst="straightConnector1">
                <a:avLst/>
              </a:prstGeom>
              <a:noFill/>
              <a:ln w="28575" cap="flat" cmpd="sng">
                <a:solidFill>
                  <a:schemeClr val="dk1"/>
                </a:solidFill>
                <a:prstDash val="solid"/>
                <a:round/>
                <a:headEnd type="none" w="med" len="med"/>
                <a:tailEnd type="triangle" w="lg" len="lg"/>
              </a:ln>
            </p:spPr>
          </p:cxnSp>
        </p:grpSp>
      </p:grpSp>
      <p:sp>
        <p:nvSpPr>
          <p:cNvPr id="781" name="Shape 781"/>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36</a:t>
            </a:fld>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786"/>
        <p:cNvGrpSpPr/>
        <p:nvPr/>
      </p:nvGrpSpPr>
      <p:grpSpPr>
        <a:xfrm>
          <a:off x="0" y="0"/>
          <a:ext cx="0" cy="0"/>
          <a:chOff x="0" y="0"/>
          <a:chExt cx="0" cy="0"/>
        </a:xfrm>
      </p:grpSpPr>
      <p:sp>
        <p:nvSpPr>
          <p:cNvPr id="787" name="Shape 787"/>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Risk management process</a:t>
            </a:r>
          </a:p>
        </p:txBody>
      </p:sp>
      <p:sp>
        <p:nvSpPr>
          <p:cNvPr id="788" name="Shape 788"/>
          <p:cNvSpPr txBox="1"/>
          <p:nvPr/>
        </p:nvSpPr>
        <p:spPr>
          <a:xfrm>
            <a:off x="611187" y="2205038"/>
            <a:ext cx="2305050" cy="847725"/>
          </a:xfrm>
          <a:prstGeom prst="rect">
            <a:avLst/>
          </a:prstGeom>
          <a:noFill/>
          <a:ln w="25400" cap="flat" cmpd="sng">
            <a:solidFill>
              <a:srgbClr val="9900FF"/>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800">
                <a:solidFill>
                  <a:schemeClr val="dk1"/>
                </a:solidFill>
                <a:latin typeface="Calibri"/>
                <a:ea typeface="Calibri"/>
                <a:cs typeface="Calibri"/>
                <a:sym typeface="Calibri"/>
              </a:rPr>
              <a:t>Identify the Risks</a:t>
            </a:r>
          </a:p>
        </p:txBody>
      </p:sp>
      <p:grpSp>
        <p:nvGrpSpPr>
          <p:cNvPr id="789" name="Shape 789"/>
          <p:cNvGrpSpPr/>
          <p:nvPr/>
        </p:nvGrpSpPr>
        <p:grpSpPr>
          <a:xfrm>
            <a:off x="2484437" y="2565399"/>
            <a:ext cx="2305049" cy="1495424"/>
            <a:chOff x="1564" y="1615"/>
            <a:chExt cx="1451" cy="941"/>
          </a:xfrm>
        </p:grpSpPr>
        <p:sp>
          <p:nvSpPr>
            <p:cNvPr id="790" name="Shape 790"/>
            <p:cNvSpPr txBox="1"/>
            <p:nvPr/>
          </p:nvSpPr>
          <p:spPr>
            <a:xfrm>
              <a:off x="1564" y="2023"/>
              <a:ext cx="1451" cy="534"/>
            </a:xfrm>
            <a:prstGeom prst="rect">
              <a:avLst/>
            </a:prstGeom>
            <a:noFill/>
            <a:ln w="25400" cap="flat" cmpd="sng">
              <a:solidFill>
                <a:srgbClr val="9900FF"/>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800">
                  <a:solidFill>
                    <a:schemeClr val="dk1"/>
                  </a:solidFill>
                  <a:latin typeface="Calibri"/>
                  <a:ea typeface="Calibri"/>
                  <a:cs typeface="Calibri"/>
                  <a:sym typeface="Calibri"/>
                </a:rPr>
                <a:t>Evaluate the Risks</a:t>
              </a:r>
            </a:p>
          </p:txBody>
        </p:sp>
        <p:sp>
          <p:nvSpPr>
            <p:cNvPr id="791" name="Shape 791"/>
            <p:cNvSpPr/>
            <p:nvPr/>
          </p:nvSpPr>
          <p:spPr>
            <a:xfrm rot="5400000">
              <a:off x="2080" y="1644"/>
              <a:ext cx="317" cy="260"/>
            </a:xfrm>
            <a:custGeom>
              <a:avLst/>
              <a:gdLst/>
              <a:ahLst/>
              <a:cxnLst/>
              <a:rect l="0" t="0" r="0" b="0"/>
              <a:pathLst>
                <a:path w="120000" h="120000" extrusionOk="0">
                  <a:moveTo>
                    <a:pt x="120000" y="33772"/>
                  </a:moveTo>
                  <a:lnTo>
                    <a:pt x="97155" y="0"/>
                  </a:lnTo>
                  <a:lnTo>
                    <a:pt x="97155" y="16177"/>
                  </a:lnTo>
                  <a:lnTo>
                    <a:pt x="69038" y="16177"/>
                  </a:lnTo>
                  <a:cubicBezTo>
                    <a:pt x="30911" y="16177"/>
                    <a:pt x="0" y="39177"/>
                    <a:pt x="0" y="67544"/>
                  </a:cubicBezTo>
                  <a:lnTo>
                    <a:pt x="0" y="120000"/>
                  </a:lnTo>
                  <a:lnTo>
                    <a:pt x="35966" y="120000"/>
                  </a:lnTo>
                  <a:lnTo>
                    <a:pt x="35966" y="67544"/>
                  </a:lnTo>
                  <a:cubicBezTo>
                    <a:pt x="35966" y="58611"/>
                    <a:pt x="50772" y="51366"/>
                    <a:pt x="69038" y="51366"/>
                  </a:cubicBezTo>
                  <a:lnTo>
                    <a:pt x="97155" y="51366"/>
                  </a:lnTo>
                  <a:lnTo>
                    <a:pt x="97155" y="67544"/>
                  </a:lnTo>
                  <a:lnTo>
                    <a:pt x="120000" y="33772"/>
                  </a:lnTo>
                  <a:close/>
                </a:path>
              </a:pathLst>
            </a:custGeom>
            <a:solidFill>
              <a:schemeClr val="accent1"/>
            </a:solid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grpSp>
      <p:grpSp>
        <p:nvGrpSpPr>
          <p:cNvPr id="792" name="Shape 792"/>
          <p:cNvGrpSpPr/>
          <p:nvPr/>
        </p:nvGrpSpPr>
        <p:grpSpPr>
          <a:xfrm>
            <a:off x="4427537" y="3644899"/>
            <a:ext cx="2305049" cy="1789113"/>
            <a:chOff x="2788" y="2295"/>
            <a:chExt cx="1451" cy="1127"/>
          </a:xfrm>
        </p:grpSpPr>
        <p:sp>
          <p:nvSpPr>
            <p:cNvPr id="793" name="Shape 793"/>
            <p:cNvSpPr txBox="1"/>
            <p:nvPr/>
          </p:nvSpPr>
          <p:spPr>
            <a:xfrm>
              <a:off x="2788" y="2659"/>
              <a:ext cx="1451" cy="763"/>
            </a:xfrm>
            <a:prstGeom prst="rect">
              <a:avLst/>
            </a:prstGeom>
            <a:noFill/>
            <a:ln w="25400" cap="flat" cmpd="sng">
              <a:solidFill>
                <a:srgbClr val="9900FF"/>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800">
                  <a:solidFill>
                    <a:schemeClr val="dk1"/>
                  </a:solidFill>
                  <a:latin typeface="Calibri"/>
                  <a:ea typeface="Calibri"/>
                  <a:cs typeface="Calibri"/>
                  <a:sym typeface="Calibri"/>
                </a:rPr>
                <a:t>Decide how to address the Risks</a:t>
              </a:r>
            </a:p>
          </p:txBody>
        </p:sp>
        <p:sp>
          <p:nvSpPr>
            <p:cNvPr id="794" name="Shape 794"/>
            <p:cNvSpPr/>
            <p:nvPr/>
          </p:nvSpPr>
          <p:spPr>
            <a:xfrm rot="5400000">
              <a:off x="3304" y="2324"/>
              <a:ext cx="317" cy="260"/>
            </a:xfrm>
            <a:custGeom>
              <a:avLst/>
              <a:gdLst/>
              <a:ahLst/>
              <a:cxnLst/>
              <a:rect l="0" t="0" r="0" b="0"/>
              <a:pathLst>
                <a:path w="120000" h="120000" extrusionOk="0">
                  <a:moveTo>
                    <a:pt x="120000" y="33772"/>
                  </a:moveTo>
                  <a:lnTo>
                    <a:pt x="97155" y="0"/>
                  </a:lnTo>
                  <a:lnTo>
                    <a:pt x="97155" y="16177"/>
                  </a:lnTo>
                  <a:lnTo>
                    <a:pt x="69038" y="16177"/>
                  </a:lnTo>
                  <a:cubicBezTo>
                    <a:pt x="30911" y="16177"/>
                    <a:pt x="0" y="39177"/>
                    <a:pt x="0" y="67544"/>
                  </a:cubicBezTo>
                  <a:lnTo>
                    <a:pt x="0" y="120000"/>
                  </a:lnTo>
                  <a:lnTo>
                    <a:pt x="35966" y="120000"/>
                  </a:lnTo>
                  <a:lnTo>
                    <a:pt x="35966" y="67544"/>
                  </a:lnTo>
                  <a:cubicBezTo>
                    <a:pt x="35966" y="58611"/>
                    <a:pt x="50772" y="51366"/>
                    <a:pt x="69038" y="51366"/>
                  </a:cubicBezTo>
                  <a:lnTo>
                    <a:pt x="97155" y="51366"/>
                  </a:lnTo>
                  <a:lnTo>
                    <a:pt x="97155" y="67544"/>
                  </a:lnTo>
                  <a:lnTo>
                    <a:pt x="120000" y="33772"/>
                  </a:lnTo>
                  <a:close/>
                </a:path>
              </a:pathLst>
            </a:custGeom>
            <a:solidFill>
              <a:schemeClr val="accent1"/>
            </a:solid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grpSp>
      <p:grpSp>
        <p:nvGrpSpPr>
          <p:cNvPr id="795" name="Shape 795"/>
          <p:cNvGrpSpPr/>
          <p:nvPr/>
        </p:nvGrpSpPr>
        <p:grpSpPr>
          <a:xfrm>
            <a:off x="6084888" y="4941887"/>
            <a:ext cx="2305049" cy="1422400"/>
            <a:chOff x="3833" y="3112"/>
            <a:chExt cx="1451" cy="896"/>
          </a:xfrm>
        </p:grpSpPr>
        <p:sp>
          <p:nvSpPr>
            <p:cNvPr id="796" name="Shape 796"/>
            <p:cNvSpPr txBox="1"/>
            <p:nvPr/>
          </p:nvSpPr>
          <p:spPr>
            <a:xfrm>
              <a:off x="3833" y="3475"/>
              <a:ext cx="1451" cy="534"/>
            </a:xfrm>
            <a:prstGeom prst="rect">
              <a:avLst/>
            </a:prstGeom>
            <a:noFill/>
            <a:ln w="25400" cap="flat" cmpd="sng">
              <a:solidFill>
                <a:srgbClr val="9900FF"/>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SzPct val="25000"/>
                <a:buNone/>
              </a:pPr>
              <a:r>
                <a:rPr lang="en-GB" sz="1800">
                  <a:solidFill>
                    <a:schemeClr val="dk1"/>
                  </a:solidFill>
                  <a:latin typeface="Calibri"/>
                  <a:ea typeface="Calibri"/>
                  <a:cs typeface="Calibri"/>
                  <a:sym typeface="Calibri"/>
                </a:rPr>
                <a:t>Monitor the Risks</a:t>
              </a:r>
            </a:p>
          </p:txBody>
        </p:sp>
        <p:sp>
          <p:nvSpPr>
            <p:cNvPr id="797" name="Shape 797"/>
            <p:cNvSpPr/>
            <p:nvPr/>
          </p:nvSpPr>
          <p:spPr>
            <a:xfrm rot="5400000">
              <a:off x="4392" y="3141"/>
              <a:ext cx="317" cy="260"/>
            </a:xfrm>
            <a:custGeom>
              <a:avLst/>
              <a:gdLst/>
              <a:ahLst/>
              <a:cxnLst/>
              <a:rect l="0" t="0" r="0" b="0"/>
              <a:pathLst>
                <a:path w="120000" h="120000" extrusionOk="0">
                  <a:moveTo>
                    <a:pt x="120000" y="33772"/>
                  </a:moveTo>
                  <a:lnTo>
                    <a:pt x="97155" y="0"/>
                  </a:lnTo>
                  <a:lnTo>
                    <a:pt x="97155" y="16177"/>
                  </a:lnTo>
                  <a:lnTo>
                    <a:pt x="69038" y="16177"/>
                  </a:lnTo>
                  <a:cubicBezTo>
                    <a:pt x="30911" y="16177"/>
                    <a:pt x="0" y="39177"/>
                    <a:pt x="0" y="67544"/>
                  </a:cubicBezTo>
                  <a:lnTo>
                    <a:pt x="0" y="120000"/>
                  </a:lnTo>
                  <a:lnTo>
                    <a:pt x="35966" y="120000"/>
                  </a:lnTo>
                  <a:lnTo>
                    <a:pt x="35966" y="67544"/>
                  </a:lnTo>
                  <a:cubicBezTo>
                    <a:pt x="35966" y="58611"/>
                    <a:pt x="50772" y="51366"/>
                    <a:pt x="69038" y="51366"/>
                  </a:cubicBezTo>
                  <a:lnTo>
                    <a:pt x="97155" y="51366"/>
                  </a:lnTo>
                  <a:lnTo>
                    <a:pt x="97155" y="67544"/>
                  </a:lnTo>
                  <a:lnTo>
                    <a:pt x="120000" y="33772"/>
                  </a:lnTo>
                  <a:close/>
                </a:path>
              </a:pathLst>
            </a:custGeom>
            <a:solidFill>
              <a:schemeClr val="accent1"/>
            </a:solid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grpSp>
      <p:grpSp>
        <p:nvGrpSpPr>
          <p:cNvPr id="798" name="Shape 798"/>
          <p:cNvGrpSpPr/>
          <p:nvPr/>
        </p:nvGrpSpPr>
        <p:grpSpPr>
          <a:xfrm>
            <a:off x="4140200" y="1484313"/>
            <a:ext cx="2376488" cy="609599"/>
            <a:chOff x="2607" y="935"/>
            <a:chExt cx="1497" cy="383"/>
          </a:xfrm>
        </p:grpSpPr>
        <p:sp>
          <p:nvSpPr>
            <p:cNvPr id="799" name="Shape 799"/>
            <p:cNvSpPr/>
            <p:nvPr/>
          </p:nvSpPr>
          <p:spPr>
            <a:xfrm>
              <a:off x="2607" y="935"/>
              <a:ext cx="1497" cy="383"/>
            </a:xfrm>
            <a:prstGeom prst="wedgeRoundRectCallout">
              <a:avLst>
                <a:gd name="adj1" fmla="val -117602"/>
                <a:gd name="adj2" fmla="val 105208"/>
                <a:gd name="adj3" fmla="val 16667"/>
              </a:avLst>
            </a:prstGeom>
            <a:solidFill>
              <a:schemeClr val="accent1"/>
            </a:solidFill>
            <a:ln w="9525" cap="flat" cmpd="sng">
              <a:solidFill>
                <a:schemeClr val="dk1"/>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None/>
              </a:pPr>
              <a:endParaRPr sz="4400">
                <a:solidFill>
                  <a:schemeClr val="dk1"/>
                </a:solidFill>
                <a:latin typeface="Calibri"/>
                <a:ea typeface="Calibri"/>
                <a:cs typeface="Calibri"/>
                <a:sym typeface="Calibri"/>
              </a:endParaRPr>
            </a:p>
          </p:txBody>
        </p:sp>
        <p:sp>
          <p:nvSpPr>
            <p:cNvPr id="800" name="Shape 800"/>
            <p:cNvSpPr txBox="1"/>
            <p:nvPr/>
          </p:nvSpPr>
          <p:spPr>
            <a:xfrm>
              <a:off x="2698" y="1026"/>
              <a:ext cx="1360" cy="23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Create Risk Log</a:t>
              </a:r>
            </a:p>
          </p:txBody>
        </p:sp>
      </p:grpSp>
      <p:grpSp>
        <p:nvGrpSpPr>
          <p:cNvPr id="801" name="Shape 801"/>
          <p:cNvGrpSpPr/>
          <p:nvPr/>
        </p:nvGrpSpPr>
        <p:grpSpPr>
          <a:xfrm>
            <a:off x="6156324" y="2420937"/>
            <a:ext cx="2663824" cy="1152524"/>
            <a:chOff x="3877" y="1525"/>
            <a:chExt cx="1677" cy="725"/>
          </a:xfrm>
        </p:grpSpPr>
        <p:sp>
          <p:nvSpPr>
            <p:cNvPr id="802" name="Shape 802"/>
            <p:cNvSpPr/>
            <p:nvPr/>
          </p:nvSpPr>
          <p:spPr>
            <a:xfrm>
              <a:off x="3877" y="1525"/>
              <a:ext cx="1677" cy="725"/>
            </a:xfrm>
            <a:prstGeom prst="wedgeRoundRectCallout">
              <a:avLst>
                <a:gd name="adj1" fmla="val -110310"/>
                <a:gd name="adj2" fmla="val 32093"/>
                <a:gd name="adj3" fmla="val 16667"/>
              </a:avLst>
            </a:prstGeom>
            <a:solidFill>
              <a:schemeClr val="accent1"/>
            </a:solidFill>
            <a:ln w="9525" cap="flat" cmpd="sng">
              <a:solidFill>
                <a:schemeClr val="dk1"/>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None/>
              </a:pPr>
              <a:endParaRPr sz="4400">
                <a:solidFill>
                  <a:schemeClr val="dk1"/>
                </a:solidFill>
                <a:latin typeface="Calibri"/>
                <a:ea typeface="Calibri"/>
                <a:cs typeface="Calibri"/>
                <a:sym typeface="Calibri"/>
              </a:endParaRPr>
            </a:p>
          </p:txBody>
        </p:sp>
        <p:sp>
          <p:nvSpPr>
            <p:cNvPr id="803" name="Shape 803"/>
            <p:cNvSpPr txBox="1"/>
            <p:nvPr/>
          </p:nvSpPr>
          <p:spPr>
            <a:xfrm>
              <a:off x="3922" y="1569"/>
              <a:ext cx="1587" cy="40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Do some analysis and prioritising </a:t>
              </a:r>
            </a:p>
          </p:txBody>
        </p:sp>
      </p:grpSp>
      <p:grpSp>
        <p:nvGrpSpPr>
          <p:cNvPr id="804" name="Shape 804"/>
          <p:cNvGrpSpPr/>
          <p:nvPr/>
        </p:nvGrpSpPr>
        <p:grpSpPr>
          <a:xfrm>
            <a:off x="971549" y="4652963"/>
            <a:ext cx="1871662" cy="1008062"/>
            <a:chOff x="612" y="2930"/>
            <a:chExt cx="1179" cy="635"/>
          </a:xfrm>
        </p:grpSpPr>
        <p:sp>
          <p:nvSpPr>
            <p:cNvPr id="805" name="Shape 805"/>
            <p:cNvSpPr/>
            <p:nvPr/>
          </p:nvSpPr>
          <p:spPr>
            <a:xfrm rot="10800000">
              <a:off x="612" y="2930"/>
              <a:ext cx="1178" cy="635"/>
            </a:xfrm>
            <a:prstGeom prst="wedgeRoundRectCallout">
              <a:avLst>
                <a:gd name="adj1" fmla="val -139144"/>
                <a:gd name="adj2" fmla="val 51102"/>
                <a:gd name="adj3" fmla="val 16667"/>
              </a:avLst>
            </a:prstGeom>
            <a:solidFill>
              <a:schemeClr val="accent1"/>
            </a:solidFill>
            <a:ln w="9525" cap="flat" cmpd="sng">
              <a:solidFill>
                <a:schemeClr val="dk1"/>
              </a:solidFill>
              <a:prstDash val="solid"/>
              <a:miter/>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806" name="Shape 806"/>
            <p:cNvSpPr txBox="1"/>
            <p:nvPr/>
          </p:nvSpPr>
          <p:spPr>
            <a:xfrm>
              <a:off x="630" y="2955"/>
              <a:ext cx="1117" cy="573"/>
            </a:xfrm>
            <a:prstGeom prst="rect">
              <a:avLst/>
            </a:prstGeom>
            <a:noFill/>
            <a:ln>
              <a:noFill/>
            </a:ln>
          </p:spPr>
          <p:txBody>
            <a:bodyPr lIns="91425" tIns="45700" rIns="91425" bIns="45700" anchor="t" anchorCtr="0">
              <a:noAutofit/>
            </a:bodyPr>
            <a:lstStyle/>
            <a:p>
              <a:pPr marL="0" marR="0" lvl="0" indent="0" algn="l" rtl="0">
                <a:spcBef>
                  <a:spcPts val="0"/>
                </a:spcBef>
                <a:buNone/>
              </a:pPr>
              <a:endParaRPr sz="4400">
                <a:solidFill>
                  <a:schemeClr val="dk1"/>
                </a:solidFill>
                <a:latin typeface="Calibri"/>
                <a:ea typeface="Calibri"/>
                <a:cs typeface="Calibri"/>
                <a:sym typeface="Calibri"/>
              </a:endParaRPr>
            </a:p>
          </p:txBody>
        </p:sp>
        <p:sp>
          <p:nvSpPr>
            <p:cNvPr id="807" name="Shape 807"/>
            <p:cNvSpPr txBox="1"/>
            <p:nvPr/>
          </p:nvSpPr>
          <p:spPr>
            <a:xfrm>
              <a:off x="657" y="2930"/>
              <a:ext cx="1133" cy="57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Decide on a strategy for each risk</a:t>
              </a:r>
            </a:p>
          </p:txBody>
        </p:sp>
      </p:grpSp>
      <p:grpSp>
        <p:nvGrpSpPr>
          <p:cNvPr id="808" name="Shape 808"/>
          <p:cNvGrpSpPr/>
          <p:nvPr/>
        </p:nvGrpSpPr>
        <p:grpSpPr>
          <a:xfrm>
            <a:off x="2987675" y="5661024"/>
            <a:ext cx="2376488" cy="825500"/>
            <a:chOff x="1881" y="3565"/>
            <a:chExt cx="1497" cy="520"/>
          </a:xfrm>
        </p:grpSpPr>
        <p:sp>
          <p:nvSpPr>
            <p:cNvPr id="809" name="Shape 809"/>
            <p:cNvSpPr/>
            <p:nvPr/>
          </p:nvSpPr>
          <p:spPr>
            <a:xfrm>
              <a:off x="1881" y="3565"/>
              <a:ext cx="1405" cy="520"/>
            </a:xfrm>
            <a:prstGeom prst="wedgeRoundRectCallout">
              <a:avLst>
                <a:gd name="adj1" fmla="val 100282"/>
                <a:gd name="adj2" fmla="val -14421"/>
                <a:gd name="adj3" fmla="val 16667"/>
              </a:avLst>
            </a:prstGeom>
            <a:solidFill>
              <a:schemeClr val="accent1"/>
            </a:solidFill>
            <a:ln w="9525" cap="flat" cmpd="sng">
              <a:solidFill>
                <a:schemeClr val="dk1"/>
              </a:solidFill>
              <a:prstDash val="solid"/>
              <a:miter/>
              <a:headEnd type="none" w="med" len="med"/>
              <a:tailEnd type="none" w="med" len="med"/>
            </a:ln>
          </p:spPr>
          <p:txBody>
            <a:bodyPr lIns="91425" tIns="45700" rIns="91425" bIns="45700" anchor="t" anchorCtr="0">
              <a:noAutofit/>
            </a:bodyPr>
            <a:lstStyle/>
            <a:p>
              <a:pPr marL="0" marR="0" lvl="0" indent="0" algn="l" rtl="0">
                <a:spcBef>
                  <a:spcPts val="0"/>
                </a:spcBef>
                <a:buNone/>
              </a:pPr>
              <a:endParaRPr sz="4400">
                <a:solidFill>
                  <a:schemeClr val="dk1"/>
                </a:solidFill>
                <a:latin typeface="Calibri"/>
                <a:ea typeface="Calibri"/>
                <a:cs typeface="Calibri"/>
                <a:sym typeface="Calibri"/>
              </a:endParaRPr>
            </a:p>
          </p:txBody>
        </p:sp>
        <p:sp>
          <p:nvSpPr>
            <p:cNvPr id="810" name="Shape 810"/>
            <p:cNvSpPr txBox="1"/>
            <p:nvPr/>
          </p:nvSpPr>
          <p:spPr>
            <a:xfrm>
              <a:off x="1927" y="3611"/>
              <a:ext cx="1451" cy="40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Assign an owner for each risk</a:t>
              </a:r>
            </a:p>
          </p:txBody>
        </p:sp>
      </p:grpSp>
      <p:sp>
        <p:nvSpPr>
          <p:cNvPr id="811" name="Shape 811"/>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37</a:t>
            </a:fld>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816"/>
        <p:cNvGrpSpPr/>
        <p:nvPr/>
      </p:nvGrpSpPr>
      <p:grpSpPr>
        <a:xfrm>
          <a:off x="0" y="0"/>
          <a:ext cx="0" cy="0"/>
          <a:chOff x="0" y="0"/>
          <a:chExt cx="0" cy="0"/>
        </a:xfrm>
      </p:grpSpPr>
      <p:sp>
        <p:nvSpPr>
          <p:cNvPr id="817" name="Shape 817"/>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Risk Analysis</a:t>
            </a:r>
          </a:p>
        </p:txBody>
      </p:sp>
      <p:sp>
        <p:nvSpPr>
          <p:cNvPr id="818" name="Shape 818"/>
          <p:cNvSpPr txBox="1">
            <a:spLocks noGrp="1"/>
          </p:cNvSpPr>
          <p:nvPr>
            <p:ph type="body" idx="4294967295"/>
          </p:nvPr>
        </p:nvSpPr>
        <p:spPr>
          <a:xfrm>
            <a:off x="539750" y="1557337"/>
            <a:ext cx="8229600" cy="4525961"/>
          </a:xfrm>
          <a:prstGeom prst="rect">
            <a:avLst/>
          </a:prstGeom>
          <a:noFill/>
          <a:ln>
            <a:noFill/>
          </a:ln>
        </p:spPr>
        <p:txBody>
          <a:bodyPr lIns="91425" tIns="45700" rIns="91425" bIns="45700" anchor="t" anchorCtr="0">
            <a:noAutofit/>
          </a:bodyPr>
          <a:lstStyle/>
          <a:p>
            <a:pPr marL="0" marR="0" lvl="0" indent="0" algn="l" rtl="0">
              <a:lnSpc>
                <a:spcPct val="70000"/>
              </a:lnSpc>
              <a:spcBef>
                <a:spcPts val="0"/>
              </a:spcBef>
              <a:spcAft>
                <a:spcPts val="0"/>
              </a:spcAft>
              <a:buClr>
                <a:schemeClr val="dk1"/>
              </a:buClr>
              <a:buSzPct val="25000"/>
              <a:buFont typeface="Arial"/>
              <a:buNone/>
            </a:pPr>
            <a:r>
              <a:rPr lang="en-GB" sz="2380" b="0" i="0" u="none" strike="noStrike" cap="none">
                <a:solidFill>
                  <a:schemeClr val="dk1"/>
                </a:solidFill>
                <a:latin typeface="Arial"/>
                <a:ea typeface="Arial"/>
                <a:cs typeface="Arial"/>
                <a:sym typeface="Arial"/>
              </a:rPr>
              <a:t>The severity of each risk can be shown as</a:t>
            </a:r>
          </a:p>
          <a:p>
            <a:pPr marL="0" marR="0" lvl="0" indent="0" algn="l" rtl="0">
              <a:lnSpc>
                <a:spcPct val="70000"/>
              </a:lnSpc>
              <a:spcBef>
                <a:spcPts val="476"/>
              </a:spcBef>
              <a:spcAft>
                <a:spcPts val="0"/>
              </a:spcAft>
              <a:buClr>
                <a:schemeClr val="dk1"/>
              </a:buClr>
              <a:buSzPct val="25000"/>
              <a:buFont typeface="Arial"/>
              <a:buNone/>
            </a:pPr>
            <a:endParaRPr sz="2380" b="0" i="0" u="none" strike="noStrike" cap="none">
              <a:solidFill>
                <a:schemeClr val="dk1"/>
              </a:solidFill>
              <a:latin typeface="Arial"/>
              <a:ea typeface="Arial"/>
              <a:cs typeface="Arial"/>
              <a:sym typeface="Arial"/>
            </a:endParaRPr>
          </a:p>
          <a:p>
            <a:pPr marL="0" marR="0" lvl="0" indent="0" algn="l" rtl="0">
              <a:lnSpc>
                <a:spcPct val="70000"/>
              </a:lnSpc>
              <a:spcBef>
                <a:spcPts val="476"/>
              </a:spcBef>
              <a:spcAft>
                <a:spcPts val="0"/>
              </a:spcAft>
              <a:buClr>
                <a:schemeClr val="dk1"/>
              </a:buClr>
              <a:buSzPct val="25000"/>
              <a:buFont typeface="Arial"/>
              <a:buNone/>
            </a:pPr>
            <a:r>
              <a:rPr lang="en-GB" sz="2380" b="0" i="0" u="none" strike="noStrike" cap="none">
                <a:solidFill>
                  <a:schemeClr val="dk1"/>
                </a:solidFill>
                <a:latin typeface="Arial"/>
                <a:ea typeface="Arial"/>
                <a:cs typeface="Arial"/>
                <a:sym typeface="Arial"/>
              </a:rPr>
              <a:t> Severity = Probability X Impact</a:t>
            </a:r>
          </a:p>
          <a:p>
            <a:pPr marL="0" marR="0" lvl="0" indent="0" algn="l" rtl="0">
              <a:lnSpc>
                <a:spcPct val="70000"/>
              </a:lnSpc>
              <a:spcBef>
                <a:spcPts val="476"/>
              </a:spcBef>
              <a:spcAft>
                <a:spcPts val="0"/>
              </a:spcAft>
              <a:buClr>
                <a:schemeClr val="dk1"/>
              </a:buClr>
              <a:buSzPct val="25000"/>
              <a:buFont typeface="Arial"/>
              <a:buNone/>
            </a:pPr>
            <a:endParaRPr sz="2380" b="0" i="0" u="none" strike="noStrike" cap="none">
              <a:solidFill>
                <a:schemeClr val="dk1"/>
              </a:solidFill>
              <a:latin typeface="Arial"/>
              <a:ea typeface="Arial"/>
              <a:cs typeface="Arial"/>
              <a:sym typeface="Arial"/>
            </a:endParaRPr>
          </a:p>
          <a:p>
            <a:pPr marL="0" marR="0" lvl="0" indent="0" algn="l" rtl="0">
              <a:lnSpc>
                <a:spcPct val="70000"/>
              </a:lnSpc>
              <a:spcBef>
                <a:spcPts val="544"/>
              </a:spcBef>
              <a:spcAft>
                <a:spcPts val="0"/>
              </a:spcAft>
              <a:buClr>
                <a:schemeClr val="dk1"/>
              </a:buClr>
              <a:buSzPct val="25000"/>
              <a:buFont typeface="Arial"/>
              <a:buNone/>
            </a:pPr>
            <a:r>
              <a:rPr lang="en-GB" sz="2720" b="1" i="0" u="none" strike="noStrike" cap="none">
                <a:solidFill>
                  <a:schemeClr val="dk1"/>
                </a:solidFill>
                <a:latin typeface="Arial"/>
                <a:ea typeface="Arial"/>
                <a:cs typeface="Arial"/>
                <a:sym typeface="Arial"/>
              </a:rPr>
              <a:t>Probability</a:t>
            </a:r>
            <a:r>
              <a:rPr lang="en-GB" sz="2720" b="0" i="0" u="none" strike="noStrike" cap="none">
                <a:solidFill>
                  <a:schemeClr val="dk1"/>
                </a:solidFill>
                <a:latin typeface="Arial"/>
                <a:ea typeface="Arial"/>
                <a:cs typeface="Arial"/>
                <a:sym typeface="Arial"/>
              </a:rPr>
              <a:t> is the likelihood of the risk occurring.</a:t>
            </a:r>
          </a:p>
          <a:p>
            <a:pPr marL="0" marR="0" lvl="0" indent="0" algn="l" rtl="0">
              <a:lnSpc>
                <a:spcPct val="70000"/>
              </a:lnSpc>
              <a:spcBef>
                <a:spcPts val="544"/>
              </a:spcBef>
              <a:spcAft>
                <a:spcPts val="0"/>
              </a:spcAft>
              <a:buClr>
                <a:schemeClr val="dk1"/>
              </a:buClr>
              <a:buSzPct val="25000"/>
              <a:buFont typeface="Arial"/>
              <a:buNone/>
            </a:pPr>
            <a:endParaRPr sz="2720" b="0" i="0" u="none" strike="noStrike" cap="none">
              <a:solidFill>
                <a:schemeClr val="dk1"/>
              </a:solidFill>
              <a:latin typeface="Arial"/>
              <a:ea typeface="Arial"/>
              <a:cs typeface="Arial"/>
              <a:sym typeface="Arial"/>
            </a:endParaRPr>
          </a:p>
          <a:p>
            <a:pPr marL="0" marR="0" lvl="0" indent="0" algn="l" rtl="0">
              <a:lnSpc>
                <a:spcPct val="70000"/>
              </a:lnSpc>
              <a:spcBef>
                <a:spcPts val="544"/>
              </a:spcBef>
              <a:spcAft>
                <a:spcPts val="0"/>
              </a:spcAft>
              <a:buClr>
                <a:schemeClr val="dk1"/>
              </a:buClr>
              <a:buSzPct val="25000"/>
              <a:buFont typeface="Arial"/>
              <a:buNone/>
            </a:pPr>
            <a:r>
              <a:rPr lang="en-GB" sz="2720" b="1" i="0" u="none" strike="noStrike" cap="none">
                <a:solidFill>
                  <a:schemeClr val="dk1"/>
                </a:solidFill>
                <a:latin typeface="Arial"/>
                <a:ea typeface="Arial"/>
                <a:cs typeface="Arial"/>
                <a:sym typeface="Arial"/>
              </a:rPr>
              <a:t>Impact</a:t>
            </a:r>
            <a:r>
              <a:rPr lang="en-GB" sz="2720" b="0" i="0" u="none" strike="noStrike" cap="none">
                <a:solidFill>
                  <a:schemeClr val="dk1"/>
                </a:solidFill>
                <a:latin typeface="Arial"/>
                <a:ea typeface="Arial"/>
                <a:cs typeface="Arial"/>
                <a:sym typeface="Arial"/>
              </a:rPr>
              <a:t> is the effect of the risk occurring, and may be expressed in financial terms.</a:t>
            </a:r>
          </a:p>
          <a:p>
            <a:pPr marL="0" marR="0" lvl="0" indent="0" algn="l" rtl="0">
              <a:lnSpc>
                <a:spcPct val="70000"/>
              </a:lnSpc>
              <a:spcBef>
                <a:spcPts val="544"/>
              </a:spcBef>
              <a:spcAft>
                <a:spcPts val="0"/>
              </a:spcAft>
              <a:buClr>
                <a:schemeClr val="dk1"/>
              </a:buClr>
              <a:buSzPct val="25000"/>
              <a:buFont typeface="Arial"/>
              <a:buNone/>
            </a:pPr>
            <a:endParaRPr sz="2720" b="0" i="0" u="none" strike="noStrike" cap="none">
              <a:solidFill>
                <a:schemeClr val="dk1"/>
              </a:solidFill>
              <a:latin typeface="Arial"/>
              <a:ea typeface="Arial"/>
              <a:cs typeface="Arial"/>
              <a:sym typeface="Arial"/>
            </a:endParaRPr>
          </a:p>
          <a:p>
            <a:pPr marL="0" marR="0" lvl="0" indent="0" algn="l" rtl="0">
              <a:lnSpc>
                <a:spcPct val="70000"/>
              </a:lnSpc>
              <a:spcBef>
                <a:spcPts val="544"/>
              </a:spcBef>
              <a:buClr>
                <a:schemeClr val="dk1"/>
              </a:buClr>
              <a:buSzPct val="25000"/>
              <a:buFont typeface="Arial"/>
              <a:buNone/>
            </a:pPr>
            <a:r>
              <a:rPr lang="en-GB" sz="2720" b="0" i="0" u="none" strike="noStrike" cap="none">
                <a:solidFill>
                  <a:schemeClr val="dk1"/>
                </a:solidFill>
                <a:latin typeface="Arial"/>
                <a:ea typeface="Arial"/>
                <a:cs typeface="Arial"/>
                <a:sym typeface="Arial"/>
              </a:rPr>
              <a:t>Ranking both probability and impact from low to high on a scale of 1 – 10 provides a useful measure of severity.</a:t>
            </a:r>
          </a:p>
        </p:txBody>
      </p:sp>
      <p:sp>
        <p:nvSpPr>
          <p:cNvPr id="819" name="Shape 819"/>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38</a:t>
            </a:fld>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Shape 825"/>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Prioritising Risks</a:t>
            </a:r>
          </a:p>
        </p:txBody>
      </p:sp>
      <p:grpSp>
        <p:nvGrpSpPr>
          <p:cNvPr id="826" name="Shape 826"/>
          <p:cNvGrpSpPr/>
          <p:nvPr/>
        </p:nvGrpSpPr>
        <p:grpSpPr>
          <a:xfrm>
            <a:off x="1476374" y="1196975"/>
            <a:ext cx="6984999" cy="4584699"/>
            <a:chOff x="929" y="754"/>
            <a:chExt cx="4399" cy="2887"/>
          </a:xfrm>
        </p:grpSpPr>
        <p:sp>
          <p:nvSpPr>
            <p:cNvPr id="827" name="Shape 827"/>
            <p:cNvSpPr txBox="1"/>
            <p:nvPr/>
          </p:nvSpPr>
          <p:spPr>
            <a:xfrm>
              <a:off x="3877" y="3429"/>
              <a:ext cx="226"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7</a:t>
              </a:r>
            </a:p>
          </p:txBody>
        </p:sp>
        <p:grpSp>
          <p:nvGrpSpPr>
            <p:cNvPr id="828" name="Shape 828"/>
            <p:cNvGrpSpPr/>
            <p:nvPr/>
          </p:nvGrpSpPr>
          <p:grpSpPr>
            <a:xfrm>
              <a:off x="929" y="754"/>
              <a:ext cx="4399" cy="2887"/>
              <a:chOff x="792" y="981"/>
              <a:chExt cx="4399" cy="2887"/>
            </a:xfrm>
          </p:grpSpPr>
          <p:grpSp>
            <p:nvGrpSpPr>
              <p:cNvPr id="829" name="Shape 829"/>
              <p:cNvGrpSpPr/>
              <p:nvPr/>
            </p:nvGrpSpPr>
            <p:grpSpPr>
              <a:xfrm>
                <a:off x="1565" y="1071"/>
                <a:ext cx="3446" cy="2541"/>
                <a:chOff x="1202" y="1071"/>
                <a:chExt cx="3809" cy="2723"/>
              </a:xfrm>
            </p:grpSpPr>
            <p:sp>
              <p:nvSpPr>
                <p:cNvPr id="830" name="Shape 830"/>
                <p:cNvSpPr/>
                <p:nvPr/>
              </p:nvSpPr>
              <p:spPr>
                <a:xfrm>
                  <a:off x="1202" y="1071"/>
                  <a:ext cx="1270" cy="907"/>
                </a:xfrm>
                <a:prstGeom prst="rect">
                  <a:avLst/>
                </a:prstGeom>
                <a:solidFill>
                  <a:srgbClr val="FFFF00"/>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1" name="Shape 831"/>
                <p:cNvSpPr/>
                <p:nvPr/>
              </p:nvSpPr>
              <p:spPr>
                <a:xfrm>
                  <a:off x="1202" y="1979"/>
                  <a:ext cx="1270" cy="910"/>
                </a:xfrm>
                <a:prstGeom prst="rect">
                  <a:avLst/>
                </a:prstGeom>
                <a:solidFill>
                  <a:srgbClr val="49E54D"/>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2" name="Shape 832"/>
                <p:cNvSpPr/>
                <p:nvPr/>
              </p:nvSpPr>
              <p:spPr>
                <a:xfrm>
                  <a:off x="1202" y="2886"/>
                  <a:ext cx="1270" cy="907"/>
                </a:xfrm>
                <a:prstGeom prst="rect">
                  <a:avLst/>
                </a:prstGeom>
                <a:solidFill>
                  <a:srgbClr val="008000"/>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3" name="Shape 833"/>
                <p:cNvSpPr/>
                <p:nvPr/>
              </p:nvSpPr>
              <p:spPr>
                <a:xfrm>
                  <a:off x="2471" y="1979"/>
                  <a:ext cx="1270" cy="910"/>
                </a:xfrm>
                <a:prstGeom prst="rect">
                  <a:avLst/>
                </a:prstGeom>
                <a:solidFill>
                  <a:srgbClr val="FFFF00"/>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4" name="Shape 834"/>
                <p:cNvSpPr/>
                <p:nvPr/>
              </p:nvSpPr>
              <p:spPr>
                <a:xfrm>
                  <a:off x="2471" y="1071"/>
                  <a:ext cx="1270" cy="907"/>
                </a:xfrm>
                <a:prstGeom prst="rect">
                  <a:avLst/>
                </a:prstGeom>
                <a:solidFill>
                  <a:srgbClr val="EC7906"/>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5" name="Shape 835"/>
                <p:cNvSpPr/>
                <p:nvPr/>
              </p:nvSpPr>
              <p:spPr>
                <a:xfrm>
                  <a:off x="3741" y="2886"/>
                  <a:ext cx="1270" cy="907"/>
                </a:xfrm>
                <a:prstGeom prst="rect">
                  <a:avLst/>
                </a:prstGeom>
                <a:solidFill>
                  <a:srgbClr val="FFFF00"/>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6" name="Shape 836"/>
                <p:cNvSpPr/>
                <p:nvPr/>
              </p:nvSpPr>
              <p:spPr>
                <a:xfrm>
                  <a:off x="3741" y="1071"/>
                  <a:ext cx="1270" cy="907"/>
                </a:xfrm>
                <a:prstGeom prst="rect">
                  <a:avLst/>
                </a:prstGeom>
                <a:solidFill>
                  <a:srgbClr val="FF0000"/>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7" name="Shape 837"/>
                <p:cNvSpPr/>
                <p:nvPr/>
              </p:nvSpPr>
              <p:spPr>
                <a:xfrm>
                  <a:off x="3741" y="1979"/>
                  <a:ext cx="1270" cy="910"/>
                </a:xfrm>
                <a:prstGeom prst="rect">
                  <a:avLst/>
                </a:prstGeom>
                <a:solidFill>
                  <a:srgbClr val="EC7906"/>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8" name="Shape 838"/>
                <p:cNvSpPr/>
                <p:nvPr/>
              </p:nvSpPr>
              <p:spPr>
                <a:xfrm>
                  <a:off x="2471" y="2886"/>
                  <a:ext cx="1270" cy="907"/>
                </a:xfrm>
                <a:prstGeom prst="rect">
                  <a:avLst/>
                </a:prstGeom>
                <a:solidFill>
                  <a:srgbClr val="49E54D"/>
                </a:solid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39" name="Shape 839"/>
                <p:cNvSpPr txBox="1"/>
                <p:nvPr/>
              </p:nvSpPr>
              <p:spPr>
                <a:xfrm>
                  <a:off x="1382" y="1252"/>
                  <a:ext cx="906" cy="576"/>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GB" sz="2000">
                      <a:solidFill>
                        <a:schemeClr val="dk1"/>
                      </a:solidFill>
                      <a:latin typeface="Arial"/>
                      <a:ea typeface="Arial"/>
                      <a:cs typeface="Arial"/>
                      <a:sym typeface="Arial"/>
                    </a:rPr>
                    <a:t>Moderate</a:t>
                  </a:r>
                </a:p>
                <a:p>
                  <a:pPr marL="0" marR="0" lvl="0" indent="0" algn="l" rtl="0">
                    <a:spcBef>
                      <a:spcPts val="1000"/>
                    </a:spcBef>
                    <a:buSzPct val="25000"/>
                    <a:buNone/>
                  </a:pPr>
                  <a:r>
                    <a:rPr lang="en-GB" sz="2000">
                      <a:solidFill>
                        <a:schemeClr val="dk1"/>
                      </a:solidFill>
                      <a:latin typeface="Arial"/>
                      <a:ea typeface="Arial"/>
                      <a:cs typeface="Arial"/>
                      <a:sym typeface="Arial"/>
                    </a:rPr>
                    <a:t>Risk</a:t>
                  </a:r>
                </a:p>
              </p:txBody>
            </p:sp>
            <p:sp>
              <p:nvSpPr>
                <p:cNvPr id="840" name="Shape 840"/>
                <p:cNvSpPr txBox="1"/>
                <p:nvPr/>
              </p:nvSpPr>
              <p:spPr>
                <a:xfrm>
                  <a:off x="2653" y="2160"/>
                  <a:ext cx="906" cy="581"/>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GB" sz="2000">
                      <a:solidFill>
                        <a:schemeClr val="dk1"/>
                      </a:solidFill>
                      <a:latin typeface="Arial"/>
                      <a:ea typeface="Arial"/>
                      <a:cs typeface="Arial"/>
                      <a:sym typeface="Arial"/>
                    </a:rPr>
                    <a:t>Moderate</a:t>
                  </a:r>
                </a:p>
                <a:p>
                  <a:pPr marL="0" marR="0" lvl="0" indent="0" algn="l" rtl="0">
                    <a:spcBef>
                      <a:spcPts val="1000"/>
                    </a:spcBef>
                    <a:buSzPct val="25000"/>
                    <a:buNone/>
                  </a:pPr>
                  <a:r>
                    <a:rPr lang="en-GB" sz="2000">
                      <a:solidFill>
                        <a:schemeClr val="dk1"/>
                      </a:solidFill>
                      <a:latin typeface="Arial"/>
                      <a:ea typeface="Arial"/>
                      <a:cs typeface="Arial"/>
                      <a:sym typeface="Arial"/>
                    </a:rPr>
                    <a:t>Risk</a:t>
                  </a:r>
                </a:p>
              </p:txBody>
            </p:sp>
            <p:sp>
              <p:nvSpPr>
                <p:cNvPr id="841" name="Shape 841"/>
                <p:cNvSpPr txBox="1"/>
                <p:nvPr/>
              </p:nvSpPr>
              <p:spPr>
                <a:xfrm>
                  <a:off x="3922" y="3067"/>
                  <a:ext cx="906" cy="576"/>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SzPct val="25000"/>
                    <a:buNone/>
                  </a:pPr>
                  <a:r>
                    <a:rPr lang="en-GB" sz="2000">
                      <a:solidFill>
                        <a:schemeClr val="dk1"/>
                      </a:solidFill>
                      <a:latin typeface="Arial"/>
                      <a:ea typeface="Arial"/>
                      <a:cs typeface="Arial"/>
                      <a:sym typeface="Arial"/>
                    </a:rPr>
                    <a:t>Moderate</a:t>
                  </a:r>
                </a:p>
                <a:p>
                  <a:pPr marL="0" marR="0" lvl="0" indent="0" algn="l" rtl="0">
                    <a:spcBef>
                      <a:spcPts val="1000"/>
                    </a:spcBef>
                    <a:buSzPct val="25000"/>
                    <a:buNone/>
                  </a:pPr>
                  <a:r>
                    <a:rPr lang="en-GB" sz="2000">
                      <a:solidFill>
                        <a:schemeClr val="dk1"/>
                      </a:solidFill>
                      <a:latin typeface="Arial"/>
                      <a:ea typeface="Arial"/>
                      <a:cs typeface="Arial"/>
                      <a:sym typeface="Arial"/>
                    </a:rPr>
                    <a:t>Risk</a:t>
                  </a:r>
                </a:p>
              </p:txBody>
            </p:sp>
            <p:sp>
              <p:nvSpPr>
                <p:cNvPr id="842" name="Shape 842"/>
                <p:cNvSpPr txBox="1"/>
                <p:nvPr/>
              </p:nvSpPr>
              <p:spPr>
                <a:xfrm>
                  <a:off x="1382" y="2251"/>
                  <a:ext cx="861" cy="268"/>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Low Risk</a:t>
                  </a:r>
                </a:p>
              </p:txBody>
            </p:sp>
            <p:sp>
              <p:nvSpPr>
                <p:cNvPr id="843" name="Shape 843"/>
                <p:cNvSpPr txBox="1"/>
                <p:nvPr/>
              </p:nvSpPr>
              <p:spPr>
                <a:xfrm>
                  <a:off x="2698" y="3159"/>
                  <a:ext cx="861" cy="27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Low Risk</a:t>
                  </a:r>
                </a:p>
              </p:txBody>
            </p:sp>
            <p:sp>
              <p:nvSpPr>
                <p:cNvPr id="844" name="Shape 844"/>
                <p:cNvSpPr txBox="1"/>
                <p:nvPr/>
              </p:nvSpPr>
              <p:spPr>
                <a:xfrm>
                  <a:off x="1428" y="3113"/>
                  <a:ext cx="861" cy="477"/>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Lowest Risk</a:t>
                  </a:r>
                </a:p>
              </p:txBody>
            </p:sp>
            <p:sp>
              <p:nvSpPr>
                <p:cNvPr id="845" name="Shape 845"/>
                <p:cNvSpPr txBox="1"/>
                <p:nvPr/>
              </p:nvSpPr>
              <p:spPr>
                <a:xfrm>
                  <a:off x="3922" y="1297"/>
                  <a:ext cx="861" cy="473"/>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Highest Risk</a:t>
                  </a:r>
                </a:p>
              </p:txBody>
            </p:sp>
            <p:sp>
              <p:nvSpPr>
                <p:cNvPr id="846" name="Shape 846"/>
                <p:cNvSpPr txBox="1"/>
                <p:nvPr/>
              </p:nvSpPr>
              <p:spPr>
                <a:xfrm>
                  <a:off x="2698" y="1343"/>
                  <a:ext cx="861" cy="473"/>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High Risk</a:t>
                  </a:r>
                </a:p>
              </p:txBody>
            </p:sp>
            <p:sp>
              <p:nvSpPr>
                <p:cNvPr id="847" name="Shape 847"/>
                <p:cNvSpPr txBox="1"/>
                <p:nvPr/>
              </p:nvSpPr>
              <p:spPr>
                <a:xfrm>
                  <a:off x="3922" y="2295"/>
                  <a:ext cx="861" cy="473"/>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High Risk</a:t>
                  </a:r>
                </a:p>
              </p:txBody>
            </p:sp>
          </p:grpSp>
          <p:sp>
            <p:nvSpPr>
              <p:cNvPr id="848" name="Shape 848"/>
              <p:cNvSpPr txBox="1"/>
              <p:nvPr/>
            </p:nvSpPr>
            <p:spPr>
              <a:xfrm>
                <a:off x="1654" y="3611"/>
                <a:ext cx="951"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Low</a:t>
                </a:r>
              </a:p>
            </p:txBody>
          </p:sp>
          <p:sp>
            <p:nvSpPr>
              <p:cNvPr id="849" name="Shape 849"/>
              <p:cNvSpPr txBox="1"/>
              <p:nvPr/>
            </p:nvSpPr>
            <p:spPr>
              <a:xfrm>
                <a:off x="2835" y="3611"/>
                <a:ext cx="951"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Medium</a:t>
                </a:r>
              </a:p>
            </p:txBody>
          </p:sp>
          <p:sp>
            <p:nvSpPr>
              <p:cNvPr id="850" name="Shape 850"/>
              <p:cNvSpPr txBox="1"/>
              <p:nvPr/>
            </p:nvSpPr>
            <p:spPr>
              <a:xfrm>
                <a:off x="3922" y="3611"/>
                <a:ext cx="951"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High</a:t>
                </a:r>
              </a:p>
            </p:txBody>
          </p:sp>
          <p:sp>
            <p:nvSpPr>
              <p:cNvPr id="851" name="Shape 851"/>
              <p:cNvSpPr txBox="1"/>
              <p:nvPr/>
            </p:nvSpPr>
            <p:spPr>
              <a:xfrm>
                <a:off x="1338" y="3656"/>
                <a:ext cx="226"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1</a:t>
                </a:r>
              </a:p>
            </p:txBody>
          </p:sp>
          <p:sp>
            <p:nvSpPr>
              <p:cNvPr id="852" name="Shape 852"/>
              <p:cNvSpPr txBox="1"/>
              <p:nvPr/>
            </p:nvSpPr>
            <p:spPr>
              <a:xfrm>
                <a:off x="2607" y="3656"/>
                <a:ext cx="226"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4</a:t>
                </a:r>
              </a:p>
            </p:txBody>
          </p:sp>
          <p:sp>
            <p:nvSpPr>
              <p:cNvPr id="853" name="Shape 853"/>
              <p:cNvSpPr txBox="1"/>
              <p:nvPr/>
            </p:nvSpPr>
            <p:spPr>
              <a:xfrm>
                <a:off x="4875" y="3656"/>
                <a:ext cx="316"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10</a:t>
                </a:r>
              </a:p>
            </p:txBody>
          </p:sp>
          <p:sp>
            <p:nvSpPr>
              <p:cNvPr id="854" name="Shape 854"/>
              <p:cNvSpPr txBox="1"/>
              <p:nvPr/>
            </p:nvSpPr>
            <p:spPr>
              <a:xfrm>
                <a:off x="1292" y="2659"/>
                <a:ext cx="226"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4</a:t>
                </a:r>
              </a:p>
            </p:txBody>
          </p:sp>
          <p:sp>
            <p:nvSpPr>
              <p:cNvPr id="855" name="Shape 855"/>
              <p:cNvSpPr txBox="1"/>
              <p:nvPr/>
            </p:nvSpPr>
            <p:spPr>
              <a:xfrm>
                <a:off x="1292" y="1796"/>
                <a:ext cx="226"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7</a:t>
                </a:r>
              </a:p>
            </p:txBody>
          </p:sp>
          <p:sp>
            <p:nvSpPr>
              <p:cNvPr id="856" name="Shape 856"/>
              <p:cNvSpPr txBox="1"/>
              <p:nvPr/>
            </p:nvSpPr>
            <p:spPr>
              <a:xfrm>
                <a:off x="1202" y="981"/>
                <a:ext cx="316"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10</a:t>
                </a:r>
              </a:p>
            </p:txBody>
          </p:sp>
          <p:sp>
            <p:nvSpPr>
              <p:cNvPr id="857" name="Shape 857"/>
              <p:cNvSpPr txBox="1"/>
              <p:nvPr/>
            </p:nvSpPr>
            <p:spPr>
              <a:xfrm>
                <a:off x="884" y="3021"/>
                <a:ext cx="951"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Low</a:t>
                </a:r>
              </a:p>
            </p:txBody>
          </p:sp>
          <p:sp>
            <p:nvSpPr>
              <p:cNvPr id="858" name="Shape 858"/>
              <p:cNvSpPr txBox="1"/>
              <p:nvPr/>
            </p:nvSpPr>
            <p:spPr>
              <a:xfrm>
                <a:off x="792" y="2204"/>
                <a:ext cx="951"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Medium</a:t>
                </a:r>
              </a:p>
            </p:txBody>
          </p:sp>
          <p:sp>
            <p:nvSpPr>
              <p:cNvPr id="859" name="Shape 859"/>
              <p:cNvSpPr txBox="1"/>
              <p:nvPr/>
            </p:nvSpPr>
            <p:spPr>
              <a:xfrm>
                <a:off x="839" y="1343"/>
                <a:ext cx="951" cy="2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600" b="1">
                    <a:solidFill>
                      <a:schemeClr val="dk1"/>
                    </a:solidFill>
                    <a:latin typeface="Arial"/>
                    <a:ea typeface="Arial"/>
                    <a:cs typeface="Arial"/>
                    <a:sym typeface="Arial"/>
                  </a:rPr>
                  <a:t>High</a:t>
                </a:r>
              </a:p>
            </p:txBody>
          </p:sp>
        </p:grpSp>
      </p:grpSp>
      <p:grpSp>
        <p:nvGrpSpPr>
          <p:cNvPr id="860" name="Shape 860"/>
          <p:cNvGrpSpPr/>
          <p:nvPr/>
        </p:nvGrpSpPr>
        <p:grpSpPr>
          <a:xfrm>
            <a:off x="2916238" y="5805487"/>
            <a:ext cx="5183187" cy="719137"/>
            <a:chOff x="1837" y="3656"/>
            <a:chExt cx="3264" cy="453"/>
          </a:xfrm>
        </p:grpSpPr>
        <p:sp>
          <p:nvSpPr>
            <p:cNvPr id="861" name="Shape 861"/>
            <p:cNvSpPr/>
            <p:nvPr/>
          </p:nvSpPr>
          <p:spPr>
            <a:xfrm>
              <a:off x="1837" y="3656"/>
              <a:ext cx="3264" cy="453"/>
            </a:xfrm>
            <a:prstGeom prst="rightArrow">
              <a:avLst>
                <a:gd name="adj1" fmla="val 50000"/>
                <a:gd name="adj2" fmla="val 180188"/>
              </a:avLst>
            </a:prstGeom>
            <a:solidFill>
              <a:schemeClr val="accent1"/>
            </a:solid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62" name="Shape 862"/>
            <p:cNvSpPr txBox="1"/>
            <p:nvPr/>
          </p:nvSpPr>
          <p:spPr>
            <a:xfrm>
              <a:off x="2788" y="3747"/>
              <a:ext cx="906" cy="24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Probability</a:t>
              </a:r>
            </a:p>
          </p:txBody>
        </p:sp>
      </p:grpSp>
      <p:grpSp>
        <p:nvGrpSpPr>
          <p:cNvPr id="863" name="Shape 863"/>
          <p:cNvGrpSpPr/>
          <p:nvPr/>
        </p:nvGrpSpPr>
        <p:grpSpPr>
          <a:xfrm>
            <a:off x="755650" y="1341437"/>
            <a:ext cx="792163" cy="4032250"/>
            <a:chOff x="476" y="844"/>
            <a:chExt cx="499" cy="2540"/>
          </a:xfrm>
        </p:grpSpPr>
        <p:sp>
          <p:nvSpPr>
            <p:cNvPr id="864" name="Shape 864"/>
            <p:cNvSpPr/>
            <p:nvPr/>
          </p:nvSpPr>
          <p:spPr>
            <a:xfrm>
              <a:off x="476" y="844"/>
              <a:ext cx="499" cy="2540"/>
            </a:xfrm>
            <a:prstGeom prst="upArrow">
              <a:avLst>
                <a:gd name="adj1" fmla="val 50000"/>
                <a:gd name="adj2" fmla="val 127255"/>
              </a:avLst>
            </a:prstGeom>
            <a:solidFill>
              <a:schemeClr val="accent1"/>
            </a:solidFill>
            <a:ln w="9525" cap="flat" cmpd="sng">
              <a:solidFill>
                <a:schemeClr val="dk1"/>
              </a:solidFill>
              <a:prstDash val="solid"/>
              <a:miter/>
              <a:headEnd type="none" w="med" len="med"/>
              <a:tailEnd type="none" w="med" len="med"/>
            </a:ln>
          </p:spPr>
          <p:txBody>
            <a:bodyPr lIns="91425" tIns="91425" rIns="91425" bIns="91425" anchor="ctr" anchorCtr="0">
              <a:noAutofit/>
            </a:bodyPr>
            <a:lstStyle/>
            <a:p>
              <a:pPr lvl="0">
                <a:spcBef>
                  <a:spcPts val="0"/>
                </a:spcBef>
                <a:buNone/>
              </a:pPr>
              <a:endParaRPr/>
            </a:p>
          </p:txBody>
        </p:sp>
        <p:sp>
          <p:nvSpPr>
            <p:cNvPr id="865" name="Shape 865"/>
            <p:cNvSpPr txBox="1"/>
            <p:nvPr/>
          </p:nvSpPr>
          <p:spPr>
            <a:xfrm rot="5400000">
              <a:off x="-386" y="2129"/>
              <a:ext cx="2222" cy="249"/>
            </a:xfrm>
            <a:prstGeom prst="rect">
              <a:avLst/>
            </a:prstGeom>
            <a:noFill/>
            <a:ln>
              <a:noFill/>
            </a:ln>
          </p:spPr>
          <p:txBody>
            <a:bodyPr lIns="91425" tIns="45700" rIns="91425" bIns="45700" anchor="ctr" anchorCtr="0">
              <a:noAutofit/>
            </a:bodyPr>
            <a:lstStyle/>
            <a:p>
              <a:pPr marL="0" marR="0" lvl="0" indent="0" algn="l" rtl="0">
                <a:spcBef>
                  <a:spcPts val="0"/>
                </a:spcBef>
                <a:buNone/>
              </a:pPr>
              <a:endParaRPr sz="1800">
                <a:solidFill>
                  <a:schemeClr val="dk1"/>
                </a:solidFill>
                <a:latin typeface="Arial"/>
                <a:ea typeface="Arial"/>
                <a:cs typeface="Arial"/>
                <a:sym typeface="Arial"/>
              </a:endParaRPr>
            </a:p>
          </p:txBody>
        </p:sp>
        <p:sp>
          <p:nvSpPr>
            <p:cNvPr id="866" name="Shape 866"/>
            <p:cNvSpPr txBox="1"/>
            <p:nvPr/>
          </p:nvSpPr>
          <p:spPr>
            <a:xfrm rot="-5400000">
              <a:off x="335" y="2228"/>
              <a:ext cx="747" cy="24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a:solidFill>
                    <a:schemeClr val="dk1"/>
                  </a:solidFill>
                  <a:latin typeface="Arial"/>
                  <a:ea typeface="Arial"/>
                  <a:cs typeface="Arial"/>
                  <a:sym typeface="Arial"/>
                </a:rPr>
                <a:t>Impact</a:t>
              </a:r>
            </a:p>
          </p:txBody>
        </p:sp>
      </p:grpSp>
      <p:sp>
        <p:nvSpPr>
          <p:cNvPr id="867" name="Shape 867"/>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39</a:t>
            </a:fld>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872"/>
        <p:cNvGrpSpPr/>
        <p:nvPr/>
      </p:nvGrpSpPr>
      <p:grpSpPr>
        <a:xfrm>
          <a:off x="0" y="0"/>
          <a:ext cx="0" cy="0"/>
          <a:chOff x="0" y="0"/>
          <a:chExt cx="0" cy="0"/>
        </a:xfrm>
      </p:grpSpPr>
      <p:sp>
        <p:nvSpPr>
          <p:cNvPr id="873" name="Shape 873"/>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Business Case</a:t>
            </a:r>
          </a:p>
        </p:txBody>
      </p:sp>
      <p:sp>
        <p:nvSpPr>
          <p:cNvPr id="874" name="Shape 874"/>
          <p:cNvSpPr txBox="1">
            <a:spLocks noGrp="1"/>
          </p:cNvSpPr>
          <p:nvPr>
            <p:ph type="body" idx="1"/>
          </p:nvPr>
        </p:nvSpPr>
        <p:spPr>
          <a:xfrm>
            <a:off x="457200" y="1600200"/>
            <a:ext cx="8229600" cy="4525963"/>
          </a:xfrm>
          <a:prstGeom prst="rect">
            <a:avLst/>
          </a:prstGeom>
          <a:noFill/>
          <a:ln>
            <a:noFill/>
          </a:ln>
        </p:spPr>
        <p:txBody>
          <a:bodyPr lIns="91425" tIns="45700" rIns="91425" bIns="45700" anchor="t" anchorCtr="0">
            <a:noAutofit/>
          </a:bodyPr>
          <a:lstStyle/>
          <a:p>
            <a:pPr marL="342900" marR="0" lvl="0" indent="-342900" algn="l" rtl="0">
              <a:lnSpc>
                <a:spcPct val="90000"/>
              </a:lnSpc>
              <a:spcBef>
                <a:spcPts val="0"/>
              </a:spcBef>
              <a:spcAft>
                <a:spcPts val="0"/>
              </a:spcAft>
              <a:buClr>
                <a:schemeClr val="dk1"/>
              </a:buClr>
              <a:buSzPct val="98666"/>
              <a:buFont typeface="Arial"/>
              <a:buChar char="•"/>
            </a:pPr>
            <a:r>
              <a:rPr lang="en-GB" sz="2960" b="0" i="0" u="none" strike="noStrike" cap="none">
                <a:solidFill>
                  <a:schemeClr val="dk1"/>
                </a:solidFill>
                <a:latin typeface="Arial"/>
                <a:ea typeface="Arial"/>
                <a:cs typeface="Arial"/>
                <a:sym typeface="Arial"/>
              </a:rPr>
              <a:t>There should always be a business case for a project.</a:t>
            </a:r>
          </a:p>
          <a:p>
            <a:pPr marL="342900" marR="0" lvl="0" indent="-342900" algn="l" rtl="0">
              <a:lnSpc>
                <a:spcPct val="90000"/>
              </a:lnSpc>
              <a:spcBef>
                <a:spcPts val="592"/>
              </a:spcBef>
              <a:spcAft>
                <a:spcPts val="0"/>
              </a:spcAft>
              <a:buClr>
                <a:schemeClr val="dk1"/>
              </a:buClr>
              <a:buSzPct val="98666"/>
              <a:buFont typeface="Arial"/>
              <a:buNone/>
            </a:pPr>
            <a:endParaRPr sz="2960" b="0" i="0" u="none" strike="noStrike" cap="none">
              <a:solidFill>
                <a:schemeClr val="dk1"/>
              </a:solidFill>
              <a:latin typeface="Arial"/>
              <a:ea typeface="Arial"/>
              <a:cs typeface="Arial"/>
              <a:sym typeface="Arial"/>
            </a:endParaRPr>
          </a:p>
          <a:p>
            <a:pPr marL="342900" marR="0" lvl="0" indent="-342900" algn="l" rtl="0">
              <a:lnSpc>
                <a:spcPct val="90000"/>
              </a:lnSpc>
              <a:spcBef>
                <a:spcPts val="592"/>
              </a:spcBef>
              <a:spcAft>
                <a:spcPts val="0"/>
              </a:spcAft>
              <a:buClr>
                <a:schemeClr val="dk1"/>
              </a:buClr>
              <a:buSzPct val="98666"/>
              <a:buFont typeface="Arial"/>
              <a:buChar char="•"/>
            </a:pPr>
            <a:r>
              <a:rPr lang="en-GB" sz="2960" b="0" i="0" u="none" strike="noStrike" cap="none">
                <a:solidFill>
                  <a:schemeClr val="dk1"/>
                </a:solidFill>
                <a:latin typeface="Arial"/>
                <a:ea typeface="Arial"/>
                <a:cs typeface="Arial"/>
                <a:sym typeface="Arial"/>
              </a:rPr>
              <a:t>There should be a specific format and various criteria against which the business case will be judged.</a:t>
            </a:r>
          </a:p>
          <a:p>
            <a:pPr marL="342900" marR="0" lvl="0" indent="-342900" algn="l" rtl="0">
              <a:lnSpc>
                <a:spcPct val="90000"/>
              </a:lnSpc>
              <a:spcBef>
                <a:spcPts val="592"/>
              </a:spcBef>
              <a:spcAft>
                <a:spcPts val="0"/>
              </a:spcAft>
              <a:buClr>
                <a:schemeClr val="dk1"/>
              </a:buClr>
              <a:buSzPct val="98666"/>
              <a:buFont typeface="Arial"/>
              <a:buNone/>
            </a:pPr>
            <a:endParaRPr sz="2960" b="0" i="0" u="none" strike="noStrike" cap="none">
              <a:solidFill>
                <a:schemeClr val="dk1"/>
              </a:solidFill>
              <a:latin typeface="Arial"/>
              <a:ea typeface="Arial"/>
              <a:cs typeface="Arial"/>
              <a:sym typeface="Arial"/>
            </a:endParaRPr>
          </a:p>
          <a:p>
            <a:pPr marL="342900" marR="0" lvl="0" indent="-342900" algn="l" rtl="0">
              <a:lnSpc>
                <a:spcPct val="90000"/>
              </a:lnSpc>
              <a:spcBef>
                <a:spcPts val="592"/>
              </a:spcBef>
              <a:spcAft>
                <a:spcPts val="0"/>
              </a:spcAft>
              <a:buClr>
                <a:schemeClr val="dk1"/>
              </a:buClr>
              <a:buSzPct val="98666"/>
              <a:buFont typeface="Arial"/>
              <a:buChar char="•"/>
            </a:pPr>
            <a:r>
              <a:rPr lang="en-GB" sz="2960" b="0" i="0" u="none" strike="noStrike" cap="none">
                <a:solidFill>
                  <a:schemeClr val="dk1"/>
                </a:solidFill>
                <a:latin typeface="Arial"/>
                <a:ea typeface="Arial"/>
                <a:cs typeface="Arial"/>
                <a:sym typeface="Arial"/>
              </a:rPr>
              <a:t>Seek input from people who have different expertise to yourself</a:t>
            </a:r>
          </a:p>
          <a:p>
            <a:pPr marL="342900" marR="0" lvl="0" indent="-342900" algn="l" rtl="0">
              <a:lnSpc>
                <a:spcPct val="90000"/>
              </a:lnSpc>
              <a:spcBef>
                <a:spcPts val="592"/>
              </a:spcBef>
              <a:buClr>
                <a:schemeClr val="dk1"/>
              </a:buClr>
              <a:buSzPct val="98666"/>
              <a:buFont typeface="Arial"/>
              <a:buNone/>
            </a:pPr>
            <a:endParaRPr sz="2960" b="0" i="0" u="none" strike="noStrike" cap="none">
              <a:solidFill>
                <a:schemeClr val="dk1"/>
              </a:solidFill>
              <a:latin typeface="Arial"/>
              <a:ea typeface="Arial"/>
              <a:cs typeface="Arial"/>
              <a:sym typeface="Arial"/>
            </a:endParaRPr>
          </a:p>
        </p:txBody>
      </p:sp>
      <p:sp>
        <p:nvSpPr>
          <p:cNvPr id="875" name="Shape 875"/>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40</a:t>
            </a:fld>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880"/>
        <p:cNvGrpSpPr/>
        <p:nvPr/>
      </p:nvGrpSpPr>
      <p:grpSpPr>
        <a:xfrm>
          <a:off x="0" y="0"/>
          <a:ext cx="0" cy="0"/>
          <a:chOff x="0" y="0"/>
          <a:chExt cx="0" cy="0"/>
        </a:xfrm>
      </p:grpSpPr>
      <p:sp>
        <p:nvSpPr>
          <p:cNvPr id="881" name="Shape 881"/>
          <p:cNvSpPr txBox="1">
            <a:spLocks noGrp="1"/>
          </p:cNvSpPr>
          <p:nvPr>
            <p:ph type="title"/>
          </p:nvPr>
        </p:nvSpPr>
        <p:spPr>
          <a:xfrm>
            <a:off x="457200" y="274637"/>
            <a:ext cx="8229600" cy="1425574"/>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000" b="0" i="0" u="none" strike="noStrike" cap="none">
                <a:solidFill>
                  <a:schemeClr val="dk1"/>
                </a:solidFill>
                <a:latin typeface="Arial"/>
                <a:ea typeface="Arial"/>
                <a:cs typeface="Arial"/>
                <a:sym typeface="Arial"/>
              </a:rPr>
              <a:t>Cost Benefit Analysis – renting a new photocopier</a:t>
            </a:r>
          </a:p>
        </p:txBody>
      </p:sp>
      <p:sp>
        <p:nvSpPr>
          <p:cNvPr id="882" name="Shape 882"/>
          <p:cNvSpPr txBox="1">
            <a:spLocks noGrp="1"/>
          </p:cNvSpPr>
          <p:nvPr>
            <p:ph type="body" idx="1"/>
          </p:nvPr>
        </p:nvSpPr>
        <p:spPr>
          <a:xfrm>
            <a:off x="990600" y="1752600"/>
            <a:ext cx="7696199" cy="4373563"/>
          </a:xfrm>
          <a:prstGeom prst="rect">
            <a:avLst/>
          </a:prstGeom>
          <a:noFill/>
          <a:ln>
            <a:noFill/>
          </a:ln>
        </p:spPr>
        <p:txBody>
          <a:bodyPr lIns="91425" tIns="45700" rIns="91425" bIns="45700" anchor="t" anchorCtr="0">
            <a:noAutofit/>
          </a:bodyPr>
          <a:lstStyle/>
          <a:p>
            <a:pPr marL="2057400" marR="0" lvl="4" indent="-228600" algn="l" rtl="0">
              <a:lnSpc>
                <a:spcPct val="80000"/>
              </a:lnSpc>
              <a:spcBef>
                <a:spcPts val="0"/>
              </a:spcBef>
              <a:spcAft>
                <a:spcPts val="0"/>
              </a:spcAft>
              <a:buClr>
                <a:schemeClr val="dk1"/>
              </a:buClr>
              <a:buSzPct val="25000"/>
              <a:buFont typeface="Arial"/>
              <a:buNone/>
            </a:pPr>
            <a:r>
              <a:rPr lang="en-GB" sz="1800" b="0" i="0" u="none" strike="noStrike" cap="none">
                <a:solidFill>
                  <a:schemeClr val="dk1"/>
                </a:solidFill>
                <a:latin typeface="Arial"/>
                <a:ea typeface="Arial"/>
                <a:cs typeface="Arial"/>
                <a:sym typeface="Arial"/>
              </a:rPr>
              <a:t>				     </a:t>
            </a:r>
            <a:r>
              <a:rPr lang="en-GB" sz="1800" b="1" i="0" u="none" strike="noStrike" cap="none">
                <a:solidFill>
                  <a:schemeClr val="dk1"/>
                </a:solidFill>
                <a:latin typeface="Arial"/>
                <a:ea typeface="Arial"/>
                <a:cs typeface="Arial"/>
                <a:sym typeface="Arial"/>
              </a:rPr>
              <a:t>Monthly savings (costs)</a:t>
            </a:r>
          </a:p>
          <a:p>
            <a:pPr marL="0" marR="0" lvl="0" indent="0" algn="l" rtl="0">
              <a:lnSpc>
                <a:spcPct val="80000"/>
              </a:lnSpc>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Rental of new photocopier 		(£200)</a:t>
            </a:r>
          </a:p>
          <a:p>
            <a:pPr marL="0" marR="0" lvl="0" indent="0" algn="l" rtl="0">
              <a:lnSpc>
                <a:spcPct val="80000"/>
              </a:lnSpc>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Rental of old photocopier		 £  50</a:t>
            </a:r>
          </a:p>
          <a:p>
            <a:pPr marL="0" marR="0" lvl="0" indent="0" algn="l" rtl="0">
              <a:lnSpc>
                <a:spcPct val="80000"/>
              </a:lnSpc>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Electricity saving				 £  50</a:t>
            </a:r>
          </a:p>
          <a:p>
            <a:pPr marL="0" marR="0" lvl="0" indent="0" algn="l" rtl="0">
              <a:lnSpc>
                <a:spcPct val="80000"/>
              </a:lnSpc>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Increased photocopying capacity	 £100</a:t>
            </a:r>
          </a:p>
          <a:p>
            <a:pPr marL="0" marR="0" lvl="0" indent="0" algn="l" rtl="0">
              <a:lnSpc>
                <a:spcPct val="80000"/>
              </a:lnSpc>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Savings in staff time			 £  50</a:t>
            </a:r>
          </a:p>
          <a:p>
            <a:pPr marL="0" marR="0" lvl="0" indent="0" algn="l" rtl="0">
              <a:lnSpc>
                <a:spcPct val="80000"/>
              </a:lnSpc>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Same floor space			 £    0</a:t>
            </a:r>
          </a:p>
          <a:p>
            <a:pPr marL="0" marR="0" lvl="0" indent="0" algn="l" rtl="0">
              <a:lnSpc>
                <a:spcPct val="80000"/>
              </a:lnSpc>
              <a:spcBef>
                <a:spcPts val="560"/>
              </a:spcBef>
              <a:spcAft>
                <a:spcPts val="0"/>
              </a:spcAft>
              <a:buClr>
                <a:schemeClr val="dk1"/>
              </a:buClr>
              <a:buSzPct val="25000"/>
              <a:buFont typeface="Arial"/>
              <a:buNone/>
            </a:pPr>
            <a:r>
              <a:rPr lang="en-GB" sz="2800" b="0" i="0" u="sng" strike="noStrike" cap="none">
                <a:solidFill>
                  <a:schemeClr val="dk1"/>
                </a:solidFill>
                <a:latin typeface="Arial"/>
                <a:ea typeface="Arial"/>
                <a:cs typeface="Arial"/>
                <a:sym typeface="Arial"/>
              </a:rPr>
              <a:t>Reduced reject rate                         £  50</a:t>
            </a:r>
          </a:p>
          <a:p>
            <a:pPr marL="0" marR="0" lvl="0" indent="0" algn="l" rtl="0">
              <a:lnSpc>
                <a:spcPct val="80000"/>
              </a:lnSpc>
              <a:spcBef>
                <a:spcPts val="560"/>
              </a:spcBef>
              <a:spcAft>
                <a:spcPts val="0"/>
              </a:spcAft>
              <a:buClr>
                <a:schemeClr val="dk1"/>
              </a:buClr>
              <a:buSzPct val="25000"/>
              <a:buFont typeface="Arial"/>
              <a:buNone/>
            </a:pPr>
            <a:endParaRPr sz="2800" b="0" i="0" u="none" strike="noStrike" cap="none">
              <a:solidFill>
                <a:schemeClr val="dk1"/>
              </a:solidFill>
              <a:latin typeface="Arial"/>
              <a:ea typeface="Arial"/>
              <a:cs typeface="Arial"/>
              <a:sym typeface="Arial"/>
            </a:endParaRPr>
          </a:p>
          <a:p>
            <a:pPr marL="0" marR="0" lvl="0" indent="0" algn="l" rtl="0">
              <a:lnSpc>
                <a:spcPct val="80000"/>
              </a:lnSpc>
              <a:spcBef>
                <a:spcPts val="560"/>
              </a:spcBef>
              <a:buClr>
                <a:schemeClr val="dk1"/>
              </a:buClr>
              <a:buSzPct val="25000"/>
              <a:buFont typeface="Arial"/>
              <a:buNone/>
            </a:pPr>
            <a:r>
              <a:rPr lang="en-GB" sz="2800" b="0" i="0" u="none" strike="noStrike" cap="none">
                <a:solidFill>
                  <a:schemeClr val="dk1"/>
                </a:solidFill>
                <a:latin typeface="Arial"/>
                <a:ea typeface="Arial"/>
                <a:cs typeface="Arial"/>
                <a:sym typeface="Arial"/>
              </a:rPr>
              <a:t>Net savings per month			   £100</a:t>
            </a:r>
          </a:p>
        </p:txBody>
      </p:sp>
      <p:sp>
        <p:nvSpPr>
          <p:cNvPr id="883" name="Shape 883"/>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41</a:t>
            </a:fld>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r>
              <a:rPr lang="en-GB" dirty="0">
                <a:hlinkClick r:id="rId2"/>
              </a:rPr>
              <a:t>https://</a:t>
            </a:r>
            <a:r>
              <a:rPr lang="en-GB" dirty="0" smtClean="0">
                <a:hlinkClick r:id="rId2"/>
              </a:rPr>
              <a:t>www.thebalance.com/cost-benefit-analysis-2275277</a:t>
            </a:r>
            <a:endParaRPr lang="en-GB" dirty="0" smtClean="0"/>
          </a:p>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GB" sz="1200" b="0" i="0" u="none" strike="noStrike" cap="none" smtClean="0">
                <a:solidFill>
                  <a:srgbClr val="888888"/>
                </a:solidFill>
                <a:latin typeface="Calibri"/>
                <a:ea typeface="Calibri"/>
                <a:cs typeface="Calibri"/>
                <a:sym typeface="Calibri"/>
              </a:rPr>
              <a:t>42</a:t>
            </a:fld>
            <a:endParaRPr lang="en-GB" sz="1200" b="0" i="0" u="none" strike="noStrike" cap="none">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5063099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GB" sz="1200" b="0" i="0" u="none" strike="noStrike" cap="none" smtClean="0">
                <a:solidFill>
                  <a:srgbClr val="888888"/>
                </a:solidFill>
                <a:latin typeface="Calibri"/>
                <a:ea typeface="Calibri"/>
                <a:cs typeface="Calibri"/>
                <a:sym typeface="Calibri"/>
              </a:rPr>
              <a:t>43</a:t>
            </a:fld>
            <a:endParaRPr lang="en-GB" sz="1200" b="0" i="0" u="none" strike="noStrike" cap="none">
              <a:solidFill>
                <a:srgbClr val="888888"/>
              </a:solidFill>
              <a:latin typeface="Calibri"/>
              <a:ea typeface="Calibri"/>
              <a:cs typeface="Calibri"/>
              <a:sym typeface="Calibri"/>
            </a:endParaRPr>
          </a:p>
        </p:txBody>
      </p:sp>
      <p:sp>
        <p:nvSpPr>
          <p:cNvPr id="5" name="Rectangle 4"/>
          <p:cNvSpPr/>
          <p:nvPr/>
        </p:nvSpPr>
        <p:spPr>
          <a:xfrm>
            <a:off x="152400" y="474345"/>
            <a:ext cx="8991600" cy="6740307"/>
          </a:xfrm>
          <a:prstGeom prst="rect">
            <a:avLst/>
          </a:prstGeom>
        </p:spPr>
        <p:txBody>
          <a:bodyPr wrap="square">
            <a:spAutoFit/>
          </a:bodyPr>
          <a:lstStyle/>
          <a:p>
            <a:r>
              <a:rPr lang="en-GB" sz="1800" dirty="0">
                <a:solidFill>
                  <a:srgbClr val="222222"/>
                </a:solidFill>
                <a:latin typeface="Publico"/>
              </a:rPr>
              <a:t>Cost Benefit Analysis - Purchase of New Stamping Machine</a:t>
            </a:r>
            <a:br>
              <a:rPr lang="en-GB" sz="1800" dirty="0">
                <a:solidFill>
                  <a:srgbClr val="222222"/>
                </a:solidFill>
                <a:latin typeface="Publico"/>
              </a:rPr>
            </a:br>
            <a:r>
              <a:rPr lang="en-GB" sz="1800" dirty="0">
                <a:solidFill>
                  <a:srgbClr val="222222"/>
                </a:solidFill>
                <a:latin typeface="Publico"/>
              </a:rPr>
              <a:t>(Costs shown are per month and amortized over four years</a:t>
            </a:r>
            <a:r>
              <a:rPr lang="en-GB" sz="1800" dirty="0" smtClean="0">
                <a:solidFill>
                  <a:srgbClr val="222222"/>
                </a:solidFill>
                <a:latin typeface="Publico"/>
              </a:rPr>
              <a:t>)</a:t>
            </a:r>
          </a:p>
          <a:p>
            <a:endParaRPr lang="en-GB" sz="1800" dirty="0">
              <a:solidFill>
                <a:srgbClr val="222222"/>
              </a:solidFill>
              <a:latin typeface="Publico"/>
            </a:endParaRPr>
          </a:p>
          <a:p>
            <a:pPr>
              <a:buFont typeface="+mj-lt"/>
              <a:buAutoNum type="arabicPeriod"/>
            </a:pPr>
            <a:r>
              <a:rPr lang="en-GB" sz="1800" dirty="0">
                <a:solidFill>
                  <a:srgbClr val="222222"/>
                </a:solidFill>
                <a:latin typeface="Publico"/>
              </a:rPr>
              <a:t>Purchase of Machine .................... -$20,000</a:t>
            </a:r>
            <a:br>
              <a:rPr lang="en-GB" sz="1800" dirty="0">
                <a:solidFill>
                  <a:srgbClr val="222222"/>
                </a:solidFill>
                <a:latin typeface="Publico"/>
              </a:rPr>
            </a:br>
            <a:r>
              <a:rPr lang="en-GB" sz="1800" dirty="0">
                <a:solidFill>
                  <a:srgbClr val="222222"/>
                </a:solidFill>
                <a:latin typeface="Publico"/>
              </a:rPr>
              <a:t>includes interest and </a:t>
            </a:r>
            <a:r>
              <a:rPr lang="en-GB" sz="1800" dirty="0" smtClean="0">
                <a:solidFill>
                  <a:srgbClr val="222222"/>
                </a:solidFill>
                <a:latin typeface="Publico"/>
              </a:rPr>
              <a:t>taxes</a:t>
            </a:r>
            <a:endParaRPr lang="en-GB" sz="1800" dirty="0">
              <a:solidFill>
                <a:srgbClr val="222222"/>
              </a:solidFill>
              <a:latin typeface="Publico"/>
            </a:endParaRPr>
          </a:p>
          <a:p>
            <a:pPr>
              <a:buFont typeface="+mj-lt"/>
              <a:buAutoNum type="arabicPeriod"/>
            </a:pPr>
            <a:r>
              <a:rPr lang="en-GB" sz="1800" dirty="0">
                <a:solidFill>
                  <a:srgbClr val="222222"/>
                </a:solidFill>
                <a:latin typeface="Publico"/>
              </a:rPr>
              <a:t>Installation of Machine ..................... -3,125</a:t>
            </a:r>
            <a:br>
              <a:rPr lang="en-GB" sz="1800" dirty="0">
                <a:solidFill>
                  <a:srgbClr val="222222"/>
                </a:solidFill>
                <a:latin typeface="Publico"/>
              </a:rPr>
            </a:br>
            <a:r>
              <a:rPr lang="en-GB" sz="1800" dirty="0">
                <a:solidFill>
                  <a:srgbClr val="222222"/>
                </a:solidFill>
                <a:latin typeface="Publico"/>
              </a:rPr>
              <a:t>including screens &amp; removal of existing stampers</a:t>
            </a:r>
          </a:p>
          <a:p>
            <a:pPr>
              <a:buFont typeface="+mj-lt"/>
              <a:buAutoNum type="arabicPeriod"/>
            </a:pPr>
            <a:r>
              <a:rPr lang="en-GB" sz="1800" dirty="0">
                <a:solidFill>
                  <a:srgbClr val="222222"/>
                </a:solidFill>
                <a:latin typeface="Publico"/>
              </a:rPr>
              <a:t>Increased Revenue .......................... 27,520</a:t>
            </a:r>
            <a:br>
              <a:rPr lang="en-GB" sz="1800" dirty="0">
                <a:solidFill>
                  <a:srgbClr val="222222"/>
                </a:solidFill>
                <a:latin typeface="Publico"/>
              </a:rPr>
            </a:br>
            <a:r>
              <a:rPr lang="en-GB" sz="1800" dirty="0">
                <a:solidFill>
                  <a:srgbClr val="222222"/>
                </a:solidFill>
                <a:latin typeface="Publico"/>
              </a:rPr>
              <a:t>net value of additional 100 units per hour, 1 shift/day, 5 days/week</a:t>
            </a:r>
          </a:p>
          <a:p>
            <a:pPr>
              <a:buFont typeface="+mj-lt"/>
              <a:buAutoNum type="arabicPeriod"/>
            </a:pPr>
            <a:r>
              <a:rPr lang="en-GB" sz="1800" dirty="0">
                <a:solidFill>
                  <a:srgbClr val="222222"/>
                </a:solidFill>
                <a:latin typeface="Publico"/>
              </a:rPr>
              <a:t>Quality Increase Revenue ..................... 358</a:t>
            </a:r>
            <a:br>
              <a:rPr lang="en-GB" sz="1800" dirty="0">
                <a:solidFill>
                  <a:srgbClr val="222222"/>
                </a:solidFill>
                <a:latin typeface="Publico"/>
              </a:rPr>
            </a:br>
            <a:r>
              <a:rPr lang="en-GB" sz="1800" dirty="0">
                <a:solidFill>
                  <a:srgbClr val="222222"/>
                </a:solidFill>
                <a:latin typeface="Publico"/>
              </a:rPr>
              <a:t>calculated at 75% of current reject rate</a:t>
            </a:r>
          </a:p>
          <a:p>
            <a:pPr>
              <a:buFont typeface="+mj-lt"/>
              <a:buAutoNum type="arabicPeriod"/>
            </a:pPr>
            <a:r>
              <a:rPr lang="en-GB" sz="1800" dirty="0">
                <a:solidFill>
                  <a:srgbClr val="222222"/>
                </a:solidFill>
                <a:latin typeface="Publico"/>
              </a:rPr>
              <a:t>Reduced material costs ...................... 1,128</a:t>
            </a:r>
            <a:br>
              <a:rPr lang="en-GB" sz="1800" dirty="0">
                <a:solidFill>
                  <a:srgbClr val="222222"/>
                </a:solidFill>
                <a:latin typeface="Publico"/>
              </a:rPr>
            </a:br>
            <a:r>
              <a:rPr lang="en-GB" sz="1800" dirty="0">
                <a:solidFill>
                  <a:srgbClr val="222222"/>
                </a:solidFill>
                <a:latin typeface="Publico"/>
              </a:rPr>
              <a:t>purchase of bulk supply reduces cost by $0.82 per hundred</a:t>
            </a:r>
          </a:p>
          <a:p>
            <a:pPr>
              <a:buFont typeface="+mj-lt"/>
              <a:buAutoNum type="arabicPeriod"/>
            </a:pPr>
            <a:r>
              <a:rPr lang="en-GB" sz="1800" dirty="0">
                <a:solidFill>
                  <a:srgbClr val="222222"/>
                </a:solidFill>
                <a:latin typeface="Publico"/>
              </a:rPr>
              <a:t>Reduced </a:t>
            </a:r>
            <a:r>
              <a:rPr lang="en-GB" sz="1800" dirty="0" err="1">
                <a:solidFill>
                  <a:srgbClr val="222222"/>
                </a:solidFill>
                <a:latin typeface="Publico"/>
              </a:rPr>
              <a:t>Labor</a:t>
            </a:r>
            <a:r>
              <a:rPr lang="en-GB" sz="1800" dirty="0">
                <a:solidFill>
                  <a:srgbClr val="222222"/>
                </a:solidFill>
                <a:latin typeface="Publico"/>
              </a:rPr>
              <a:t> Costs ....................... 18,585</a:t>
            </a:r>
            <a:br>
              <a:rPr lang="en-GB" sz="1800" dirty="0">
                <a:solidFill>
                  <a:srgbClr val="222222"/>
                </a:solidFill>
                <a:latin typeface="Publico"/>
              </a:rPr>
            </a:br>
            <a:r>
              <a:rPr lang="en-GB" sz="1800" dirty="0">
                <a:solidFill>
                  <a:srgbClr val="222222"/>
                </a:solidFill>
                <a:latin typeface="Publico"/>
              </a:rPr>
              <a:t>3 operators salary plus </a:t>
            </a:r>
            <a:r>
              <a:rPr lang="en-GB" sz="1800" dirty="0" err="1">
                <a:solidFill>
                  <a:srgbClr val="222222"/>
                </a:solidFill>
                <a:latin typeface="Publico"/>
              </a:rPr>
              <a:t>labor</a:t>
            </a:r>
            <a:r>
              <a:rPr lang="en-GB" sz="1800" dirty="0">
                <a:solidFill>
                  <a:srgbClr val="222222"/>
                </a:solidFill>
                <a:latin typeface="Publico"/>
              </a:rPr>
              <a:t> o/h</a:t>
            </a:r>
          </a:p>
          <a:p>
            <a:pPr>
              <a:buFont typeface="+mj-lt"/>
              <a:buAutoNum type="arabicPeriod"/>
            </a:pPr>
            <a:r>
              <a:rPr lang="en-GB" sz="1800" dirty="0">
                <a:solidFill>
                  <a:srgbClr val="222222"/>
                </a:solidFill>
                <a:latin typeface="Publico"/>
              </a:rPr>
              <a:t>New Operator ................................. -8,321</a:t>
            </a:r>
            <a:br>
              <a:rPr lang="en-GB" sz="1800" dirty="0">
                <a:solidFill>
                  <a:srgbClr val="222222"/>
                </a:solidFill>
                <a:latin typeface="Publico"/>
              </a:rPr>
            </a:br>
            <a:r>
              <a:rPr lang="en-GB" sz="1800" dirty="0">
                <a:solidFill>
                  <a:srgbClr val="222222"/>
                </a:solidFill>
                <a:latin typeface="Publico"/>
              </a:rPr>
              <a:t>salary plus overhead. Includes training</a:t>
            </a:r>
          </a:p>
          <a:p>
            <a:pPr>
              <a:buFont typeface="+mj-lt"/>
              <a:buAutoNum type="arabicPeriod"/>
            </a:pPr>
            <a:r>
              <a:rPr lang="en-GB" sz="1800" dirty="0">
                <a:solidFill>
                  <a:srgbClr val="222222"/>
                </a:solidFill>
                <a:latin typeface="Publico"/>
              </a:rPr>
              <a:t>Utilities ............................................ -250</a:t>
            </a:r>
            <a:br>
              <a:rPr lang="en-GB" sz="1800" dirty="0">
                <a:solidFill>
                  <a:srgbClr val="222222"/>
                </a:solidFill>
                <a:latin typeface="Publico"/>
              </a:rPr>
            </a:br>
            <a:r>
              <a:rPr lang="en-GB" sz="1800" dirty="0">
                <a:solidFill>
                  <a:srgbClr val="222222"/>
                </a:solidFill>
                <a:latin typeface="Publico"/>
              </a:rPr>
              <a:t>power consumption increase for new machine</a:t>
            </a:r>
          </a:p>
          <a:p>
            <a:pPr>
              <a:buFont typeface="+mj-lt"/>
              <a:buAutoNum type="arabicPeriod"/>
            </a:pPr>
            <a:r>
              <a:rPr lang="en-GB" sz="1800" dirty="0">
                <a:solidFill>
                  <a:srgbClr val="222222"/>
                </a:solidFill>
                <a:latin typeface="Publico"/>
              </a:rPr>
              <a:t>Insurance ......................................... -180</a:t>
            </a:r>
            <a:br>
              <a:rPr lang="en-GB" sz="1800" dirty="0">
                <a:solidFill>
                  <a:srgbClr val="222222"/>
                </a:solidFill>
                <a:latin typeface="Publico"/>
              </a:rPr>
            </a:br>
            <a:r>
              <a:rPr lang="en-GB" sz="1800" dirty="0">
                <a:solidFill>
                  <a:srgbClr val="222222"/>
                </a:solidFill>
                <a:latin typeface="Publico"/>
              </a:rPr>
              <a:t>premiums increase</a:t>
            </a:r>
          </a:p>
          <a:p>
            <a:pPr>
              <a:buFont typeface="+mj-lt"/>
              <a:buAutoNum type="arabicPeriod"/>
            </a:pPr>
            <a:r>
              <a:rPr lang="en-GB" sz="1800" dirty="0">
                <a:solidFill>
                  <a:srgbClr val="222222"/>
                </a:solidFill>
                <a:latin typeface="Publico"/>
              </a:rPr>
              <a:t>Square footage ...................................... 0</a:t>
            </a:r>
            <a:br>
              <a:rPr lang="en-GB" sz="1800" dirty="0">
                <a:solidFill>
                  <a:srgbClr val="222222"/>
                </a:solidFill>
                <a:latin typeface="Publico"/>
              </a:rPr>
            </a:br>
            <a:r>
              <a:rPr lang="en-GB" sz="1800" dirty="0">
                <a:solidFill>
                  <a:srgbClr val="222222"/>
                </a:solidFill>
                <a:latin typeface="Publico"/>
              </a:rPr>
              <a:t>no additional floor space is required</a:t>
            </a:r>
          </a:p>
          <a:p>
            <a:r>
              <a:rPr lang="en-GB" sz="1800" dirty="0">
                <a:solidFill>
                  <a:srgbClr val="222222"/>
                </a:solidFill>
                <a:latin typeface="Publico"/>
              </a:rPr>
              <a:t>Net Savings per Month ........................... $15,715</a:t>
            </a:r>
          </a:p>
        </p:txBody>
      </p:sp>
    </p:spTree>
    <p:extLst>
      <p:ext uri="{BB962C8B-B14F-4D97-AF65-F5344CB8AC3E}">
        <p14:creationId xmlns:p14="http://schemas.microsoft.com/office/powerpoint/2010/main" val="28416992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888"/>
        <p:cNvGrpSpPr/>
        <p:nvPr/>
      </p:nvGrpSpPr>
      <p:grpSpPr>
        <a:xfrm>
          <a:off x="0" y="0"/>
          <a:ext cx="0" cy="0"/>
          <a:chOff x="0" y="0"/>
          <a:chExt cx="0" cy="0"/>
        </a:xfrm>
      </p:grpSpPr>
      <p:pic>
        <p:nvPicPr>
          <p:cNvPr id="889" name="Shape 889"/>
          <p:cNvPicPr preferRelativeResize="0"/>
          <p:nvPr/>
        </p:nvPicPr>
        <p:blipFill rotWithShape="1">
          <a:blip r:embed="rId3">
            <a:alphaModFix/>
          </a:blip>
          <a:srcRect/>
          <a:stretch/>
        </p:blipFill>
        <p:spPr>
          <a:xfrm>
            <a:off x="-657225" y="-26988"/>
            <a:ext cx="9801225" cy="6858000"/>
          </a:xfrm>
          <a:prstGeom prst="rect">
            <a:avLst/>
          </a:prstGeom>
          <a:noFill/>
          <a:ln>
            <a:noFill/>
          </a:ln>
        </p:spPr>
      </p:pic>
      <p:sp>
        <p:nvSpPr>
          <p:cNvPr id="890" name="Shape 890"/>
          <p:cNvSpPr txBox="1">
            <a:spLocks noGrp="1"/>
          </p:cNvSpPr>
          <p:nvPr>
            <p:ph type="title"/>
          </p:nvPr>
        </p:nvSpPr>
        <p:spPr>
          <a:xfrm>
            <a:off x="323850" y="260350"/>
            <a:ext cx="8229600" cy="1425574"/>
          </a:xfrm>
          <a:prstGeom prst="rect">
            <a:avLst/>
          </a:prstGeom>
          <a:noFill/>
          <a:ln>
            <a:noFill/>
          </a:ln>
        </p:spPr>
        <p:txBody>
          <a:bodyPr lIns="91425" tIns="45700" rIns="91425" bIns="45700" anchor="t" anchorCtr="0">
            <a:noAutofit/>
          </a:bodyPr>
          <a:lstStyle/>
          <a:p>
            <a:pPr marL="0" marR="0" lvl="0" indent="0" algn="ctr" rtl="0">
              <a:spcBef>
                <a:spcPts val="0"/>
              </a:spcBef>
              <a:buClr>
                <a:schemeClr val="lt1"/>
              </a:buClr>
              <a:buSzPct val="25000"/>
              <a:buFont typeface="Arial"/>
              <a:buNone/>
            </a:pPr>
            <a:r>
              <a:rPr lang="en-GB" sz="4400" b="0" i="0" u="none" strike="noStrike" cap="none">
                <a:solidFill>
                  <a:schemeClr val="lt1"/>
                </a:solidFill>
                <a:latin typeface="Arial"/>
                <a:ea typeface="Arial"/>
                <a:cs typeface="Arial"/>
                <a:sym typeface="Arial"/>
              </a:rPr>
              <a:t>Project  Support and Resources</a:t>
            </a:r>
          </a:p>
        </p:txBody>
      </p:sp>
      <p:sp>
        <p:nvSpPr>
          <p:cNvPr id="891" name="Shape 891"/>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44</a:t>
            </a:fld>
            <a:endParaRPr lang="en-GB"/>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896"/>
        <p:cNvGrpSpPr/>
        <p:nvPr/>
      </p:nvGrpSpPr>
      <p:grpSpPr>
        <a:xfrm>
          <a:off x="0" y="0"/>
          <a:ext cx="0" cy="0"/>
          <a:chOff x="0" y="0"/>
          <a:chExt cx="0" cy="0"/>
        </a:xfrm>
      </p:grpSpPr>
      <p:sp>
        <p:nvSpPr>
          <p:cNvPr id="897" name="Shape 897"/>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Pressures on resources</a:t>
            </a:r>
          </a:p>
        </p:txBody>
      </p:sp>
      <p:sp>
        <p:nvSpPr>
          <p:cNvPr id="898" name="Shape 898"/>
          <p:cNvSpPr txBox="1"/>
          <p:nvPr/>
        </p:nvSpPr>
        <p:spPr>
          <a:xfrm>
            <a:off x="3886200" y="1447800"/>
            <a:ext cx="1482724" cy="3968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b="1">
                <a:solidFill>
                  <a:schemeClr val="dk1"/>
                </a:solidFill>
                <a:latin typeface="Calibri"/>
                <a:ea typeface="Calibri"/>
                <a:cs typeface="Calibri"/>
                <a:sym typeface="Calibri"/>
              </a:rPr>
              <a:t>       </a:t>
            </a:r>
            <a:r>
              <a:rPr lang="en-GB" sz="2000" b="1">
                <a:solidFill>
                  <a:srgbClr val="FF0000"/>
                </a:solidFill>
                <a:latin typeface="Calibri"/>
                <a:ea typeface="Calibri"/>
                <a:cs typeface="Calibri"/>
                <a:sym typeface="Calibri"/>
              </a:rPr>
              <a:t>Time</a:t>
            </a:r>
          </a:p>
        </p:txBody>
      </p:sp>
      <p:sp>
        <p:nvSpPr>
          <p:cNvPr id="899" name="Shape 899"/>
          <p:cNvSpPr txBox="1"/>
          <p:nvPr/>
        </p:nvSpPr>
        <p:spPr>
          <a:xfrm>
            <a:off x="1524000" y="4652962"/>
            <a:ext cx="931862" cy="3968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rgbClr val="FF0000"/>
                </a:solidFill>
                <a:latin typeface="Calibri"/>
                <a:ea typeface="Calibri"/>
                <a:cs typeface="Calibri"/>
                <a:sym typeface="Calibri"/>
              </a:rPr>
              <a:t>Cost</a:t>
            </a:r>
          </a:p>
        </p:txBody>
      </p:sp>
      <p:sp>
        <p:nvSpPr>
          <p:cNvPr id="900" name="Shape 900"/>
          <p:cNvSpPr txBox="1"/>
          <p:nvPr/>
        </p:nvSpPr>
        <p:spPr>
          <a:xfrm>
            <a:off x="7010400" y="4652962"/>
            <a:ext cx="1219199" cy="39687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rgbClr val="FF0000"/>
                </a:solidFill>
                <a:latin typeface="Calibri"/>
                <a:ea typeface="Calibri"/>
                <a:cs typeface="Calibri"/>
                <a:sym typeface="Calibri"/>
              </a:rPr>
              <a:t>Quality</a:t>
            </a:r>
          </a:p>
        </p:txBody>
      </p:sp>
      <p:sp>
        <p:nvSpPr>
          <p:cNvPr id="901" name="Shape 901"/>
          <p:cNvSpPr txBox="1"/>
          <p:nvPr/>
        </p:nvSpPr>
        <p:spPr>
          <a:xfrm>
            <a:off x="1116012" y="5589587"/>
            <a:ext cx="6551611" cy="822324"/>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800">
                <a:solidFill>
                  <a:schemeClr val="dk1"/>
                </a:solidFill>
                <a:latin typeface="Calibri"/>
                <a:ea typeface="Calibri"/>
                <a:cs typeface="Calibri"/>
                <a:sym typeface="Calibri"/>
              </a:rPr>
              <a:t>In order to maximise one aspect, you have to compromise one, or both, of the others</a:t>
            </a:r>
          </a:p>
        </p:txBody>
      </p:sp>
      <p:sp>
        <p:nvSpPr>
          <p:cNvPr id="902" name="Shape 902"/>
          <p:cNvSpPr/>
          <p:nvPr/>
        </p:nvSpPr>
        <p:spPr>
          <a:xfrm>
            <a:off x="2438400" y="1828800"/>
            <a:ext cx="4537074" cy="3095625"/>
          </a:xfrm>
          <a:prstGeom prst="triangle">
            <a:avLst>
              <a:gd name="adj" fmla="val 50000"/>
            </a:avLst>
          </a:prstGeom>
          <a:solidFill>
            <a:schemeClr val="accent1"/>
          </a:solid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903" name="Shape 903"/>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45</a:t>
            </a:fld>
            <a:endParaRPr lang="en-GB"/>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908"/>
        <p:cNvGrpSpPr/>
        <p:nvPr/>
      </p:nvGrpSpPr>
      <p:grpSpPr>
        <a:xfrm>
          <a:off x="0" y="0"/>
          <a:ext cx="0" cy="0"/>
          <a:chOff x="0" y="0"/>
          <a:chExt cx="0" cy="0"/>
        </a:xfrm>
      </p:grpSpPr>
      <p:sp>
        <p:nvSpPr>
          <p:cNvPr id="909" name="Shape 909"/>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l"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The Balancing Act</a:t>
            </a:r>
          </a:p>
        </p:txBody>
      </p:sp>
      <p:sp>
        <p:nvSpPr>
          <p:cNvPr id="910" name="Shape 910"/>
          <p:cNvSpPr txBox="1">
            <a:spLocks noGrp="1"/>
          </p:cNvSpPr>
          <p:nvPr>
            <p:ph type="body" idx="1"/>
          </p:nvPr>
        </p:nvSpPr>
        <p:spPr>
          <a:xfrm>
            <a:off x="457200" y="1600200"/>
            <a:ext cx="8229600" cy="4525963"/>
          </a:xfrm>
          <a:prstGeom prst="rect">
            <a:avLst/>
          </a:prstGeom>
          <a:noFill/>
          <a:ln>
            <a:noFill/>
          </a:ln>
        </p:spPr>
        <p:txBody>
          <a:bodyPr lIns="91425" tIns="45700" rIns="91425" bIns="45700" anchor="t" anchorCtr="0">
            <a:noAutofit/>
          </a:bodyPr>
          <a:lstStyle/>
          <a:p>
            <a:pPr marL="0" marR="0" lvl="0" indent="0" algn="l" rtl="0">
              <a:lnSpc>
                <a:spcPct val="90000"/>
              </a:lnSpc>
              <a:spcBef>
                <a:spcPts val="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A project comprises:</a:t>
            </a:r>
          </a:p>
          <a:p>
            <a:pPr marL="0" marR="0" lvl="0" indent="0" algn="l" rtl="0">
              <a:lnSpc>
                <a:spcPct val="90000"/>
              </a:lnSpc>
              <a:spcBef>
                <a:spcPts val="560"/>
              </a:spcBef>
              <a:spcAft>
                <a:spcPts val="0"/>
              </a:spcAft>
              <a:buClr>
                <a:srgbClr val="9900CC"/>
              </a:buClr>
              <a:buSzPct val="25000"/>
              <a:buFont typeface="Arial"/>
              <a:buNone/>
            </a:pPr>
            <a:r>
              <a:rPr lang="en-GB" sz="2800" b="0" i="0" u="none" strike="noStrike" cap="none">
                <a:solidFill>
                  <a:srgbClr val="9900CC"/>
                </a:solidFill>
                <a:latin typeface="Arial"/>
                <a:ea typeface="Arial"/>
                <a:cs typeface="Arial"/>
                <a:sym typeface="Arial"/>
              </a:rPr>
              <a:t>Scope</a:t>
            </a:r>
          </a:p>
          <a:p>
            <a:pPr marL="0" marR="0" lvl="0" indent="0" algn="l" rtl="0">
              <a:lnSpc>
                <a:spcPct val="90000"/>
              </a:lnSpc>
              <a:spcBef>
                <a:spcPts val="560"/>
              </a:spcBef>
              <a:spcAft>
                <a:spcPts val="0"/>
              </a:spcAft>
              <a:buClr>
                <a:srgbClr val="9900CC"/>
              </a:buClr>
              <a:buSzPct val="25000"/>
              <a:buFont typeface="Arial"/>
              <a:buNone/>
            </a:pPr>
            <a:r>
              <a:rPr lang="en-GB" sz="2800" b="0" i="0" u="none" strike="noStrike" cap="none">
                <a:solidFill>
                  <a:srgbClr val="9900CC"/>
                </a:solidFill>
                <a:latin typeface="Arial"/>
                <a:ea typeface="Arial"/>
                <a:cs typeface="Arial"/>
                <a:sym typeface="Arial"/>
              </a:rPr>
              <a:t>Time</a:t>
            </a:r>
            <a:r>
              <a:rPr lang="en-GB" sz="2800" b="0" i="0" u="none" strike="noStrike" cap="none">
                <a:solidFill>
                  <a:schemeClr val="dk1"/>
                </a:solidFill>
                <a:latin typeface="Arial"/>
                <a:ea typeface="Arial"/>
                <a:cs typeface="Arial"/>
                <a:sym typeface="Arial"/>
              </a:rPr>
              <a:t> (Is time critical? What are the deadlines?)</a:t>
            </a:r>
          </a:p>
          <a:p>
            <a:pPr marL="0" marR="0" lvl="0" indent="0" algn="l" rtl="0">
              <a:lnSpc>
                <a:spcPct val="90000"/>
              </a:lnSpc>
              <a:spcBef>
                <a:spcPts val="560"/>
              </a:spcBef>
              <a:spcAft>
                <a:spcPts val="0"/>
              </a:spcAft>
              <a:buClr>
                <a:srgbClr val="9900CC"/>
              </a:buClr>
              <a:buSzPct val="25000"/>
              <a:buFont typeface="Arial"/>
              <a:buNone/>
            </a:pPr>
            <a:r>
              <a:rPr lang="en-GB" sz="2800" b="0" i="0" u="none" strike="noStrike" cap="none">
                <a:solidFill>
                  <a:srgbClr val="9900CC"/>
                </a:solidFill>
                <a:latin typeface="Arial"/>
                <a:ea typeface="Arial"/>
                <a:cs typeface="Arial"/>
                <a:sym typeface="Arial"/>
              </a:rPr>
              <a:t>Cost</a:t>
            </a:r>
            <a:r>
              <a:rPr lang="en-GB" sz="2800" b="0" i="0" u="none" strike="noStrike" cap="none">
                <a:solidFill>
                  <a:schemeClr val="dk1"/>
                </a:solidFill>
                <a:latin typeface="Arial"/>
                <a:ea typeface="Arial"/>
                <a:cs typeface="Arial"/>
                <a:sym typeface="Arial"/>
              </a:rPr>
              <a:t> (What is the budget? Is there any tolerance)</a:t>
            </a:r>
          </a:p>
          <a:p>
            <a:pPr marL="0" marR="0" lvl="0" indent="0" algn="l" rtl="0">
              <a:lnSpc>
                <a:spcPct val="90000"/>
              </a:lnSpc>
              <a:spcBef>
                <a:spcPts val="560"/>
              </a:spcBef>
              <a:spcAft>
                <a:spcPts val="0"/>
              </a:spcAft>
              <a:buClr>
                <a:srgbClr val="9900CC"/>
              </a:buClr>
              <a:buSzPct val="25000"/>
              <a:buFont typeface="Arial"/>
              <a:buNone/>
            </a:pPr>
            <a:r>
              <a:rPr lang="en-GB" sz="2800" b="0" i="0" u="none" strike="noStrike" cap="none">
                <a:solidFill>
                  <a:srgbClr val="9900CC"/>
                </a:solidFill>
                <a:latin typeface="Arial"/>
                <a:ea typeface="Arial"/>
                <a:cs typeface="Arial"/>
                <a:sym typeface="Arial"/>
              </a:rPr>
              <a:t>Quality</a:t>
            </a:r>
            <a:r>
              <a:rPr lang="en-GB" sz="2800" b="0" i="0" u="none" strike="noStrike" cap="none">
                <a:solidFill>
                  <a:schemeClr val="dk1"/>
                </a:solidFill>
                <a:latin typeface="Arial"/>
                <a:ea typeface="Arial"/>
                <a:cs typeface="Arial"/>
                <a:sym typeface="Arial"/>
              </a:rPr>
              <a:t> (how well does the solution fit the acceptance criteria?)</a:t>
            </a:r>
          </a:p>
          <a:p>
            <a:pPr marL="0" marR="0" lvl="0" indent="0" algn="l" rtl="0">
              <a:lnSpc>
                <a:spcPct val="90000"/>
              </a:lnSpc>
              <a:spcBef>
                <a:spcPts val="560"/>
              </a:spcBef>
              <a:spcAft>
                <a:spcPts val="0"/>
              </a:spcAft>
              <a:buClr>
                <a:schemeClr val="dk1"/>
              </a:buClr>
              <a:buSzPct val="25000"/>
              <a:buFont typeface="Arial"/>
              <a:buNone/>
            </a:pPr>
            <a:endParaRPr sz="2800" b="0" i="0" u="none" strike="noStrike" cap="none">
              <a:solidFill>
                <a:schemeClr val="dk1"/>
              </a:solidFill>
              <a:latin typeface="Arial"/>
              <a:ea typeface="Arial"/>
              <a:cs typeface="Arial"/>
              <a:sym typeface="Arial"/>
            </a:endParaRPr>
          </a:p>
          <a:p>
            <a:pPr marL="0" marR="0" lvl="0" indent="0" algn="l" rtl="0">
              <a:lnSpc>
                <a:spcPct val="90000"/>
              </a:lnSpc>
              <a:spcBef>
                <a:spcPts val="560"/>
              </a:spcBef>
              <a:buClr>
                <a:schemeClr val="dk1"/>
              </a:buClr>
              <a:buSzPct val="25000"/>
              <a:buFont typeface="Arial"/>
              <a:buNone/>
            </a:pPr>
            <a:r>
              <a:rPr lang="en-GB" sz="2800" b="0" i="1" u="none" strike="noStrike" cap="none">
                <a:solidFill>
                  <a:schemeClr val="dk1"/>
                </a:solidFill>
                <a:latin typeface="Arial"/>
                <a:ea typeface="Arial"/>
                <a:cs typeface="Arial"/>
                <a:sym typeface="Arial"/>
              </a:rPr>
              <a:t>When decisions have to be made what is their order of priority?</a:t>
            </a:r>
            <a:r>
              <a:rPr lang="en-GB" sz="2800" b="0" i="0" u="none" strike="noStrike" cap="none">
                <a:solidFill>
                  <a:schemeClr val="dk1"/>
                </a:solidFill>
                <a:latin typeface="Arial"/>
                <a:ea typeface="Arial"/>
                <a:cs typeface="Arial"/>
                <a:sym typeface="Arial"/>
              </a:rPr>
              <a:t> </a:t>
            </a:r>
          </a:p>
        </p:txBody>
      </p:sp>
      <p:grpSp>
        <p:nvGrpSpPr>
          <p:cNvPr id="911" name="Shape 911"/>
          <p:cNvGrpSpPr/>
          <p:nvPr/>
        </p:nvGrpSpPr>
        <p:grpSpPr>
          <a:xfrm>
            <a:off x="6084887" y="260349"/>
            <a:ext cx="2918498" cy="2328923"/>
            <a:chOff x="3309" y="335"/>
            <a:chExt cx="2077" cy="1659"/>
          </a:xfrm>
        </p:grpSpPr>
        <p:sp>
          <p:nvSpPr>
            <p:cNvPr id="912" name="Shape 912"/>
            <p:cNvSpPr/>
            <p:nvPr/>
          </p:nvSpPr>
          <p:spPr>
            <a:xfrm>
              <a:off x="4477" y="971"/>
              <a:ext cx="711" cy="776"/>
            </a:xfrm>
            <a:custGeom>
              <a:avLst/>
              <a:gdLst/>
              <a:ahLst/>
              <a:cxnLst/>
              <a:rect l="0" t="0" r="0" b="0"/>
              <a:pathLst>
                <a:path w="120000" h="120000" extrusionOk="0">
                  <a:moveTo>
                    <a:pt x="35675" y="0"/>
                  </a:moveTo>
                  <a:lnTo>
                    <a:pt x="120000" y="94344"/>
                  </a:lnTo>
                  <a:lnTo>
                    <a:pt x="0" y="120000"/>
                  </a:lnTo>
                  <a:lnTo>
                    <a:pt x="35675" y="0"/>
                  </a:lnTo>
                  <a:close/>
                </a:path>
              </a:pathLst>
            </a:custGeom>
            <a:solidFill>
              <a:srgbClr val="CC99FF"/>
            </a:solidFill>
            <a:ln w="9525" cap="flat" cmpd="sng">
              <a:solidFill>
                <a:srgbClr val="0000FF"/>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913" name="Shape 913" descr="Small confetti"/>
            <p:cNvSpPr/>
            <p:nvPr/>
          </p:nvSpPr>
          <p:spPr>
            <a:xfrm>
              <a:off x="3309" y="335"/>
              <a:ext cx="1380" cy="1408"/>
            </a:xfrm>
            <a:custGeom>
              <a:avLst/>
              <a:gdLst/>
              <a:ahLst/>
              <a:cxnLst/>
              <a:rect l="0" t="0" r="0" b="0"/>
              <a:pathLst>
                <a:path w="120000" h="120000" extrusionOk="0">
                  <a:moveTo>
                    <a:pt x="120000" y="53778"/>
                  </a:moveTo>
                  <a:lnTo>
                    <a:pt x="16173" y="0"/>
                  </a:lnTo>
                  <a:lnTo>
                    <a:pt x="0" y="50028"/>
                  </a:lnTo>
                  <a:lnTo>
                    <a:pt x="101304" y="120000"/>
                  </a:lnTo>
                  <a:lnTo>
                    <a:pt x="120000" y="53778"/>
                  </a:lnTo>
                  <a:close/>
                </a:path>
              </a:pathLst>
            </a:custGeom>
            <a:solidFill>
              <a:srgbClr val="FFFFFF"/>
            </a:solidFill>
            <a:ln w="9525" cap="flat" cmpd="sng">
              <a:solidFill>
                <a:srgbClr val="0000FF"/>
              </a:solidFill>
              <a:prstDash val="solid"/>
              <a:round/>
              <a:headEnd type="none" w="med" len="med"/>
              <a:tailEnd type="none" w="med" len="med"/>
            </a:ln>
          </p:spPr>
          <p:txBody>
            <a:bodyPr lIns="91425" tIns="45700" rIns="91425" bIns="45700" anchor="ctr" anchorCtr="0">
              <a:noAutofit/>
            </a:bodyPr>
            <a:lstStyle/>
            <a:p>
              <a:pPr marL="0" marR="0" lvl="0" indent="0" algn="l" rtl="0">
                <a:spcBef>
                  <a:spcPts val="0"/>
                </a:spcBef>
                <a:buNone/>
              </a:pPr>
              <a:endParaRPr sz="1800">
                <a:solidFill>
                  <a:schemeClr val="dk1"/>
                </a:solidFill>
                <a:latin typeface="Calibri"/>
                <a:ea typeface="Calibri"/>
                <a:cs typeface="Calibri"/>
                <a:sym typeface="Calibri"/>
              </a:endParaRPr>
            </a:p>
          </p:txBody>
        </p:sp>
        <p:sp>
          <p:nvSpPr>
            <p:cNvPr id="914" name="Shape 914"/>
            <p:cNvSpPr txBox="1"/>
            <p:nvPr/>
          </p:nvSpPr>
          <p:spPr>
            <a:xfrm rot="1653832">
              <a:off x="3379" y="690"/>
              <a:ext cx="990" cy="41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3200" b="1">
                  <a:solidFill>
                    <a:srgbClr val="0000FF"/>
                  </a:solidFill>
                  <a:latin typeface="Calibri"/>
                  <a:ea typeface="Calibri"/>
                  <a:cs typeface="Calibri"/>
                  <a:sym typeface="Calibri"/>
                </a:rPr>
                <a:t>scope</a:t>
              </a:r>
            </a:p>
          </p:txBody>
        </p:sp>
        <p:grpSp>
          <p:nvGrpSpPr>
            <p:cNvPr id="915" name="Shape 915"/>
            <p:cNvGrpSpPr/>
            <p:nvPr/>
          </p:nvGrpSpPr>
          <p:grpSpPr>
            <a:xfrm>
              <a:off x="4308" y="890"/>
              <a:ext cx="1078" cy="1105"/>
              <a:chOff x="4308" y="890"/>
              <a:chExt cx="1078" cy="1105"/>
            </a:xfrm>
          </p:grpSpPr>
          <p:sp>
            <p:nvSpPr>
              <p:cNvPr id="916" name="Shape 916"/>
              <p:cNvSpPr txBox="1"/>
              <p:nvPr/>
            </p:nvSpPr>
            <p:spPr>
              <a:xfrm rot="2822805">
                <a:off x="4715" y="1081"/>
                <a:ext cx="562" cy="283"/>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rgbClr val="FF0000"/>
                    </a:solidFill>
                    <a:latin typeface="Calibri"/>
                    <a:ea typeface="Calibri"/>
                    <a:cs typeface="Calibri"/>
                    <a:sym typeface="Calibri"/>
                  </a:rPr>
                  <a:t>TIME</a:t>
                </a:r>
              </a:p>
            </p:txBody>
          </p:sp>
          <p:sp>
            <p:nvSpPr>
              <p:cNvPr id="917" name="Shape 917"/>
              <p:cNvSpPr txBox="1"/>
              <p:nvPr/>
            </p:nvSpPr>
            <p:spPr>
              <a:xfrm rot="-4468250">
                <a:off x="4213" y="1092"/>
                <a:ext cx="633" cy="282"/>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rgbClr val="FF0000"/>
                    </a:solidFill>
                    <a:latin typeface="Calibri"/>
                    <a:ea typeface="Calibri"/>
                    <a:cs typeface="Calibri"/>
                    <a:sym typeface="Calibri"/>
                  </a:rPr>
                  <a:t>COST</a:t>
                </a:r>
              </a:p>
            </p:txBody>
          </p:sp>
          <p:sp>
            <p:nvSpPr>
              <p:cNvPr id="918" name="Shape 918"/>
              <p:cNvSpPr txBox="1"/>
              <p:nvPr/>
            </p:nvSpPr>
            <p:spPr>
              <a:xfrm rot="-753732">
                <a:off x="4442" y="1615"/>
                <a:ext cx="925" cy="283"/>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1">
                    <a:solidFill>
                      <a:srgbClr val="FF0000"/>
                    </a:solidFill>
                    <a:latin typeface="Calibri"/>
                    <a:ea typeface="Calibri"/>
                    <a:cs typeface="Calibri"/>
                    <a:sym typeface="Calibri"/>
                  </a:rPr>
                  <a:t>QUALITY</a:t>
                </a:r>
              </a:p>
            </p:txBody>
          </p:sp>
        </p:grpSp>
      </p:grpSp>
      <p:sp>
        <p:nvSpPr>
          <p:cNvPr id="919" name="Shape 919"/>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46</a:t>
            </a:fld>
            <a:endParaRPr lang="en-GB"/>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924"/>
        <p:cNvGrpSpPr/>
        <p:nvPr/>
      </p:nvGrpSpPr>
      <p:grpSpPr>
        <a:xfrm>
          <a:off x="0" y="0"/>
          <a:ext cx="0" cy="0"/>
          <a:chOff x="0" y="0"/>
          <a:chExt cx="0" cy="0"/>
        </a:xfrm>
      </p:grpSpPr>
      <p:sp>
        <p:nvSpPr>
          <p:cNvPr id="925" name="Shape 925"/>
          <p:cNvSpPr txBox="1">
            <a:spLocks noGrp="1"/>
          </p:cNvSpPr>
          <p:nvPr>
            <p:ph type="title"/>
          </p:nvPr>
        </p:nvSpPr>
        <p:spPr>
          <a:xfrm>
            <a:off x="457200" y="346075"/>
            <a:ext cx="8229600" cy="1570038"/>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Project Office role is to provide…. </a:t>
            </a:r>
          </a:p>
        </p:txBody>
      </p:sp>
      <p:sp>
        <p:nvSpPr>
          <p:cNvPr id="926" name="Shape 926"/>
          <p:cNvSpPr txBox="1">
            <a:spLocks noGrp="1"/>
          </p:cNvSpPr>
          <p:nvPr>
            <p:ph type="body" idx="1"/>
          </p:nvPr>
        </p:nvSpPr>
        <p:spPr>
          <a:xfrm>
            <a:off x="457200" y="2492375"/>
            <a:ext cx="4037013" cy="4114800"/>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Project support</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Project Methodology</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Knowledge and skills </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Monitoring </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Coaching and mentoring</a:t>
            </a:r>
          </a:p>
          <a:p>
            <a:pPr marL="0" marR="0" lvl="0" indent="0" algn="l" rtl="0">
              <a:spcBef>
                <a:spcPts val="560"/>
              </a:spcBef>
              <a:buClr>
                <a:schemeClr val="dk1"/>
              </a:buClr>
              <a:buSzPct val="100000"/>
              <a:buFont typeface="Arial"/>
              <a:buNone/>
            </a:pPr>
            <a:endParaRPr sz="2800" b="0" i="0" u="none" strike="noStrike" cap="none">
              <a:solidFill>
                <a:schemeClr val="dk1"/>
              </a:solidFill>
              <a:latin typeface="Arial"/>
              <a:ea typeface="Arial"/>
              <a:cs typeface="Arial"/>
              <a:sym typeface="Arial"/>
            </a:endParaRPr>
          </a:p>
        </p:txBody>
      </p:sp>
      <p:sp>
        <p:nvSpPr>
          <p:cNvPr id="927" name="Shape 927"/>
          <p:cNvSpPr txBox="1">
            <a:spLocks noGrp="1"/>
          </p:cNvSpPr>
          <p:nvPr>
            <p:ph type="body" idx="2"/>
          </p:nvPr>
        </p:nvSpPr>
        <p:spPr>
          <a:xfrm>
            <a:off x="4427537" y="2438400"/>
            <a:ext cx="4321174" cy="4241799"/>
          </a:xfrm>
          <a:prstGeom prst="rect">
            <a:avLst/>
          </a:prstGeom>
          <a:noFill/>
          <a:ln>
            <a:noFill/>
          </a:ln>
        </p:spPr>
        <p:txBody>
          <a:bodyPr lIns="91425" tIns="45700" rIns="91425" bIns="45700" anchor="t" anchorCtr="0">
            <a:noAutofit/>
          </a:bodyPr>
          <a:lstStyle/>
          <a:p>
            <a:pPr marL="0" marR="0" lvl="0" indent="0" algn="l" rtl="0">
              <a:spcBef>
                <a:spcPts val="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Software tools</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Portfolio management</a:t>
            </a:r>
          </a:p>
          <a:p>
            <a:pPr marL="0" marR="0" lvl="0" indent="0" algn="l" rtl="0">
              <a:spcBef>
                <a:spcPts val="560"/>
              </a:spcBef>
              <a:spcAft>
                <a:spcPts val="0"/>
              </a:spcAft>
              <a:buClr>
                <a:schemeClr val="dk1"/>
              </a:buClr>
              <a:buSzPct val="100000"/>
              <a:buFont typeface="Arial"/>
              <a:buChar char="•"/>
            </a:pPr>
            <a:r>
              <a:rPr lang="en-GB" sz="2800" b="0" i="0" u="none" strike="noStrike" cap="none">
                <a:solidFill>
                  <a:schemeClr val="dk1"/>
                </a:solidFill>
                <a:latin typeface="Arial"/>
                <a:ea typeface="Arial"/>
                <a:cs typeface="Arial"/>
                <a:sym typeface="Arial"/>
              </a:rPr>
              <a:t>Evaluation</a:t>
            </a:r>
          </a:p>
          <a:p>
            <a:pPr marL="0" marR="0" lvl="0" indent="0" algn="l" rtl="0">
              <a:spcBef>
                <a:spcPts val="560"/>
              </a:spcBef>
              <a:buClr>
                <a:schemeClr val="dk1"/>
              </a:buClr>
              <a:buSzPct val="100000"/>
              <a:buFont typeface="Arial"/>
              <a:buChar char="•"/>
            </a:pPr>
            <a:r>
              <a:rPr lang="en-GB" sz="2800" b="0" i="0" u="none" strike="noStrike" cap="none">
                <a:solidFill>
                  <a:schemeClr val="dk1"/>
                </a:solidFill>
                <a:latin typeface="Arial"/>
                <a:ea typeface="Arial"/>
                <a:cs typeface="Arial"/>
                <a:sym typeface="Arial"/>
              </a:rPr>
              <a:t>Training and transfer of learning</a:t>
            </a:r>
          </a:p>
        </p:txBody>
      </p:sp>
      <p:sp>
        <p:nvSpPr>
          <p:cNvPr id="928" name="Shape 928"/>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47</a:t>
            </a:fld>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933"/>
        <p:cNvGrpSpPr/>
        <p:nvPr/>
      </p:nvGrpSpPr>
      <p:grpSpPr>
        <a:xfrm>
          <a:off x="0" y="0"/>
          <a:ext cx="0" cy="0"/>
          <a:chOff x="0" y="0"/>
          <a:chExt cx="0" cy="0"/>
        </a:xfrm>
      </p:grpSpPr>
      <p:sp>
        <p:nvSpPr>
          <p:cNvPr id="934" name="Shape 934"/>
          <p:cNvSpPr txBox="1">
            <a:spLocks noGrp="1"/>
          </p:cNvSpPr>
          <p:nvPr>
            <p:ph type="title"/>
          </p:nvPr>
        </p:nvSpPr>
        <p:spPr>
          <a:xfrm>
            <a:off x="457200" y="274637"/>
            <a:ext cx="8229600" cy="1143000"/>
          </a:xfrm>
          <a:prstGeom prst="rect">
            <a:avLst/>
          </a:prstGeom>
          <a:noFill/>
          <a:ln>
            <a:noFill/>
          </a:ln>
        </p:spPr>
        <p:txBody>
          <a:bodyPr lIns="91425" tIns="45700" rIns="91425" bIns="45700" anchor="t" anchorCtr="0">
            <a:noAutofit/>
          </a:bodyPr>
          <a:lstStyle/>
          <a:p>
            <a:pPr marL="0" marR="0" lvl="0" indent="0" algn="ctr" rtl="0">
              <a:spcBef>
                <a:spcPts val="0"/>
              </a:spcBef>
              <a:buClr>
                <a:schemeClr val="dk1"/>
              </a:buClr>
              <a:buSzPct val="25000"/>
              <a:buFont typeface="Arial"/>
              <a:buNone/>
            </a:pPr>
            <a:r>
              <a:rPr lang="en-GB" sz="4400" b="0" i="0" u="none" strike="noStrike" cap="none">
                <a:solidFill>
                  <a:schemeClr val="dk1"/>
                </a:solidFill>
                <a:latin typeface="Arial"/>
                <a:ea typeface="Arial"/>
                <a:cs typeface="Arial"/>
                <a:sym typeface="Arial"/>
              </a:rPr>
              <a:t>Project Records</a:t>
            </a:r>
          </a:p>
        </p:txBody>
      </p:sp>
      <p:sp>
        <p:nvSpPr>
          <p:cNvPr id="935" name="Shape 935"/>
          <p:cNvSpPr txBox="1">
            <a:spLocks noGrp="1"/>
          </p:cNvSpPr>
          <p:nvPr>
            <p:ph type="body" idx="1"/>
          </p:nvPr>
        </p:nvSpPr>
        <p:spPr>
          <a:xfrm>
            <a:off x="457200" y="1600200"/>
            <a:ext cx="8229600" cy="4525963"/>
          </a:xfrm>
          <a:prstGeom prst="rect">
            <a:avLst/>
          </a:prstGeom>
          <a:noFill/>
          <a:ln>
            <a:noFill/>
          </a:ln>
        </p:spPr>
        <p:txBody>
          <a:bodyPr lIns="91425" tIns="45700" rIns="91425" bIns="45700" anchor="t" anchorCtr="0">
            <a:noAutofit/>
          </a:bodyPr>
          <a:lstStyle/>
          <a:p>
            <a:pPr marL="0" marR="0" lvl="0" indent="0" algn="l" rtl="0">
              <a:spcBef>
                <a:spcPts val="0"/>
              </a:spcBef>
              <a:buClr>
                <a:schemeClr val="dk1"/>
              </a:buClr>
              <a:buSzPct val="25000"/>
              <a:buFont typeface="Arial"/>
              <a:buNone/>
            </a:pPr>
            <a:r>
              <a:rPr lang="en-GB" sz="3200" b="0" i="0" u="none" strike="noStrike" cap="none">
                <a:solidFill>
                  <a:schemeClr val="dk1"/>
                </a:solidFill>
                <a:latin typeface="Arial"/>
                <a:ea typeface="Arial"/>
                <a:cs typeface="Arial"/>
                <a:sym typeface="Arial"/>
              </a:rPr>
              <a:t>	Every project will need to keep records that show the objectives of the project, the plans for achieving those objectives, any issues that arise and how they have been managed, information about budgets, the status of the project at closure and the lessons learned.</a:t>
            </a:r>
          </a:p>
        </p:txBody>
      </p:sp>
      <p:sp>
        <p:nvSpPr>
          <p:cNvPr id="936" name="Shape 936"/>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48</a:t>
            </a:fld>
            <a:endParaRPr lang="en-GB"/>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941"/>
        <p:cNvGrpSpPr/>
        <p:nvPr/>
      </p:nvGrpSpPr>
      <p:grpSpPr>
        <a:xfrm>
          <a:off x="0" y="0"/>
          <a:ext cx="0" cy="0"/>
          <a:chOff x="0" y="0"/>
          <a:chExt cx="0" cy="0"/>
        </a:xfrm>
      </p:grpSpPr>
      <p:sp>
        <p:nvSpPr>
          <p:cNvPr id="942" name="Shape 942"/>
          <p:cNvSpPr txBox="1">
            <a:spLocks noGrp="1"/>
          </p:cNvSpPr>
          <p:nvPr>
            <p:ph type="title"/>
          </p:nvPr>
        </p:nvSpPr>
        <p:spPr>
          <a:xfrm>
            <a:off x="457200" y="274637"/>
            <a:ext cx="8229600" cy="1143000"/>
          </a:xfrm>
          <a:prstGeom prst="rect">
            <a:avLst/>
          </a:prstGeom>
          <a:noFill/>
          <a:ln>
            <a:noFill/>
          </a:ln>
        </p:spPr>
        <p:txBody>
          <a:bodyPr lIns="92075" tIns="46025" rIns="92075" bIns="46025" anchor="ctr" anchorCtr="0">
            <a:noAutofit/>
          </a:bodyPr>
          <a:lstStyle/>
          <a:p>
            <a:pPr marL="0" marR="0" lvl="0" indent="0" algn="ctr" rtl="0">
              <a:spcBef>
                <a:spcPts val="0"/>
              </a:spcBef>
              <a:buClr>
                <a:schemeClr val="dk1"/>
              </a:buClr>
              <a:buSzPct val="25000"/>
              <a:buFont typeface="Arial"/>
              <a:buNone/>
            </a:pPr>
            <a:r>
              <a:rPr lang="en-GB" sz="3959" b="0" i="0" u="none" strike="noStrike" cap="none">
                <a:solidFill>
                  <a:schemeClr val="dk1"/>
                </a:solidFill>
                <a:latin typeface="Arial"/>
                <a:ea typeface="Arial"/>
                <a:cs typeface="Arial"/>
                <a:sym typeface="Arial"/>
              </a:rPr>
              <a:t>Essential Project Documentation </a:t>
            </a:r>
          </a:p>
        </p:txBody>
      </p:sp>
      <p:sp>
        <p:nvSpPr>
          <p:cNvPr id="943" name="Shape 943"/>
          <p:cNvSpPr txBox="1">
            <a:spLocks noGrp="1"/>
          </p:cNvSpPr>
          <p:nvPr>
            <p:ph type="body" idx="1"/>
          </p:nvPr>
        </p:nvSpPr>
        <p:spPr>
          <a:xfrm>
            <a:off x="468312" y="1844675"/>
            <a:ext cx="7343775" cy="4210049"/>
          </a:xfrm>
          <a:prstGeom prst="rect">
            <a:avLst/>
          </a:prstGeom>
          <a:noFill/>
          <a:ln>
            <a:noFill/>
          </a:ln>
        </p:spPr>
        <p:txBody>
          <a:bodyPr lIns="92075" tIns="46025" rIns="92075" bIns="46025" anchor="t" anchorCtr="0">
            <a:noAutofit/>
          </a:bodyPr>
          <a:lstStyle/>
          <a:p>
            <a:pPr marL="0" marR="0" lvl="0" indent="0" algn="l" rtl="0">
              <a:spcBef>
                <a:spcPts val="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     Start-up or Project initiation document</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     Risk Assessment (including Risk Log)</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     Project Plan</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     Budget Control</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     Project Reviews</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     Change Control</a:t>
            </a:r>
          </a:p>
          <a:p>
            <a:pPr marL="0" marR="0" lvl="0" indent="0" algn="l" rtl="0">
              <a:spcBef>
                <a:spcPts val="560"/>
              </a:spcBef>
              <a:spcAft>
                <a:spcPts val="0"/>
              </a:spcAft>
              <a:buClr>
                <a:schemeClr val="dk1"/>
              </a:buClr>
              <a:buSzPct val="25000"/>
              <a:buFont typeface="Arial"/>
              <a:buNone/>
            </a:pPr>
            <a:r>
              <a:rPr lang="en-GB" sz="2800" b="0" i="0" u="none" strike="noStrike" cap="none">
                <a:solidFill>
                  <a:schemeClr val="dk1"/>
                </a:solidFill>
                <a:latin typeface="Arial"/>
                <a:ea typeface="Arial"/>
                <a:cs typeface="Arial"/>
                <a:sym typeface="Arial"/>
              </a:rPr>
              <a:t>     Project Closure</a:t>
            </a:r>
          </a:p>
          <a:p>
            <a:pPr marL="1238250" marR="0" lvl="1" indent="-285750" algn="l" rtl="0">
              <a:spcBef>
                <a:spcPts val="480"/>
              </a:spcBef>
              <a:buClr>
                <a:schemeClr val="dk1"/>
              </a:buClr>
              <a:buSzPct val="100000"/>
              <a:buFont typeface="Arial"/>
              <a:buChar char="–"/>
            </a:pPr>
            <a:r>
              <a:rPr lang="en-GB" sz="2400" b="0" i="0" u="none" strike="noStrike" cap="none">
                <a:solidFill>
                  <a:schemeClr val="dk1"/>
                </a:solidFill>
                <a:latin typeface="Arial"/>
                <a:ea typeface="Arial"/>
                <a:cs typeface="Arial"/>
                <a:sym typeface="Arial"/>
              </a:rPr>
              <a:t>Including lessons learned</a:t>
            </a:r>
          </a:p>
        </p:txBody>
      </p:sp>
      <p:pic>
        <p:nvPicPr>
          <p:cNvPr id="944" name="Shape 944" descr="j0175372"/>
          <p:cNvPicPr preferRelativeResize="0">
            <a:picLocks noGrp="1"/>
          </p:cNvPicPr>
          <p:nvPr>
            <p:ph type="body" idx="2"/>
          </p:nvPr>
        </p:nvPicPr>
        <p:blipFill rotWithShape="1">
          <a:blip r:embed="rId3">
            <a:alphaModFix/>
          </a:blip>
          <a:srcRect/>
          <a:stretch/>
        </p:blipFill>
        <p:spPr>
          <a:xfrm>
            <a:off x="5219700" y="3429000"/>
            <a:ext cx="3657600" cy="2425700"/>
          </a:xfrm>
          <a:prstGeom prst="rect">
            <a:avLst/>
          </a:prstGeom>
          <a:noFill/>
          <a:ln>
            <a:noFill/>
          </a:ln>
        </p:spPr>
      </p:pic>
      <p:sp>
        <p:nvSpPr>
          <p:cNvPr id="945" name="Shape 945"/>
          <p:cNvSpPr txBox="1">
            <a:spLocks noGrp="1"/>
          </p:cNvSpPr>
          <p:nvPr>
            <p:ph type="sldNum" idx="12"/>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000000"/>
              </a:buClr>
              <a:buSzPct val="25000"/>
              <a:buFont typeface="Arial"/>
              <a:buNone/>
            </a:pPr>
            <a:fld id="{00000000-1234-1234-1234-123412341234}" type="slidenum">
              <a:rPr lang="en-GB"/>
              <a:t>49</a:t>
            </a:fld>
            <a:endParaRPr lang="en-GB"/>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2112</Words>
  <Application>Microsoft Office PowerPoint</Application>
  <PresentationFormat>On-screen Show (4:3)</PresentationFormat>
  <Paragraphs>567</Paragraphs>
  <Slides>49</Slides>
  <Notes>46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Calibri</vt:lpstr>
      <vt:lpstr>Publico</vt:lpstr>
      <vt:lpstr>Nunito</vt:lpstr>
      <vt:lpstr>Arial</vt:lpstr>
      <vt:lpstr>Noto Sans Symbols</vt:lpstr>
      <vt:lpstr>Book Antiqua</vt:lpstr>
      <vt:lpstr>Times</vt:lpstr>
      <vt:lpstr>Office Theme</vt:lpstr>
      <vt:lpstr>Project Management Principles</vt:lpstr>
      <vt:lpstr>Recap what we have covered so far</vt:lpstr>
      <vt:lpstr>PowerPoint Presentation</vt:lpstr>
      <vt:lpstr>What is a Project?</vt:lpstr>
      <vt:lpstr>Project Strategy</vt:lpstr>
      <vt:lpstr>Requirements for successful project management  </vt:lpstr>
      <vt:lpstr>PowerPoint Presentation</vt:lpstr>
      <vt:lpstr>The Role of a Project Manager</vt:lpstr>
      <vt:lpstr>Project Manager’s Role</vt:lpstr>
      <vt:lpstr>The Project Management Environment</vt:lpstr>
      <vt:lpstr>Internal Stakeholders</vt:lpstr>
      <vt:lpstr>PowerPoint Presentation</vt:lpstr>
      <vt:lpstr>Stakeholder Management and Analysis</vt:lpstr>
      <vt:lpstr>Benefits of a stakeholder-based approach</vt:lpstr>
      <vt:lpstr>Stages in Stakeholder Analysis</vt:lpstr>
      <vt:lpstr>Prioritising Stakeholders</vt:lpstr>
      <vt:lpstr>Understanding Key Stakeholders</vt:lpstr>
      <vt:lpstr>PESTLE Forces</vt:lpstr>
      <vt:lpstr>Project Organisation</vt:lpstr>
      <vt:lpstr>Forcefield Analysis</vt:lpstr>
      <vt:lpstr>PRINCE2® Structure</vt:lpstr>
      <vt:lpstr>PRINCE2®</vt:lpstr>
      <vt:lpstr>Planning</vt:lpstr>
      <vt:lpstr>Planning Tools</vt:lpstr>
      <vt:lpstr>Critical Path Analysis</vt:lpstr>
      <vt:lpstr>The Critical Path</vt:lpstr>
      <vt:lpstr>Critical Path</vt:lpstr>
      <vt:lpstr>Path Durations</vt:lpstr>
      <vt:lpstr>Path Durations</vt:lpstr>
      <vt:lpstr>Calculating the Critical Path Terms Explained</vt:lpstr>
      <vt:lpstr>Calculating the Critical Path Terms Explained:  Float</vt:lpstr>
      <vt:lpstr>PERT diagram key</vt:lpstr>
      <vt:lpstr>Product Based Planning</vt:lpstr>
      <vt:lpstr>Product Breakdown Structure</vt:lpstr>
      <vt:lpstr>Product Description</vt:lpstr>
      <vt:lpstr>Product Flow Diagram</vt:lpstr>
      <vt:lpstr>Risk management process</vt:lpstr>
      <vt:lpstr>Risk Analysis</vt:lpstr>
      <vt:lpstr>Prioritising Risks</vt:lpstr>
      <vt:lpstr>Business Case</vt:lpstr>
      <vt:lpstr>Cost Benefit Analysis – renting a new photocopier</vt:lpstr>
      <vt:lpstr>PowerPoint Presentation</vt:lpstr>
      <vt:lpstr>PowerPoint Presentation</vt:lpstr>
      <vt:lpstr>Project  Support and Resources</vt:lpstr>
      <vt:lpstr>Pressures on resources</vt:lpstr>
      <vt:lpstr>The Balancing Act</vt:lpstr>
      <vt:lpstr>Project Office role is to provide…. </vt:lpstr>
      <vt:lpstr>Project Records</vt:lpstr>
      <vt:lpstr>Essential Project Documentation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Principles</dc:title>
  <dc:creator>John-Paul Okeke</dc:creator>
  <cp:lastModifiedBy>John-Paul Okeke</cp:lastModifiedBy>
  <cp:revision>2</cp:revision>
  <dcterms:modified xsi:type="dcterms:W3CDTF">2017-11-01T10:57:20Z</dcterms:modified>
</cp:coreProperties>
</file>