
<file path=[Content_Types].xml><?xml version="1.0" encoding="utf-8"?>
<Types xmlns="http://schemas.openxmlformats.org/package/2006/content-types">
  <Default Extension="png" ContentType="image/png"/>
  <Default Extension="wma" ContentType="audio/x-ms-wm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1/31/2022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1/31/2022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1/31/2022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1/31/2022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1/31/2022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1/31/2022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1/31/2022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1/31/2022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1/31/2022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1/31/2022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1/31/2022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1/31/2022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ma"/><Relationship Id="rId1" Type="http://schemas.microsoft.com/office/2007/relationships/media" Target="../media/media1.wm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wma"/><Relationship Id="rId1" Type="http://schemas.microsoft.com/office/2007/relationships/media" Target="../media/media2.wma"/><Relationship Id="rId5" Type="http://schemas.openxmlformats.org/officeDocument/2006/relationships/image" Target="../media/image3.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wma"/><Relationship Id="rId1" Type="http://schemas.microsoft.com/office/2007/relationships/media" Target="../media/media3.wm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wma"/><Relationship Id="rId1" Type="http://schemas.microsoft.com/office/2007/relationships/media" Target="../media/media4.wm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wma"/><Relationship Id="rId1" Type="http://schemas.microsoft.com/office/2007/relationships/media" Target="../media/media5.wm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wma"/><Relationship Id="rId1" Type="http://schemas.microsoft.com/office/2007/relationships/media" Target="../media/media6.wm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wma"/><Relationship Id="rId1" Type="http://schemas.microsoft.com/office/2007/relationships/media" Target="../media/media7.wm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8.wma"/><Relationship Id="rId1" Type="http://schemas.microsoft.com/office/2007/relationships/media" Target="../media/media8.wma"/><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wma"/><Relationship Id="rId1" Type="http://schemas.microsoft.com/office/2007/relationships/media" Target="../media/media9.wm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wma"/><Relationship Id="rId1" Type="http://schemas.microsoft.com/office/2007/relationships/media" Target="../media/media10.wm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1.wma"/><Relationship Id="rId1" Type="http://schemas.microsoft.com/office/2007/relationships/media" Target="../media/media11.wma"/><Relationship Id="rId6" Type="http://schemas.openxmlformats.org/officeDocument/2006/relationships/hyperlink" Target="https://www.worldcat.org/title/violence-colonialism-and-empire-in-the-modern-world/oclc/1006878671" TargetMode="External"/><Relationship Id="rId5" Type="http://schemas.openxmlformats.org/officeDocument/2006/relationships/hyperlink" Target="https://www.researchgate.net/publication/322176214_Violence_Colonialism_and_Empire_in_the_Modern_World" TargetMode="External"/><Relationship Id="rId4" Type="http://schemas.openxmlformats.org/officeDocument/2006/relationships/hyperlink" Target="https://acuresearchbank.acu.edu.au/item/85xxq/violence-colonialism-and-empire-in-the-modern-worl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6592" y="1807105"/>
            <a:ext cx="9448800" cy="1825096"/>
          </a:xfrm>
        </p:spPr>
        <p:txBody>
          <a:bodyPr>
            <a:normAutofit fontScale="90000"/>
          </a:bodyPr>
          <a:lstStyle/>
          <a:p>
            <a:r>
              <a:rPr lang="en-US" dirty="0"/>
              <a:t>Violence, Colonialism and Empire in the Modern World</a:t>
            </a:r>
            <a:endParaRPr lang="en-US" dirty="0"/>
          </a:p>
        </p:txBody>
      </p:sp>
      <p:sp>
        <p:nvSpPr>
          <p:cNvPr id="3" name="Subtitle 2"/>
          <p:cNvSpPr>
            <a:spLocks noGrp="1"/>
          </p:cNvSpPr>
          <p:nvPr>
            <p:ph type="subTitle" idx="1"/>
          </p:nvPr>
        </p:nvSpPr>
        <p:spPr>
          <a:xfrm>
            <a:off x="96592" y="3645439"/>
            <a:ext cx="9448800" cy="685800"/>
          </a:xfrm>
        </p:spPr>
        <p:txBody>
          <a:bodyPr>
            <a:normAutofit/>
          </a:bodyPr>
          <a:lstStyle/>
          <a:p>
            <a:pPr fontAlgn="ctr"/>
            <a:r>
              <a:rPr lang="en-US" dirty="0"/>
              <a:t>Philip </a:t>
            </a:r>
            <a:r>
              <a:rPr lang="en-US" dirty="0" smtClean="0"/>
              <a:t>Dwyer,</a:t>
            </a:r>
            <a:r>
              <a:rPr lang="en-US" dirty="0"/>
              <a:t> </a:t>
            </a:r>
            <a:r>
              <a:rPr lang="en-US" dirty="0" smtClean="0"/>
              <a:t>Amanda</a:t>
            </a:r>
            <a:r>
              <a:rPr lang="en-US" dirty="0"/>
              <a:t> Nettelbeck</a:t>
            </a:r>
          </a:p>
          <a:p>
            <a:endParaRPr lang="en-US" dirty="0"/>
          </a:p>
        </p:txBody>
      </p:sp>
      <p:sp>
        <p:nvSpPr>
          <p:cNvPr id="4" name="TextBox 3"/>
          <p:cNvSpPr txBox="1"/>
          <p:nvPr/>
        </p:nvSpPr>
        <p:spPr>
          <a:xfrm>
            <a:off x="9545392" y="6211669"/>
            <a:ext cx="2550016" cy="646331"/>
          </a:xfrm>
          <a:prstGeom prst="rect">
            <a:avLst/>
          </a:prstGeom>
          <a:noFill/>
        </p:spPr>
        <p:txBody>
          <a:bodyPr wrap="square" rtlCol="0">
            <a:spAutoFit/>
          </a:bodyPr>
          <a:lstStyle/>
          <a:p>
            <a:r>
              <a:rPr lang="en-US" dirty="0" smtClean="0"/>
              <a:t>Presentation by 	    Dru Sutherland</a:t>
            </a:r>
            <a:endParaRPr lang="en-US"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517699122"/>
      </p:ext>
    </p:extLst>
  </p:cSld>
  <p:clrMapOvr>
    <a:masterClrMapping/>
  </p:clrMapOvr>
  <mc:AlternateContent xmlns:mc="http://schemas.openxmlformats.org/markup-compatibility/2006">
    <mc:Choice xmlns:p14="http://schemas.microsoft.com/office/powerpoint/2010/main" Requires="p14">
      <p:transition spd="slow" p14:dur="2000" advTm="24148"/>
    </mc:Choice>
    <mc:Fallback>
      <p:transition spd="slow" advTm="24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mazon.com: Violence, Colonialism and Empire in the Modern World (Cambridge  Imperial and Post-Colonial Studies) eBook : Dwyer, Philip, Nettelbeck,  Amanda: Tienda Kindle"/>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301544" y="533064"/>
            <a:ext cx="7340957" cy="6324936"/>
          </a:xfrm>
          <a:prstGeom prst="rect">
            <a:avLst/>
          </a:prstGeom>
          <a:ln>
            <a:noFill/>
          </a:ln>
          <a:effectLst>
            <a:softEdge rad="317500"/>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40158" y="2691685"/>
            <a:ext cx="3271233" cy="369332"/>
          </a:xfrm>
          <a:prstGeom prst="rect">
            <a:avLst/>
          </a:prstGeom>
          <a:noFill/>
        </p:spPr>
        <p:txBody>
          <a:bodyPr wrap="square" rtlCol="0">
            <a:spAutoFit/>
          </a:bodyPr>
          <a:lstStyle/>
          <a:p>
            <a:r>
              <a:rPr lang="en-US" dirty="0" smtClean="0"/>
              <a:t>Cover of the modern book</a:t>
            </a:r>
            <a:endParaRPr lang="en-US" dirty="0"/>
          </a:p>
        </p:txBody>
      </p:sp>
      <p:sp>
        <p:nvSpPr>
          <p:cNvPr id="6" name="TextBox 5"/>
          <p:cNvSpPr txBox="1"/>
          <p:nvPr/>
        </p:nvSpPr>
        <p:spPr>
          <a:xfrm>
            <a:off x="90152" y="5380672"/>
            <a:ext cx="1352281" cy="1477328"/>
          </a:xfrm>
          <a:prstGeom prst="rect">
            <a:avLst/>
          </a:prstGeom>
          <a:noFill/>
        </p:spPr>
        <p:txBody>
          <a:bodyPr wrap="square" rtlCol="0">
            <a:spAutoFit/>
          </a:bodyPr>
          <a:lstStyle/>
          <a:p>
            <a:r>
              <a:rPr lang="en-US" dirty="0" smtClean="0"/>
              <a:t>N.B. </a:t>
            </a:r>
          </a:p>
          <a:p>
            <a:r>
              <a:rPr lang="en-US" dirty="0" smtClean="0"/>
              <a:t>The Amazon cover is different.</a:t>
            </a:r>
            <a:endParaRPr lang="en-US" dirty="0"/>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019550398"/>
      </p:ext>
    </p:extLst>
  </p:cSld>
  <p:clrMapOvr>
    <a:masterClrMapping/>
  </p:clrMapOvr>
  <mc:AlternateContent xmlns:mc="http://schemas.openxmlformats.org/markup-compatibility/2006">
    <mc:Choice xmlns:p14="http://schemas.microsoft.com/office/powerpoint/2010/main" Requires="p14">
      <p:transition spd="slow" p14:dur="2000" advTm="30843"/>
    </mc:Choice>
    <mc:Fallback>
      <p:transition spd="slow" advTm="30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Colonialism</a:t>
            </a:r>
            <a:endParaRPr lang="en-US" dirty="0"/>
          </a:p>
        </p:txBody>
      </p:sp>
      <p:sp>
        <p:nvSpPr>
          <p:cNvPr id="3" name="Content Placeholder 2"/>
          <p:cNvSpPr>
            <a:spLocks noGrp="1"/>
          </p:cNvSpPr>
          <p:nvPr>
            <p:ph idx="1"/>
          </p:nvPr>
        </p:nvSpPr>
        <p:spPr/>
        <p:txBody>
          <a:bodyPr/>
          <a:lstStyle/>
          <a:p>
            <a:pPr marL="0" indent="0">
              <a:buNone/>
            </a:pPr>
            <a:r>
              <a:rPr lang="en-US" dirty="0" smtClean="0"/>
              <a:t>The Power to Control over a dependent area or people.</a:t>
            </a:r>
            <a:endParaRPr lang="en-US"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845628713"/>
      </p:ext>
    </p:extLst>
  </p:cSld>
  <p:clrMapOvr>
    <a:masterClrMapping/>
  </p:clrMapOvr>
  <mc:AlternateContent xmlns:mc="http://schemas.openxmlformats.org/markup-compatibility/2006">
    <mc:Choice xmlns:p14="http://schemas.microsoft.com/office/powerpoint/2010/main" Requires="p14">
      <p:transition spd="slow" p14:dur="2000" advTm="39012"/>
    </mc:Choice>
    <mc:Fallback>
      <p:transition spd="slow" advTm="39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Empire</a:t>
            </a:r>
            <a:endParaRPr lang="en-US" dirty="0"/>
          </a:p>
        </p:txBody>
      </p:sp>
      <p:sp>
        <p:nvSpPr>
          <p:cNvPr id="3" name="Content Placeholder 2"/>
          <p:cNvSpPr>
            <a:spLocks noGrp="1"/>
          </p:cNvSpPr>
          <p:nvPr>
            <p:ph idx="1"/>
          </p:nvPr>
        </p:nvSpPr>
        <p:spPr/>
        <p:txBody>
          <a:bodyPr/>
          <a:lstStyle/>
          <a:p>
            <a:pPr marL="0" indent="0">
              <a:buNone/>
            </a:pPr>
            <a:r>
              <a:rPr lang="en-US" dirty="0" smtClean="0"/>
              <a:t>According to research an extensive group of states or countries ruled over by a single Monarch.</a:t>
            </a:r>
            <a:endParaRPr lang="en-US"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077112175"/>
      </p:ext>
    </p:extLst>
  </p:cSld>
  <p:clrMapOvr>
    <a:masterClrMapping/>
  </p:clrMapOvr>
  <mc:AlternateContent xmlns:mc="http://schemas.openxmlformats.org/markup-compatibility/2006">
    <mc:Choice xmlns:p14="http://schemas.microsoft.com/office/powerpoint/2010/main" Requires="p14">
      <p:transition spd="slow" p14:dur="2000" advTm="28330"/>
    </mc:Choice>
    <mc:Fallback>
      <p:transition spd="slow" advTm="28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About the Novel</a:t>
            </a:r>
            <a:endParaRPr lang="en-US" dirty="0"/>
          </a:p>
        </p:txBody>
      </p:sp>
      <p:sp>
        <p:nvSpPr>
          <p:cNvPr id="3" name="Content Placeholder 2"/>
          <p:cNvSpPr>
            <a:spLocks noGrp="1"/>
          </p:cNvSpPr>
          <p:nvPr>
            <p:ph idx="1"/>
          </p:nvPr>
        </p:nvSpPr>
        <p:spPr/>
        <p:txBody>
          <a:bodyPr/>
          <a:lstStyle/>
          <a:p>
            <a:pPr marL="0" indent="0">
              <a:buNone/>
            </a:pPr>
            <a:r>
              <a:rPr lang="en-US" dirty="0" smtClean="0"/>
              <a:t>IT examines the wide variety of violent means by which Colonies and empire were maintained in the modern era, the politics of repression and the violent structures inherent from the late eighteenth to the twentieth century.</a:t>
            </a:r>
          </a:p>
          <a:p>
            <a:pPr marL="0" indent="0">
              <a:buNone/>
            </a:pPr>
            <a:endParaRPr lang="en-US"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099629415"/>
      </p:ext>
    </p:extLst>
  </p:cSld>
  <p:clrMapOvr>
    <a:masterClrMapping/>
  </p:clrMapOvr>
  <mc:AlternateContent xmlns:mc="http://schemas.openxmlformats.org/markup-compatibility/2006">
    <mc:Choice xmlns:p14="http://schemas.microsoft.com/office/powerpoint/2010/main" Requires="p14">
      <p:transition spd="slow" p14:dur="2000" advTm="50311"/>
    </mc:Choice>
    <mc:Fallback>
      <p:transition spd="slow" advTm="50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History behind the Novel</a:t>
            </a:r>
            <a:endParaRPr lang="en-US" dirty="0"/>
          </a:p>
        </p:txBody>
      </p:sp>
      <p:sp>
        <p:nvSpPr>
          <p:cNvPr id="3" name="Content Placeholder 2"/>
          <p:cNvSpPr>
            <a:spLocks noGrp="1"/>
          </p:cNvSpPr>
          <p:nvPr>
            <p:ph idx="1"/>
          </p:nvPr>
        </p:nvSpPr>
        <p:spPr/>
        <p:txBody>
          <a:bodyPr/>
          <a:lstStyle/>
          <a:p>
            <a:pPr marL="0" indent="0">
              <a:buNone/>
            </a:pPr>
            <a:r>
              <a:rPr lang="en-US" dirty="0" smtClean="0"/>
              <a:t>It considers multiple experience of colonial violence ranging from political dispute to the non-lethal violence of everyday Colonialism and the symbolic repression inherent in colonial practices and hierarchies. </a:t>
            </a:r>
          </a:p>
          <a:p>
            <a:pPr marL="0" indent="0">
              <a:buNone/>
            </a:pPr>
            <a:endParaRPr lang="en-US" dirty="0"/>
          </a:p>
          <a:p>
            <a:pPr marL="0" indent="0">
              <a:buNone/>
            </a:pPr>
            <a:r>
              <a:rPr lang="en-US" dirty="0" smtClean="0"/>
              <a:t>This however shows how violence was used to assert and maintain control in the colonies, Contesting the long held view that the Colonial project was of benefit to the Colonized people.</a:t>
            </a:r>
            <a:endParaRPr lang="en-US"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339097750"/>
      </p:ext>
    </p:extLst>
  </p:cSld>
  <p:clrMapOvr>
    <a:masterClrMapping/>
  </p:clrMapOvr>
  <mc:AlternateContent xmlns:mc="http://schemas.openxmlformats.org/markup-compatibility/2006">
    <mc:Choice xmlns:p14="http://schemas.microsoft.com/office/powerpoint/2010/main" Requires="p14">
      <p:transition spd="slow" p14:dur="2000" advTm="85262"/>
    </mc:Choice>
    <mc:Fallback>
      <p:transition spd="slow" advTm="85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novel points out the following:</a:t>
            </a:r>
            <a:endParaRPr lang="en-US" dirty="0"/>
          </a:p>
        </p:txBody>
      </p:sp>
      <p:sp>
        <p:nvSpPr>
          <p:cNvPr id="3" name="Content Placeholder 2"/>
          <p:cNvSpPr>
            <a:spLocks noGrp="1"/>
          </p:cNvSpPr>
          <p:nvPr>
            <p:ph idx="1"/>
          </p:nvPr>
        </p:nvSpPr>
        <p:spPr/>
        <p:txBody>
          <a:bodyPr/>
          <a:lstStyle/>
          <a:p>
            <a:r>
              <a:rPr lang="en-US" dirty="0" smtClean="0"/>
              <a:t>Violence for Control.</a:t>
            </a:r>
          </a:p>
          <a:p>
            <a:r>
              <a:rPr lang="en-US" dirty="0" smtClean="0"/>
              <a:t>Violence for Profit.</a:t>
            </a:r>
          </a:p>
          <a:p>
            <a:r>
              <a:rPr lang="en-US" dirty="0" smtClean="0"/>
              <a:t>Civilizing Violence.</a:t>
            </a:r>
            <a:endParaRPr lang="en-US"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108879"/>
            <a:ext cx="609600" cy="609600"/>
          </a:xfrm>
          <a:prstGeom prst="rect">
            <a:avLst/>
          </a:prstGeom>
        </p:spPr>
      </p:pic>
    </p:spTree>
    <p:extLst>
      <p:ext uri="{BB962C8B-B14F-4D97-AF65-F5344CB8AC3E}">
        <p14:creationId xmlns:p14="http://schemas.microsoft.com/office/powerpoint/2010/main" val="1556557547"/>
      </p:ext>
    </p:extLst>
  </p:cSld>
  <p:clrMapOvr>
    <a:masterClrMapping/>
  </p:clrMapOvr>
  <mc:AlternateContent xmlns:mc="http://schemas.openxmlformats.org/markup-compatibility/2006">
    <mc:Choice xmlns:p14="http://schemas.microsoft.com/office/powerpoint/2010/main" Requires="p14">
      <p:transition spd="slow" p14:dur="2000" advTm="25139"/>
    </mc:Choice>
    <mc:Fallback>
      <p:transition spd="slow" advTm="25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EAD: Colonial Violence (article) | Khan Academ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18328" y="313455"/>
            <a:ext cx="4377699" cy="317464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198730" y="3317348"/>
            <a:ext cx="4416893" cy="369332"/>
          </a:xfrm>
          <a:prstGeom prst="rect">
            <a:avLst/>
          </a:prstGeom>
          <a:noFill/>
        </p:spPr>
        <p:txBody>
          <a:bodyPr wrap="square" rtlCol="0">
            <a:spAutoFit/>
          </a:bodyPr>
          <a:lstStyle/>
          <a:p>
            <a:r>
              <a:rPr lang="en-US" dirty="0" smtClean="0"/>
              <a:t>Violence for control (Khan Academy)</a:t>
            </a:r>
            <a:endParaRPr lang="en-US" dirty="0"/>
          </a:p>
        </p:txBody>
      </p:sp>
      <p:pic>
        <p:nvPicPr>
          <p:cNvPr id="2052" name="Picture 4" descr="Piety and Profit - THE SPANISH EMPIR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7089" y="1440286"/>
            <a:ext cx="4764156" cy="277110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656822" y="4211391"/>
            <a:ext cx="4056845" cy="369332"/>
          </a:xfrm>
          <a:prstGeom prst="rect">
            <a:avLst/>
          </a:prstGeom>
          <a:noFill/>
        </p:spPr>
        <p:txBody>
          <a:bodyPr wrap="square" rtlCol="0">
            <a:spAutoFit/>
          </a:bodyPr>
          <a:lstStyle/>
          <a:p>
            <a:r>
              <a:rPr lang="en-US" dirty="0" smtClean="0"/>
              <a:t>Violence for Profit (Spanish Empire)</a:t>
            </a:r>
            <a:endParaRPr lang="en-US" dirty="0"/>
          </a:p>
        </p:txBody>
      </p:sp>
      <p:pic>
        <p:nvPicPr>
          <p:cNvPr id="2054" name="Picture 6" descr="A Quick Reminder of Why Colonialism Was Bad | Current Affair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11465" y="4043964"/>
            <a:ext cx="3991422" cy="264660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554569" y="6307324"/>
            <a:ext cx="4018722" cy="369332"/>
          </a:xfrm>
          <a:prstGeom prst="rect">
            <a:avLst/>
          </a:prstGeom>
          <a:noFill/>
        </p:spPr>
        <p:txBody>
          <a:bodyPr wrap="square" rtlCol="0">
            <a:spAutoFit/>
          </a:bodyPr>
          <a:lstStyle/>
          <a:p>
            <a:r>
              <a:rPr lang="en-US" dirty="0" smtClean="0"/>
              <a:t>Civilizing violence (Current Affairs)</a:t>
            </a:r>
            <a:endParaRPr lang="en-US" dirty="0"/>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745389142"/>
      </p:ext>
    </p:extLst>
  </p:cSld>
  <p:clrMapOvr>
    <a:masterClrMapping/>
  </p:clrMapOvr>
  <mc:AlternateContent xmlns:mc="http://schemas.openxmlformats.org/markup-compatibility/2006">
    <mc:Choice xmlns:p14="http://schemas.microsoft.com/office/powerpoint/2010/main" Requires="p14">
      <p:transition spd="slow" p14:dur="2000" advTm="150709"/>
    </mc:Choice>
    <mc:Fallback>
      <p:transition spd="slow" advTm="150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Note to remember*</a:t>
            </a:r>
            <a:endParaRPr lang="en-US" dirty="0"/>
          </a:p>
        </p:txBody>
      </p:sp>
      <p:sp>
        <p:nvSpPr>
          <p:cNvPr id="3" name="Content Placeholder 2"/>
          <p:cNvSpPr>
            <a:spLocks noGrp="1"/>
          </p:cNvSpPr>
          <p:nvPr>
            <p:ph idx="1"/>
          </p:nvPr>
        </p:nvSpPr>
        <p:spPr/>
        <p:txBody>
          <a:bodyPr/>
          <a:lstStyle/>
          <a:p>
            <a:r>
              <a:rPr lang="en-US" dirty="0" smtClean="0"/>
              <a:t>The Novel; Violence, Colonialism and Empire in the modern World, </a:t>
            </a:r>
            <a:r>
              <a:rPr lang="en-US" dirty="0"/>
              <a:t>Brings together new research from an international group of scholars to challenge the long held view that these colonial projects were of benefit to the </a:t>
            </a:r>
            <a:r>
              <a:rPr lang="en-US" dirty="0" smtClean="0"/>
              <a:t>colonized people.</a:t>
            </a:r>
          </a:p>
          <a:p>
            <a:r>
              <a:rPr lang="en-US" dirty="0"/>
              <a:t>Chapters cover a number of colonies across Africa, Asia </a:t>
            </a:r>
            <a:r>
              <a:rPr lang="en-US" dirty="0" smtClean="0"/>
              <a:t>and </a:t>
            </a:r>
            <a:r>
              <a:rPr lang="en-US" dirty="0"/>
              <a:t>across two centuries and exploring a variety of violent </a:t>
            </a:r>
            <a:r>
              <a:rPr lang="en-US" dirty="0" smtClean="0"/>
              <a:t>practices.</a:t>
            </a:r>
            <a:endParaRPr lang="en-US" dirty="0"/>
          </a:p>
          <a:p>
            <a:pPr marL="0" indent="0">
              <a:buNone/>
            </a:pPr>
            <a:endParaRPr lang="en-US"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111926626"/>
      </p:ext>
    </p:extLst>
  </p:cSld>
  <p:clrMapOvr>
    <a:masterClrMapping/>
  </p:clrMapOvr>
  <mc:AlternateContent xmlns:mc="http://schemas.openxmlformats.org/markup-compatibility/2006">
    <mc:Choice xmlns:p14="http://schemas.microsoft.com/office/powerpoint/2010/main" Requires="p14">
      <p:transition spd="slow" p14:dur="2000" advTm="104490"/>
    </mc:Choice>
    <mc:Fallback>
      <p:transition spd="slow" advTm="104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Concluding</a:t>
            </a:r>
            <a:endParaRPr lang="en-US" dirty="0"/>
          </a:p>
        </p:txBody>
      </p:sp>
      <p:sp>
        <p:nvSpPr>
          <p:cNvPr id="3" name="Content Placeholder 2"/>
          <p:cNvSpPr>
            <a:spLocks noGrp="1"/>
          </p:cNvSpPr>
          <p:nvPr>
            <p:ph idx="1"/>
          </p:nvPr>
        </p:nvSpPr>
        <p:spPr/>
        <p:txBody>
          <a:bodyPr/>
          <a:lstStyle/>
          <a:p>
            <a:r>
              <a:rPr lang="en-US" dirty="0" smtClean="0"/>
              <a:t>Once Colonialism was established, Violence was not subsided. Control still had to be maintained. E.g. Brutal Punishment. </a:t>
            </a:r>
          </a:p>
          <a:p>
            <a:pPr marL="0" indent="0">
              <a:buNone/>
            </a:pPr>
            <a:endParaRPr lang="en-US" dirty="0"/>
          </a:p>
          <a:p>
            <a:pPr marL="0" indent="0">
              <a:buNone/>
            </a:pPr>
            <a:endParaRPr lang="en-US" dirty="0" smtClean="0"/>
          </a:p>
          <a:p>
            <a:pPr marL="0" indent="0">
              <a:buNone/>
            </a:pPr>
            <a:endParaRPr lang="en-US" dirty="0"/>
          </a:p>
          <a:p>
            <a:r>
              <a:rPr lang="en-US" dirty="0" smtClean="0"/>
              <a:t>Why was Colonialism so brutal?</a:t>
            </a:r>
          </a:p>
          <a:p>
            <a:pPr marL="0" indent="0">
              <a:buNone/>
            </a:pPr>
            <a:endParaRPr lang="en-US" dirty="0"/>
          </a:p>
          <a:p>
            <a:pPr marL="0" indent="0">
              <a:buNone/>
            </a:pPr>
            <a:r>
              <a:rPr lang="en-US" dirty="0" smtClean="0"/>
              <a:t>According to research, small groups of people were still trying to rule over large groups, who mostly didn’t want to be ruled.</a:t>
            </a:r>
            <a:endParaRPr lang="en-US"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227970999"/>
      </p:ext>
    </p:extLst>
  </p:cSld>
  <p:clrMapOvr>
    <a:masterClrMapping/>
  </p:clrMapOvr>
  <mc:AlternateContent xmlns:mc="http://schemas.openxmlformats.org/markup-compatibility/2006">
    <mc:Choice xmlns:p14="http://schemas.microsoft.com/office/powerpoint/2010/main" Requires="p14">
      <p:transition spd="slow" p14:dur="2000" advTm="64083"/>
    </mc:Choice>
    <mc:Fallback>
      <p:transition spd="slow" advTm="64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5" name="Rectangle 2"/>
          <p:cNvSpPr>
            <a:spLocks noGrp="1" noChangeArrowheads="1"/>
          </p:cNvSpPr>
          <p:nvPr>
            <p:ph idx="1"/>
          </p:nvPr>
        </p:nvSpPr>
        <p:spPr bwMode="auto">
          <a:xfrm>
            <a:off x="904741" y="2189782"/>
            <a:ext cx="9783417" cy="120032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00000"/>
              </a:lnSpc>
            </a:pPr>
            <a:r>
              <a:rPr kumimoji="0" lang="en-US" sz="1800" b="0" i="0" u="none" strike="noStrike" cap="none" normalizeH="0" baseline="0" dirty="0" smtClean="0">
                <a:ln>
                  <a:noFill/>
                </a:ln>
                <a:solidFill>
                  <a:srgbClr val="222222"/>
                </a:solidFill>
                <a:effectLst/>
                <a:latin typeface="Arial" panose="020B0604020202020204" pitchFamily="34" charset="0"/>
                <a:cs typeface="Arial" panose="020B0604020202020204" pitchFamily="34" charset="0"/>
              </a:rPr>
              <a:t>Dwyer, P., &amp; Nettelbeck, A. (1970, January 1). </a:t>
            </a:r>
            <a:r>
              <a:rPr kumimoji="0" lang="en-US" sz="1800" b="0" i="1" u="none" strike="noStrike" cap="none" normalizeH="0" baseline="0" dirty="0" smtClean="0">
                <a:ln>
                  <a:noFill/>
                </a:ln>
                <a:solidFill>
                  <a:srgbClr val="222222"/>
                </a:solidFill>
                <a:effectLst/>
                <a:latin typeface="Arial" panose="020B0604020202020204" pitchFamily="34" charset="0"/>
                <a:cs typeface="Arial" panose="020B0604020202020204" pitchFamily="34" charset="0"/>
              </a:rPr>
              <a:t>Violence, colonialism and Empire in the modern world</a:t>
            </a:r>
            <a:r>
              <a:rPr kumimoji="0" lang="en-US" sz="1800" b="0" i="0" u="none" strike="noStrike" cap="none" normalizeH="0" baseline="0" dirty="0" smtClean="0">
                <a:ln>
                  <a:noFill/>
                </a:ln>
                <a:solidFill>
                  <a:srgbClr val="222222"/>
                </a:solidFill>
                <a:effectLst/>
                <a:latin typeface="Arial" panose="020B0604020202020204" pitchFamily="34" charset="0"/>
                <a:cs typeface="Arial" panose="020B0604020202020204" pitchFamily="34" charset="0"/>
              </a:rPr>
              <a:t>. Research Bank. Retrieved January 31, 2022, from </a:t>
            </a:r>
            <a:r>
              <a:rPr kumimoji="0" lang="en-US" sz="1800" b="0" i="0" u="none" strike="noStrike" cap="none" normalizeH="0" baseline="0" dirty="0" smtClean="0">
                <a:ln>
                  <a:noFill/>
                </a:ln>
                <a:solidFill>
                  <a:srgbClr val="1155CC"/>
                </a:solidFill>
                <a:effectLst/>
                <a:latin typeface="Arial" panose="020B0604020202020204" pitchFamily="34" charset="0"/>
                <a:cs typeface="Arial" panose="020B0604020202020204" pitchFamily="34" charset="0"/>
                <a:hlinkClick r:id="rId4"/>
              </a:rPr>
              <a:t>https://acuresearchbank.acu.edu.au/item/85xxq/violence-colonialism-and-empire-in-the-modern-world</a:t>
            </a:r>
            <a:r>
              <a:rPr kumimoji="0" lang="en-US" sz="1800" b="0" i="0" u="none" strike="noStrike" cap="none" normalizeH="0" baseline="0" dirty="0" smtClean="0">
                <a:ln>
                  <a:noFill/>
                </a:ln>
                <a:solidFill>
                  <a:schemeClr val="tx1"/>
                </a:solidFill>
                <a:effectLst/>
              </a:rPr>
              <a:t> </a:t>
            </a:r>
          </a:p>
        </p:txBody>
      </p:sp>
      <p:sp>
        <p:nvSpPr>
          <p:cNvPr id="6" name="Rectangle 3"/>
          <p:cNvSpPr>
            <a:spLocks noChangeArrowheads="1"/>
          </p:cNvSpPr>
          <p:nvPr/>
        </p:nvSpPr>
        <p:spPr bwMode="auto">
          <a:xfrm>
            <a:off x="904741" y="3892191"/>
            <a:ext cx="9783417" cy="92333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1800" b="0" i="1" u="none" strike="noStrike" cap="none" normalizeH="0" baseline="0" smtClean="0">
                <a:ln>
                  <a:noFill/>
                </a:ln>
                <a:solidFill>
                  <a:srgbClr val="222222"/>
                </a:solidFill>
                <a:effectLst/>
                <a:latin typeface="Arial" panose="020B0604020202020204" pitchFamily="34" charset="0"/>
                <a:cs typeface="Arial" panose="020B0604020202020204" pitchFamily="34" charset="0"/>
              </a:rPr>
              <a:t>Violence, colonialism and Empire in the modern world ...</a:t>
            </a:r>
            <a:r>
              <a:rPr kumimoji="0" lang="en-US" sz="1800" b="0" i="0" u="none" strike="noStrike" cap="none" normalizeH="0" baseline="0" smtClean="0">
                <a:ln>
                  <a:noFill/>
                </a:ln>
                <a:solidFill>
                  <a:srgbClr val="222222"/>
                </a:solidFill>
                <a:effectLst/>
                <a:latin typeface="Arial" panose="020B0604020202020204" pitchFamily="34" charset="0"/>
                <a:cs typeface="Arial" panose="020B0604020202020204" pitchFamily="34" charset="0"/>
              </a:rPr>
              <a:t> (n.d.). Retrieved January 31, 2022, from </a:t>
            </a:r>
            <a:r>
              <a:rPr kumimoji="0" lang="en-US" sz="1800" b="0" i="0" u="none" strike="noStrike" cap="none" normalizeH="0" baseline="0" smtClean="0">
                <a:ln>
                  <a:noFill/>
                </a:ln>
                <a:solidFill>
                  <a:srgbClr val="1155CC"/>
                </a:solidFill>
                <a:effectLst/>
                <a:latin typeface="Arial" panose="020B0604020202020204" pitchFamily="34" charset="0"/>
                <a:cs typeface="Arial" panose="020B0604020202020204" pitchFamily="34" charset="0"/>
                <a:hlinkClick r:id="rId5"/>
              </a:rPr>
              <a:t>https://www.researchgate.net/publication/322176214_Violence_Colonialism_and_Empire_in_the_Modern_World</a:t>
            </a:r>
            <a:r>
              <a:rPr kumimoji="0" lang="en-US" sz="1800" b="0" i="0" u="none" strike="noStrike" cap="none" normalizeH="0" baseline="0" smtClean="0">
                <a:ln>
                  <a:noFill/>
                </a:ln>
                <a:solidFill>
                  <a:schemeClr val="tx1"/>
                </a:solidFill>
                <a:effectLst/>
              </a:rPr>
              <a:t> </a:t>
            </a:r>
            <a:endParaRPr kumimoji="0" lang="en-US" sz="1800" b="0" i="0" u="none" strike="noStrike" cap="none" normalizeH="0" baseline="0" smtClean="0">
              <a:ln>
                <a:noFill/>
              </a:ln>
              <a:solidFill>
                <a:schemeClr val="tx1"/>
              </a:solidFill>
              <a:effectLst/>
              <a:latin typeface="Arial" panose="020B0604020202020204" pitchFamily="34" charset="0"/>
            </a:endParaRPr>
          </a:p>
        </p:txBody>
      </p:sp>
      <p:sp>
        <p:nvSpPr>
          <p:cNvPr id="7" name="Rectangle 4"/>
          <p:cNvSpPr>
            <a:spLocks noChangeArrowheads="1"/>
          </p:cNvSpPr>
          <p:nvPr/>
        </p:nvSpPr>
        <p:spPr bwMode="auto">
          <a:xfrm>
            <a:off x="951730" y="5485154"/>
            <a:ext cx="9736428" cy="92333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sz="1800" b="0" i="1" u="none" strike="noStrike" cap="none" normalizeH="0" baseline="0" smtClean="0">
                <a:ln>
                  <a:noFill/>
                </a:ln>
                <a:solidFill>
                  <a:srgbClr val="222222"/>
                </a:solidFill>
                <a:effectLst/>
                <a:latin typeface="Arial" panose="020B0604020202020204" pitchFamily="34" charset="0"/>
                <a:cs typeface="Arial" panose="020B0604020202020204" pitchFamily="34" charset="0"/>
              </a:rPr>
              <a:t>Violence, colonialism and Empire in the modern world</a:t>
            </a:r>
            <a:r>
              <a:rPr kumimoji="0" lang="en-US" sz="1800" b="0" i="0" u="none" strike="noStrike" cap="none" normalizeH="0" baseline="0" smtClean="0">
                <a:ln>
                  <a:noFill/>
                </a:ln>
                <a:solidFill>
                  <a:srgbClr val="222222"/>
                </a:solidFill>
                <a:effectLst/>
                <a:latin typeface="Arial" panose="020B0604020202020204" pitchFamily="34" charset="0"/>
                <a:cs typeface="Arial" panose="020B0604020202020204" pitchFamily="34" charset="0"/>
              </a:rPr>
              <a:t>. Find in a library with WorldCat. (n.d.). Retrieved January 31, 2022, from </a:t>
            </a:r>
            <a:r>
              <a:rPr kumimoji="0" lang="en-US" sz="1800" b="0" i="0" u="none" strike="noStrike" cap="none" normalizeH="0" baseline="0" smtClean="0">
                <a:ln>
                  <a:noFill/>
                </a:ln>
                <a:solidFill>
                  <a:srgbClr val="1155CC"/>
                </a:solidFill>
                <a:effectLst/>
                <a:latin typeface="Arial" panose="020B0604020202020204" pitchFamily="34" charset="0"/>
                <a:cs typeface="Arial" panose="020B0604020202020204" pitchFamily="34" charset="0"/>
                <a:hlinkClick r:id="rId6"/>
              </a:rPr>
              <a:t>https://www.worldcat.org/title/violence-colonialism-and-empire-in-the-modern-world/oclc/1006878671</a:t>
            </a:r>
            <a:r>
              <a:rPr kumimoji="0" lang="en-US" sz="1800" b="0" i="0" u="none" strike="noStrike" cap="none" normalizeH="0" baseline="0" smtClean="0">
                <a:ln>
                  <a:noFill/>
                </a:ln>
                <a:solidFill>
                  <a:srgbClr val="222222"/>
                </a:solidFill>
                <a:effectLst/>
                <a:latin typeface="Arial" panose="020B0604020202020204" pitchFamily="34" charset="0"/>
                <a:cs typeface="Arial" panose="020B0604020202020204" pitchFamily="34" charset="0"/>
              </a:rPr>
              <a:t> </a:t>
            </a:r>
            <a:r>
              <a:rPr kumimoji="0" lang="en-US" sz="1800" b="0" i="0" u="none" strike="noStrike" cap="none" normalizeH="0" baseline="0" smtClean="0">
                <a:ln>
                  <a:noFill/>
                </a:ln>
                <a:solidFill>
                  <a:schemeClr val="tx1"/>
                </a:solidFill>
                <a:effectLst/>
              </a:rPr>
              <a:t> </a:t>
            </a:r>
            <a:endParaRPr kumimoji="0" lang="en-US" sz="1800" b="0" i="0" u="none" strike="noStrike" cap="none" normalizeH="0" baseline="0" smtClean="0">
              <a:ln>
                <a:noFill/>
              </a:ln>
              <a:solidFill>
                <a:schemeClr val="tx1"/>
              </a:solidFill>
              <a:effectLst/>
              <a:latin typeface="Arial" panose="020B0604020202020204" pitchFamily="34" charset="0"/>
            </a:endParaRPr>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700658385"/>
      </p:ext>
    </p:extLst>
  </p:cSld>
  <p:clrMapOvr>
    <a:masterClrMapping/>
  </p:clrMapOvr>
  <mc:AlternateContent xmlns:mc="http://schemas.openxmlformats.org/markup-compatibility/2006">
    <mc:Choice xmlns:p14="http://schemas.microsoft.com/office/powerpoint/2010/main" Requires="p14">
      <p:transition spd="slow" p14:dur="2000" advTm="60363"/>
    </mc:Choice>
    <mc:Fallback>
      <p:transition spd="slow" advTm="60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1547</TotalTime>
  <Words>374</Words>
  <Application>Microsoft Office PowerPoint</Application>
  <PresentationFormat>Widescreen</PresentationFormat>
  <Paragraphs>38</Paragraphs>
  <Slides>11</Slides>
  <Notes>0</Notes>
  <HiddenSlides>0</HiddenSlides>
  <MMClips>11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Century Gothic</vt:lpstr>
      <vt:lpstr>Vapor Trail</vt:lpstr>
      <vt:lpstr>Violence, Colonialism and Empire in the Modern World</vt:lpstr>
      <vt:lpstr>PowerPoint Presentation</vt:lpstr>
      <vt:lpstr>Colonialism</vt:lpstr>
      <vt:lpstr>Empire</vt:lpstr>
      <vt:lpstr>About the Novel</vt:lpstr>
      <vt:lpstr>History behind the Novel</vt:lpstr>
      <vt:lpstr>The novel points out the following:</vt:lpstr>
      <vt:lpstr>PowerPoint Presentation</vt:lpstr>
      <vt:lpstr>Note to remember*</vt:lpstr>
      <vt:lpstr>Concluding</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Violence, Colonialism and Empire in the Modern World</dc:title>
  <dc:creator>Microsoft account</dc:creator>
  <cp:lastModifiedBy>Microsoft account</cp:lastModifiedBy>
  <cp:revision>13</cp:revision>
  <dcterms:created xsi:type="dcterms:W3CDTF">2022-01-31T14:47:14Z</dcterms:created>
  <dcterms:modified xsi:type="dcterms:W3CDTF">2022-02-01T16:34:25Z</dcterms:modified>
</cp:coreProperties>
</file>