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87" r:id="rId2"/>
    <p:sldId id="275" r:id="rId3"/>
    <p:sldId id="269" r:id="rId4"/>
    <p:sldId id="264" r:id="rId5"/>
    <p:sldId id="276" r:id="rId6"/>
    <p:sldId id="277" r:id="rId7"/>
    <p:sldId id="278" r:id="rId8"/>
    <p:sldId id="283" r:id="rId9"/>
    <p:sldId id="280" r:id="rId10"/>
    <p:sldId id="286" r:id="rId11"/>
    <p:sldId id="282" r:id="rId12"/>
    <p:sldId id="273" r:id="rId13"/>
    <p:sldId id="262" r:id="rId14"/>
    <p:sldId id="284" r:id="rId15"/>
    <p:sldId id="285" r:id="rId16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1152">
          <p15:clr>
            <a:srgbClr val="A4A3A4"/>
          </p15:clr>
        </p15:guide>
        <p15:guide id="5" orient="horz" pos="3360">
          <p15:clr>
            <a:srgbClr val="A4A3A4"/>
          </p15:clr>
        </p15:guide>
        <p15:guide id="6" orient="horz" pos="3072">
          <p15:clr>
            <a:srgbClr val="A4A3A4"/>
          </p15:clr>
        </p15:guide>
        <p15:guide id="7" orient="horz" pos="864">
          <p15:clr>
            <a:srgbClr val="A4A3A4"/>
          </p15:clr>
        </p15:guide>
        <p15:guide id="8" orient="horz" pos="528">
          <p15:clr>
            <a:srgbClr val="A4A3A4"/>
          </p15:clr>
        </p15:guide>
        <p15:guide id="9" orient="horz" pos="2784">
          <p15:clr>
            <a:srgbClr val="A4A3A4"/>
          </p15:clr>
        </p15:guide>
        <p15:guide id="10" pos="3839">
          <p15:clr>
            <a:srgbClr val="A4A3A4"/>
          </p15:clr>
        </p15:guide>
        <p15:guide id="11" pos="959">
          <p15:clr>
            <a:srgbClr val="A4A3A4"/>
          </p15:clr>
        </p15:guide>
        <p15:guide id="12" pos="7007">
          <p15:clr>
            <a:srgbClr val="A4A3A4"/>
          </p15:clr>
        </p15:guide>
        <p15:guide id="13" pos="6719">
          <p15:clr>
            <a:srgbClr val="A4A3A4"/>
          </p15:clr>
        </p15:guide>
        <p15:guide id="14" pos="6143">
          <p15:clr>
            <a:srgbClr val="A4A3A4"/>
          </p15:clr>
        </p15:guide>
        <p15:guide id="15" pos="3983">
          <p15:clr>
            <a:srgbClr val="A4A3A4"/>
          </p15:clr>
        </p15:guide>
        <p15:guide id="16" pos="527">
          <p15:clr>
            <a:srgbClr val="A4A3A4"/>
          </p15:clr>
        </p15:guide>
        <p15:guide id="17" pos="715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60"/>
  </p:normalViewPr>
  <p:slideViewPr>
    <p:cSldViewPr>
      <p:cViewPr varScale="1">
        <p:scale>
          <a:sx n="86" d="100"/>
          <a:sy n="86" d="100"/>
        </p:scale>
        <p:origin x="422" y="53"/>
      </p:cViewPr>
      <p:guideLst>
        <p:guide orient="horz" pos="2160"/>
        <p:guide orient="horz" pos="1008"/>
        <p:guide orient="horz" pos="3792"/>
        <p:guide orient="horz" pos="1152"/>
        <p:guide orient="horz" pos="3360"/>
        <p:guide orient="horz" pos="3072"/>
        <p:guide orient="horz" pos="864"/>
        <p:guide orient="horz" pos="528"/>
        <p:guide orient="horz" pos="2784"/>
        <p:guide pos="3839"/>
        <p:guide pos="959"/>
        <p:guide pos="7007"/>
        <p:guide pos="6719"/>
        <p:guide pos="6143"/>
        <p:guide pos="3983"/>
        <p:guide pos="527"/>
        <p:guide pos="715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4" d="100"/>
          <a:sy n="84" d="100"/>
        </p:scale>
        <p:origin x="1002" y="6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A8D02-4E65-4CCD-8312-4AB164C6C77D}" type="datetimeFigureOut">
              <a:rPr lang="en-US"/>
              <a:t>4/30/2020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19DBA-4540-49B3-8FA9-6259387ECF9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876198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A755D9-D361-47B8-9652-3B4EA9776CE5}" type="datetimeFigureOut">
              <a:rPr lang="en-US"/>
              <a:t>4/30/2020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36274-F2B9-4C45-BBB4-0EDF4CD651A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47688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15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567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8859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152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371600"/>
            <a:ext cx="9144000" cy="3505200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4953000"/>
            <a:ext cx="8229600" cy="10668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/>
              <a:t>4/30/2020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5686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/>
              <a:t>4/30/2020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99455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514601"/>
            <a:ext cx="9144000" cy="2819400"/>
          </a:xfrm>
        </p:spPr>
        <p:txBody>
          <a:bodyPr anchor="b">
            <a:noAutofit/>
          </a:bodyPr>
          <a:lstStyle>
            <a:lvl1pPr algn="l">
              <a:defRPr sz="6600" b="0" i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990600"/>
            <a:ext cx="8229600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/>
              <a:t>4/30/2020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0699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4" y="1828800"/>
            <a:ext cx="4645152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5412" y="1828800"/>
            <a:ext cx="4648201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5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/>
              <a:t>4/30/2020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6970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828800"/>
            <a:ext cx="46451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4" y="2667000"/>
            <a:ext cx="464515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 baseline="0"/>
            </a:lvl6pPr>
            <a:lvl7pPr>
              <a:defRPr sz="1400" baseline="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78462" y="1828800"/>
            <a:ext cx="46451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78462" y="2667000"/>
            <a:ext cx="464515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/>
              <a:t>4/30/2020</a:t>
            </a:fld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0123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/>
              <a:t>4/30/2020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55701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/>
              <a:t>4/30/2020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2017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13" y="2590800"/>
            <a:ext cx="3276599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Text Placeholder 2"/>
          <p:cNvSpPr>
            <a:spLocks noGrp="1"/>
          </p:cNvSpPr>
          <p:nvPr>
            <p:ph type="body" sz="half" idx="2"/>
          </p:nvPr>
        </p:nvSpPr>
        <p:spPr>
          <a:xfrm>
            <a:off x="836613" y="4648200"/>
            <a:ext cx="3276599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5180012" y="838200"/>
            <a:ext cx="6172201" cy="5181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8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/>
              <a:pPr/>
              <a:t>4/30/2020</a:t>
            </a:fld>
            <a:endParaRPr dirty="0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p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1828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13" y="2590800"/>
            <a:ext cx="3276599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2"/>
          <p:cNvSpPr>
            <a:spLocks noGrp="1"/>
          </p:cNvSpPr>
          <p:nvPr>
            <p:ph type="body" sz="half" idx="2"/>
          </p:nvPr>
        </p:nvSpPr>
        <p:spPr>
          <a:xfrm>
            <a:off x="836613" y="4648200"/>
            <a:ext cx="3276599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3"/>
          <p:cNvSpPr>
            <a:spLocks noGrp="1"/>
          </p:cNvSpPr>
          <p:nvPr>
            <p:ph type="pic" idx="1"/>
          </p:nvPr>
        </p:nvSpPr>
        <p:spPr>
          <a:xfrm>
            <a:off x="5484812" y="836610"/>
            <a:ext cx="5867401" cy="5183190"/>
          </a:xfrm>
          <a:solidFill>
            <a:schemeClr val="bg2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pic>
        <p:nvPicPr>
          <p:cNvPr id="9" name="Picture 4" descr="An empty placeholder to add an image. Click on the placeholder and select the image that you wish to ad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812" y="458787"/>
            <a:ext cx="6626225" cy="5938837"/>
          </a:xfrm>
          <a:prstGeom prst="rect">
            <a:avLst/>
          </a:prstGeom>
          <a:noFill/>
          <a:ln>
            <a:noFill/>
          </a:ln>
          <a:effectLst>
            <a:outerShdw blurRad="292100" algn="ctr" rotWithShape="0">
              <a:prstClr val="black">
                <a:alpha val="36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469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/>
              <a:t>4/30/2020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422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2" y="533400"/>
            <a:ext cx="1371600" cy="5592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1" y="533400"/>
            <a:ext cx="8077201" cy="5592764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/>
              <a:t>4/30/2020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5018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828800"/>
            <a:ext cx="9601200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1517950" y="6172200"/>
            <a:ext cx="6862462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2"/>
          </p:nvPr>
        </p:nvSpPr>
        <p:spPr>
          <a:xfrm>
            <a:off x="8609012" y="6172200"/>
            <a:ext cx="1320059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3829175-527E-46A3-863C-1BB1F163B849}" type="datetimeFigureOut">
              <a:rPr lang="en-US" smtClean="0"/>
              <a:pPr/>
              <a:t>4/30/2020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33012" y="6172200"/>
            <a:ext cx="9906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5137D0E-4A4F-4307-8994-C1891D747D5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050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3838" algn="l" defTabSz="914400" rtl="0" eaLnBrk="1" latinLnBrk="0" hangingPunct="1">
        <a:lnSpc>
          <a:spcPct val="90000"/>
        </a:lnSpc>
        <a:spcBef>
          <a:spcPts val="8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41363" indent="-17145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6788" indent="-173038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8088" indent="-173038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444752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82496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157984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noisilyfestival/videos/239968023864636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dreads.com/quotes/441127-the-most-terrifying-thing-is-to-accept-oneself-completely?page=11" TargetMode="Externa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noisilyfestival/videos/239968023864636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kamiel-proost.com/artwork-category/magical-paintings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amiel-proost.com/artwork-category/magical-paintings/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8ED1AB-99AC-449C-B59F-C9695F0D52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814" y="441701"/>
            <a:ext cx="11949196" cy="5974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49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1764" y="4433896"/>
            <a:ext cx="5760640" cy="1354832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>
                <a:latin typeface="Bradley Hand ITC" panose="03070402050302030203" pitchFamily="66" charset="0"/>
              </a:rPr>
              <a:t>A Presentation by </a:t>
            </a:r>
            <a:br>
              <a:rPr lang="en-GB" sz="3600" dirty="0">
                <a:latin typeface="Bradley Hand ITC" panose="03070402050302030203" pitchFamily="66" charset="0"/>
              </a:rPr>
            </a:br>
            <a:r>
              <a:rPr lang="en-GB" sz="3600" dirty="0">
                <a:latin typeface="Bradley Hand ITC" panose="03070402050302030203" pitchFamily="66" charset="0"/>
              </a:rPr>
              <a:t>Rachel Walters-Jones</a:t>
            </a:r>
            <a:br>
              <a:rPr lang="en-GB" sz="3600" dirty="0">
                <a:latin typeface="Bradley Hand ITC" panose="03070402050302030203" pitchFamily="66" charset="0"/>
              </a:rPr>
            </a:br>
            <a:r>
              <a:rPr lang="en-GB" sz="3600" dirty="0">
                <a:latin typeface="Bradley Hand ITC" panose="03070402050302030203" pitchFamily="66" charset="0"/>
              </a:rPr>
              <a:t>1809488</a:t>
            </a:r>
            <a:endParaRPr lang="en-US" sz="36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5BAB8F4-FE4D-4D03-8F3E-6BBB2ACB7E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764" y="1556792"/>
            <a:ext cx="6696744" cy="2599928"/>
          </a:xfrm>
        </p:spPr>
        <p:txBody>
          <a:bodyPr/>
          <a:lstStyle/>
          <a:p>
            <a:r>
              <a:rPr lang="en-GB" sz="5400" b="1" dirty="0">
                <a:latin typeface="Bradley Hand ITC" panose="03070402050302030203" pitchFamily="66" charset="0"/>
              </a:rPr>
              <a:t>“The Most Terrifying Thing is to Accept Oneself Completely”</a:t>
            </a:r>
            <a:endParaRPr lang="en-GB" sz="5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000A16-9BEA-4BF8-87A8-A141D19448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4492" y="146019"/>
            <a:ext cx="4657748" cy="65659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D2B690-EF67-4D46-9E2C-772B467B72BE}"/>
              </a:ext>
            </a:extLst>
          </p:cNvPr>
          <p:cNvSpPr txBox="1"/>
          <p:nvPr/>
        </p:nvSpPr>
        <p:spPr>
          <a:xfrm>
            <a:off x="4222204" y="606590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radley Hand ITC" panose="03070402050302030203" pitchFamily="66" charset="0"/>
              </a:rPr>
              <a:t>(Carl Jung, </a:t>
            </a:r>
            <a:r>
              <a:rPr lang="en-GB" dirty="0" err="1">
                <a:latin typeface="Bradley Hand ITC" panose="03070402050302030203" pitchFamily="66" charset="0"/>
              </a:rPr>
              <a:t>GoodReads</a:t>
            </a:r>
            <a:r>
              <a:rPr lang="en-GB" dirty="0">
                <a:latin typeface="Bradley Hand ITC" panose="03070402050302030203" pitchFamily="66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275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>
                <a:latin typeface="Bradley Hand ITC" panose="03070402050302030203" pitchFamily="66" charset="0"/>
              </a:rPr>
              <a:t>Content  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Bradley Hand ITC" panose="03070402050302030203" pitchFamily="66" charset="0"/>
              </a:rPr>
              <a:t>I am a Contribution – Strengths </a:t>
            </a:r>
          </a:p>
          <a:p>
            <a:r>
              <a:rPr lang="en-US" sz="2800" b="1" dirty="0">
                <a:latin typeface="Bradley Hand ITC" panose="03070402050302030203" pitchFamily="66" charset="0"/>
              </a:rPr>
              <a:t>I am Reluctant – Limitations </a:t>
            </a:r>
          </a:p>
          <a:p>
            <a:r>
              <a:rPr lang="en-US" sz="2800" b="1" dirty="0">
                <a:latin typeface="Bradley Hand ITC" panose="03070402050302030203" pitchFamily="66" charset="0"/>
              </a:rPr>
              <a:t>I am Questioning – Supervision </a:t>
            </a:r>
          </a:p>
          <a:p>
            <a:r>
              <a:rPr lang="en-US" sz="2800" b="1" dirty="0">
                <a:latin typeface="Bradley Hand ITC" panose="03070402050302030203" pitchFamily="66" charset="0"/>
              </a:rPr>
              <a:t>I am Answering – Personal Therapy </a:t>
            </a:r>
          </a:p>
          <a:p>
            <a:r>
              <a:rPr lang="en-US" sz="2800" b="1" dirty="0">
                <a:latin typeface="Bradley Hand ITC" panose="03070402050302030203" pitchFamily="66" charset="0"/>
              </a:rPr>
              <a:t>I am Connected at the Source – Personal Support </a:t>
            </a:r>
          </a:p>
          <a:p>
            <a:r>
              <a:rPr lang="en-US" sz="2800" b="1" dirty="0">
                <a:latin typeface="Bradley Hand ITC" panose="03070402050302030203" pitchFamily="66" charset="0"/>
              </a:rPr>
              <a:t>I am Your Ally – Self-Care </a:t>
            </a:r>
          </a:p>
          <a:p>
            <a:r>
              <a:rPr lang="en-US" sz="2800" b="1" dirty="0">
                <a:latin typeface="Bradley Hand ITC" panose="03070402050302030203" pitchFamily="66" charset="0"/>
              </a:rPr>
              <a:t>I am Magic</a:t>
            </a:r>
          </a:p>
        </p:txBody>
      </p:sp>
    </p:spTree>
    <p:extLst>
      <p:ext uri="{BB962C8B-B14F-4D97-AF65-F5344CB8AC3E}">
        <p14:creationId xmlns:p14="http://schemas.microsoft.com/office/powerpoint/2010/main" val="412428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3196"/>
            <a:ext cx="3816424" cy="1924050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Bradley Hand ITC" panose="03070402050302030203" pitchFamily="66" charset="0"/>
              </a:rPr>
              <a:t>I am a Contribution</a:t>
            </a:r>
            <a:r>
              <a:rPr lang="en-US" sz="3600" dirty="0">
                <a:latin typeface="Bradley Hand ITC" panose="03070402050302030203" pitchFamily="66" charset="0"/>
              </a:rPr>
              <a:t> </a:t>
            </a:r>
            <a:br>
              <a:rPr lang="en-US" sz="2800" dirty="0">
                <a:latin typeface="Bradley Hand ITC" panose="03070402050302030203" pitchFamily="66" charset="0"/>
              </a:rPr>
            </a:b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0" y="1796062"/>
            <a:ext cx="4608512" cy="2016224"/>
          </a:xfrm>
        </p:spPr>
        <p:txBody>
          <a:bodyPr>
            <a:normAutofit/>
          </a:bodyPr>
          <a:lstStyle/>
          <a:p>
            <a:r>
              <a:rPr lang="en-GB" sz="2200" b="1" dirty="0">
                <a:latin typeface="Bradley Hand ITC" panose="03070402050302030203" pitchFamily="66" charset="0"/>
              </a:rPr>
              <a:t>“Boundaries are fundamental to the </a:t>
            </a:r>
            <a:r>
              <a:rPr lang="en-GB" sz="2200" b="1" dirty="0" err="1">
                <a:latin typeface="Bradley Hand ITC" panose="03070402050302030203" pitchFamily="66" charset="0"/>
              </a:rPr>
              <a:t>counseling</a:t>
            </a:r>
            <a:r>
              <a:rPr lang="en-GB" sz="2200" b="1" dirty="0">
                <a:latin typeface="Bradley Hand ITC" panose="03070402050302030203" pitchFamily="66" charset="0"/>
              </a:rPr>
              <a:t> or therapy process and are thought to promote effective treatment because they protect client welfare” (Speight, 2017, p. 135).</a:t>
            </a:r>
          </a:p>
          <a:p>
            <a:endParaRPr lang="en-US" dirty="0"/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4136E1D8-B3ED-49F3-A2BF-37A94AA919A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5831" b="5831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17F4E9-9044-499D-BB95-96BCB462F7C7}"/>
              </a:ext>
            </a:extLst>
          </p:cNvPr>
          <p:cNvSpPr txBox="1"/>
          <p:nvPr/>
        </p:nvSpPr>
        <p:spPr>
          <a:xfrm>
            <a:off x="28973" y="3800209"/>
            <a:ext cx="471430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Bradley Hand ITC" panose="03070402050302030203" pitchFamily="66" charset="0"/>
              </a:rPr>
              <a:t>“As therapist, being curious and slow to understand creates a context for someone to deconstruct their own stories and consequently find meaning for themselves” (Reynolds, 2007, p. 433)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086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B77E36-E351-4E9E-AF26-BF3632FBD2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7305" y="819082"/>
            <a:ext cx="8254213" cy="280682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6030D99-9926-4624-81EE-69AFBAC3DE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9836" y="3933056"/>
            <a:ext cx="4824536" cy="2448272"/>
          </a:xfrm>
        </p:spPr>
        <p:txBody>
          <a:bodyPr>
            <a:normAutofit/>
          </a:bodyPr>
          <a:lstStyle/>
          <a:p>
            <a:r>
              <a:rPr lang="en-US" b="1" dirty="0">
                <a:latin typeface="Bradley Hand ITC" panose="03070402050302030203" pitchFamily="66" charset="0"/>
              </a:rPr>
              <a:t>“I was challenged to ask myself, “What kind of psychologist do I want to be?” Even now, this question keeps me honest in striving to line up my actions with my own values” (Speight, 2017, p. 135).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B77802-753A-44FB-881B-D926C2C87187}"/>
              </a:ext>
            </a:extLst>
          </p:cNvPr>
          <p:cNvSpPr txBox="1"/>
          <p:nvPr/>
        </p:nvSpPr>
        <p:spPr>
          <a:xfrm>
            <a:off x="6814492" y="3789040"/>
            <a:ext cx="468052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Bradley Hand ITC" panose="03070402050302030203" pitchFamily="66" charset="0"/>
              </a:rPr>
              <a:t>“…If they are unable or unwilling to examine their own behaviour, sometimes a desire to help can go too far, turning helpers into “rescuers” unable to differentiate between their own needs and those of their clients” (De Vries, 2010, p. 5).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6F4BA0-19EB-407D-865F-D7C7601B718F}"/>
              </a:ext>
            </a:extLst>
          </p:cNvPr>
          <p:cNvSpPr txBox="1"/>
          <p:nvPr/>
        </p:nvSpPr>
        <p:spPr>
          <a:xfrm>
            <a:off x="261764" y="92078"/>
            <a:ext cx="4975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Bradley Hand ITC" panose="03070402050302030203" pitchFamily="66" charset="0"/>
              </a:rPr>
              <a:t>I am Reluctant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873793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23CEC0A9-3FC0-4EDB-B05B-8126B7E6D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7910" y="1700808"/>
            <a:ext cx="4778694" cy="1229866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latin typeface="Bradley Hand ITC" panose="03070402050302030203" pitchFamily="66" charset="0"/>
              </a:rPr>
              <a:t>I am Questioning </a:t>
            </a:r>
            <a:br>
              <a:rPr lang="en-GB" sz="4000" dirty="0">
                <a:latin typeface="Bradley Hand ITC" panose="03070402050302030203" pitchFamily="66" charset="0"/>
              </a:rPr>
            </a:br>
            <a:endParaRPr lang="en-US" sz="4000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A53BECA1-4AF6-4FA9-8174-C9796D0B99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57910" y="2571395"/>
            <a:ext cx="4608512" cy="2595736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latin typeface="Bradley Hand ITC" panose="03070402050302030203" pitchFamily="66" charset="0"/>
              </a:rPr>
              <a:t>“Many proponents have emphasised that training in developing and maintaining a working alliance with the supervisor is crucial for the therapist in training” (</a:t>
            </a:r>
            <a:r>
              <a:rPr lang="en-GB" sz="2800" b="1" dirty="0" err="1">
                <a:latin typeface="Bradley Hand ITC" panose="03070402050302030203" pitchFamily="66" charset="0"/>
              </a:rPr>
              <a:t>Ybrandt</a:t>
            </a:r>
            <a:r>
              <a:rPr lang="en-GB" sz="2800" b="1" dirty="0">
                <a:latin typeface="Bradley Hand ITC" panose="03070402050302030203" pitchFamily="66" charset="0"/>
              </a:rPr>
              <a:t>, 2016, p. 530). </a:t>
            </a:r>
          </a:p>
          <a:p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225D3EA-A9DF-4083-8019-24A119BC4D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7030" r="3" b="9022"/>
          <a:stretch/>
        </p:blipFill>
        <p:spPr>
          <a:xfrm>
            <a:off x="5180012" y="838200"/>
            <a:ext cx="6172201" cy="5181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8638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BDFFE-449B-4D63-B489-60F1DC27D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5412" y="692696"/>
            <a:ext cx="4265647" cy="83820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Bradley Hand ITC" panose="03070402050302030203" pitchFamily="66" charset="0"/>
              </a:rPr>
              <a:t>I am Answering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EF47C7-BD19-4F9A-9890-B3DEB60C2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291" y="590296"/>
            <a:ext cx="5778529" cy="5677407"/>
          </a:xfrm>
          <a:prstGeom prst="rect">
            <a:avLst/>
          </a:prstGeom>
          <a:noFill/>
        </p:spPr>
      </p:pic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99442269-D478-437D-AF64-69BC6B782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5412" y="1828800"/>
            <a:ext cx="4648201" cy="4191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latin typeface="Bradley Hand ITC" panose="03070402050302030203" pitchFamily="66" charset="0"/>
              </a:rPr>
              <a:t>“Students who have been required to engage in personal psychotherapy have reported that it has helped them with their own personal well-being, helped them gain more self-awareness and insight into biases, improved their ability to cope with the stressors that come from graduate school and joining the profession, and helped them gain a better understanding of the therapeutic process from a client’s perspective” (Elkins </a:t>
            </a:r>
            <a:r>
              <a:rPr lang="en-GB" sz="2400" b="1" i="1" dirty="0">
                <a:latin typeface="Bradley Hand ITC" panose="03070402050302030203" pitchFamily="66" charset="0"/>
              </a:rPr>
              <a:t>et al</a:t>
            </a:r>
            <a:r>
              <a:rPr lang="en-GB" sz="2400" b="1" dirty="0">
                <a:latin typeface="Bradley Hand ITC" panose="03070402050302030203" pitchFamily="66" charset="0"/>
              </a:rPr>
              <a:t>, 2017, p. 211)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148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E3B5C1A-6C21-40BE-8310-465D159E4C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1668" y="2936414"/>
            <a:ext cx="7925487" cy="36518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A6234D-4882-44E8-B61F-648A760B22B3}"/>
              </a:ext>
            </a:extLst>
          </p:cNvPr>
          <p:cNvSpPr txBox="1"/>
          <p:nvPr/>
        </p:nvSpPr>
        <p:spPr>
          <a:xfrm>
            <a:off x="135384" y="900927"/>
            <a:ext cx="40370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Bradley Hand ITC" panose="03070402050302030203" pitchFamily="66" charset="0"/>
              </a:rPr>
              <a:t>“Thus, it is assumed that a positive appraisal of self and other results in a secure marital attachment which is capable of withstanding the vicissitudes of life and fostering emotional healing” (Mutter, 2012, p. 180)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5C9F77-2B00-4D9C-989A-488A3C95A20E}"/>
              </a:ext>
            </a:extLst>
          </p:cNvPr>
          <p:cNvSpPr txBox="1"/>
          <p:nvPr/>
        </p:nvSpPr>
        <p:spPr>
          <a:xfrm>
            <a:off x="4214331" y="900927"/>
            <a:ext cx="36583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Bradley Hand ITC" panose="03070402050302030203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https://www.facebook.com/noisilyfestival/videos/239968023864636/</a:t>
            </a:r>
            <a:endParaRPr lang="en-GB" sz="2000" b="1" dirty="0">
              <a:solidFill>
                <a:schemeClr val="accent6">
                  <a:lumMod val="75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(Vincent, 2020)</a:t>
            </a:r>
          </a:p>
          <a:p>
            <a:endParaRPr lang="en-GB" sz="2000" dirty="0">
              <a:solidFill>
                <a:schemeClr val="accent6">
                  <a:lumMod val="75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Bradley Hand ITC" panose="03070402050302030203" pitchFamily="66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BC7A98-7DC4-4401-9CAB-B868B1F50044}"/>
              </a:ext>
            </a:extLst>
          </p:cNvPr>
          <p:cNvSpPr txBox="1"/>
          <p:nvPr/>
        </p:nvSpPr>
        <p:spPr>
          <a:xfrm>
            <a:off x="7914608" y="900927"/>
            <a:ext cx="41764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“Social connectedness reflects this internal sense of belonging and is defined as the subjective awareness of being in close relationship with the social world” (Lee and Robins, 1998, p. 338)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FAC6C28-5908-4692-895C-A0D703594DCF}"/>
              </a:ext>
            </a:extLst>
          </p:cNvPr>
          <p:cNvSpPr txBox="1">
            <a:spLocks/>
          </p:cNvSpPr>
          <p:nvPr/>
        </p:nvSpPr>
        <p:spPr>
          <a:xfrm>
            <a:off x="2867590" y="166232"/>
            <a:ext cx="6372199" cy="6382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3838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41363" indent="-17145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667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080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44752" indent="-173736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82496" indent="-173736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73736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57984" indent="-173736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dirty="0">
                <a:latin typeface="Bradley Hand ITC" panose="03070402050302030203" pitchFamily="66" charset="0"/>
              </a:rPr>
              <a:t>I am Connected to the Source </a:t>
            </a:r>
          </a:p>
        </p:txBody>
      </p:sp>
    </p:spTree>
    <p:extLst>
      <p:ext uri="{BB962C8B-B14F-4D97-AF65-F5344CB8AC3E}">
        <p14:creationId xmlns:p14="http://schemas.microsoft.com/office/powerpoint/2010/main" val="317432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CA6D2-30D6-4E7F-8E20-19035A6F9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276599" cy="72581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Bradley Hand ITC" panose="03070402050302030203" pitchFamily="66" charset="0"/>
              </a:rPr>
              <a:t>I am Your Ally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C2005F-B995-43A4-B315-724B8D6899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0339" y="1412776"/>
            <a:ext cx="4957088" cy="3168352"/>
          </a:xfrm>
        </p:spPr>
        <p:txBody>
          <a:bodyPr>
            <a:normAutofit/>
          </a:bodyPr>
          <a:lstStyle/>
          <a:p>
            <a:r>
              <a:rPr lang="en-GB" sz="2200" b="1" dirty="0">
                <a:latin typeface="Bradley Hand ITC" panose="03070402050302030203" pitchFamily="66" charset="0"/>
              </a:rPr>
              <a:t>“Results from both the qualitative and quantitative data suggest that being outdoors was perceived as the most helpful aspect of this practice and that the natural environment is a central component in facilitating change” (Revell </a:t>
            </a:r>
            <a:r>
              <a:rPr lang="en-GB" sz="2200" b="1" i="1" dirty="0">
                <a:latin typeface="Bradley Hand ITC" panose="03070402050302030203" pitchFamily="66" charset="0"/>
              </a:rPr>
              <a:t>et al, </a:t>
            </a:r>
            <a:r>
              <a:rPr lang="en-GB" sz="2200" b="1" dirty="0">
                <a:latin typeface="Bradley Hand ITC" panose="03070402050302030203" pitchFamily="66" charset="0"/>
              </a:rPr>
              <a:t>2014, p. 285)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104606F5-1286-4AD9-9C3A-3E66F9CEF47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6018" b="6018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1DF56E-88EA-42A5-9E73-1FBECE42B0D6}"/>
              </a:ext>
            </a:extLst>
          </p:cNvPr>
          <p:cNvSpPr txBox="1"/>
          <p:nvPr/>
        </p:nvSpPr>
        <p:spPr>
          <a:xfrm>
            <a:off x="-19859" y="4189787"/>
            <a:ext cx="460851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Bradley Hand ITC" panose="03070402050302030203" pitchFamily="66" charset="0"/>
              </a:rPr>
              <a:t>“Mindfulness has been defined as paying attention in a particular way: on purpose, in the present moment, and nonjudgmentally(Goldberg, 2018, p. 318)</a:t>
            </a:r>
          </a:p>
        </p:txBody>
      </p:sp>
    </p:spTree>
    <p:extLst>
      <p:ext uri="{BB962C8B-B14F-4D97-AF65-F5344CB8AC3E}">
        <p14:creationId xmlns:p14="http://schemas.microsoft.com/office/powerpoint/2010/main" val="205998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B6176E-2122-43C9-A53D-FC4C1D3AA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3932" y="0"/>
            <a:ext cx="82689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750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C208A2-6FC6-4B9B-A70C-CE45BCB89378}"/>
              </a:ext>
            </a:extLst>
          </p:cNvPr>
          <p:cNvSpPr txBox="1"/>
          <p:nvPr/>
        </p:nvSpPr>
        <p:spPr>
          <a:xfrm>
            <a:off x="229669" y="3933056"/>
            <a:ext cx="72728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Bradley Hand ITC" panose="03070402050302030203" pitchFamily="66" charset="0"/>
              </a:rPr>
              <a:t>Thanks for Listening </a:t>
            </a:r>
          </a:p>
          <a:p>
            <a:r>
              <a:rPr lang="en-GB" sz="2800" dirty="0">
                <a:latin typeface="Bradley Hand ITC" panose="03070402050302030203" pitchFamily="66" charset="0"/>
              </a:rPr>
              <a:t>Rachel Walters-Jones</a:t>
            </a:r>
          </a:p>
          <a:p>
            <a:r>
              <a:rPr lang="en-GB" sz="2800" dirty="0">
                <a:latin typeface="Bradley Hand ITC" panose="03070402050302030203" pitchFamily="66" charset="0"/>
              </a:rPr>
              <a:t>1809488@student.uwtsd.ac.uk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843010-8A30-47F2-93A6-6FFD303E11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2524" y="908720"/>
            <a:ext cx="4712616" cy="47126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0CA8CB-A4D0-4C6F-AB46-66348A7CAD01}"/>
              </a:ext>
            </a:extLst>
          </p:cNvPr>
          <p:cNvSpPr txBox="1"/>
          <p:nvPr/>
        </p:nvSpPr>
        <p:spPr>
          <a:xfrm>
            <a:off x="229669" y="1772816"/>
            <a:ext cx="586474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Bradley Hand ITC" panose="03070402050302030203" pitchFamily="66" charset="0"/>
              </a:rPr>
              <a:t>“The Most Terrifying Thing is to Accept Oneself Completely”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267989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188640"/>
            <a:ext cx="2411758" cy="623664"/>
          </a:xfrm>
        </p:spPr>
        <p:txBody>
          <a:bodyPr/>
          <a:lstStyle/>
          <a:p>
            <a:r>
              <a:rPr lang="en-US" dirty="0"/>
              <a:t>References -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7E6235-5899-4059-97E2-F2597FBC804A}"/>
              </a:ext>
            </a:extLst>
          </p:cNvPr>
          <p:cNvSpPr txBox="1"/>
          <p:nvPr/>
        </p:nvSpPr>
        <p:spPr>
          <a:xfrm>
            <a:off x="189756" y="1039091"/>
            <a:ext cx="11521280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 Vries, M. K. (2010) ‘Leadership Coaching and the Rescuer Syndrome: How to Manage Both Sides of the Couch’,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INSEAD Working Papers Collection,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104, pp. 1-27.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Elkins, A. L., Swift, J. K. and Campbell, K. (2017) ‘Clients’ perceptions of personal psychotherapy or counselling for therapists’,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Counselling Psychology Quarterly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30(2), pp. 211-224. DOI: 10.1080/09515070.2016.1196342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Goldberg, S. B. (2018) ‘Why mindfulness belongs in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counseling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psychology: A synergistic clinical and research agenda’,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Counselling Psychology Quarterly,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31(3), pp. 317-335. DOI: 10.1080/09515070.2017.1314250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Hanna, F. J. (2011) ‘Freedom: Toward an Integration of the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Counseling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Profession’,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Dialogue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50(6), pp. 362-385. DOI: 10.1002/j.1556-6978.2011.tb01921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Jung, C. G. (2011)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Quotable Quote.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https://www.goodreads.com/quotes/441127-the-most-terrifying-thing-is-to-accept-oneself-completely?page=11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28 April 2020).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Karpman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(1968) ‘Fairy Tales and Script Drama Analysis’,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Transactional Analysis Bulletin,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7(26), pp. 49-52.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Lee. R. M and Robins, S. B. (1998) ‘The Relationship Between Social Connectedness and Anxiety, Self-Esteem, and Social Identity’,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Counseling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Psychology,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45(3), pp. 338-345.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970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188640"/>
            <a:ext cx="4536504" cy="623664"/>
          </a:xfrm>
        </p:spPr>
        <p:txBody>
          <a:bodyPr>
            <a:normAutofit/>
          </a:bodyPr>
          <a:lstStyle/>
          <a:p>
            <a:r>
              <a:rPr lang="en-US" dirty="0"/>
              <a:t>References Continued -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29C75B-D87C-4D99-B4E9-EA5990422354}"/>
              </a:ext>
            </a:extLst>
          </p:cNvPr>
          <p:cNvSpPr txBox="1"/>
          <p:nvPr/>
        </p:nvSpPr>
        <p:spPr>
          <a:xfrm>
            <a:off x="261764" y="980728"/>
            <a:ext cx="1065718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Mutter, K. F. (2012) ‘The Practice of Integration With Postmodern Therapies: Exploring the Use of Ingram’s (1995) Model With Emotionally Focused Therapy’,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Psychology &amp; Theology,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40(3), pp. 179-187.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NOISILY MBS LIVE - Releasing &amp; Letting Go with John Vincent of The Hypnosis Lounge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(2020) [Facebook] 15 April. Available at: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https://www.facebook.com/noisilyfestival/videos/239968023864636/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 May 2020).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Proost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(2001)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Ship of Fools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[Acrylic on canvas]. Available at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https://www.kamiel-proost.com/artwork-category/magical-paintings/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23 April 2020).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Proost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(2006)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Shaman: A Sweet Little Meeting Between Life and Death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[Oil on wood].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https://www.kamiel-proost.com/artwork-category/magical-paintings/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23 April 2020).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Proost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(2014/2017)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Magic Mushroom Meditation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[Oil on canvas].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https://www.kamiel-proost.com/artwork-category/magical-paintings/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23 April 2020).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Proost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(1999)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Walker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[Oil on canvas].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https://www.kamiel-proost.com/artwork-category/magical-paintings/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23 April 2020).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671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27282-6359-44D2-9964-92749EB95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748" y="188640"/>
            <a:ext cx="4582244" cy="600980"/>
          </a:xfrm>
        </p:spPr>
        <p:txBody>
          <a:bodyPr/>
          <a:lstStyle/>
          <a:p>
            <a:r>
              <a:rPr lang="en-GB" dirty="0"/>
              <a:t>References Continued -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2296EE-FFA3-4C3B-8FE3-2D8C76B5387E}"/>
              </a:ext>
            </a:extLst>
          </p:cNvPr>
          <p:cNvSpPr txBox="1"/>
          <p:nvPr/>
        </p:nvSpPr>
        <p:spPr>
          <a:xfrm>
            <a:off x="189756" y="644856"/>
            <a:ext cx="1101722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Proost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(2009)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White Rabbit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[Oil on wood panel].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https://www.kamiel-proost.com/artwork-category/magical-paintings/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23 April 2020).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Proost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(2012/2013)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Dreaming of a Safe House to Dream In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[Oil on wood panel].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https://www.kamiel-proost.com/artwork-category/magical-paintings/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23 April 2020).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Proost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(2003)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Orki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[Oil and spray paint on canvas].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https://www.kamiel-proost.com/artwork-category/magical-paintings/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23 April 2020).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Proost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(2003)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Desert Mountain Girl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[Acrylic on canvas].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https://www.kamiel-proost.com/artwork-category/magical-paintings/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23 April 2020).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Proost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(2013)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Shayana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[Oil on canvas].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https://www.kamiel-proost.com/artwork-category/magical-paintings/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23 April 2020).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Proost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(2000)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Cloud Blowers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[Oil on canvas].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https://www.kamiel-proost.com/artwork-category/magical-paintings/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23 April 2020).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Revell, S., Duncan, E. and Cooper, M. (2014) ‘Helpful Aspects of Outdoor Therapy: An Online Preliminary Investigation’,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Counselling and Psychotherapy Research,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14(4), pp. 281-287. DOI: 10.1080/14733145.2013.818159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5643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F774E-85AF-484F-93D9-3ADD4DC68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764" y="116632"/>
            <a:ext cx="4716014" cy="695672"/>
          </a:xfrm>
        </p:spPr>
        <p:txBody>
          <a:bodyPr/>
          <a:lstStyle/>
          <a:p>
            <a:r>
              <a:rPr lang="en-GB" dirty="0"/>
              <a:t>References Continued -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2F7989-E676-4B65-9F3E-D563C1FB3B53}"/>
              </a:ext>
            </a:extLst>
          </p:cNvPr>
          <p:cNvSpPr txBox="1"/>
          <p:nvPr/>
        </p:nvSpPr>
        <p:spPr>
          <a:xfrm>
            <a:off x="405780" y="1124744"/>
            <a:ext cx="108012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Rogers, C. R. (1975) ‘Empathetic: An Unappreciated way of being’,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Counselling Psychologist,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5(2-10), pp. 1-16.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Speight, S. L. (2012) ‘An Exploration of Boundaries and Solidarity in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Counseling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Relationships’,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Counseling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Psychologist,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40(1), pp. 133-157. DOI: 10.1177/0011000011399783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Ybrandt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Sundin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C. and Capone, G. (2016) ‘Trainee Therapists' Views on the Alliance in Psychotherapy and Supervision: A Longitudinal Study’,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Journal of Guidance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 Counselling,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44(5), pp. 530-539.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631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atercolor_16x9">
  <a:themeElements>
    <a:clrScheme name="Watercolor_16x9">
      <a:dk1>
        <a:sysClr val="windowText" lastClr="000000"/>
      </a:dk1>
      <a:lt1>
        <a:sysClr val="window" lastClr="FFFFFF"/>
      </a:lt1>
      <a:dk2>
        <a:srgbClr val="09AFA7"/>
      </a:dk2>
      <a:lt2>
        <a:srgbClr val="AEF1EA"/>
      </a:lt2>
      <a:accent1>
        <a:srgbClr val="08CAC1"/>
      </a:accent1>
      <a:accent2>
        <a:srgbClr val="76C714"/>
      </a:accent2>
      <a:accent3>
        <a:srgbClr val="0E70C2"/>
      </a:accent3>
      <a:accent4>
        <a:srgbClr val="259F39"/>
      </a:accent4>
      <a:accent5>
        <a:srgbClr val="C8C015"/>
      </a:accent5>
      <a:accent6>
        <a:srgbClr val="444FDC"/>
      </a:accent6>
      <a:hlink>
        <a:srgbClr val="76C714"/>
      </a:hlink>
      <a:folHlink>
        <a:srgbClr val="7F7F7F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0001016.potx" id="{8AD53B0B-FC02-4342-9C97-FCB4E3E31C20}" vid="{17FAF719-7E74-4133-9EF7-340AA294087B}"/>
    </a:ext>
  </a:extLst>
</a:theme>
</file>

<file path=ppt/theme/theme2.xml><?xml version="1.0" encoding="utf-8"?>
<a:theme xmlns:a="http://schemas.openxmlformats.org/drawingml/2006/main" name="Office Theme">
  <a:themeElements>
    <a:clrScheme name="Watercolor_16x9">
      <a:dk1>
        <a:sysClr val="windowText" lastClr="000000"/>
      </a:dk1>
      <a:lt1>
        <a:sysClr val="window" lastClr="FFFFFF"/>
      </a:lt1>
      <a:dk2>
        <a:srgbClr val="09AFA7"/>
      </a:dk2>
      <a:lt2>
        <a:srgbClr val="AEF1EA"/>
      </a:lt2>
      <a:accent1>
        <a:srgbClr val="08CAC1"/>
      </a:accent1>
      <a:accent2>
        <a:srgbClr val="76C714"/>
      </a:accent2>
      <a:accent3>
        <a:srgbClr val="0E70C2"/>
      </a:accent3>
      <a:accent4>
        <a:srgbClr val="259F39"/>
      </a:accent4>
      <a:accent5>
        <a:srgbClr val="C8C015"/>
      </a:accent5>
      <a:accent6>
        <a:srgbClr val="444FDC"/>
      </a:accent6>
      <a:hlink>
        <a:srgbClr val="76C714"/>
      </a:hlink>
      <a:folHlink>
        <a:srgbClr val="7F7F7F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Watercolor_16x9">
      <a:dk1>
        <a:sysClr val="windowText" lastClr="000000"/>
      </a:dk1>
      <a:lt1>
        <a:sysClr val="window" lastClr="FFFFFF"/>
      </a:lt1>
      <a:dk2>
        <a:srgbClr val="09AFA7"/>
      </a:dk2>
      <a:lt2>
        <a:srgbClr val="AEF1EA"/>
      </a:lt2>
      <a:accent1>
        <a:srgbClr val="08CAC1"/>
      </a:accent1>
      <a:accent2>
        <a:srgbClr val="76C714"/>
      </a:accent2>
      <a:accent3>
        <a:srgbClr val="0E70C2"/>
      </a:accent3>
      <a:accent4>
        <a:srgbClr val="259F39"/>
      </a:accent4>
      <a:accent5>
        <a:srgbClr val="C8C015"/>
      </a:accent5>
      <a:accent6>
        <a:srgbClr val="444FDC"/>
      </a:accent6>
      <a:hlink>
        <a:srgbClr val="76C714"/>
      </a:hlink>
      <a:folHlink>
        <a:srgbClr val="7F7F7F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1415</TotalTime>
  <Words>1488</Words>
  <Application>Microsoft Office PowerPoint</Application>
  <PresentationFormat>Custom</PresentationFormat>
  <Paragraphs>87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Bradley Hand ITC</vt:lpstr>
      <vt:lpstr>Palatino Linotype</vt:lpstr>
      <vt:lpstr>Times New Roman</vt:lpstr>
      <vt:lpstr>Watercolor_16x9</vt:lpstr>
      <vt:lpstr>PowerPoint Presentation</vt:lpstr>
      <vt:lpstr>“The Most Terrifying Thing is to Accept Oneself Completely”</vt:lpstr>
      <vt:lpstr>Content  </vt:lpstr>
      <vt:lpstr>I am a Contribution  </vt:lpstr>
      <vt:lpstr>PowerPoint Presentation</vt:lpstr>
      <vt:lpstr>I am Questioning  </vt:lpstr>
      <vt:lpstr>I am Answering </vt:lpstr>
      <vt:lpstr>PowerPoint Presentation</vt:lpstr>
      <vt:lpstr>I am Your Ally </vt:lpstr>
      <vt:lpstr>PowerPoint Presentation</vt:lpstr>
      <vt:lpstr>PowerPoint Presentation</vt:lpstr>
      <vt:lpstr>References - </vt:lpstr>
      <vt:lpstr>References Continued - </vt:lpstr>
      <vt:lpstr>References Continued -</vt:lpstr>
      <vt:lpstr>References Continued -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Jones (1809488)</dc:creator>
  <cp:lastModifiedBy>Rachel Jones (1809488)</cp:lastModifiedBy>
  <cp:revision>11</cp:revision>
  <dcterms:created xsi:type="dcterms:W3CDTF">2020-05-01T13:24:18Z</dcterms:created>
  <dcterms:modified xsi:type="dcterms:W3CDTF">2020-05-02T12:59:54Z</dcterms:modified>
</cp:coreProperties>
</file>