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1" r:id="rId8"/>
    <p:sldId id="263" r:id="rId9"/>
    <p:sldId id="264" r:id="rId10"/>
    <p:sldId id="265" r:id="rId11"/>
    <p:sldId id="266" r:id="rId12"/>
    <p:sldId id="268" r:id="rId13"/>
    <p:sldId id="267" r:id="rId14"/>
    <p:sldId id="269" r:id="rId15"/>
    <p:sldId id="270" r:id="rId16"/>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157" autoAdjust="0"/>
  </p:normalViewPr>
  <p:slideViewPr>
    <p:cSldViewPr snapToGrid="0">
      <p:cViewPr varScale="1">
        <p:scale>
          <a:sx n="72" d="100"/>
          <a:sy n="72" d="100"/>
        </p:scale>
        <p:origin x="1027"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68F99-D2F6-671E-AE24-6BCC33620C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A908C1-B93A-7CED-E9E4-59D4075930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17B936-97EC-CA2A-FB5A-0F8D0F72C8E4}"/>
              </a:ext>
            </a:extLst>
          </p:cNvPr>
          <p:cNvSpPr>
            <a:spLocks noGrp="1"/>
          </p:cNvSpPr>
          <p:nvPr>
            <p:ph type="dt" sz="half" idx="10"/>
          </p:nvPr>
        </p:nvSpPr>
        <p:spPr/>
        <p:txBody>
          <a:bodyPr/>
          <a:lstStyle/>
          <a:p>
            <a:fld id="{9DCBE8D5-0963-41FB-86C7-9EDE0F5CCA5B}" type="datetimeFigureOut">
              <a:rPr lang="en-GB" smtClean="0"/>
              <a:t>16/02/2026</a:t>
            </a:fld>
            <a:endParaRPr lang="en-GB"/>
          </a:p>
        </p:txBody>
      </p:sp>
      <p:sp>
        <p:nvSpPr>
          <p:cNvPr id="5" name="Footer Placeholder 4">
            <a:extLst>
              <a:ext uri="{FF2B5EF4-FFF2-40B4-BE49-F238E27FC236}">
                <a16:creationId xmlns:a16="http://schemas.microsoft.com/office/drawing/2014/main" id="{5BC42CCF-03F0-3290-6CF7-D9EDF71F65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225311-B697-8EA4-D2F8-2BDD49BCA617}"/>
              </a:ext>
            </a:extLst>
          </p:cNvPr>
          <p:cNvSpPr>
            <a:spLocks noGrp="1"/>
          </p:cNvSpPr>
          <p:nvPr>
            <p:ph type="sldNum" sz="quarter" idx="12"/>
          </p:nvPr>
        </p:nvSpPr>
        <p:spPr/>
        <p:txBody>
          <a:bodyPr/>
          <a:lstStyle/>
          <a:p>
            <a:fld id="{ABF05C0A-6AD8-404D-9821-284CA2E96973}" type="slidenum">
              <a:rPr lang="en-GB" smtClean="0"/>
              <a:t>‹#›</a:t>
            </a:fld>
            <a:endParaRPr lang="en-GB"/>
          </a:p>
        </p:txBody>
      </p:sp>
    </p:spTree>
    <p:extLst>
      <p:ext uri="{BB962C8B-B14F-4D97-AF65-F5344CB8AC3E}">
        <p14:creationId xmlns:p14="http://schemas.microsoft.com/office/powerpoint/2010/main" val="1488580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E0938-94C2-913F-2C43-D592B220D5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75176F-78A0-E99E-E512-B7432E0198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04176A-5228-9A98-BAEC-1A3B1507B639}"/>
              </a:ext>
            </a:extLst>
          </p:cNvPr>
          <p:cNvSpPr>
            <a:spLocks noGrp="1"/>
          </p:cNvSpPr>
          <p:nvPr>
            <p:ph type="dt" sz="half" idx="10"/>
          </p:nvPr>
        </p:nvSpPr>
        <p:spPr/>
        <p:txBody>
          <a:bodyPr/>
          <a:lstStyle/>
          <a:p>
            <a:fld id="{9DCBE8D5-0963-41FB-86C7-9EDE0F5CCA5B}" type="datetimeFigureOut">
              <a:rPr lang="en-GB" smtClean="0"/>
              <a:t>16/02/2026</a:t>
            </a:fld>
            <a:endParaRPr lang="en-GB"/>
          </a:p>
        </p:txBody>
      </p:sp>
      <p:sp>
        <p:nvSpPr>
          <p:cNvPr id="5" name="Footer Placeholder 4">
            <a:extLst>
              <a:ext uri="{FF2B5EF4-FFF2-40B4-BE49-F238E27FC236}">
                <a16:creationId xmlns:a16="http://schemas.microsoft.com/office/drawing/2014/main" id="{4A15B9CE-8415-0A97-9549-10AA8A892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67271C-8637-84EB-154A-B00B9A505563}"/>
              </a:ext>
            </a:extLst>
          </p:cNvPr>
          <p:cNvSpPr>
            <a:spLocks noGrp="1"/>
          </p:cNvSpPr>
          <p:nvPr>
            <p:ph type="sldNum" sz="quarter" idx="12"/>
          </p:nvPr>
        </p:nvSpPr>
        <p:spPr/>
        <p:txBody>
          <a:bodyPr/>
          <a:lstStyle/>
          <a:p>
            <a:fld id="{ABF05C0A-6AD8-404D-9821-284CA2E96973}" type="slidenum">
              <a:rPr lang="en-GB" smtClean="0"/>
              <a:t>‹#›</a:t>
            </a:fld>
            <a:endParaRPr lang="en-GB"/>
          </a:p>
        </p:txBody>
      </p:sp>
    </p:spTree>
    <p:extLst>
      <p:ext uri="{BB962C8B-B14F-4D97-AF65-F5344CB8AC3E}">
        <p14:creationId xmlns:p14="http://schemas.microsoft.com/office/powerpoint/2010/main" val="860719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FBA34-DEFA-7E70-893F-B1740BB2C2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9AF499-482A-7D26-40C0-BB474B3551C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98E946-74BB-A514-38CD-69DBCBA8CE8C}"/>
              </a:ext>
            </a:extLst>
          </p:cNvPr>
          <p:cNvSpPr>
            <a:spLocks noGrp="1"/>
          </p:cNvSpPr>
          <p:nvPr>
            <p:ph type="dt" sz="half" idx="10"/>
          </p:nvPr>
        </p:nvSpPr>
        <p:spPr/>
        <p:txBody>
          <a:bodyPr/>
          <a:lstStyle/>
          <a:p>
            <a:fld id="{9DCBE8D5-0963-41FB-86C7-9EDE0F5CCA5B}" type="datetimeFigureOut">
              <a:rPr lang="en-GB" smtClean="0"/>
              <a:t>16/02/2026</a:t>
            </a:fld>
            <a:endParaRPr lang="en-GB"/>
          </a:p>
        </p:txBody>
      </p:sp>
      <p:sp>
        <p:nvSpPr>
          <p:cNvPr id="5" name="Footer Placeholder 4">
            <a:extLst>
              <a:ext uri="{FF2B5EF4-FFF2-40B4-BE49-F238E27FC236}">
                <a16:creationId xmlns:a16="http://schemas.microsoft.com/office/drawing/2014/main" id="{05427A43-5420-231D-C159-9F77FFEE8E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B241D1-E44E-A567-EE10-4DAE428AFC84}"/>
              </a:ext>
            </a:extLst>
          </p:cNvPr>
          <p:cNvSpPr>
            <a:spLocks noGrp="1"/>
          </p:cNvSpPr>
          <p:nvPr>
            <p:ph type="sldNum" sz="quarter" idx="12"/>
          </p:nvPr>
        </p:nvSpPr>
        <p:spPr/>
        <p:txBody>
          <a:bodyPr/>
          <a:lstStyle/>
          <a:p>
            <a:fld id="{ABF05C0A-6AD8-404D-9821-284CA2E96973}" type="slidenum">
              <a:rPr lang="en-GB" smtClean="0"/>
              <a:t>‹#›</a:t>
            </a:fld>
            <a:endParaRPr lang="en-GB"/>
          </a:p>
        </p:txBody>
      </p:sp>
    </p:spTree>
    <p:extLst>
      <p:ext uri="{BB962C8B-B14F-4D97-AF65-F5344CB8AC3E}">
        <p14:creationId xmlns:p14="http://schemas.microsoft.com/office/powerpoint/2010/main" val="2947569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B4CBA-843D-7DB7-A74A-CFD76117A1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A319AA-49D7-90DD-06C5-460FD475378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CFFD4A-97B8-3B62-9969-7F44284E01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71B305-A32E-2905-8D60-E8FE458F0A66}"/>
              </a:ext>
            </a:extLst>
          </p:cNvPr>
          <p:cNvSpPr>
            <a:spLocks noGrp="1"/>
          </p:cNvSpPr>
          <p:nvPr>
            <p:ph type="dt" sz="half" idx="10"/>
          </p:nvPr>
        </p:nvSpPr>
        <p:spPr/>
        <p:txBody>
          <a:bodyPr/>
          <a:lstStyle/>
          <a:p>
            <a:fld id="{9DCBE8D5-0963-41FB-86C7-9EDE0F5CCA5B}" type="datetimeFigureOut">
              <a:rPr lang="en-GB" smtClean="0"/>
              <a:t>16/02/2026</a:t>
            </a:fld>
            <a:endParaRPr lang="en-GB"/>
          </a:p>
        </p:txBody>
      </p:sp>
      <p:sp>
        <p:nvSpPr>
          <p:cNvPr id="6" name="Footer Placeholder 5">
            <a:extLst>
              <a:ext uri="{FF2B5EF4-FFF2-40B4-BE49-F238E27FC236}">
                <a16:creationId xmlns:a16="http://schemas.microsoft.com/office/drawing/2014/main" id="{ADCD2766-2892-974E-B545-D6B4DC7603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EF53F8-E883-5618-D461-7D8AA2D22242}"/>
              </a:ext>
            </a:extLst>
          </p:cNvPr>
          <p:cNvSpPr>
            <a:spLocks noGrp="1"/>
          </p:cNvSpPr>
          <p:nvPr>
            <p:ph type="sldNum" sz="quarter" idx="12"/>
          </p:nvPr>
        </p:nvSpPr>
        <p:spPr/>
        <p:txBody>
          <a:bodyPr/>
          <a:lstStyle/>
          <a:p>
            <a:fld id="{ABF05C0A-6AD8-404D-9821-284CA2E96973}" type="slidenum">
              <a:rPr lang="en-GB" smtClean="0"/>
              <a:t>‹#›</a:t>
            </a:fld>
            <a:endParaRPr lang="en-GB"/>
          </a:p>
        </p:txBody>
      </p:sp>
    </p:spTree>
    <p:extLst>
      <p:ext uri="{BB962C8B-B14F-4D97-AF65-F5344CB8AC3E}">
        <p14:creationId xmlns:p14="http://schemas.microsoft.com/office/powerpoint/2010/main" val="3363827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BEC10-C402-5CE8-99E3-9DD5A95424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ED1C78-A646-9BC0-FC5A-53B110C8AF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96848E-1D49-C67C-321A-0F9A520BEC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BE5A01-DCAB-D961-DBD5-2151DDF9FC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EBF847-7C33-DD01-64D6-ED7B904A2DD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9AAF9A4-AE51-8A86-52A9-731173D61D55}"/>
              </a:ext>
            </a:extLst>
          </p:cNvPr>
          <p:cNvSpPr>
            <a:spLocks noGrp="1"/>
          </p:cNvSpPr>
          <p:nvPr>
            <p:ph type="dt" sz="half" idx="10"/>
          </p:nvPr>
        </p:nvSpPr>
        <p:spPr/>
        <p:txBody>
          <a:bodyPr/>
          <a:lstStyle/>
          <a:p>
            <a:fld id="{9DCBE8D5-0963-41FB-86C7-9EDE0F5CCA5B}" type="datetimeFigureOut">
              <a:rPr lang="en-GB" smtClean="0"/>
              <a:t>16/02/2026</a:t>
            </a:fld>
            <a:endParaRPr lang="en-GB"/>
          </a:p>
        </p:txBody>
      </p:sp>
      <p:sp>
        <p:nvSpPr>
          <p:cNvPr id="8" name="Footer Placeholder 7">
            <a:extLst>
              <a:ext uri="{FF2B5EF4-FFF2-40B4-BE49-F238E27FC236}">
                <a16:creationId xmlns:a16="http://schemas.microsoft.com/office/drawing/2014/main" id="{BD173073-C095-3E7D-D61B-C8E434969A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0F1483-BBF3-091D-1262-F9179BDC80A7}"/>
              </a:ext>
            </a:extLst>
          </p:cNvPr>
          <p:cNvSpPr>
            <a:spLocks noGrp="1"/>
          </p:cNvSpPr>
          <p:nvPr>
            <p:ph type="sldNum" sz="quarter" idx="12"/>
          </p:nvPr>
        </p:nvSpPr>
        <p:spPr/>
        <p:txBody>
          <a:bodyPr/>
          <a:lstStyle/>
          <a:p>
            <a:fld id="{ABF05C0A-6AD8-404D-9821-284CA2E96973}" type="slidenum">
              <a:rPr lang="en-GB" smtClean="0"/>
              <a:t>‹#›</a:t>
            </a:fld>
            <a:endParaRPr lang="en-GB"/>
          </a:p>
        </p:txBody>
      </p:sp>
    </p:spTree>
    <p:extLst>
      <p:ext uri="{BB962C8B-B14F-4D97-AF65-F5344CB8AC3E}">
        <p14:creationId xmlns:p14="http://schemas.microsoft.com/office/powerpoint/2010/main" val="3761970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B80A1-A6A3-687D-44E9-A5712DF398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CDB982-9DE7-57D8-BA8B-97ABCB84E651}"/>
              </a:ext>
            </a:extLst>
          </p:cNvPr>
          <p:cNvSpPr>
            <a:spLocks noGrp="1"/>
          </p:cNvSpPr>
          <p:nvPr>
            <p:ph type="dt" sz="half" idx="10"/>
          </p:nvPr>
        </p:nvSpPr>
        <p:spPr/>
        <p:txBody>
          <a:bodyPr/>
          <a:lstStyle/>
          <a:p>
            <a:fld id="{9DCBE8D5-0963-41FB-86C7-9EDE0F5CCA5B}" type="datetimeFigureOut">
              <a:rPr lang="en-GB" smtClean="0"/>
              <a:t>16/02/2026</a:t>
            </a:fld>
            <a:endParaRPr lang="en-GB"/>
          </a:p>
        </p:txBody>
      </p:sp>
      <p:sp>
        <p:nvSpPr>
          <p:cNvPr id="4" name="Footer Placeholder 3">
            <a:extLst>
              <a:ext uri="{FF2B5EF4-FFF2-40B4-BE49-F238E27FC236}">
                <a16:creationId xmlns:a16="http://schemas.microsoft.com/office/drawing/2014/main" id="{1582EEF2-93EA-BCA4-9FE2-93C6A4A8EA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D4A55A-91EB-F83A-9E1F-3E0C8BB80501}"/>
              </a:ext>
            </a:extLst>
          </p:cNvPr>
          <p:cNvSpPr>
            <a:spLocks noGrp="1"/>
          </p:cNvSpPr>
          <p:nvPr>
            <p:ph type="sldNum" sz="quarter" idx="12"/>
          </p:nvPr>
        </p:nvSpPr>
        <p:spPr/>
        <p:txBody>
          <a:bodyPr/>
          <a:lstStyle/>
          <a:p>
            <a:fld id="{ABF05C0A-6AD8-404D-9821-284CA2E96973}" type="slidenum">
              <a:rPr lang="en-GB" smtClean="0"/>
              <a:t>‹#›</a:t>
            </a:fld>
            <a:endParaRPr lang="en-GB"/>
          </a:p>
        </p:txBody>
      </p:sp>
    </p:spTree>
    <p:extLst>
      <p:ext uri="{BB962C8B-B14F-4D97-AF65-F5344CB8AC3E}">
        <p14:creationId xmlns:p14="http://schemas.microsoft.com/office/powerpoint/2010/main" val="3174939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E16F77-A86F-FBEC-ED28-BD9FE49272B1}"/>
              </a:ext>
            </a:extLst>
          </p:cNvPr>
          <p:cNvSpPr>
            <a:spLocks noGrp="1"/>
          </p:cNvSpPr>
          <p:nvPr>
            <p:ph type="dt" sz="half" idx="10"/>
          </p:nvPr>
        </p:nvSpPr>
        <p:spPr/>
        <p:txBody>
          <a:bodyPr/>
          <a:lstStyle/>
          <a:p>
            <a:fld id="{9DCBE8D5-0963-41FB-86C7-9EDE0F5CCA5B}" type="datetimeFigureOut">
              <a:rPr lang="en-GB" smtClean="0"/>
              <a:t>16/02/2026</a:t>
            </a:fld>
            <a:endParaRPr lang="en-GB"/>
          </a:p>
        </p:txBody>
      </p:sp>
      <p:sp>
        <p:nvSpPr>
          <p:cNvPr id="3" name="Footer Placeholder 2">
            <a:extLst>
              <a:ext uri="{FF2B5EF4-FFF2-40B4-BE49-F238E27FC236}">
                <a16:creationId xmlns:a16="http://schemas.microsoft.com/office/drawing/2014/main" id="{94E95843-4DBD-57E7-350D-B0AF175CB3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076010-8733-A4F6-C1F4-D68C71E93D1E}"/>
              </a:ext>
            </a:extLst>
          </p:cNvPr>
          <p:cNvSpPr>
            <a:spLocks noGrp="1"/>
          </p:cNvSpPr>
          <p:nvPr>
            <p:ph type="sldNum" sz="quarter" idx="12"/>
          </p:nvPr>
        </p:nvSpPr>
        <p:spPr/>
        <p:txBody>
          <a:bodyPr/>
          <a:lstStyle/>
          <a:p>
            <a:fld id="{ABF05C0A-6AD8-404D-9821-284CA2E96973}" type="slidenum">
              <a:rPr lang="en-GB" smtClean="0"/>
              <a:t>‹#›</a:t>
            </a:fld>
            <a:endParaRPr lang="en-GB"/>
          </a:p>
        </p:txBody>
      </p:sp>
    </p:spTree>
    <p:extLst>
      <p:ext uri="{BB962C8B-B14F-4D97-AF65-F5344CB8AC3E}">
        <p14:creationId xmlns:p14="http://schemas.microsoft.com/office/powerpoint/2010/main" val="3815682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A84B2-04B2-78CC-2321-42FC8CFC71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B82A5B-22A8-42EA-4D50-3491519C66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F41F09-DCCB-C32B-0CE3-258606D3FE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E8C551-00B9-02A5-0955-E666B32D935C}"/>
              </a:ext>
            </a:extLst>
          </p:cNvPr>
          <p:cNvSpPr>
            <a:spLocks noGrp="1"/>
          </p:cNvSpPr>
          <p:nvPr>
            <p:ph type="dt" sz="half" idx="10"/>
          </p:nvPr>
        </p:nvSpPr>
        <p:spPr/>
        <p:txBody>
          <a:bodyPr/>
          <a:lstStyle/>
          <a:p>
            <a:fld id="{9DCBE8D5-0963-41FB-86C7-9EDE0F5CCA5B}" type="datetimeFigureOut">
              <a:rPr lang="en-GB" smtClean="0"/>
              <a:t>16/02/2026</a:t>
            </a:fld>
            <a:endParaRPr lang="en-GB"/>
          </a:p>
        </p:txBody>
      </p:sp>
      <p:sp>
        <p:nvSpPr>
          <p:cNvPr id="6" name="Footer Placeholder 5">
            <a:extLst>
              <a:ext uri="{FF2B5EF4-FFF2-40B4-BE49-F238E27FC236}">
                <a16:creationId xmlns:a16="http://schemas.microsoft.com/office/drawing/2014/main" id="{84A7496F-A269-2B55-99C4-3E7DBC4EDB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8ECDBC-4E64-386D-94D3-431B70108E20}"/>
              </a:ext>
            </a:extLst>
          </p:cNvPr>
          <p:cNvSpPr>
            <a:spLocks noGrp="1"/>
          </p:cNvSpPr>
          <p:nvPr>
            <p:ph type="sldNum" sz="quarter" idx="12"/>
          </p:nvPr>
        </p:nvSpPr>
        <p:spPr/>
        <p:txBody>
          <a:bodyPr/>
          <a:lstStyle/>
          <a:p>
            <a:fld id="{ABF05C0A-6AD8-404D-9821-284CA2E96973}" type="slidenum">
              <a:rPr lang="en-GB" smtClean="0"/>
              <a:t>‹#›</a:t>
            </a:fld>
            <a:endParaRPr lang="en-GB"/>
          </a:p>
        </p:txBody>
      </p:sp>
    </p:spTree>
    <p:extLst>
      <p:ext uri="{BB962C8B-B14F-4D97-AF65-F5344CB8AC3E}">
        <p14:creationId xmlns:p14="http://schemas.microsoft.com/office/powerpoint/2010/main" val="2972018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50398-F0C9-AAA7-7F75-EDE19448F5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D4EFF6-F810-C8BB-FF01-4D7D97FBC2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90DA07-EFD3-6B0D-B58D-C1466FACA9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52F5EE-C3A8-C971-AEDA-452C36BEDF77}"/>
              </a:ext>
            </a:extLst>
          </p:cNvPr>
          <p:cNvSpPr>
            <a:spLocks noGrp="1"/>
          </p:cNvSpPr>
          <p:nvPr>
            <p:ph type="dt" sz="half" idx="10"/>
          </p:nvPr>
        </p:nvSpPr>
        <p:spPr/>
        <p:txBody>
          <a:bodyPr/>
          <a:lstStyle/>
          <a:p>
            <a:fld id="{9DCBE8D5-0963-41FB-86C7-9EDE0F5CCA5B}" type="datetimeFigureOut">
              <a:rPr lang="en-GB" smtClean="0"/>
              <a:t>16/02/2026</a:t>
            </a:fld>
            <a:endParaRPr lang="en-GB"/>
          </a:p>
        </p:txBody>
      </p:sp>
      <p:sp>
        <p:nvSpPr>
          <p:cNvPr id="6" name="Footer Placeholder 5">
            <a:extLst>
              <a:ext uri="{FF2B5EF4-FFF2-40B4-BE49-F238E27FC236}">
                <a16:creationId xmlns:a16="http://schemas.microsoft.com/office/drawing/2014/main" id="{CE1D2A2F-DC88-71BE-CEFF-C6702E4A27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40DAFC-1F7A-0160-AE37-724A0874F41E}"/>
              </a:ext>
            </a:extLst>
          </p:cNvPr>
          <p:cNvSpPr>
            <a:spLocks noGrp="1"/>
          </p:cNvSpPr>
          <p:nvPr>
            <p:ph type="sldNum" sz="quarter" idx="12"/>
          </p:nvPr>
        </p:nvSpPr>
        <p:spPr/>
        <p:txBody>
          <a:bodyPr/>
          <a:lstStyle/>
          <a:p>
            <a:fld id="{ABF05C0A-6AD8-404D-9821-284CA2E96973}" type="slidenum">
              <a:rPr lang="en-GB" smtClean="0"/>
              <a:t>‹#›</a:t>
            </a:fld>
            <a:endParaRPr lang="en-GB"/>
          </a:p>
        </p:txBody>
      </p:sp>
    </p:spTree>
    <p:extLst>
      <p:ext uri="{BB962C8B-B14F-4D97-AF65-F5344CB8AC3E}">
        <p14:creationId xmlns:p14="http://schemas.microsoft.com/office/powerpoint/2010/main" val="3439066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C1AAE-C9D9-4067-FDA7-A7DF11EC71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E93307-1552-05D7-7F84-6A1AAC4DF2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83A3A8-36F7-5568-A7B2-9BA69287B19D}"/>
              </a:ext>
            </a:extLst>
          </p:cNvPr>
          <p:cNvSpPr>
            <a:spLocks noGrp="1"/>
          </p:cNvSpPr>
          <p:nvPr>
            <p:ph type="dt" sz="half" idx="10"/>
          </p:nvPr>
        </p:nvSpPr>
        <p:spPr/>
        <p:txBody>
          <a:bodyPr/>
          <a:lstStyle/>
          <a:p>
            <a:fld id="{9DCBE8D5-0963-41FB-86C7-9EDE0F5CCA5B}" type="datetimeFigureOut">
              <a:rPr lang="en-GB" smtClean="0"/>
              <a:t>16/02/2026</a:t>
            </a:fld>
            <a:endParaRPr lang="en-GB"/>
          </a:p>
        </p:txBody>
      </p:sp>
      <p:sp>
        <p:nvSpPr>
          <p:cNvPr id="5" name="Footer Placeholder 4">
            <a:extLst>
              <a:ext uri="{FF2B5EF4-FFF2-40B4-BE49-F238E27FC236}">
                <a16:creationId xmlns:a16="http://schemas.microsoft.com/office/drawing/2014/main" id="{4DD056CE-FEAA-01AC-4AE9-A757A4BDB2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1B3716-9D51-3B62-2AC0-4365B83A27B2}"/>
              </a:ext>
            </a:extLst>
          </p:cNvPr>
          <p:cNvSpPr>
            <a:spLocks noGrp="1"/>
          </p:cNvSpPr>
          <p:nvPr>
            <p:ph type="sldNum" sz="quarter" idx="12"/>
          </p:nvPr>
        </p:nvSpPr>
        <p:spPr/>
        <p:txBody>
          <a:bodyPr/>
          <a:lstStyle/>
          <a:p>
            <a:fld id="{ABF05C0A-6AD8-404D-9821-284CA2E96973}" type="slidenum">
              <a:rPr lang="en-GB" smtClean="0"/>
              <a:t>‹#›</a:t>
            </a:fld>
            <a:endParaRPr lang="en-GB"/>
          </a:p>
        </p:txBody>
      </p:sp>
    </p:spTree>
    <p:extLst>
      <p:ext uri="{BB962C8B-B14F-4D97-AF65-F5344CB8AC3E}">
        <p14:creationId xmlns:p14="http://schemas.microsoft.com/office/powerpoint/2010/main" val="3220809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CCA633-CDF8-9CB5-D6F7-E0A8FF72C2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1342EF-8791-4790-7E23-E5EAFB8973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676AE2-C917-5183-4937-E3AA3170D331}"/>
              </a:ext>
            </a:extLst>
          </p:cNvPr>
          <p:cNvSpPr>
            <a:spLocks noGrp="1"/>
          </p:cNvSpPr>
          <p:nvPr>
            <p:ph type="dt" sz="half" idx="10"/>
          </p:nvPr>
        </p:nvSpPr>
        <p:spPr/>
        <p:txBody>
          <a:bodyPr/>
          <a:lstStyle/>
          <a:p>
            <a:fld id="{9DCBE8D5-0963-41FB-86C7-9EDE0F5CCA5B}" type="datetimeFigureOut">
              <a:rPr lang="en-GB" smtClean="0"/>
              <a:t>16/02/2026</a:t>
            </a:fld>
            <a:endParaRPr lang="en-GB"/>
          </a:p>
        </p:txBody>
      </p:sp>
      <p:sp>
        <p:nvSpPr>
          <p:cNvPr id="5" name="Footer Placeholder 4">
            <a:extLst>
              <a:ext uri="{FF2B5EF4-FFF2-40B4-BE49-F238E27FC236}">
                <a16:creationId xmlns:a16="http://schemas.microsoft.com/office/drawing/2014/main" id="{AFD1DD0F-76F1-97A6-94A0-4495960576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565648-CC13-62D2-B5D5-0C590EE7A3BA}"/>
              </a:ext>
            </a:extLst>
          </p:cNvPr>
          <p:cNvSpPr>
            <a:spLocks noGrp="1"/>
          </p:cNvSpPr>
          <p:nvPr>
            <p:ph type="sldNum" sz="quarter" idx="12"/>
          </p:nvPr>
        </p:nvSpPr>
        <p:spPr/>
        <p:txBody>
          <a:bodyPr/>
          <a:lstStyle/>
          <a:p>
            <a:fld id="{ABF05C0A-6AD8-404D-9821-284CA2E96973}" type="slidenum">
              <a:rPr lang="en-GB" smtClean="0"/>
              <a:t>‹#›</a:t>
            </a:fld>
            <a:endParaRPr lang="en-GB"/>
          </a:p>
        </p:txBody>
      </p:sp>
    </p:spTree>
    <p:extLst>
      <p:ext uri="{BB962C8B-B14F-4D97-AF65-F5344CB8AC3E}">
        <p14:creationId xmlns:p14="http://schemas.microsoft.com/office/powerpoint/2010/main" val="2061157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74AAC2-A9C8-5418-835E-8466F27CB82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283A47-CC84-DDDB-E06B-859DC69ADC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95820C-1A65-CF73-7CC1-5731EB91F0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CBE8D5-0963-41FB-86C7-9EDE0F5CCA5B}" type="datetimeFigureOut">
              <a:rPr lang="en-GB" smtClean="0"/>
              <a:t>16/02/2026</a:t>
            </a:fld>
            <a:endParaRPr lang="en-GB"/>
          </a:p>
        </p:txBody>
      </p:sp>
      <p:sp>
        <p:nvSpPr>
          <p:cNvPr id="5" name="Footer Placeholder 4">
            <a:extLst>
              <a:ext uri="{FF2B5EF4-FFF2-40B4-BE49-F238E27FC236}">
                <a16:creationId xmlns:a16="http://schemas.microsoft.com/office/drawing/2014/main" id="{0D8820C1-B3D9-A6DB-92B5-A24F370E57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5B1FFBD-599C-D079-4D48-62AE1470AB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BF05C0A-6AD8-404D-9821-284CA2E96973}" type="slidenum">
              <a:rPr lang="en-GB" smtClean="0"/>
              <a:t>‹#›</a:t>
            </a:fld>
            <a:endParaRPr lang="en-GB"/>
          </a:p>
        </p:txBody>
      </p:sp>
    </p:spTree>
    <p:extLst>
      <p:ext uri="{BB962C8B-B14F-4D97-AF65-F5344CB8AC3E}">
        <p14:creationId xmlns:p14="http://schemas.microsoft.com/office/powerpoint/2010/main" val="36284383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cipd.org/uk/knowledge/factsheets/recruitment-factsheet/" TargetMode="External"/><Relationship Id="rId2" Type="http://schemas.openxmlformats.org/officeDocument/2006/relationships/hyperlink" Target="https://www.blueearthfoods.co.uk/" TargetMode="External"/><Relationship Id="rId1" Type="http://schemas.openxmlformats.org/officeDocument/2006/relationships/slideLayout" Target="../slideLayouts/slideLayout7.xml"/><Relationship Id="rId4" Type="http://schemas.openxmlformats.org/officeDocument/2006/relationships/hyperlink" Target="https://www.slideegg.com/image/catalog/200555-recruitment-process-template.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28FFABE-EB44-A952-C7BF-C9F5E10D3C89}"/>
              </a:ext>
            </a:extLst>
          </p:cNvPr>
          <p:cNvPicPr>
            <a:picLocks noChangeAspect="1"/>
          </p:cNvPicPr>
          <p:nvPr/>
        </p:nvPicPr>
        <p:blipFill>
          <a:blip r:embed="rId2">
            <a:alphaModFix amt="50000"/>
          </a:blip>
          <a:stretch>
            <a:fillRect/>
          </a:stretch>
        </p:blipFill>
        <p:spPr>
          <a:xfrm>
            <a:off x="1035050" y="110067"/>
            <a:ext cx="10121900" cy="67479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itle 1">
            <a:extLst>
              <a:ext uri="{FF2B5EF4-FFF2-40B4-BE49-F238E27FC236}">
                <a16:creationId xmlns:a16="http://schemas.microsoft.com/office/drawing/2014/main" id="{2E93D621-8FA3-40E6-0E71-A48668DDAAF0}"/>
              </a:ext>
            </a:extLst>
          </p:cNvPr>
          <p:cNvSpPr>
            <a:spLocks noGrp="1"/>
          </p:cNvSpPr>
          <p:nvPr>
            <p:ph type="ctrTitle"/>
          </p:nvPr>
        </p:nvSpPr>
        <p:spPr>
          <a:xfrm>
            <a:off x="325120" y="662252"/>
            <a:ext cx="9144000" cy="2387600"/>
          </a:xfrm>
        </p:spPr>
        <p:txBody>
          <a:bodyPr>
            <a:normAutofit/>
          </a:bodyPr>
          <a:lstStyle/>
          <a:p>
            <a:r>
              <a:rPr lang="en-GB" sz="4000" dirty="0">
                <a:latin typeface="ADLaM Display" panose="020F0502020204030204" pitchFamily="2" charset="0"/>
                <a:ea typeface="ADLaM Display" panose="020F0502020204030204" pitchFamily="2" charset="0"/>
                <a:cs typeface="ADLaM Display" panose="020F0502020204030204" pitchFamily="2" charset="0"/>
              </a:rPr>
              <a:t>The recruitment process</a:t>
            </a:r>
            <a:br>
              <a:rPr lang="en-GB" sz="4000" dirty="0">
                <a:latin typeface="ADLaM Display" panose="020F0502020204030204" pitchFamily="2" charset="0"/>
                <a:ea typeface="ADLaM Display" panose="020F0502020204030204" pitchFamily="2" charset="0"/>
                <a:cs typeface="ADLaM Display" panose="020F0502020204030204" pitchFamily="2" charset="0"/>
              </a:rPr>
            </a:br>
            <a:r>
              <a:rPr lang="en-GB" sz="4000" b="1" dirty="0">
                <a:latin typeface="ADLaM Display" panose="020F0502020204030204" pitchFamily="2" charset="0"/>
                <a:ea typeface="ADLaM Display" panose="020F0502020204030204" pitchFamily="2" charset="0"/>
                <a:cs typeface="ADLaM Display" panose="020F0502020204030204" pitchFamily="2" charset="0"/>
              </a:rPr>
              <a:t>Job analysis, Job description and Person specification </a:t>
            </a:r>
            <a:br>
              <a:rPr lang="en-GB" dirty="0"/>
            </a:br>
            <a:endParaRPr lang="en-GB" sz="3600" dirty="0">
              <a:solidFill>
                <a:schemeClr val="bg1"/>
              </a:solidFill>
              <a:latin typeface="ADLaM Display" panose="020F0502020204030204" pitchFamily="2" charset="0"/>
              <a:ea typeface="ADLaM Display" panose="020F0502020204030204" pitchFamily="2" charset="0"/>
              <a:cs typeface="ADLaM Display" panose="020F0502020204030204" pitchFamily="2" charset="0"/>
            </a:endParaRPr>
          </a:p>
        </p:txBody>
      </p:sp>
      <p:sp>
        <p:nvSpPr>
          <p:cNvPr id="3" name="Subtitle 2">
            <a:extLst>
              <a:ext uri="{FF2B5EF4-FFF2-40B4-BE49-F238E27FC236}">
                <a16:creationId xmlns:a16="http://schemas.microsoft.com/office/drawing/2014/main" id="{9EC2C3D0-4BE0-ED34-C751-6A9785AD80B0}"/>
              </a:ext>
            </a:extLst>
          </p:cNvPr>
          <p:cNvSpPr>
            <a:spLocks noGrp="1"/>
          </p:cNvSpPr>
          <p:nvPr>
            <p:ph type="subTitle" idx="1"/>
          </p:nvPr>
        </p:nvSpPr>
        <p:spPr>
          <a:xfrm>
            <a:off x="467360" y="2470282"/>
            <a:ext cx="9144000" cy="1655762"/>
          </a:xfrm>
        </p:spPr>
        <p:txBody>
          <a:bodyPr>
            <a:normAutofit/>
          </a:bodyPr>
          <a:lstStyle/>
          <a:p>
            <a:r>
              <a:rPr lang="en-GB" sz="3200" dirty="0">
                <a:solidFill>
                  <a:schemeClr val="accent2">
                    <a:lumMod val="75000"/>
                  </a:schemeClr>
                </a:solidFill>
                <a:latin typeface="ADLaM Display" panose="020F0502020204030204" pitchFamily="2" charset="0"/>
                <a:ea typeface="ADLaM Display" panose="020F0502020204030204" pitchFamily="2" charset="0"/>
                <a:cs typeface="ADLaM Display" panose="020F0502020204030204" pitchFamily="2" charset="0"/>
              </a:rPr>
              <a:t>Warehouse team leader</a:t>
            </a:r>
            <a:endParaRPr lang="en-GB" sz="3200" dirty="0">
              <a:solidFill>
                <a:schemeClr val="accent2">
                  <a:lumMod val="75000"/>
                </a:schemeClr>
              </a:solidFill>
            </a:endParaRPr>
          </a:p>
        </p:txBody>
      </p:sp>
      <p:sp>
        <p:nvSpPr>
          <p:cNvPr id="5" name="TextBox 4">
            <a:extLst>
              <a:ext uri="{FF2B5EF4-FFF2-40B4-BE49-F238E27FC236}">
                <a16:creationId xmlns:a16="http://schemas.microsoft.com/office/drawing/2014/main" id="{491BD6D8-6637-7762-9AD1-482DF7B9CFF1}"/>
              </a:ext>
            </a:extLst>
          </p:cNvPr>
          <p:cNvSpPr txBox="1"/>
          <p:nvPr/>
        </p:nvSpPr>
        <p:spPr>
          <a:xfrm>
            <a:off x="1325158" y="4636529"/>
            <a:ext cx="6830013"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Student name: Nicolae Bogdan Sandu Rizea</a:t>
            </a:r>
          </a:p>
          <a:p>
            <a:r>
              <a:rPr lang="en-GB" sz="2000" dirty="0">
                <a:latin typeface="Arial" panose="020B0604020202020204" pitchFamily="34" charset="0"/>
                <a:cs typeface="Arial" panose="020B0604020202020204" pitchFamily="34" charset="0"/>
              </a:rPr>
              <a:t>Student number: 2418689</a:t>
            </a:r>
          </a:p>
          <a:p>
            <a:r>
              <a:rPr lang="en-GB" sz="2000" dirty="0">
                <a:latin typeface="Arial" panose="020B0604020202020204" pitchFamily="34" charset="0"/>
                <a:cs typeface="Arial" panose="020B0604020202020204" pitchFamily="34" charset="0"/>
              </a:rPr>
              <a:t>Module: Developing and Managing Individuals and Teams (LCLM5002)</a:t>
            </a:r>
          </a:p>
          <a:p>
            <a:r>
              <a:rPr lang="en-GB" sz="2000" dirty="0">
                <a:latin typeface="Arial" panose="020B0604020202020204" pitchFamily="34" charset="0"/>
                <a:cs typeface="Arial" panose="020B0604020202020204" pitchFamily="34" charset="0"/>
              </a:rPr>
              <a:t>Lecturer name: Dr. Mudassar Hasan</a:t>
            </a:r>
          </a:p>
          <a:p>
            <a:r>
              <a:rPr lang="en-GB" sz="2000" dirty="0">
                <a:latin typeface="Arial" panose="020B0604020202020204" pitchFamily="34" charset="0"/>
                <a:cs typeface="Arial" panose="020B0604020202020204" pitchFamily="34" charset="0"/>
              </a:rPr>
              <a:t>Assignment: 16 February 2026</a:t>
            </a:r>
          </a:p>
        </p:txBody>
      </p:sp>
    </p:spTree>
    <p:extLst>
      <p:ext uri="{BB962C8B-B14F-4D97-AF65-F5344CB8AC3E}">
        <p14:creationId xmlns:p14="http://schemas.microsoft.com/office/powerpoint/2010/main" val="704943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759FCE4-4E9E-8663-701F-1D450151D768}"/>
              </a:ext>
            </a:extLst>
          </p:cNvPr>
          <p:cNvPicPr>
            <a:picLocks noChangeAspect="1"/>
          </p:cNvPicPr>
          <p:nvPr/>
        </p:nvPicPr>
        <p:blipFill>
          <a:blip r:embed="rId2"/>
          <a:srcRect l="5884" t="-1" r="8540" b="-1"/>
          <a:stretch>
            <a:fillRect/>
          </a:stretch>
        </p:blipFill>
        <p:spPr>
          <a:xfrm>
            <a:off x="-3047" y="142921"/>
            <a:ext cx="6479151" cy="6542956"/>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382BEB59-5192-2B1C-4601-EEAB89CDBDE0}"/>
              </a:ext>
            </a:extLst>
          </p:cNvPr>
          <p:cNvSpPr txBox="1"/>
          <p:nvPr/>
        </p:nvSpPr>
        <p:spPr>
          <a:xfrm>
            <a:off x="6379285" y="172123"/>
            <a:ext cx="5809666" cy="5251805"/>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Table of contents</a:t>
            </a: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01</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Company overview</a:t>
            </a:r>
          </a:p>
          <a:p>
            <a:pPr indent="-228600">
              <a:lnSpc>
                <a:spcPct val="90000"/>
              </a:lnSpc>
              <a:spcAft>
                <a:spcPts val="600"/>
              </a:spcAft>
              <a:buFont typeface="Arial" panose="020B0604020202020204" pitchFamily="34" charset="0"/>
              <a:buChar char="•"/>
            </a:pPr>
            <a:r>
              <a:rPr lang="en-US" i="1" dirty="0">
                <a:latin typeface="Arial" panose="020B0604020202020204" pitchFamily="34" charset="0"/>
                <a:cs typeface="Arial" panose="020B0604020202020204" pitchFamily="34" charset="0"/>
              </a:rPr>
              <a:t>Introduction to the recruiting organization</a:t>
            </a: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02</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Recruitment process – Recruitment strategy</a:t>
            </a:r>
          </a:p>
          <a:p>
            <a:pPr indent="-228600">
              <a:lnSpc>
                <a:spcPct val="90000"/>
              </a:lnSpc>
              <a:spcAft>
                <a:spcPts val="600"/>
              </a:spcAft>
              <a:buFont typeface="Arial" panose="020B0604020202020204" pitchFamily="34" charset="0"/>
              <a:buChar char="•"/>
            </a:pPr>
            <a:r>
              <a:rPr lang="en-US" i="1" dirty="0">
                <a:latin typeface="Arial" panose="020B0604020202020204" pitchFamily="34" charset="0"/>
                <a:cs typeface="Arial" panose="020B0604020202020204" pitchFamily="34" charset="0"/>
              </a:rPr>
              <a:t>Systematic approach to selecting the right candidate</a:t>
            </a: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03</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Job Analysis, Job description and Person specification</a:t>
            </a:r>
          </a:p>
          <a:p>
            <a:pPr indent="-228600">
              <a:lnSpc>
                <a:spcPct val="90000"/>
              </a:lnSpc>
              <a:spcAft>
                <a:spcPts val="600"/>
              </a:spcAft>
              <a:buFont typeface="Arial" panose="020B0604020202020204" pitchFamily="34" charset="0"/>
              <a:buChar char="•"/>
            </a:pPr>
            <a:r>
              <a:rPr lang="en-US" i="1" dirty="0">
                <a:latin typeface="Arial" panose="020B0604020202020204" pitchFamily="34" charset="0"/>
                <a:cs typeface="Arial" panose="020B0604020202020204" pitchFamily="34" charset="0"/>
              </a:rPr>
              <a:t>Understanding role requirements and expectations</a:t>
            </a:r>
          </a:p>
          <a:p>
            <a:pPr indent="-228600">
              <a:lnSpc>
                <a:spcPct val="90000"/>
              </a:lnSpc>
              <a:spcAft>
                <a:spcPts val="600"/>
              </a:spcAft>
              <a:buFont typeface="Arial" panose="020B0604020202020204" pitchFamily="34" charset="0"/>
              <a:buChar char="•"/>
            </a:pPr>
            <a:r>
              <a:rPr lang="en-US" i="1" dirty="0">
                <a:latin typeface="Arial" panose="020B0604020202020204" pitchFamily="34" charset="0"/>
                <a:cs typeface="Arial" panose="020B0604020202020204" pitchFamily="34" charset="0"/>
              </a:rPr>
              <a:t>04</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Employee development plan</a:t>
            </a:r>
          </a:p>
          <a:p>
            <a:pPr indent="-228600">
              <a:lnSpc>
                <a:spcPct val="90000"/>
              </a:lnSpc>
              <a:spcAft>
                <a:spcPts val="600"/>
              </a:spcAft>
              <a:buFont typeface="Arial" panose="020B0604020202020204" pitchFamily="34" charset="0"/>
              <a:buChar char="•"/>
            </a:pPr>
            <a:r>
              <a:rPr lang="en-US" i="1" dirty="0">
                <a:latin typeface="Arial" panose="020B0604020202020204" pitchFamily="34" charset="0"/>
                <a:cs typeface="Arial" panose="020B0604020202020204" pitchFamily="34" charset="0"/>
              </a:rPr>
              <a:t>Learning and development. Theoretical framework for individual growth</a:t>
            </a:r>
          </a:p>
          <a:p>
            <a:pPr indent="-228600">
              <a:lnSpc>
                <a:spcPct val="90000"/>
              </a:lnSpc>
              <a:spcAft>
                <a:spcPts val="600"/>
              </a:spcAft>
              <a:buFont typeface="Arial" panose="020B0604020202020204" pitchFamily="34" charset="0"/>
              <a:buChar char="•"/>
            </a:pPr>
            <a:r>
              <a:rPr lang="en-US" i="1" dirty="0">
                <a:latin typeface="Arial" panose="020B0604020202020204" pitchFamily="34" charset="0"/>
                <a:cs typeface="Arial" panose="020B0604020202020204" pitchFamily="34" charset="0"/>
              </a:rPr>
              <a:t>05</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Implementation plan</a:t>
            </a:r>
          </a:p>
          <a:p>
            <a:pPr indent="-228600">
              <a:lnSpc>
                <a:spcPct val="90000"/>
              </a:lnSpc>
              <a:spcAft>
                <a:spcPts val="600"/>
              </a:spcAft>
              <a:buFont typeface="Arial" panose="020B0604020202020204" pitchFamily="34" charset="0"/>
              <a:buChar char="•"/>
            </a:pPr>
            <a:r>
              <a:rPr lang="en-US" i="1" dirty="0">
                <a:latin typeface="Arial" panose="020B0604020202020204" pitchFamily="34" charset="0"/>
                <a:cs typeface="Arial" panose="020B0604020202020204" pitchFamily="34" charset="0"/>
              </a:rPr>
              <a:t>Putting theory into </a:t>
            </a:r>
            <a:r>
              <a:rPr lang="en-US" i="1" dirty="0" err="1">
                <a:latin typeface="Arial" panose="020B0604020202020204" pitchFamily="34" charset="0"/>
                <a:cs typeface="Arial" panose="020B0604020202020204" pitchFamily="34" charset="0"/>
              </a:rPr>
              <a:t>organisational</a:t>
            </a:r>
            <a:r>
              <a:rPr lang="en-US" i="1" dirty="0">
                <a:latin typeface="Arial" panose="020B0604020202020204" pitchFamily="34" charset="0"/>
                <a:cs typeface="Arial" panose="020B0604020202020204" pitchFamily="34" charset="0"/>
              </a:rPr>
              <a:t> practice </a:t>
            </a:r>
          </a:p>
          <a:p>
            <a:pPr indent="-228600">
              <a:lnSpc>
                <a:spcPct val="90000"/>
              </a:lnSpc>
              <a:spcAft>
                <a:spcPts val="600"/>
              </a:spcAft>
              <a:buFont typeface="Arial" panose="020B0604020202020204" pitchFamily="34" charset="0"/>
              <a:buChar char="•"/>
            </a:pPr>
            <a:r>
              <a:rPr lang="en-US" i="1" dirty="0">
                <a:latin typeface="Arial" panose="020B0604020202020204" pitchFamily="34" charset="0"/>
                <a:cs typeface="Arial" panose="020B0604020202020204" pitchFamily="34" charset="0"/>
              </a:rPr>
              <a:t>06</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Conclusion </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References</a:t>
            </a:r>
          </a:p>
          <a:p>
            <a:pPr indent="-228600">
              <a:lnSpc>
                <a:spcPct val="90000"/>
              </a:lnSpc>
              <a:spcAft>
                <a:spcPts val="600"/>
              </a:spcAft>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2212438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7AEA763-441D-D7D8-8B15-343BA7F4AC7C}"/>
              </a:ext>
            </a:extLst>
          </p:cNvPr>
          <p:cNvPicPr>
            <a:picLocks noChangeAspect="1"/>
          </p:cNvPicPr>
          <p:nvPr/>
        </p:nvPicPr>
        <p:blipFill>
          <a:blip r:embed="rId2"/>
          <a:stretch>
            <a:fillRect/>
          </a:stretch>
        </p:blipFill>
        <p:spPr>
          <a:xfrm>
            <a:off x="279143" y="1816824"/>
            <a:ext cx="5221625" cy="3224353"/>
          </a:xfrm>
          <a:prstGeom prst="rect">
            <a:avLst/>
          </a:prstGeom>
        </p:spPr>
      </p:pic>
      <p:sp>
        <p:nvSpPr>
          <p:cNvPr id="2" name="TextBox 1">
            <a:extLst>
              <a:ext uri="{FF2B5EF4-FFF2-40B4-BE49-F238E27FC236}">
                <a16:creationId xmlns:a16="http://schemas.microsoft.com/office/drawing/2014/main" id="{C4B838E5-4591-2B76-2D92-415061E23C0D}"/>
              </a:ext>
            </a:extLst>
          </p:cNvPr>
          <p:cNvSpPr txBox="1"/>
          <p:nvPr/>
        </p:nvSpPr>
        <p:spPr>
          <a:xfrm>
            <a:off x="6545604" y="588266"/>
            <a:ext cx="4925032" cy="4989574"/>
          </a:xfrm>
          <a:prstGeom prst="rect">
            <a:avLst/>
          </a:prstGeom>
        </p:spPr>
        <p:txBody>
          <a:bodyPr vert="horz" lIns="91440" tIns="45720" rIns="91440" bIns="45720" rtlCol="0" anchor="t">
            <a:noAutofit/>
          </a:bodyPr>
          <a:lstStyle/>
          <a:p>
            <a:pPr indent="-228600" algn="just">
              <a:lnSpc>
                <a:spcPct val="90000"/>
              </a:lnSpc>
              <a:spcAft>
                <a:spcPts val="600"/>
              </a:spcAft>
              <a:buFont typeface="Arial" panose="020B0604020202020204" pitchFamily="34" charset="0"/>
              <a:buChar char="•"/>
            </a:pPr>
            <a:r>
              <a:rPr lang="en-US" sz="2000" dirty="0">
                <a:solidFill>
                  <a:schemeClr val="tx1">
                    <a:alpha val="80000"/>
                  </a:schemeClr>
                </a:solidFill>
                <a:latin typeface="Arial" panose="020B0604020202020204" pitchFamily="34" charset="0"/>
                <a:cs typeface="Arial" panose="020B0604020202020204" pitchFamily="34" charset="0"/>
              </a:rPr>
              <a:t>In most modern </a:t>
            </a:r>
            <a:r>
              <a:rPr lang="en-US" sz="2000" dirty="0" err="1">
                <a:solidFill>
                  <a:schemeClr val="tx1">
                    <a:alpha val="80000"/>
                  </a:schemeClr>
                </a:solidFill>
                <a:latin typeface="Arial" panose="020B0604020202020204" pitchFamily="34" charset="0"/>
                <a:cs typeface="Arial" panose="020B0604020202020204" pitchFamily="34" charset="0"/>
              </a:rPr>
              <a:t>organisations</a:t>
            </a:r>
            <a:r>
              <a:rPr lang="en-US" sz="2000" dirty="0">
                <a:solidFill>
                  <a:schemeClr val="tx1">
                    <a:alpha val="80000"/>
                  </a:schemeClr>
                </a:solidFill>
                <a:latin typeface="Arial" panose="020B0604020202020204" pitchFamily="34" charset="0"/>
                <a:cs typeface="Arial" panose="020B0604020202020204" pitchFamily="34" charset="0"/>
              </a:rPr>
              <a:t>, particularly within manufacturing, work it is rarely completed by individuals alone. Teamwork, enables employees to share knowledge, solve problems, and maintain standards during busy or high-pressure periods. At the same time individual accountability remains essential for quality, safety and performance (Belbin, 2010; Mullins, 2019).</a:t>
            </a:r>
          </a:p>
          <a:p>
            <a:pPr indent="-228600" algn="just">
              <a:lnSpc>
                <a:spcPct val="90000"/>
              </a:lnSpc>
              <a:spcAft>
                <a:spcPts val="600"/>
              </a:spcAft>
              <a:buFont typeface="Arial" panose="020B0604020202020204" pitchFamily="34" charset="0"/>
              <a:buChar char="•"/>
            </a:pPr>
            <a:endParaRPr lang="en-US" sz="2000" dirty="0">
              <a:solidFill>
                <a:schemeClr val="tx1">
                  <a:alpha val="80000"/>
                </a:schemeClr>
              </a:solidFill>
              <a:latin typeface="Arial" panose="020B0604020202020204" pitchFamily="34" charset="0"/>
              <a:cs typeface="Arial" panose="020B0604020202020204" pitchFamily="34" charset="0"/>
            </a:endParaRPr>
          </a:p>
          <a:p>
            <a:pPr indent="-228600" algn="just">
              <a:lnSpc>
                <a:spcPct val="90000"/>
              </a:lnSpc>
              <a:spcAft>
                <a:spcPts val="600"/>
              </a:spcAft>
              <a:buFont typeface="Arial" panose="020B0604020202020204" pitchFamily="34" charset="0"/>
              <a:buChar char="•"/>
            </a:pPr>
            <a:r>
              <a:rPr lang="en-US" sz="2000" dirty="0">
                <a:solidFill>
                  <a:schemeClr val="tx1">
                    <a:alpha val="80000"/>
                  </a:schemeClr>
                </a:solidFill>
                <a:latin typeface="Arial" panose="020B0604020202020204" pitchFamily="34" charset="0"/>
                <a:cs typeface="Arial" panose="020B0604020202020204" pitchFamily="34" charset="0"/>
              </a:rPr>
              <a:t>From an HR perspective, achieving this balance begins with effective recruitment and continues through learning and development activities that support both, </a:t>
            </a:r>
            <a:r>
              <a:rPr lang="en-US" sz="2000" dirty="0" err="1">
                <a:solidFill>
                  <a:schemeClr val="tx1">
                    <a:alpha val="80000"/>
                  </a:schemeClr>
                </a:solidFill>
                <a:latin typeface="Arial" panose="020B0604020202020204" pitchFamily="34" charset="0"/>
                <a:cs typeface="Arial" panose="020B0604020202020204" pitchFamily="34" charset="0"/>
              </a:rPr>
              <a:t>organisational</a:t>
            </a:r>
            <a:r>
              <a:rPr lang="en-US" sz="2000" dirty="0">
                <a:solidFill>
                  <a:schemeClr val="tx1">
                    <a:alpha val="80000"/>
                  </a:schemeClr>
                </a:solidFill>
                <a:latin typeface="Arial" panose="020B0604020202020204" pitchFamily="34" charset="0"/>
                <a:cs typeface="Arial" panose="020B0604020202020204" pitchFamily="34" charset="0"/>
              </a:rPr>
              <a:t> and employee needs (Amstrong and Taylor, 2023). </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9642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DBA83F35-004B-9266-CF2B-FF41DF3F2D9E}"/>
              </a:ext>
            </a:extLst>
          </p:cNvPr>
          <p:cNvPicPr>
            <a:picLocks noChangeAspect="1"/>
          </p:cNvPicPr>
          <p:nvPr/>
        </p:nvPicPr>
        <p:blipFill>
          <a:blip r:embed="rId2"/>
          <a:stretch>
            <a:fillRect/>
          </a:stretch>
        </p:blipFill>
        <p:spPr>
          <a:xfrm>
            <a:off x="703182" y="1910914"/>
            <a:ext cx="4777381" cy="286642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Box 3">
            <a:extLst>
              <a:ext uri="{FF2B5EF4-FFF2-40B4-BE49-F238E27FC236}">
                <a16:creationId xmlns:a16="http://schemas.microsoft.com/office/drawing/2014/main" id="{7AA63D80-A87A-5208-C08F-80067CCE0122}"/>
              </a:ext>
            </a:extLst>
          </p:cNvPr>
          <p:cNvSpPr txBox="1"/>
          <p:nvPr/>
        </p:nvSpPr>
        <p:spPr>
          <a:xfrm>
            <a:off x="5022209" y="901016"/>
            <a:ext cx="6466609" cy="5663267"/>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Company overview</a:t>
            </a:r>
          </a:p>
          <a:p>
            <a:pPr algn="just">
              <a:lnSpc>
                <a:spcPct val="90000"/>
              </a:lnSpc>
              <a:spcAft>
                <a:spcPts val="600"/>
              </a:spcAft>
            </a:pPr>
            <a:r>
              <a:rPr lang="en-US" dirty="0">
                <a:latin typeface="Arial" panose="020B0604020202020204" pitchFamily="34" charset="0"/>
                <a:cs typeface="Arial" panose="020B0604020202020204" pitchFamily="34" charset="0"/>
              </a:rPr>
              <a:t>VISION - ‘</a:t>
            </a:r>
            <a:r>
              <a:rPr lang="en-US" i="1" dirty="0">
                <a:latin typeface="Arial" panose="020B0604020202020204" pitchFamily="34" charset="0"/>
                <a:cs typeface="Arial" panose="020B0604020202020204" pitchFamily="34" charset="0"/>
              </a:rPr>
              <a:t>In a world of finite resources, we lead in investing in innovative solutions to maintain sustainable marine sources. We work with well managed fisheries and ensure the best production and management systems to maintain the continued availability of our resource. While the seafood sits at the center of our offer, it is also essential that we consider all other aspects in our supply, from utility input to packaging, ingredients, distribution and any waste streams. These are managed and constantly challenged to deliver quality products as efficiently and with minimal impact to our environment</a:t>
            </a:r>
            <a:r>
              <a:rPr lang="en-US" dirty="0">
                <a:latin typeface="Arial" panose="020B0604020202020204" pitchFamily="34" charset="0"/>
                <a:cs typeface="Arial" panose="020B0604020202020204" pitchFamily="34" charset="0"/>
              </a:rPr>
              <a:t>’ (Blue Earth Website).</a:t>
            </a:r>
          </a:p>
          <a:p>
            <a:pPr indent="-228600">
              <a:lnSpc>
                <a:spcPct val="90000"/>
              </a:lnSpc>
              <a:spcAft>
                <a:spcPts val="600"/>
              </a:spcAft>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A leading food manufacturing organization, based in Redditch, specializing in chilled product distribution. Our facility at Ocean House coordinates complex warehouse operations with stringent quality and safety standards. At Blue Earth we source and make premium seafood products, standing as leader supplier to major retailers throughout the UK and Europe.  </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Core values: team-work, quality, honesty, passion</a:t>
            </a:r>
          </a:p>
          <a:p>
            <a:pPr indent="-228600">
              <a:lnSpc>
                <a:spcPct val="90000"/>
              </a:lnSpc>
              <a:spcAft>
                <a:spcPts val="600"/>
              </a:spcAft>
              <a:buFont typeface="Arial" panose="020B0604020202020204" pitchFamily="34" charset="0"/>
              <a:buChar char="•"/>
            </a:pPr>
            <a:endParaRPr lang="en-US" sz="1500" b="1" dirty="0"/>
          </a:p>
        </p:txBody>
      </p:sp>
    </p:spTree>
    <p:extLst>
      <p:ext uri="{BB962C8B-B14F-4D97-AF65-F5344CB8AC3E}">
        <p14:creationId xmlns:p14="http://schemas.microsoft.com/office/powerpoint/2010/main" val="2870830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66BEAAB-1E08-EB1D-840F-03986E16890F}"/>
              </a:ext>
            </a:extLst>
          </p:cNvPr>
          <p:cNvPicPr>
            <a:picLocks noChangeAspect="1"/>
          </p:cNvPicPr>
          <p:nvPr/>
        </p:nvPicPr>
        <p:blipFill>
          <a:blip r:embed="rId2"/>
          <a:stretch>
            <a:fillRect/>
          </a:stretch>
        </p:blipFill>
        <p:spPr>
          <a:xfrm>
            <a:off x="350107" y="204647"/>
            <a:ext cx="11666840" cy="2436953"/>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2" name="TextBox 1">
            <a:extLst>
              <a:ext uri="{FF2B5EF4-FFF2-40B4-BE49-F238E27FC236}">
                <a16:creationId xmlns:a16="http://schemas.microsoft.com/office/drawing/2014/main" id="{8114604B-6585-A95E-3F8A-2BC4424C54BC}"/>
              </a:ext>
            </a:extLst>
          </p:cNvPr>
          <p:cNvSpPr txBox="1"/>
          <p:nvPr/>
        </p:nvSpPr>
        <p:spPr>
          <a:xfrm>
            <a:off x="350107" y="2742571"/>
            <a:ext cx="4140613" cy="39107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Recruitment process – Recruitment strategy</a:t>
            </a:r>
          </a:p>
          <a:p>
            <a:pPr>
              <a:lnSpc>
                <a:spcPct val="90000"/>
              </a:lnSpc>
              <a:spcAft>
                <a:spcPts val="600"/>
              </a:spcAft>
            </a:pPr>
            <a:r>
              <a:rPr lang="en-US" i="1" dirty="0">
                <a:latin typeface="Arial" panose="020B0604020202020204" pitchFamily="34" charset="0"/>
                <a:cs typeface="Arial" panose="020B0604020202020204" pitchFamily="34" charset="0"/>
              </a:rPr>
              <a:t>Systematic approach to selecting the right candidate</a:t>
            </a:r>
          </a:p>
          <a:p>
            <a:pPr>
              <a:lnSpc>
                <a:spcPct val="90000"/>
              </a:lnSpc>
              <a:spcAft>
                <a:spcPts val="600"/>
              </a:spcAft>
            </a:pPr>
            <a:endParaRPr lang="en-US" sz="1500" i="1" dirty="0"/>
          </a:p>
          <a:p>
            <a:pPr algn="just">
              <a:lnSpc>
                <a:spcPct val="90000"/>
              </a:lnSpc>
              <a:spcAft>
                <a:spcPts val="600"/>
              </a:spcAft>
            </a:pPr>
            <a:r>
              <a:rPr lang="en-US" dirty="0">
                <a:latin typeface="Arial" panose="020B0604020202020204" pitchFamily="34" charset="0"/>
                <a:cs typeface="Arial" panose="020B0604020202020204" pitchFamily="34" charset="0"/>
              </a:rPr>
              <a:t>Buller and McEvoy (2012) argue that recruitment is a strategic activity, not just an administrative process. It must be aligned with the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long‑term strategy, capabilities, and performance goals.</a:t>
            </a:r>
          </a:p>
          <a:p>
            <a:pPr algn="just">
              <a:lnSpc>
                <a:spcPct val="90000"/>
              </a:lnSpc>
              <a:spcAft>
                <a:spcPts val="600"/>
              </a:spcAft>
            </a:pPr>
            <a:endParaRPr lang="en-US"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319DBD7-323E-9E0D-A132-CEB6C1CFAC54}"/>
              </a:ext>
            </a:extLst>
          </p:cNvPr>
          <p:cNvSpPr txBox="1"/>
          <p:nvPr/>
        </p:nvSpPr>
        <p:spPr>
          <a:xfrm>
            <a:off x="350107" y="1550467"/>
            <a:ext cx="11681816" cy="1091133"/>
          </a:xfrm>
          <a:prstGeom prst="rect">
            <a:avLst/>
          </a:prstGeom>
          <a:noFill/>
        </p:spPr>
        <p:txBody>
          <a:bodyPr wrap="square">
            <a:spAutoFit/>
          </a:bodyPr>
          <a:lstStyle/>
          <a:p>
            <a:pPr indent="-228600">
              <a:lnSpc>
                <a:spcPct val="90000"/>
              </a:lnSpc>
              <a:buFont typeface="Arial" panose="020B0604020202020204" pitchFamily="34" charset="0"/>
              <a:buChar char="•"/>
            </a:pPr>
            <a:r>
              <a:rPr lang="en-US" sz="1800" b="1" dirty="0">
                <a:solidFill>
                  <a:schemeClr val="bg1"/>
                </a:solidFill>
                <a:latin typeface="Arial" panose="020B0604020202020204" pitchFamily="34" charset="0"/>
                <a:cs typeface="Arial" panose="020B0604020202020204" pitchFamily="34" charset="0"/>
              </a:rPr>
              <a:t>‘At Blue Earth, we’re led by a team of experienced, dedicated people who share a real passion for seafood. Our industry experts and qualified specialists work with partners on the ground to make sure everything we do meets the highest ethical, environmental and quality standards. Together, we bring you consistently beautiful seafood, 365 days of the year’(Blue Earth Website).</a:t>
            </a:r>
          </a:p>
        </p:txBody>
      </p:sp>
      <p:sp>
        <p:nvSpPr>
          <p:cNvPr id="12" name="TextBox 11">
            <a:extLst>
              <a:ext uri="{FF2B5EF4-FFF2-40B4-BE49-F238E27FC236}">
                <a16:creationId xmlns:a16="http://schemas.microsoft.com/office/drawing/2014/main" id="{3B3D470D-8320-087F-480C-C47254FD83B6}"/>
              </a:ext>
            </a:extLst>
          </p:cNvPr>
          <p:cNvSpPr txBox="1"/>
          <p:nvPr/>
        </p:nvSpPr>
        <p:spPr>
          <a:xfrm>
            <a:off x="87527" y="305618"/>
            <a:ext cx="6096000" cy="369332"/>
          </a:xfrm>
          <a:prstGeom prst="rect">
            <a:avLst/>
          </a:prstGeom>
          <a:noFill/>
        </p:spPr>
        <p:txBody>
          <a:bodyPr wrap="square">
            <a:spAutoFit/>
          </a:bodyPr>
          <a:lstStyle/>
          <a:p>
            <a:pPr indent="-228600">
              <a:lnSpc>
                <a:spcPct val="90000"/>
              </a:lnSpc>
              <a:buFont typeface="Arial" panose="020B0604020202020204" pitchFamily="34" charset="0"/>
              <a:buChar char="•"/>
            </a:pPr>
            <a:r>
              <a:rPr lang="en-US" sz="2000" b="1" i="1" dirty="0">
                <a:solidFill>
                  <a:schemeClr val="bg1"/>
                </a:solidFill>
                <a:latin typeface="Arial" panose="020B0604020202020204" pitchFamily="34" charset="0"/>
                <a:cs typeface="Arial" panose="020B0604020202020204" pitchFamily="34" charset="0"/>
              </a:rPr>
              <a:t>‘</a:t>
            </a:r>
            <a:r>
              <a:rPr lang="en-US" sz="2000" b="1" dirty="0">
                <a:solidFill>
                  <a:schemeClr val="bg1"/>
                </a:solidFill>
                <a:latin typeface="Arial" panose="020B0604020202020204" pitchFamily="34" charset="0"/>
                <a:cs typeface="Arial" panose="020B0604020202020204" pitchFamily="34" charset="0"/>
              </a:rPr>
              <a:t>It’s our people who make the difference’.</a:t>
            </a:r>
          </a:p>
        </p:txBody>
      </p:sp>
      <p:pic>
        <p:nvPicPr>
          <p:cNvPr id="13" name="Picture 12">
            <a:extLst>
              <a:ext uri="{FF2B5EF4-FFF2-40B4-BE49-F238E27FC236}">
                <a16:creationId xmlns:a16="http://schemas.microsoft.com/office/drawing/2014/main" id="{600B170D-66C1-5EDF-BF73-DB2E070600D6}"/>
              </a:ext>
            </a:extLst>
          </p:cNvPr>
          <p:cNvPicPr>
            <a:picLocks noChangeAspect="1"/>
          </p:cNvPicPr>
          <p:nvPr/>
        </p:nvPicPr>
        <p:blipFill>
          <a:blip r:embed="rId3"/>
          <a:srcRect l="7249" t="3828" r="7020"/>
          <a:stretch>
            <a:fillRect/>
          </a:stretch>
        </p:blipFill>
        <p:spPr>
          <a:xfrm>
            <a:off x="4693922" y="2742571"/>
            <a:ext cx="6014720" cy="3795362"/>
          </a:xfrm>
          <a:prstGeom prst="rect">
            <a:avLst/>
          </a:prstGeom>
        </p:spPr>
      </p:pic>
    </p:spTree>
    <p:extLst>
      <p:ext uri="{BB962C8B-B14F-4D97-AF65-F5344CB8AC3E}">
        <p14:creationId xmlns:p14="http://schemas.microsoft.com/office/powerpoint/2010/main" val="750892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2A25FA6-F8EB-9E85-FCDE-BD9209BAA86F}"/>
              </a:ext>
            </a:extLst>
          </p:cNvPr>
          <p:cNvPicPr>
            <a:picLocks noChangeAspect="1"/>
          </p:cNvPicPr>
          <p:nvPr/>
        </p:nvPicPr>
        <p:blipFill>
          <a:blip r:embed="rId2"/>
          <a:srcRect r="2" b="3252"/>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2" name="TextBox 1">
            <a:extLst>
              <a:ext uri="{FF2B5EF4-FFF2-40B4-BE49-F238E27FC236}">
                <a16:creationId xmlns:a16="http://schemas.microsoft.com/office/drawing/2014/main" id="{1850F385-8F66-BAD5-7F37-1B8E7107517E}"/>
              </a:ext>
            </a:extLst>
          </p:cNvPr>
          <p:cNvSpPr txBox="1"/>
          <p:nvPr/>
        </p:nvSpPr>
        <p:spPr>
          <a:xfrm>
            <a:off x="6247607" y="635002"/>
            <a:ext cx="5156101" cy="5516416"/>
          </a:xfrm>
          <a:prstGeom prst="rect">
            <a:avLst/>
          </a:prstGeom>
        </p:spPr>
        <p:txBody>
          <a:bodyPr vert="horz" lIns="91440" tIns="45720" rIns="91440" bIns="45720" rtlCol="0" anchor="t">
            <a:noAutofit/>
          </a:bodyPr>
          <a:lstStyle/>
          <a:p>
            <a:pPr>
              <a:lnSpc>
                <a:spcPct val="90000"/>
              </a:lnSpc>
              <a:spcAft>
                <a:spcPts val="600"/>
              </a:spcAft>
            </a:pPr>
            <a:r>
              <a:rPr lang="en-US" b="1" dirty="0">
                <a:solidFill>
                  <a:schemeClr val="tx1">
                    <a:alpha val="80000"/>
                  </a:schemeClr>
                </a:solidFill>
                <a:latin typeface="Arial" panose="020B0604020202020204" pitchFamily="34" charset="0"/>
                <a:cs typeface="Arial" panose="020B0604020202020204" pitchFamily="34" charset="0"/>
              </a:rPr>
              <a:t>STAGE 1 – Advertising the role</a:t>
            </a:r>
          </a:p>
          <a:p>
            <a:pPr algn="just">
              <a:lnSpc>
                <a:spcPct val="90000"/>
              </a:lnSpc>
              <a:spcAft>
                <a:spcPts val="600"/>
              </a:spcAft>
            </a:pPr>
            <a:r>
              <a:rPr lang="en-US" dirty="0">
                <a:solidFill>
                  <a:schemeClr val="tx1">
                    <a:alpha val="80000"/>
                  </a:schemeClr>
                </a:solidFill>
                <a:latin typeface="Arial" panose="020B0604020202020204" pitchFamily="34" charset="0"/>
                <a:cs typeface="Arial" panose="020B0604020202020204" pitchFamily="34" charset="0"/>
              </a:rPr>
              <a:t>Advertising is the critical stage in recruitment, as it influences the quality and suitability of applicants (Amstrong and Tailor, 2023).</a:t>
            </a:r>
          </a:p>
          <a:p>
            <a:pPr algn="just">
              <a:lnSpc>
                <a:spcPct val="90000"/>
              </a:lnSpc>
              <a:spcAft>
                <a:spcPts val="600"/>
              </a:spcAft>
            </a:pPr>
            <a:r>
              <a:rPr lang="en-US" dirty="0">
                <a:solidFill>
                  <a:schemeClr val="tx1">
                    <a:alpha val="80000"/>
                  </a:schemeClr>
                </a:solidFill>
                <a:latin typeface="Arial" panose="020B0604020202020204" pitchFamily="34" charset="0"/>
                <a:cs typeface="Arial" panose="020B0604020202020204" pitchFamily="34" charset="0"/>
              </a:rPr>
              <a:t>INTERNAL ADVERTISING</a:t>
            </a:r>
          </a:p>
          <a:p>
            <a:pPr marL="285750" indent="-228600" algn="just">
              <a:lnSpc>
                <a:spcPct val="90000"/>
              </a:lnSpc>
              <a:spcAft>
                <a:spcPts val="600"/>
              </a:spcAft>
              <a:buFont typeface="Arial" panose="020B0604020202020204" pitchFamily="34" charset="0"/>
              <a:buChar char="•"/>
            </a:pPr>
            <a:r>
              <a:rPr lang="en-US" dirty="0">
                <a:solidFill>
                  <a:schemeClr val="tx1">
                    <a:alpha val="80000"/>
                  </a:schemeClr>
                </a:solidFill>
                <a:latin typeface="Arial" panose="020B0604020202020204" pitchFamily="34" charset="0"/>
                <a:cs typeface="Arial" panose="020B0604020202020204" pitchFamily="34" charset="0"/>
              </a:rPr>
              <a:t>To encourage career progression and employee engagement, the job was advised within factory building, in the Cantine area and on the corridors</a:t>
            </a:r>
          </a:p>
          <a:p>
            <a:pPr marL="285750" indent="-228600" algn="just">
              <a:lnSpc>
                <a:spcPct val="90000"/>
              </a:lnSpc>
              <a:spcAft>
                <a:spcPts val="600"/>
              </a:spcAft>
              <a:buFont typeface="Arial" panose="020B0604020202020204" pitchFamily="34" charset="0"/>
              <a:buChar char="•"/>
            </a:pPr>
            <a:r>
              <a:rPr lang="en-US" dirty="0">
                <a:solidFill>
                  <a:schemeClr val="tx1">
                    <a:alpha val="80000"/>
                  </a:schemeClr>
                </a:solidFill>
                <a:latin typeface="Arial" panose="020B0604020202020204" pitchFamily="34" charset="0"/>
                <a:cs typeface="Arial" panose="020B0604020202020204" pitchFamily="34" charset="0"/>
              </a:rPr>
              <a:t>The job was also posted on the internal apps ‘UKG Ready’ and ‘C-Fresh’, to allow experienced employee to apply</a:t>
            </a:r>
          </a:p>
          <a:p>
            <a:pPr indent="-228600" algn="just">
              <a:lnSpc>
                <a:spcPct val="90000"/>
              </a:lnSpc>
              <a:spcAft>
                <a:spcPts val="600"/>
              </a:spcAft>
              <a:buFont typeface="Arial" panose="020B0604020202020204" pitchFamily="34" charset="0"/>
              <a:buChar char="•"/>
            </a:pPr>
            <a:endParaRPr lang="en-US" dirty="0">
              <a:solidFill>
                <a:schemeClr val="tx1">
                  <a:alpha val="80000"/>
                </a:schemeClr>
              </a:solidFill>
              <a:latin typeface="Arial" panose="020B0604020202020204" pitchFamily="34" charset="0"/>
              <a:cs typeface="Arial" panose="020B0604020202020204" pitchFamily="34" charset="0"/>
            </a:endParaRPr>
          </a:p>
          <a:p>
            <a:pPr algn="just">
              <a:lnSpc>
                <a:spcPct val="90000"/>
              </a:lnSpc>
              <a:spcAft>
                <a:spcPts val="600"/>
              </a:spcAft>
            </a:pPr>
            <a:r>
              <a:rPr lang="en-US" dirty="0">
                <a:solidFill>
                  <a:schemeClr val="tx1">
                    <a:alpha val="80000"/>
                  </a:schemeClr>
                </a:solidFill>
                <a:latin typeface="Arial" panose="020B0604020202020204" pitchFamily="34" charset="0"/>
                <a:cs typeface="Arial" panose="020B0604020202020204" pitchFamily="34" charset="0"/>
              </a:rPr>
              <a:t>EXTERNAL ADVERTISING</a:t>
            </a:r>
          </a:p>
          <a:p>
            <a:pPr marL="285750" indent="-228600" algn="just">
              <a:lnSpc>
                <a:spcPct val="90000"/>
              </a:lnSpc>
              <a:spcAft>
                <a:spcPts val="600"/>
              </a:spcAft>
              <a:buFont typeface="Arial" panose="020B0604020202020204" pitchFamily="34" charset="0"/>
              <a:buChar char="•"/>
            </a:pPr>
            <a:r>
              <a:rPr lang="en-US" dirty="0">
                <a:solidFill>
                  <a:schemeClr val="tx1">
                    <a:alpha val="80000"/>
                  </a:schemeClr>
                </a:solidFill>
                <a:latin typeface="Arial" panose="020B0604020202020204" pitchFamily="34" charset="0"/>
                <a:cs typeface="Arial" panose="020B0604020202020204" pitchFamily="34" charset="0"/>
              </a:rPr>
              <a:t>To facilitate access to wider talent pool and bring in new skills and ideas (CIPD, 2025), the job was advertised through recruitment agencies such as Workforce Staffing ltd, online on Indeed website, and on the company business website. </a:t>
            </a: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8917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7E607CD-91AC-21AC-7DC9-D16BBA6033A8}"/>
              </a:ext>
            </a:extLst>
          </p:cNvPr>
          <p:cNvSpPr txBox="1"/>
          <p:nvPr/>
        </p:nvSpPr>
        <p:spPr>
          <a:xfrm>
            <a:off x="838198" y="547815"/>
            <a:ext cx="5167185" cy="1680519"/>
          </a:xfrm>
          <a:prstGeom prst="rect">
            <a:avLst/>
          </a:prstGeom>
        </p:spPr>
        <p:txBody>
          <a:bodyPr vert="horz" lIns="91440" tIns="45720" rIns="91440" bIns="45720" rtlCol="0" anchor="ctr">
            <a:normAutofit/>
          </a:bodyPr>
          <a:lstStyle/>
          <a:p>
            <a:pPr indent="-228600">
              <a:lnSpc>
                <a:spcPct val="90000"/>
              </a:lnSpc>
              <a:spcBef>
                <a:spcPct val="0"/>
              </a:spcBef>
              <a:spcAft>
                <a:spcPts val="600"/>
              </a:spcAft>
            </a:pPr>
            <a:r>
              <a:rPr lang="en-US" sz="2000" b="1" dirty="0">
                <a:latin typeface="Arial" panose="020B0604020202020204" pitchFamily="34" charset="0"/>
                <a:ea typeface="+mj-ea"/>
                <a:cs typeface="Arial" panose="020B0604020202020204" pitchFamily="34" charset="0"/>
              </a:rPr>
              <a:t>Job Role Overview</a:t>
            </a:r>
          </a:p>
          <a:p>
            <a:pPr>
              <a:lnSpc>
                <a:spcPct val="90000"/>
              </a:lnSpc>
              <a:spcBef>
                <a:spcPct val="0"/>
              </a:spcBef>
              <a:spcAft>
                <a:spcPts val="600"/>
              </a:spcAft>
            </a:pPr>
            <a:endParaRPr lang="en-US" sz="4000" i="1" dirty="0">
              <a:latin typeface="+mj-lt"/>
              <a:ea typeface="+mj-ea"/>
              <a:cs typeface="+mj-cs"/>
            </a:endParaRPr>
          </a:p>
          <a:p>
            <a:pPr>
              <a:lnSpc>
                <a:spcPct val="90000"/>
              </a:lnSpc>
              <a:spcBef>
                <a:spcPct val="0"/>
              </a:spcBef>
              <a:spcAft>
                <a:spcPts val="600"/>
              </a:spcAft>
            </a:pPr>
            <a:endParaRPr lang="en-US" sz="4000" i="1" dirty="0">
              <a:latin typeface="+mj-lt"/>
              <a:ea typeface="+mj-ea"/>
              <a:cs typeface="+mj-cs"/>
            </a:endParaRPr>
          </a:p>
        </p:txBody>
      </p:sp>
      <p:sp>
        <p:nvSpPr>
          <p:cNvPr id="4" name="TextBox 3">
            <a:extLst>
              <a:ext uri="{FF2B5EF4-FFF2-40B4-BE49-F238E27FC236}">
                <a16:creationId xmlns:a16="http://schemas.microsoft.com/office/drawing/2014/main" id="{015B788A-354C-3156-811C-FBA001A50C54}"/>
              </a:ext>
            </a:extLst>
          </p:cNvPr>
          <p:cNvSpPr txBox="1"/>
          <p:nvPr/>
        </p:nvSpPr>
        <p:spPr>
          <a:xfrm>
            <a:off x="669033" y="2576691"/>
            <a:ext cx="7347207" cy="951746"/>
          </a:xfrm>
          <a:prstGeom prst="rect">
            <a:avLst/>
          </a:prstGeom>
        </p:spPr>
        <p:txBody>
          <a:bodyPr vert="horz" lIns="91440" tIns="45720" rIns="91440" bIns="45720" rtlCol="0" anchor="ctr">
            <a:noAutofit/>
          </a:bodyPr>
          <a:lstStyle/>
          <a:p>
            <a:pPr indent="-228600" algn="just">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The role involves coordinating daily manufacturing and dispatch activities while leading a team to meet productivity, quality and safety targets. This position also plays a key role during audits and customer visits (Armstrong and Taylor, 2023).</a:t>
            </a:r>
          </a:p>
          <a:p>
            <a:pPr indent="-228600" algn="just">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A job analysis was conducted through reviewing standard operating procedures, observing current team leaders and consulting with shift managers. This approach ensures the role accurately and reflects operational requirements (Bratton and Gold, 2022).</a:t>
            </a:r>
          </a:p>
          <a:p>
            <a:pPr indent="-228600" algn="just">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To help setting expectations and improve performance outcome, a clear job description was advertised: leading and motivating a manufacturing and dispatch team, ensuring compliance with food safety, Good Manufacturing Practices, and hygiene standards, achieving daily pick and targets, maintaining a clean and safe working environment, coaching, training and supporting team members, representing the team during audits and visits.</a:t>
            </a:r>
          </a:p>
        </p:txBody>
      </p:sp>
      <p:pic>
        <p:nvPicPr>
          <p:cNvPr id="6" name="Picture 5">
            <a:extLst>
              <a:ext uri="{FF2B5EF4-FFF2-40B4-BE49-F238E27FC236}">
                <a16:creationId xmlns:a16="http://schemas.microsoft.com/office/drawing/2014/main" id="{3B264530-79F8-CFD5-7799-2ECB093310B0}"/>
              </a:ext>
            </a:extLst>
          </p:cNvPr>
          <p:cNvPicPr>
            <a:picLocks noChangeAspect="1"/>
          </p:cNvPicPr>
          <p:nvPr/>
        </p:nvPicPr>
        <p:blipFill>
          <a:blip r:embed="rId2"/>
          <a:srcRect l="4170"/>
          <a:stretch>
            <a:fillRect/>
          </a:stretch>
        </p:blipFill>
        <p:spPr>
          <a:xfrm>
            <a:off x="8290560" y="725155"/>
            <a:ext cx="3820667" cy="5997789"/>
          </a:xfrm>
          <a:prstGeom prst="rect">
            <a:avLst/>
          </a:prstGeom>
        </p:spPr>
      </p:pic>
      <p:graphicFrame>
        <p:nvGraphicFramePr>
          <p:cNvPr id="3" name="Table 2">
            <a:extLst>
              <a:ext uri="{FF2B5EF4-FFF2-40B4-BE49-F238E27FC236}">
                <a16:creationId xmlns:a16="http://schemas.microsoft.com/office/drawing/2014/main" id="{E33B3AB8-F3A7-73A5-6334-02D4A95A9F22}"/>
              </a:ext>
            </a:extLst>
          </p:cNvPr>
          <p:cNvGraphicFramePr>
            <a:graphicFrameLocks noGrp="1"/>
          </p:cNvGraphicFramePr>
          <p:nvPr>
            <p:extLst>
              <p:ext uri="{D42A27DB-BD31-4B8C-83A1-F6EECF244321}">
                <p14:modId xmlns:p14="http://schemas.microsoft.com/office/powerpoint/2010/main" val="2987313336"/>
              </p:ext>
            </p:extLst>
          </p:nvPr>
        </p:nvGraphicFramePr>
        <p:xfrm>
          <a:off x="799334" y="5278917"/>
          <a:ext cx="7216906" cy="1300103"/>
        </p:xfrm>
        <a:graphic>
          <a:graphicData uri="http://schemas.openxmlformats.org/drawingml/2006/table">
            <a:tbl>
              <a:tblPr firstRow="1" bandRow="1">
                <a:tableStyleId>{5C22544A-7EE6-4342-B048-85BDC9FD1C3A}</a:tableStyleId>
              </a:tblPr>
              <a:tblGrid>
                <a:gridCol w="1269578">
                  <a:extLst>
                    <a:ext uri="{9D8B030D-6E8A-4147-A177-3AD203B41FA5}">
                      <a16:colId xmlns:a16="http://schemas.microsoft.com/office/drawing/2014/main" val="630912148"/>
                    </a:ext>
                  </a:extLst>
                </a:gridCol>
                <a:gridCol w="1156233">
                  <a:extLst>
                    <a:ext uri="{9D8B030D-6E8A-4147-A177-3AD203B41FA5}">
                      <a16:colId xmlns:a16="http://schemas.microsoft.com/office/drawing/2014/main" val="2118223434"/>
                    </a:ext>
                  </a:extLst>
                </a:gridCol>
                <a:gridCol w="3853648">
                  <a:extLst>
                    <a:ext uri="{9D8B030D-6E8A-4147-A177-3AD203B41FA5}">
                      <a16:colId xmlns:a16="http://schemas.microsoft.com/office/drawing/2014/main" val="1772590347"/>
                    </a:ext>
                  </a:extLst>
                </a:gridCol>
                <a:gridCol w="937447">
                  <a:extLst>
                    <a:ext uri="{9D8B030D-6E8A-4147-A177-3AD203B41FA5}">
                      <a16:colId xmlns:a16="http://schemas.microsoft.com/office/drawing/2014/main" val="88801062"/>
                    </a:ext>
                  </a:extLst>
                </a:gridCol>
              </a:tblGrid>
              <a:tr h="518878">
                <a:tc>
                  <a:txBody>
                    <a:bodyPr/>
                    <a:lstStyle/>
                    <a:p>
                      <a:r>
                        <a:rPr lang="en-GB" sz="1700">
                          <a:solidFill>
                            <a:schemeClr val="bg1"/>
                          </a:solidFill>
                          <a:latin typeface="Arial" panose="020B0604020202020204" pitchFamily="34" charset="0"/>
                          <a:cs typeface="Arial" panose="020B0604020202020204" pitchFamily="34" charset="0"/>
                        </a:rPr>
                        <a:t>TITLE</a:t>
                      </a:r>
                    </a:p>
                  </a:txBody>
                  <a:tcPr marL="87497" marR="87497" marT="43749" marB="43749"/>
                </a:tc>
                <a:tc>
                  <a:txBody>
                    <a:bodyPr/>
                    <a:lstStyle/>
                    <a:p>
                      <a:r>
                        <a:rPr lang="en-GB" sz="1700"/>
                        <a:t>BASE</a:t>
                      </a:r>
                    </a:p>
                  </a:txBody>
                  <a:tcPr marL="87497" marR="87497" marT="43749" marB="43749"/>
                </a:tc>
                <a:tc>
                  <a:txBody>
                    <a:bodyPr/>
                    <a:lstStyle/>
                    <a:p>
                      <a:r>
                        <a:rPr lang="en-GB" sz="1700" dirty="0"/>
                        <a:t>JOB REQUIREMENTS</a:t>
                      </a:r>
                    </a:p>
                  </a:txBody>
                  <a:tcPr marL="87497" marR="87497" marT="43749" marB="43749"/>
                </a:tc>
                <a:tc>
                  <a:txBody>
                    <a:bodyPr/>
                    <a:lstStyle/>
                    <a:p>
                      <a:r>
                        <a:rPr lang="en-GB" sz="1700"/>
                        <a:t>PAY RATE</a:t>
                      </a:r>
                    </a:p>
                  </a:txBody>
                  <a:tcPr marL="87497" marR="87497" marT="43749" marB="43749"/>
                </a:tc>
                <a:extLst>
                  <a:ext uri="{0D108BD9-81ED-4DB2-BD59-A6C34878D82A}">
                    <a16:rowId xmlns:a16="http://schemas.microsoft.com/office/drawing/2014/main" val="4184305223"/>
                  </a:ext>
                </a:extLst>
              </a:tr>
              <a:tr h="694445">
                <a:tc>
                  <a:txBody>
                    <a:bodyPr/>
                    <a:lstStyle/>
                    <a:p>
                      <a:r>
                        <a:rPr lang="en-GB" sz="1700" dirty="0">
                          <a:solidFill>
                            <a:schemeClr val="tx1"/>
                          </a:solidFill>
                          <a:latin typeface="Arial" panose="020B0604020202020204" pitchFamily="34" charset="0"/>
                          <a:cs typeface="Arial" panose="020B0604020202020204" pitchFamily="34" charset="0"/>
                        </a:rPr>
                        <a:t>Team leader</a:t>
                      </a:r>
                    </a:p>
                  </a:txBody>
                  <a:tcPr marL="87497" marR="87497" marT="43749" marB="43749"/>
                </a:tc>
                <a:tc>
                  <a:txBody>
                    <a:bodyPr/>
                    <a:lstStyle/>
                    <a:p>
                      <a:r>
                        <a:rPr lang="en-GB" sz="1700" dirty="0"/>
                        <a:t>Redditch</a:t>
                      </a:r>
                    </a:p>
                  </a:txBody>
                  <a:tcPr marL="87497" marR="87497" marT="43749" marB="43749"/>
                </a:tc>
                <a:tc>
                  <a:txBody>
                    <a:bodyPr/>
                    <a:lstStyle/>
                    <a:p>
                      <a:r>
                        <a:rPr lang="en-GB" sz="1700" dirty="0"/>
                        <a:t>Full-time role (8am to 4.30 pm)</a:t>
                      </a:r>
                    </a:p>
                    <a:p>
                      <a:r>
                        <a:rPr lang="en-GB" sz="1700" dirty="0"/>
                        <a:t>Coordinate daily warehouse activities</a:t>
                      </a:r>
                    </a:p>
                  </a:txBody>
                  <a:tcPr marL="87497" marR="87497" marT="43749" marB="43749"/>
                </a:tc>
                <a:tc>
                  <a:txBody>
                    <a:bodyPr/>
                    <a:lstStyle/>
                    <a:p>
                      <a:r>
                        <a:rPr lang="en-GB" sz="1700" dirty="0"/>
                        <a:t>£14.11</a:t>
                      </a:r>
                    </a:p>
                  </a:txBody>
                  <a:tcPr marL="87497" marR="87497" marT="43749" marB="43749"/>
                </a:tc>
                <a:extLst>
                  <a:ext uri="{0D108BD9-81ED-4DB2-BD59-A6C34878D82A}">
                    <a16:rowId xmlns:a16="http://schemas.microsoft.com/office/drawing/2014/main" val="225293848"/>
                  </a:ext>
                </a:extLst>
              </a:tr>
            </a:tbl>
          </a:graphicData>
        </a:graphic>
      </p:graphicFrame>
    </p:spTree>
    <p:extLst>
      <p:ext uri="{BB962C8B-B14F-4D97-AF65-F5344CB8AC3E}">
        <p14:creationId xmlns:p14="http://schemas.microsoft.com/office/powerpoint/2010/main" val="819613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DEEB89-F985-F331-DB5D-D951103FC22A}"/>
              </a:ext>
            </a:extLst>
          </p:cNvPr>
          <p:cNvPicPr>
            <a:picLocks noChangeAspect="1"/>
          </p:cNvPicPr>
          <p:nvPr/>
        </p:nvPicPr>
        <p:blipFill>
          <a:blip r:embed="rId2">
            <a:alphaModFix amt="50000"/>
          </a:blip>
          <a:stretch>
            <a:fillRect/>
          </a:stretch>
        </p:blipFill>
        <p:spPr>
          <a:xfrm>
            <a:off x="6320648" y="395823"/>
            <a:ext cx="5683718" cy="6066353"/>
          </a:xfrm>
          <a:prstGeom prst="rect">
            <a:avLst/>
          </a:prstGeom>
        </p:spPr>
      </p:pic>
      <p:sp>
        <p:nvSpPr>
          <p:cNvPr id="2" name="TextBox 1">
            <a:extLst>
              <a:ext uri="{FF2B5EF4-FFF2-40B4-BE49-F238E27FC236}">
                <a16:creationId xmlns:a16="http://schemas.microsoft.com/office/drawing/2014/main" id="{EBE8991B-E851-ABC8-9649-1F77BFD18C0E}"/>
              </a:ext>
            </a:extLst>
          </p:cNvPr>
          <p:cNvSpPr txBox="1"/>
          <p:nvPr/>
        </p:nvSpPr>
        <p:spPr>
          <a:xfrm>
            <a:off x="323993" y="320456"/>
            <a:ext cx="11013440" cy="6217087"/>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STAGE 2 – Resume screening</a:t>
            </a:r>
          </a:p>
          <a:p>
            <a:r>
              <a:rPr lang="en-GB" dirty="0">
                <a:latin typeface="Arial" panose="020B0604020202020204" pitchFamily="34" charset="0"/>
                <a:cs typeface="Arial" panose="020B0604020202020204" pitchFamily="34" charset="0"/>
              </a:rPr>
              <a:t>Person specification helps to ensure reaching the objectives and fair candidate selection (Torrington et al,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ESSENTIAL CRITERIA – EXPERIENCE AND KNOWLEDGE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Previous team leadership in manufacturing or warehouse environment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Understanding of food safety and hygiene standards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Familiary with health and safety regulation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Experience with quality control procedures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SKILLS AND ABILITIES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Strong organisational and time management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Effective communication and coaching abilities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Problem solving and decision-making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Expertise with scanning systems and documentation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DESIRABLE ATRIBUTES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Formal qualifications in logistics or operational management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Experience with Hasard Analysis and Critical Control Points (HACCP) or similar food safety systems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Training delivery or assessment experience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Forklift or Mobile Elevating Work Platforms (MEWP) certification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2261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5B395D-BB25-E2A0-E1E1-5ACD7EDAC048}"/>
              </a:ext>
            </a:extLst>
          </p:cNvPr>
          <p:cNvSpPr txBox="1"/>
          <p:nvPr/>
        </p:nvSpPr>
        <p:spPr>
          <a:xfrm>
            <a:off x="487680" y="447040"/>
            <a:ext cx="10647680" cy="153888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STAGE 3 – INTERVIEWING</a:t>
            </a:r>
          </a:p>
          <a:p>
            <a:pPr algn="just"/>
            <a:r>
              <a:rPr lang="en-GB" dirty="0">
                <a:latin typeface="Arial" panose="020B0604020202020204" pitchFamily="34" charset="0"/>
                <a:cs typeface="Arial" panose="020B0604020202020204" pitchFamily="34" charset="0"/>
              </a:rPr>
              <a:t>The interviewing stage uses a competency-based Interview (CBI) framework supported by the STAR technique to assess leadership, food safety knowledge , and operational decision making. This approach improves selection accuracy and ensure alignment with food manufacturing compliance and team leadership requirements (Amstrong and Taylor, 2023). </a:t>
            </a:r>
            <a:r>
              <a:rPr lang="en-GB" sz="2000" dirty="0">
                <a:latin typeface="Arial" panose="020B0604020202020204" pitchFamily="34" charset="0"/>
                <a:cs typeface="Arial" panose="020B0604020202020204" pitchFamily="34" charset="0"/>
              </a:rPr>
              <a:t> </a:t>
            </a:r>
          </a:p>
        </p:txBody>
      </p:sp>
      <p:sp>
        <p:nvSpPr>
          <p:cNvPr id="3" name="Rectangle 2">
            <a:extLst>
              <a:ext uri="{FF2B5EF4-FFF2-40B4-BE49-F238E27FC236}">
                <a16:creationId xmlns:a16="http://schemas.microsoft.com/office/drawing/2014/main" id="{5CC99394-4B24-825C-3BDA-AFF1ED957363}"/>
              </a:ext>
            </a:extLst>
          </p:cNvPr>
          <p:cNvSpPr/>
          <p:nvPr/>
        </p:nvSpPr>
        <p:spPr>
          <a:xfrm>
            <a:off x="599440" y="2286000"/>
            <a:ext cx="10647680" cy="4470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Table 3">
            <a:extLst>
              <a:ext uri="{FF2B5EF4-FFF2-40B4-BE49-F238E27FC236}">
                <a16:creationId xmlns:a16="http://schemas.microsoft.com/office/drawing/2014/main" id="{6AC2C142-5A33-21D8-DAD1-46D53C16ACDD}"/>
              </a:ext>
            </a:extLst>
          </p:cNvPr>
          <p:cNvGraphicFramePr>
            <a:graphicFrameLocks noGrp="1"/>
          </p:cNvGraphicFramePr>
          <p:nvPr>
            <p:extLst>
              <p:ext uri="{D42A27DB-BD31-4B8C-83A1-F6EECF244321}">
                <p14:modId xmlns:p14="http://schemas.microsoft.com/office/powerpoint/2010/main" val="770790438"/>
              </p:ext>
            </p:extLst>
          </p:nvPr>
        </p:nvGraphicFramePr>
        <p:xfrm>
          <a:off x="772160" y="2509520"/>
          <a:ext cx="10363200" cy="4124960"/>
        </p:xfrm>
        <a:graphic>
          <a:graphicData uri="http://schemas.openxmlformats.org/drawingml/2006/table">
            <a:tbl>
              <a:tblPr firstRow="1" bandRow="1">
                <a:tableStyleId>{21E4AEA4-8DFA-4A89-87EB-49C32662AFE0}</a:tableStyleId>
              </a:tblPr>
              <a:tblGrid>
                <a:gridCol w="2590800">
                  <a:extLst>
                    <a:ext uri="{9D8B030D-6E8A-4147-A177-3AD203B41FA5}">
                      <a16:colId xmlns:a16="http://schemas.microsoft.com/office/drawing/2014/main" val="736448597"/>
                    </a:ext>
                  </a:extLst>
                </a:gridCol>
                <a:gridCol w="2590800">
                  <a:extLst>
                    <a:ext uri="{9D8B030D-6E8A-4147-A177-3AD203B41FA5}">
                      <a16:colId xmlns:a16="http://schemas.microsoft.com/office/drawing/2014/main" val="4084867446"/>
                    </a:ext>
                  </a:extLst>
                </a:gridCol>
                <a:gridCol w="2590800">
                  <a:extLst>
                    <a:ext uri="{9D8B030D-6E8A-4147-A177-3AD203B41FA5}">
                      <a16:colId xmlns:a16="http://schemas.microsoft.com/office/drawing/2014/main" val="3734808680"/>
                    </a:ext>
                  </a:extLst>
                </a:gridCol>
                <a:gridCol w="2590800">
                  <a:extLst>
                    <a:ext uri="{9D8B030D-6E8A-4147-A177-3AD203B41FA5}">
                      <a16:colId xmlns:a16="http://schemas.microsoft.com/office/drawing/2014/main" val="1827676947"/>
                    </a:ext>
                  </a:extLst>
                </a:gridCol>
              </a:tblGrid>
              <a:tr h="538480">
                <a:tc>
                  <a:txBody>
                    <a:bodyPr/>
                    <a:lstStyle/>
                    <a:p>
                      <a:pPr algn="ctr"/>
                      <a:r>
                        <a:rPr lang="en-GB" sz="2400" dirty="0">
                          <a:latin typeface="Arial" panose="020B0604020202020204" pitchFamily="34" charset="0"/>
                          <a:cs typeface="Arial" panose="020B0604020202020204" pitchFamily="34" charset="0"/>
                        </a:rPr>
                        <a:t>S</a:t>
                      </a:r>
                    </a:p>
                  </a:txBody>
                  <a:tcPr/>
                </a:tc>
                <a:tc>
                  <a:txBody>
                    <a:bodyPr/>
                    <a:lstStyle/>
                    <a:p>
                      <a:pPr algn="ctr"/>
                      <a:r>
                        <a:rPr lang="en-GB" sz="2400" dirty="0">
                          <a:latin typeface="Arial" panose="020B0604020202020204" pitchFamily="34" charset="0"/>
                          <a:cs typeface="Arial" panose="020B0604020202020204" pitchFamily="34" charset="0"/>
                        </a:rPr>
                        <a:t>T</a:t>
                      </a:r>
                    </a:p>
                  </a:txBody>
                  <a:tcPr/>
                </a:tc>
                <a:tc>
                  <a:txBody>
                    <a:bodyPr/>
                    <a:lstStyle/>
                    <a:p>
                      <a:pPr algn="ctr"/>
                      <a:r>
                        <a:rPr lang="en-GB" sz="2400" dirty="0">
                          <a:latin typeface="Arial" panose="020B0604020202020204" pitchFamily="34" charset="0"/>
                          <a:cs typeface="Arial" panose="020B0604020202020204" pitchFamily="34" charset="0"/>
                        </a:rPr>
                        <a:t>A</a:t>
                      </a:r>
                    </a:p>
                  </a:txBody>
                  <a:tcPr/>
                </a:tc>
                <a:tc>
                  <a:txBody>
                    <a:bodyPr/>
                    <a:lstStyle/>
                    <a:p>
                      <a:pPr algn="ctr"/>
                      <a:r>
                        <a:rPr lang="en-GB" sz="2400" dirty="0">
                          <a:latin typeface="Arial" panose="020B0604020202020204" pitchFamily="34" charset="0"/>
                          <a:cs typeface="Arial" panose="020B0604020202020204" pitchFamily="34" charset="0"/>
                        </a:rPr>
                        <a:t>R</a:t>
                      </a:r>
                    </a:p>
                  </a:txBody>
                  <a:tcPr/>
                </a:tc>
                <a:extLst>
                  <a:ext uri="{0D108BD9-81ED-4DB2-BD59-A6C34878D82A}">
                    <a16:rowId xmlns:a16="http://schemas.microsoft.com/office/drawing/2014/main" val="1677806733"/>
                  </a:ext>
                </a:extLst>
              </a:tr>
              <a:tr h="477520">
                <a:tc>
                  <a:txBody>
                    <a:bodyPr/>
                    <a:lstStyle/>
                    <a:p>
                      <a:pPr algn="ctr"/>
                      <a:r>
                        <a:rPr lang="en-GB" sz="1800" dirty="0">
                          <a:latin typeface="Arial" panose="020B0604020202020204" pitchFamily="34" charset="0"/>
                          <a:cs typeface="Arial" panose="020B0604020202020204" pitchFamily="34" charset="0"/>
                        </a:rPr>
                        <a:t>Situation </a:t>
                      </a:r>
                    </a:p>
                  </a:txBody>
                  <a:tcPr/>
                </a:tc>
                <a:tc>
                  <a:txBody>
                    <a:bodyPr/>
                    <a:lstStyle/>
                    <a:p>
                      <a:pPr algn="ctr"/>
                      <a:r>
                        <a:rPr lang="en-GB" sz="1800" dirty="0">
                          <a:latin typeface="Arial" panose="020B0604020202020204" pitchFamily="34" charset="0"/>
                          <a:cs typeface="Arial" panose="020B0604020202020204" pitchFamily="34" charset="0"/>
                        </a:rPr>
                        <a:t>Task</a:t>
                      </a:r>
                    </a:p>
                  </a:txBody>
                  <a:tcPr/>
                </a:tc>
                <a:tc>
                  <a:txBody>
                    <a:bodyPr/>
                    <a:lstStyle/>
                    <a:p>
                      <a:pPr algn="ctr"/>
                      <a:r>
                        <a:rPr lang="en-GB" sz="1800" dirty="0">
                          <a:latin typeface="Arial" panose="020B0604020202020204" pitchFamily="34" charset="0"/>
                          <a:cs typeface="Arial" panose="020B0604020202020204" pitchFamily="34" charset="0"/>
                        </a:rPr>
                        <a:t>Action</a:t>
                      </a:r>
                    </a:p>
                  </a:txBody>
                  <a:tcPr/>
                </a:tc>
                <a:tc>
                  <a:txBody>
                    <a:bodyPr/>
                    <a:lstStyle/>
                    <a:p>
                      <a:pPr algn="ctr"/>
                      <a:r>
                        <a:rPr lang="en-GB" sz="1800" dirty="0">
                          <a:latin typeface="Arial" panose="020B0604020202020204" pitchFamily="34" charset="0"/>
                          <a:cs typeface="Arial" panose="020B0604020202020204" pitchFamily="34" charset="0"/>
                        </a:rPr>
                        <a:t>Result</a:t>
                      </a:r>
                    </a:p>
                  </a:txBody>
                  <a:tcPr/>
                </a:tc>
                <a:extLst>
                  <a:ext uri="{0D108BD9-81ED-4DB2-BD59-A6C34878D82A}">
                    <a16:rowId xmlns:a16="http://schemas.microsoft.com/office/drawing/2014/main" val="852928881"/>
                  </a:ext>
                </a:extLst>
              </a:tr>
              <a:tr h="1479493">
                <a:tc>
                  <a:txBody>
                    <a:bodyPr/>
                    <a:lstStyle/>
                    <a:p>
                      <a:pPr algn="just"/>
                      <a:r>
                        <a:rPr lang="en-GB" sz="1800" dirty="0">
                          <a:latin typeface="Arial" panose="020B0604020202020204" pitchFamily="34" charset="0"/>
                          <a:cs typeface="Arial" panose="020B0604020202020204" pitchFamily="34" charset="0"/>
                        </a:rPr>
                        <a:t>Describe a situation when you performed a job and faced a challenge at work. This situation can be from a previous work experience. Be as specific as possible. </a:t>
                      </a:r>
                    </a:p>
                  </a:txBody>
                  <a:tcPr/>
                </a:tc>
                <a:tc>
                  <a:txBody>
                    <a:bodyPr/>
                    <a:lstStyle/>
                    <a:p>
                      <a:pPr algn="just"/>
                      <a:r>
                        <a:rPr lang="en-GB" sz="1800" dirty="0">
                          <a:latin typeface="Arial" panose="020B0604020202020204" pitchFamily="34" charset="0"/>
                          <a:cs typeface="Arial" panose="020B0604020202020204" pitchFamily="34" charset="0"/>
                        </a:rPr>
                        <a:t>Describe your responsibilities in the situation presented, and how you helped the team to overcome the challenge. Were there any deadlines or conflicts between team workers? Explain your approach in such cases.</a:t>
                      </a:r>
                    </a:p>
                  </a:txBody>
                  <a:tcPr/>
                </a:tc>
                <a:tc>
                  <a:txBody>
                    <a:bodyPr/>
                    <a:lstStyle/>
                    <a:p>
                      <a:pPr algn="just"/>
                      <a:r>
                        <a:rPr lang="en-GB" sz="1800" dirty="0">
                          <a:latin typeface="Arial" panose="020B0604020202020204" pitchFamily="34" charset="0"/>
                          <a:cs typeface="Arial" panose="020B0604020202020204" pitchFamily="34" charset="0"/>
                        </a:rPr>
                        <a:t>Explain your actions and how you helped completing the tasks. Focus on what you did rather than your team did. </a:t>
                      </a:r>
                    </a:p>
                  </a:txBody>
                  <a:tcPr/>
                </a:tc>
                <a:tc>
                  <a:txBody>
                    <a:bodyPr/>
                    <a:lstStyle/>
                    <a:p>
                      <a:r>
                        <a:rPr lang="en-GB" sz="1800" dirty="0">
                          <a:latin typeface="Arial" panose="020B0604020202020204" pitchFamily="34" charset="0"/>
                          <a:cs typeface="Arial" panose="020B0604020202020204" pitchFamily="34" charset="0"/>
                        </a:rPr>
                        <a:t>Explain the outcome or results generated by your actions in the chosen examples. </a:t>
                      </a:r>
                    </a:p>
                  </a:txBody>
                  <a:tcPr/>
                </a:tc>
                <a:extLst>
                  <a:ext uri="{0D108BD9-81ED-4DB2-BD59-A6C34878D82A}">
                    <a16:rowId xmlns:a16="http://schemas.microsoft.com/office/drawing/2014/main" val="3797284474"/>
                  </a:ext>
                </a:extLst>
              </a:tr>
            </a:tbl>
          </a:graphicData>
        </a:graphic>
      </p:graphicFrame>
      <p:sp>
        <p:nvSpPr>
          <p:cNvPr id="5" name="Rectangle 4">
            <a:extLst>
              <a:ext uri="{FF2B5EF4-FFF2-40B4-BE49-F238E27FC236}">
                <a16:creationId xmlns:a16="http://schemas.microsoft.com/office/drawing/2014/main" id="{365C2774-72D7-69AA-DA96-A6EF55A80545}"/>
              </a:ext>
            </a:extLst>
          </p:cNvPr>
          <p:cNvSpPr/>
          <p:nvPr/>
        </p:nvSpPr>
        <p:spPr>
          <a:xfrm>
            <a:off x="3362960" y="2783840"/>
            <a:ext cx="60960" cy="35763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1290124-83C2-4283-636A-8B1998599B38}"/>
              </a:ext>
            </a:extLst>
          </p:cNvPr>
          <p:cNvSpPr/>
          <p:nvPr/>
        </p:nvSpPr>
        <p:spPr>
          <a:xfrm>
            <a:off x="5923280" y="2834640"/>
            <a:ext cx="60960" cy="35763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2570BF5-062A-7F0E-7AB0-861DEB3C963E}"/>
              </a:ext>
            </a:extLst>
          </p:cNvPr>
          <p:cNvSpPr/>
          <p:nvPr/>
        </p:nvSpPr>
        <p:spPr>
          <a:xfrm>
            <a:off x="8498840" y="2834640"/>
            <a:ext cx="60960" cy="35763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69175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92FAFD5-9BAE-DA90-28E2-709480BC43D3}"/>
              </a:ext>
            </a:extLst>
          </p:cNvPr>
          <p:cNvPicPr>
            <a:picLocks noChangeAspect="1"/>
          </p:cNvPicPr>
          <p:nvPr/>
        </p:nvPicPr>
        <p:blipFill>
          <a:blip r:embed="rId2">
            <a:alphaModFix amt="50000"/>
          </a:blip>
          <a:srcRect t="1909" r="37901"/>
          <a:stretch>
            <a:fillRect/>
          </a:stretch>
        </p:blipFill>
        <p:spPr>
          <a:xfrm>
            <a:off x="6431513" y="284480"/>
            <a:ext cx="5561832" cy="6421119"/>
          </a:xfrm>
          <a:prstGeom prst="rect">
            <a:avLst/>
          </a:prstGeom>
          <a:ln>
            <a:noFill/>
          </a:ln>
          <a:effectLst>
            <a:softEdge rad="112500"/>
          </a:effectLst>
        </p:spPr>
      </p:pic>
      <p:sp>
        <p:nvSpPr>
          <p:cNvPr id="2" name="TextBox 1">
            <a:extLst>
              <a:ext uri="{FF2B5EF4-FFF2-40B4-BE49-F238E27FC236}">
                <a16:creationId xmlns:a16="http://schemas.microsoft.com/office/drawing/2014/main" id="{2DDCB84A-FDC1-910C-CDBD-61C319923D2C}"/>
              </a:ext>
            </a:extLst>
          </p:cNvPr>
          <p:cNvSpPr txBox="1"/>
          <p:nvPr/>
        </p:nvSpPr>
        <p:spPr>
          <a:xfrm>
            <a:off x="660400" y="457200"/>
            <a:ext cx="10861040" cy="2800767"/>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STAGE 4 – REFERENCE CHECKING</a:t>
            </a:r>
          </a:p>
          <a:p>
            <a:endParaRPr lang="en-GB" sz="20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is the stage when the candidate’s previous experience it is checked with previous employers with the purpose to verify employment history, performance, conduct and suitability for the role (CIPD, 2025).</a:t>
            </a:r>
          </a:p>
          <a:p>
            <a:pPr algn="just"/>
            <a:r>
              <a:rPr lang="en-GB"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The reference checking, act as a risk management and safety tool, helping organisations avoid negligent hiring and ensuring compliance with legal and ethical responsibilities (Armstrong and Taylor, 2020). To ensure fairness and legality, references must be objective, consistent, and handled confidentially, in line with UK employment law and data protection principles (Bratton and Gold, 2022).</a:t>
            </a:r>
          </a:p>
        </p:txBody>
      </p:sp>
      <p:sp>
        <p:nvSpPr>
          <p:cNvPr id="4" name="TextBox 3">
            <a:extLst>
              <a:ext uri="{FF2B5EF4-FFF2-40B4-BE49-F238E27FC236}">
                <a16:creationId xmlns:a16="http://schemas.microsoft.com/office/drawing/2014/main" id="{9CA00A3A-D86D-D157-87E0-3BDA9A95A225}"/>
              </a:ext>
            </a:extLst>
          </p:cNvPr>
          <p:cNvSpPr txBox="1"/>
          <p:nvPr/>
        </p:nvSpPr>
        <p:spPr>
          <a:xfrm>
            <a:off x="660400" y="3718560"/>
            <a:ext cx="10861040" cy="209288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STAGE 5 – OFFER AND ONBORDING </a:t>
            </a:r>
          </a:p>
          <a:p>
            <a:endParaRPr lang="en-GB" sz="2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stage involve making a formal job offer to the successful candidate and implementing a structured onboarding programme. According to CIPD (2025), this stage is crucial in securing the chosen candidate, ensuring legal compliance and supporting early engagement and performance. At Blue Earth Foods ltd, the job offer is issued conditionally, subject to satisfactory references, right-to-work checks, and any required documentation.</a:t>
            </a:r>
          </a:p>
        </p:txBody>
      </p:sp>
    </p:spTree>
    <p:extLst>
      <p:ext uri="{BB962C8B-B14F-4D97-AF65-F5344CB8AC3E}">
        <p14:creationId xmlns:p14="http://schemas.microsoft.com/office/powerpoint/2010/main" val="15489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8FD0A6A-2DC6-5D91-F6BB-9AB170419722}"/>
              </a:ext>
            </a:extLst>
          </p:cNvPr>
          <p:cNvPicPr>
            <a:picLocks noChangeAspect="1"/>
          </p:cNvPicPr>
          <p:nvPr/>
        </p:nvPicPr>
        <p:blipFill>
          <a:blip r:embed="rId2"/>
          <a:stretch>
            <a:fillRect/>
          </a:stretch>
        </p:blipFill>
        <p:spPr>
          <a:xfrm>
            <a:off x="396607" y="795528"/>
            <a:ext cx="5056266" cy="5266944"/>
          </a:xfrm>
          <a:prstGeom prst="rect">
            <a:avLst/>
          </a:prstGeom>
        </p:spPr>
      </p:pic>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078F632-C31B-18FF-C6A1-C311FA305BDA}"/>
              </a:ext>
            </a:extLst>
          </p:cNvPr>
          <p:cNvSpPr txBox="1"/>
          <p:nvPr/>
        </p:nvSpPr>
        <p:spPr>
          <a:xfrm>
            <a:off x="5598161" y="2072641"/>
            <a:ext cx="6339840" cy="4443984"/>
          </a:xfrm>
          <a:prstGeom prst="rect">
            <a:avLst/>
          </a:prstGeom>
        </p:spPr>
        <p:txBody>
          <a:bodyPr vert="horz" lIns="91440" tIns="45720" rIns="91440" bIns="45720" rtlCol="0" anchor="t">
            <a:normAutofit fontScale="92500" lnSpcReduction="10000"/>
          </a:bodyPr>
          <a:lstStyle/>
          <a:p>
            <a:pPr>
              <a:lnSpc>
                <a:spcPct val="90000"/>
              </a:lnSpc>
              <a:spcAft>
                <a:spcPts val="600"/>
              </a:spcAft>
            </a:pPr>
            <a:r>
              <a:rPr lang="en-US" sz="2200" b="1" dirty="0">
                <a:latin typeface="Arial" panose="020B0604020202020204" pitchFamily="34" charset="0"/>
                <a:cs typeface="Arial" panose="020B0604020202020204" pitchFamily="34" charset="0"/>
              </a:rPr>
              <a:t>LEARNING AND DEVELOPING NEEDS</a:t>
            </a:r>
          </a:p>
          <a:p>
            <a:pPr indent="-228600" algn="just">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gn="just">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Despite previous experience, ongoing development is required. Identifying learning needs includes assessing existing knowledge, skills, and behaviors, against Continuous Learning and Improvement  (CLI) competency framework through observation, performance reviews, and self-assessments (Becker, 1993). </a:t>
            </a:r>
          </a:p>
          <a:p>
            <a:pPr algn="just">
              <a:lnSpc>
                <a:spcPct val="90000"/>
              </a:lnSpc>
              <a:spcAft>
                <a:spcPts val="600"/>
              </a:spcAft>
            </a:pPr>
            <a:endParaRPr lang="en-US" dirty="0">
              <a:latin typeface="Arial" panose="020B0604020202020204" pitchFamily="34" charset="0"/>
              <a:cs typeface="Arial" panose="020B0604020202020204" pitchFamily="34" charset="0"/>
            </a:endParaRPr>
          </a:p>
          <a:p>
            <a:pPr indent="-228600" algn="just">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GAP IDENTIFICATION Compare current capabilities with role expectations to identify specific development areas, including technical procedures, leadership skills and compliance knowledge (Garvin, 1993). </a:t>
            </a:r>
          </a:p>
          <a:p>
            <a:pPr indent="-228600" algn="just">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gn="just">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TARGET SETTING Establish SMART objectives aligned with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goals and individual career progression pathways within manufacturing operations (Doran, 1981). </a:t>
            </a:r>
          </a:p>
        </p:txBody>
      </p:sp>
      <p:sp>
        <p:nvSpPr>
          <p:cNvPr id="5" name="TextBox 4">
            <a:extLst>
              <a:ext uri="{FF2B5EF4-FFF2-40B4-BE49-F238E27FC236}">
                <a16:creationId xmlns:a16="http://schemas.microsoft.com/office/drawing/2014/main" id="{B9ECC6A7-D733-8029-7AD9-1DAD39D933DD}"/>
              </a:ext>
            </a:extLst>
          </p:cNvPr>
          <p:cNvSpPr txBox="1"/>
          <p:nvPr/>
        </p:nvSpPr>
        <p:spPr>
          <a:xfrm>
            <a:off x="1402080" y="6187440"/>
            <a:ext cx="357632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(Blue Earth Food ltd, Website)</a:t>
            </a:r>
          </a:p>
        </p:txBody>
      </p:sp>
    </p:spTree>
    <p:extLst>
      <p:ext uri="{BB962C8B-B14F-4D97-AF65-F5344CB8AC3E}">
        <p14:creationId xmlns:p14="http://schemas.microsoft.com/office/powerpoint/2010/main" val="3261990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C882C839-3BAE-8656-BBA8-D71214C03D5D}"/>
              </a:ext>
            </a:extLst>
          </p:cNvPr>
          <p:cNvGraphicFramePr>
            <a:graphicFrameLocks noGrp="1"/>
          </p:cNvGraphicFramePr>
          <p:nvPr>
            <p:extLst>
              <p:ext uri="{D42A27DB-BD31-4B8C-83A1-F6EECF244321}">
                <p14:modId xmlns:p14="http://schemas.microsoft.com/office/powerpoint/2010/main" val="1137911194"/>
              </p:ext>
            </p:extLst>
          </p:nvPr>
        </p:nvGraphicFramePr>
        <p:xfrm>
          <a:off x="223284" y="542350"/>
          <a:ext cx="11695815" cy="6122610"/>
        </p:xfrm>
        <a:graphic>
          <a:graphicData uri="http://schemas.openxmlformats.org/drawingml/2006/table">
            <a:tbl>
              <a:tblPr firstRow="1" bandRow="1">
                <a:tableStyleId>{5C22544A-7EE6-4342-B048-85BDC9FD1C3A}</a:tableStyleId>
              </a:tblPr>
              <a:tblGrid>
                <a:gridCol w="2248761">
                  <a:extLst>
                    <a:ext uri="{9D8B030D-6E8A-4147-A177-3AD203B41FA5}">
                      <a16:colId xmlns:a16="http://schemas.microsoft.com/office/drawing/2014/main" val="2027900523"/>
                    </a:ext>
                  </a:extLst>
                </a:gridCol>
                <a:gridCol w="3616097">
                  <a:extLst>
                    <a:ext uri="{9D8B030D-6E8A-4147-A177-3AD203B41FA5}">
                      <a16:colId xmlns:a16="http://schemas.microsoft.com/office/drawing/2014/main" val="1172347330"/>
                    </a:ext>
                  </a:extLst>
                </a:gridCol>
                <a:gridCol w="5830957">
                  <a:extLst>
                    <a:ext uri="{9D8B030D-6E8A-4147-A177-3AD203B41FA5}">
                      <a16:colId xmlns:a16="http://schemas.microsoft.com/office/drawing/2014/main" val="3390899278"/>
                    </a:ext>
                  </a:extLst>
                </a:gridCol>
              </a:tblGrid>
              <a:tr h="453330">
                <a:tc>
                  <a:txBody>
                    <a:bodyPr/>
                    <a:lstStyle/>
                    <a:p>
                      <a:pPr algn="ctr"/>
                      <a:r>
                        <a:rPr lang="en-GB" b="0" dirty="0">
                          <a:solidFill>
                            <a:schemeClr val="bg1"/>
                          </a:solidFill>
                          <a:latin typeface="Arial" panose="020B0604020202020204" pitchFamily="34" charset="0"/>
                          <a:cs typeface="Arial" panose="020B0604020202020204" pitchFamily="34" charset="0"/>
                        </a:rPr>
                        <a:t>Element</a:t>
                      </a:r>
                    </a:p>
                  </a:txBody>
                  <a:tcPr/>
                </a:tc>
                <a:tc>
                  <a:txBody>
                    <a:bodyPr/>
                    <a:lstStyle/>
                    <a:p>
                      <a:pPr algn="ctr"/>
                      <a:r>
                        <a:rPr lang="en-GB" b="0" dirty="0">
                          <a:latin typeface="Arial" panose="020B0604020202020204" pitchFamily="34" charset="0"/>
                          <a:cs typeface="Arial" panose="020B0604020202020204" pitchFamily="34" charset="0"/>
                        </a:rPr>
                        <a:t>Meaning</a:t>
                      </a:r>
                    </a:p>
                  </a:txBody>
                  <a:tcPr/>
                </a:tc>
                <a:tc>
                  <a:txBody>
                    <a:bodyPr/>
                    <a:lstStyle/>
                    <a:p>
                      <a:pPr algn="ctr"/>
                      <a:r>
                        <a:rPr lang="en-GB" b="0" dirty="0">
                          <a:latin typeface="Arial" panose="020B0604020202020204" pitchFamily="34" charset="0"/>
                          <a:cs typeface="Arial" panose="020B0604020202020204" pitchFamily="34" charset="0"/>
                        </a:rPr>
                        <a:t>Example</a:t>
                      </a:r>
                    </a:p>
                  </a:txBody>
                  <a:tcPr/>
                </a:tc>
                <a:extLst>
                  <a:ext uri="{0D108BD9-81ED-4DB2-BD59-A6C34878D82A}">
                    <a16:rowId xmlns:a16="http://schemas.microsoft.com/office/drawing/2014/main" val="2188129291"/>
                  </a:ext>
                </a:extLst>
              </a:tr>
              <a:tr h="867269">
                <a:tc>
                  <a:txBody>
                    <a:bodyPr/>
                    <a:lstStyle/>
                    <a:p>
                      <a:pPr algn="ctr"/>
                      <a:r>
                        <a:rPr lang="en-GB" b="0" dirty="0">
                          <a:latin typeface="Arial" panose="020B0604020202020204" pitchFamily="34" charset="0"/>
                          <a:cs typeface="Arial" panose="020B0604020202020204" pitchFamily="34" charset="0"/>
                        </a:rPr>
                        <a:t>Specific</a:t>
                      </a:r>
                    </a:p>
                  </a:txBody>
                  <a:tcPr/>
                </a:tc>
                <a:tc>
                  <a:txBody>
                    <a:bodyPr/>
                    <a:lstStyle/>
                    <a:p>
                      <a:r>
                        <a:rPr lang="en-GB" sz="1800" b="0" kern="1200" dirty="0">
                          <a:solidFill>
                            <a:schemeClr val="dk1"/>
                          </a:solidFill>
                          <a:effectLst/>
                          <a:latin typeface="Arial" panose="020B0604020202020204" pitchFamily="34" charset="0"/>
                          <a:ea typeface="+mn-ea"/>
                          <a:cs typeface="Arial" panose="020B0604020202020204" pitchFamily="34" charset="0"/>
                        </a:rPr>
                        <a:t>Development objectives must clearly state what skill or behaviour the employee needs to develop (Doran, 1981).</a:t>
                      </a:r>
                      <a:endParaRPr lang="en-GB" b="0" dirty="0">
                        <a:latin typeface="Arial" panose="020B0604020202020204" pitchFamily="34" charset="0"/>
                        <a:cs typeface="Arial" panose="020B0604020202020204" pitchFamily="34" charset="0"/>
                      </a:endParaRPr>
                    </a:p>
                  </a:txBody>
                  <a:tcPr/>
                </a:tc>
                <a:tc>
                  <a:txBody>
                    <a:bodyPr/>
                    <a:lstStyle/>
                    <a:p>
                      <a:r>
                        <a:rPr lang="en-GB" sz="1800" b="0" kern="1200" dirty="0">
                          <a:solidFill>
                            <a:schemeClr val="dk1"/>
                          </a:solidFill>
                          <a:effectLst/>
                          <a:latin typeface="Arial" panose="020B0604020202020204" pitchFamily="34" charset="0"/>
                          <a:ea typeface="+mn-ea"/>
                          <a:cs typeface="Arial" panose="020B0604020202020204" pitchFamily="34" charset="0"/>
                        </a:rPr>
                        <a:t>Competency in managing food production and dispatch teams while maintaining hygiene, safety, and quality standards.</a:t>
                      </a:r>
                      <a:endParaRPr lang="en-GB"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01022171"/>
                  </a:ext>
                </a:extLst>
              </a:tr>
              <a:tr h="867269">
                <a:tc>
                  <a:txBody>
                    <a:bodyPr/>
                    <a:lstStyle/>
                    <a:p>
                      <a:pPr algn="ctr"/>
                      <a:r>
                        <a:rPr lang="en-GB" b="0" dirty="0">
                          <a:latin typeface="Arial" panose="020B0604020202020204" pitchFamily="34" charset="0"/>
                          <a:cs typeface="Arial" panose="020B0604020202020204" pitchFamily="34" charset="0"/>
                        </a:rPr>
                        <a:t>Measurable</a:t>
                      </a:r>
                    </a:p>
                  </a:txBody>
                  <a:tcPr/>
                </a:tc>
                <a:tc>
                  <a:txBody>
                    <a:bodyPr/>
                    <a:lstStyle/>
                    <a:p>
                      <a:r>
                        <a:rPr lang="en-GB" sz="1800" b="0" kern="1200" dirty="0">
                          <a:solidFill>
                            <a:schemeClr val="dk1"/>
                          </a:solidFill>
                          <a:effectLst/>
                          <a:latin typeface="Arial" panose="020B0604020202020204" pitchFamily="34" charset="0"/>
                          <a:ea typeface="+mn-ea"/>
                          <a:cs typeface="Arial" panose="020B0604020202020204" pitchFamily="34" charset="0"/>
                        </a:rPr>
                        <a:t>Progress should be observable or measurable to allow fair assessment (Armstrong and Taylor, 2023).</a:t>
                      </a:r>
                      <a:endParaRPr lang="en-GB" b="0" dirty="0">
                        <a:latin typeface="Arial" panose="020B0604020202020204" pitchFamily="34" charset="0"/>
                        <a:cs typeface="Arial" panose="020B0604020202020204" pitchFamily="34" charset="0"/>
                      </a:endParaRPr>
                    </a:p>
                  </a:txBody>
                  <a:tcPr/>
                </a:tc>
                <a:tc>
                  <a:txBody>
                    <a:bodyPr/>
                    <a:lstStyle/>
                    <a:p>
                      <a:r>
                        <a:rPr lang="en-GB" sz="1800" b="0" kern="1200" dirty="0">
                          <a:solidFill>
                            <a:schemeClr val="dk1"/>
                          </a:solidFill>
                          <a:effectLst/>
                          <a:latin typeface="Arial" panose="020B0604020202020204" pitchFamily="34" charset="0"/>
                          <a:ea typeface="+mn-ea"/>
                          <a:cs typeface="Arial" panose="020B0604020202020204" pitchFamily="34" charset="0"/>
                        </a:rPr>
                        <a:t>Successfully lead production and dispatch shifts independently, meeting daily output targets and hygiene requirements.</a:t>
                      </a:r>
                      <a:endParaRPr lang="en-GB"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04529314"/>
                  </a:ext>
                </a:extLst>
              </a:tr>
              <a:tr h="867269">
                <a:tc>
                  <a:txBody>
                    <a:bodyPr/>
                    <a:lstStyle/>
                    <a:p>
                      <a:pPr algn="ctr"/>
                      <a:r>
                        <a:rPr lang="en-GB" b="0" dirty="0">
                          <a:latin typeface="Arial" panose="020B0604020202020204" pitchFamily="34" charset="0"/>
                          <a:cs typeface="Arial" panose="020B0604020202020204" pitchFamily="34" charset="0"/>
                        </a:rPr>
                        <a:t>Achievable</a:t>
                      </a:r>
                    </a:p>
                  </a:txBody>
                  <a:tcPr/>
                </a:tc>
                <a:tc>
                  <a:txBody>
                    <a:bodyPr/>
                    <a:lstStyle/>
                    <a:p>
                      <a:r>
                        <a:rPr lang="en-GB" sz="1800" b="0" kern="1200" dirty="0">
                          <a:solidFill>
                            <a:schemeClr val="dk1"/>
                          </a:solidFill>
                          <a:effectLst/>
                          <a:latin typeface="Arial" panose="020B0604020202020204" pitchFamily="34" charset="0"/>
                          <a:ea typeface="+mn-ea"/>
                          <a:cs typeface="Arial" panose="020B0604020202020204" pitchFamily="34" charset="0"/>
                        </a:rPr>
                        <a:t>Objectives must be realistic, considering the employee’s experience and support available (Bratton and Gold, 2020).</a:t>
                      </a:r>
                      <a:endParaRPr lang="en-GB" b="0" dirty="0">
                        <a:latin typeface="Arial" panose="020B0604020202020204" pitchFamily="34" charset="0"/>
                        <a:cs typeface="Arial" panose="020B0604020202020204" pitchFamily="34" charset="0"/>
                      </a:endParaRPr>
                    </a:p>
                  </a:txBody>
                  <a:tcPr/>
                </a:tc>
                <a:tc>
                  <a:txBody>
                    <a:bodyPr/>
                    <a:lstStyle/>
                    <a:p>
                      <a:r>
                        <a:rPr lang="en-GB" sz="1800" b="0" kern="1200" dirty="0">
                          <a:solidFill>
                            <a:schemeClr val="dk1"/>
                          </a:solidFill>
                          <a:effectLst/>
                          <a:latin typeface="Arial" panose="020B0604020202020204" pitchFamily="34" charset="0"/>
                          <a:ea typeface="+mn-ea"/>
                          <a:cs typeface="Arial" panose="020B0604020202020204" pitchFamily="34" charset="0"/>
                        </a:rPr>
                        <a:t>Achieved through on-the-job coaching, shadowing an experienced Team Leader, and internal training on Blue Earth Foods procedures.</a:t>
                      </a:r>
                      <a:endParaRPr lang="en-GB"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96799683"/>
                  </a:ext>
                </a:extLst>
              </a:tr>
              <a:tr h="867269">
                <a:tc>
                  <a:txBody>
                    <a:bodyPr/>
                    <a:lstStyle/>
                    <a:p>
                      <a:pPr algn="ctr"/>
                      <a:r>
                        <a:rPr lang="en-GB" b="0" dirty="0">
                          <a:latin typeface="Arial" panose="020B0604020202020204" pitchFamily="34" charset="0"/>
                          <a:cs typeface="Arial" panose="020B0604020202020204" pitchFamily="34" charset="0"/>
                        </a:rPr>
                        <a:t>Relevant</a:t>
                      </a:r>
                    </a:p>
                  </a:txBody>
                  <a:tcPr/>
                </a:tc>
                <a:tc>
                  <a:txBody>
                    <a:bodyPr/>
                    <a:lstStyle/>
                    <a:p>
                      <a:r>
                        <a:rPr lang="en-GB" sz="1800" b="0" kern="1200" dirty="0">
                          <a:solidFill>
                            <a:schemeClr val="dk1"/>
                          </a:solidFill>
                          <a:effectLst/>
                          <a:latin typeface="Arial" panose="020B0604020202020204" pitchFamily="34" charset="0"/>
                          <a:ea typeface="+mn-ea"/>
                          <a:cs typeface="Arial" panose="020B0604020202020204" pitchFamily="34" charset="0"/>
                        </a:rPr>
                        <a:t>Objectives must align with job role requirements and organisational goals (CIPD, 2025).</a:t>
                      </a:r>
                      <a:endParaRPr lang="en-GB" b="0" dirty="0">
                        <a:latin typeface="Arial" panose="020B0604020202020204" pitchFamily="34" charset="0"/>
                        <a:cs typeface="Arial" panose="020B0604020202020204" pitchFamily="34" charset="0"/>
                      </a:endParaRPr>
                    </a:p>
                  </a:txBody>
                  <a:tcPr/>
                </a:tc>
                <a:tc>
                  <a:txBody>
                    <a:bodyPr/>
                    <a:lstStyle/>
                    <a:p>
                      <a:r>
                        <a:rPr lang="en-GB" sz="1800" b="0" kern="1200" dirty="0">
                          <a:solidFill>
                            <a:schemeClr val="dk1"/>
                          </a:solidFill>
                          <a:effectLst/>
                          <a:latin typeface="Arial" panose="020B0604020202020204" pitchFamily="34" charset="0"/>
                          <a:ea typeface="+mn-ea"/>
                          <a:cs typeface="Arial" panose="020B0604020202020204" pitchFamily="34" charset="0"/>
                        </a:rPr>
                        <a:t>Leadership development supports safe food manufacturing, compliance with HACCP standards, and on-time customer dispatch.</a:t>
                      </a:r>
                      <a:endParaRPr lang="en-GB"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76941159"/>
                  </a:ext>
                </a:extLst>
              </a:tr>
              <a:tr h="867269">
                <a:tc>
                  <a:txBody>
                    <a:bodyPr/>
                    <a:lstStyle/>
                    <a:p>
                      <a:pPr algn="ctr"/>
                      <a:r>
                        <a:rPr lang="en-GB" dirty="0">
                          <a:latin typeface="Arial" panose="020B0604020202020204" pitchFamily="34" charset="0"/>
                          <a:cs typeface="Arial" panose="020B0604020202020204" pitchFamily="34" charset="0"/>
                        </a:rPr>
                        <a:t>Time-bond</a:t>
                      </a:r>
                    </a:p>
                  </a:txBody>
                  <a:tcPr/>
                </a:tc>
                <a:tc>
                  <a:txBody>
                    <a:bodyPr/>
                    <a:lstStyle/>
                    <a:p>
                      <a:r>
                        <a:rPr lang="en-GB" sz="1800" b="0" kern="1200" dirty="0">
                          <a:solidFill>
                            <a:schemeClr val="dk1"/>
                          </a:solidFill>
                          <a:effectLst/>
                          <a:latin typeface="Arial" panose="020B0604020202020204" pitchFamily="34" charset="0"/>
                          <a:ea typeface="+mn-ea"/>
                          <a:cs typeface="Arial" panose="020B0604020202020204" pitchFamily="34" charset="0"/>
                        </a:rPr>
                        <a:t>Objectives must include a clear timeframe to ensure accountability (Doran, 1981).</a:t>
                      </a:r>
                      <a:endParaRPr lang="en-GB" b="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Arial" panose="020B0604020202020204" pitchFamily="34" charset="0"/>
                          <a:ea typeface="+mn-ea"/>
                          <a:cs typeface="Arial" panose="020B0604020202020204" pitchFamily="34" charset="0"/>
                        </a:rPr>
                        <a:t>To be achieved within the first 12 weeks (probation period) at Blue Earth Foods.</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29596107"/>
                  </a:ext>
                </a:extLst>
              </a:tr>
            </a:tbl>
          </a:graphicData>
        </a:graphic>
      </p:graphicFrame>
      <p:sp>
        <p:nvSpPr>
          <p:cNvPr id="4" name="TextBox 3">
            <a:extLst>
              <a:ext uri="{FF2B5EF4-FFF2-40B4-BE49-F238E27FC236}">
                <a16:creationId xmlns:a16="http://schemas.microsoft.com/office/drawing/2014/main" id="{E4540EB6-F38D-D276-A307-4B0E06AB7FA2}"/>
              </a:ext>
            </a:extLst>
          </p:cNvPr>
          <p:cNvSpPr txBox="1"/>
          <p:nvPr/>
        </p:nvSpPr>
        <p:spPr>
          <a:xfrm>
            <a:off x="568960" y="142240"/>
            <a:ext cx="8879840"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SMART Framework Applied to Employee Development </a:t>
            </a: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93E8039-54CC-8BBB-4B73-6E6DD1E35D3E}"/>
              </a:ext>
            </a:extLst>
          </p:cNvPr>
          <p:cNvSpPr txBox="1"/>
          <p:nvPr/>
        </p:nvSpPr>
        <p:spPr>
          <a:xfrm>
            <a:off x="10331065" y="6391321"/>
            <a:ext cx="2489200" cy="369332"/>
          </a:xfrm>
          <a:prstGeom prst="rect">
            <a:avLst/>
          </a:prstGeom>
          <a:noFill/>
        </p:spPr>
        <p:txBody>
          <a:bodyPr wrap="square" rtlCol="0">
            <a:spAutoFit/>
          </a:bodyPr>
          <a:lstStyle/>
          <a:p>
            <a:r>
              <a:rPr lang="en-GB" dirty="0"/>
              <a:t> (</a:t>
            </a:r>
            <a:r>
              <a:rPr lang="en-GB" dirty="0">
                <a:latin typeface="Arial" panose="020B0604020202020204" pitchFamily="34" charset="0"/>
                <a:cs typeface="Arial" panose="020B0604020202020204" pitchFamily="34" charset="0"/>
              </a:rPr>
              <a:t>Self-created)</a:t>
            </a:r>
            <a:endParaRPr lang="en-GB" dirty="0"/>
          </a:p>
        </p:txBody>
      </p:sp>
    </p:spTree>
    <p:extLst>
      <p:ext uri="{BB962C8B-B14F-4D97-AF65-F5344CB8AC3E}">
        <p14:creationId xmlns:p14="http://schemas.microsoft.com/office/powerpoint/2010/main" val="1210159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Arc 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68BE119E-E3F8-4DFD-D7CC-3FF8A599BF0A}"/>
              </a:ext>
            </a:extLst>
          </p:cNvPr>
          <p:cNvPicPr>
            <a:picLocks noChangeAspect="1"/>
          </p:cNvPicPr>
          <p:nvPr/>
        </p:nvPicPr>
        <p:blipFill>
          <a:blip r:embed="rId2"/>
          <a:stretch>
            <a:fillRect/>
          </a:stretch>
        </p:blipFill>
        <p:spPr>
          <a:xfrm>
            <a:off x="703182" y="761761"/>
            <a:ext cx="4777381" cy="516473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1FAF376F-CF53-B126-E88F-CF339EC863B9}"/>
              </a:ext>
            </a:extLst>
          </p:cNvPr>
          <p:cNvSpPr txBox="1"/>
          <p:nvPr/>
        </p:nvSpPr>
        <p:spPr>
          <a:xfrm>
            <a:off x="5894962" y="1984443"/>
            <a:ext cx="5458838" cy="4192520"/>
          </a:xfrm>
          <a:prstGeom prst="rect">
            <a:avLst/>
          </a:prstGeom>
        </p:spPr>
        <p:txBody>
          <a:bodyPr vert="horz" lIns="91440" tIns="45720" rIns="91440" bIns="45720" rtlCol="0">
            <a:normAutofit/>
          </a:bodyPr>
          <a:lstStyle/>
          <a:p>
            <a:pPr algn="just">
              <a:lnSpc>
                <a:spcPct val="90000"/>
              </a:lnSpc>
              <a:spcAft>
                <a:spcPts val="600"/>
              </a:spcAft>
            </a:pPr>
            <a:r>
              <a:rPr lang="en-US" sz="2400" dirty="0">
                <a:latin typeface="Arial" panose="020B0604020202020204" pitchFamily="34" charset="0"/>
                <a:cs typeface="Arial" panose="020B0604020202020204" pitchFamily="34" charset="0"/>
              </a:rPr>
              <a:t>Experiential Learning Theory (Kolb, 1984) </a:t>
            </a:r>
          </a:p>
          <a:p>
            <a:pPr indent="-228600" algn="just">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gn="just">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According to Kolb (1984), learning it is a continuous cycle, learners are actively exploring and test their environment reflecting and reviewing what happened. </a:t>
            </a:r>
          </a:p>
        </p:txBody>
      </p:sp>
    </p:spTree>
    <p:extLst>
      <p:ext uri="{BB962C8B-B14F-4D97-AF65-F5344CB8AC3E}">
        <p14:creationId xmlns:p14="http://schemas.microsoft.com/office/powerpoint/2010/main" val="484847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Social Network">
            <a:extLst>
              <a:ext uri="{FF2B5EF4-FFF2-40B4-BE49-F238E27FC236}">
                <a16:creationId xmlns:a16="http://schemas.microsoft.com/office/drawing/2014/main" id="{8E026FA1-87B3-1D56-817E-BD41130C99D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 name="TextBox 1">
            <a:extLst>
              <a:ext uri="{FF2B5EF4-FFF2-40B4-BE49-F238E27FC236}">
                <a16:creationId xmlns:a16="http://schemas.microsoft.com/office/drawing/2014/main" id="{300C8ABE-50D1-090A-49D4-4A34A8FA2A14}"/>
              </a:ext>
            </a:extLst>
          </p:cNvPr>
          <p:cNvSpPr txBox="1"/>
          <p:nvPr/>
        </p:nvSpPr>
        <p:spPr>
          <a:xfrm>
            <a:off x="5480563" y="1984443"/>
            <a:ext cx="5873237" cy="4192520"/>
          </a:xfrm>
          <a:prstGeom prst="rect">
            <a:avLst/>
          </a:prstGeom>
        </p:spPr>
        <p:txBody>
          <a:bodyPr vert="horz" lIns="91440" tIns="45720" rIns="91440" bIns="45720" rtlCol="0">
            <a:normAutofit/>
          </a:bodyPr>
          <a:lstStyle/>
          <a:p>
            <a:pPr algn="just">
              <a:lnSpc>
                <a:spcPct val="90000"/>
              </a:lnSpc>
              <a:spcAft>
                <a:spcPts val="600"/>
              </a:spcAft>
            </a:pPr>
            <a:r>
              <a:rPr lang="en-US" sz="2000" dirty="0">
                <a:latin typeface="Arial" panose="020B0604020202020204" pitchFamily="34" charset="0"/>
                <a:cs typeface="Arial" panose="020B0604020202020204" pitchFamily="34" charset="0"/>
              </a:rPr>
              <a:t>CONCLUSION</a:t>
            </a:r>
          </a:p>
          <a:p>
            <a:pPr indent="-228600" algn="just">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Effective recruitment and development process is essential within any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especially in a food manufacturing environment. Clear advertising and structured recruitment process, improve candidate suitability, while target learning and development enhance performance, compliance and motivation. </a:t>
            </a:r>
          </a:p>
          <a:p>
            <a:pPr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Balancing teamwork with individual accountability, supports sustainable </a:t>
            </a:r>
            <a:r>
              <a:rPr lang="en-US" sz="2000" dirty="0" err="1">
                <a:latin typeface="Arial" panose="020B0604020202020204" pitchFamily="34" charset="0"/>
                <a:cs typeface="Arial" panose="020B0604020202020204" pitchFamily="34" charset="0"/>
              </a:rPr>
              <a:t>organisational</a:t>
            </a:r>
            <a:r>
              <a:rPr lang="en-US" sz="2000" dirty="0">
                <a:latin typeface="Arial" panose="020B0604020202020204" pitchFamily="34" charset="0"/>
                <a:cs typeface="Arial" panose="020B0604020202020204" pitchFamily="34" charset="0"/>
              </a:rPr>
              <a:t> success and continuous improvement (Mullins, 2019). </a:t>
            </a:r>
          </a:p>
        </p:txBody>
      </p:sp>
    </p:spTree>
    <p:extLst>
      <p:ext uri="{BB962C8B-B14F-4D97-AF65-F5344CB8AC3E}">
        <p14:creationId xmlns:p14="http://schemas.microsoft.com/office/powerpoint/2010/main" val="3889781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B6BD1F-4E89-8123-1E3A-D6CEA5B44982}"/>
              </a:ext>
            </a:extLst>
          </p:cNvPr>
          <p:cNvSpPr txBox="1"/>
          <p:nvPr/>
        </p:nvSpPr>
        <p:spPr>
          <a:xfrm>
            <a:off x="472966" y="399393"/>
            <a:ext cx="11014841" cy="720197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REFERENCES</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Armstrong, M. and Taylor, S. (2023) </a:t>
            </a:r>
            <a:r>
              <a:rPr lang="en-GB" sz="1400" i="1" dirty="0">
                <a:latin typeface="Arial" panose="020B0604020202020204" pitchFamily="34" charset="0"/>
                <a:cs typeface="Arial" panose="020B0604020202020204" pitchFamily="34" charset="0"/>
              </a:rPr>
              <a:t>Armstrong’s Handbook of Human Resource Management Practice</a:t>
            </a:r>
            <a:r>
              <a:rPr lang="en-GB" sz="1400" dirty="0">
                <a:latin typeface="Arial" panose="020B0604020202020204" pitchFamily="34" charset="0"/>
                <a:cs typeface="Arial" panose="020B0604020202020204" pitchFamily="34" charset="0"/>
              </a:rPr>
              <a:t>. 16th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London: Kogan Page.</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Becker, G.S. (1993) </a:t>
            </a:r>
            <a:r>
              <a:rPr lang="en-GB" sz="1400" i="1" dirty="0">
                <a:latin typeface="Arial" panose="020B0604020202020204" pitchFamily="34" charset="0"/>
                <a:cs typeface="Arial" panose="020B0604020202020204" pitchFamily="34" charset="0"/>
              </a:rPr>
              <a:t>Human Capital: A Theoretical and Empirical Analysis</a:t>
            </a:r>
            <a:r>
              <a:rPr lang="en-GB" sz="1400" dirty="0">
                <a:latin typeface="Arial" panose="020B0604020202020204" pitchFamily="34" charset="0"/>
                <a:cs typeface="Arial" panose="020B0604020202020204" pitchFamily="34" charset="0"/>
              </a:rPr>
              <a:t>. 3rd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Chicago: University of Chicago Press.</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Belbin, R.M. (2010) </a:t>
            </a:r>
            <a:r>
              <a:rPr lang="en-GB" sz="1400" i="1" dirty="0">
                <a:latin typeface="Arial" panose="020B0604020202020204" pitchFamily="34" charset="0"/>
                <a:cs typeface="Arial" panose="020B0604020202020204" pitchFamily="34" charset="0"/>
              </a:rPr>
              <a:t>Team Roles at Work</a:t>
            </a:r>
            <a:r>
              <a:rPr lang="en-GB" sz="1400" dirty="0">
                <a:latin typeface="Arial" panose="020B0604020202020204" pitchFamily="34" charset="0"/>
                <a:cs typeface="Arial" panose="020B0604020202020204" pitchFamily="34" charset="0"/>
              </a:rPr>
              <a:t>. 2nd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Oxford: Butterworth-Heinemann</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Blue Earth Food ltd, Website. Available at:</a:t>
            </a:r>
            <a:r>
              <a:rPr lang="en-US" sz="1400" dirty="0">
                <a:hlinkClick r:id="rId2"/>
              </a:rPr>
              <a:t> Blue Earth Foods | Delicious Seafood Sourced Responsibly</a:t>
            </a:r>
            <a:r>
              <a:rPr lang="en-US" sz="1400" dirty="0"/>
              <a:t> </a:t>
            </a:r>
            <a:r>
              <a:rPr lang="en-US" sz="1400" dirty="0">
                <a:latin typeface="Arial" panose="020B0604020202020204" pitchFamily="34" charset="0"/>
                <a:cs typeface="Arial" panose="020B0604020202020204" pitchFamily="34" charset="0"/>
              </a:rPr>
              <a:t>Accessed on: 16</a:t>
            </a:r>
            <a:r>
              <a:rPr lang="en-US" sz="1400" baseline="30000" dirty="0">
                <a:latin typeface="Arial" panose="020B0604020202020204" pitchFamily="34" charset="0"/>
                <a:cs typeface="Arial" panose="020B0604020202020204" pitchFamily="34" charset="0"/>
              </a:rPr>
              <a:t>th</a:t>
            </a:r>
            <a:r>
              <a:rPr lang="en-US" sz="1400" dirty="0">
                <a:latin typeface="Arial" panose="020B0604020202020204" pitchFamily="34" charset="0"/>
                <a:cs typeface="Arial" panose="020B0604020202020204" pitchFamily="34" charset="0"/>
              </a:rPr>
              <a:t> February 2026.</a:t>
            </a: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Bratton, J. and Gold, J. (2020) </a:t>
            </a:r>
            <a:r>
              <a:rPr lang="en-GB" sz="1400" i="1" dirty="0">
                <a:latin typeface="Arial" panose="020B0604020202020204" pitchFamily="34" charset="0"/>
                <a:cs typeface="Arial" panose="020B0604020202020204" pitchFamily="34" charset="0"/>
              </a:rPr>
              <a:t>Human Resource Management: Theory and Practice</a:t>
            </a:r>
            <a:r>
              <a:rPr lang="en-GB" sz="1400" dirty="0">
                <a:latin typeface="Arial" panose="020B0604020202020204" pitchFamily="34" charset="0"/>
                <a:cs typeface="Arial" panose="020B0604020202020204" pitchFamily="34" charset="0"/>
              </a:rPr>
              <a:t>. 6th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London: Palgrave Macmillan.</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Buller, P.F. and McEvoy, G.M. (2012) ‘Strategy, human resource management and performance: Sharpening line of sight’, Human Resource Management Review, 22(1), pp. 43–56.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CIPD (2023) </a:t>
            </a:r>
            <a:r>
              <a:rPr lang="en-GB" sz="1400" i="1" dirty="0">
                <a:latin typeface="Arial" panose="020B0604020202020204" pitchFamily="34" charset="0"/>
                <a:cs typeface="Arial" panose="020B0604020202020204" pitchFamily="34" charset="0"/>
              </a:rPr>
              <a:t>Recruitment and selection factsheet</a:t>
            </a:r>
            <a:r>
              <a:rPr lang="en-GB" sz="1400" dirty="0">
                <a:latin typeface="Arial" panose="020B0604020202020204" pitchFamily="34" charset="0"/>
                <a:cs typeface="Arial" panose="020B0604020202020204" pitchFamily="34" charset="0"/>
              </a:rPr>
              <a:t>. London: Chartered Institute of Personnel and Development. Available at: </a:t>
            </a:r>
            <a:r>
              <a:rPr lang="en-GB" sz="1400" u="sng" dirty="0">
                <a:latin typeface="Arial" panose="020B0604020202020204" pitchFamily="34" charset="0"/>
                <a:cs typeface="Arial" panose="020B0604020202020204" pitchFamily="34" charset="0"/>
                <a:hlinkClick r:id="rId3"/>
              </a:rPr>
              <a:t>Recruitment process overview | Factsheets | CIPD</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on: 1</a:t>
            </a:r>
            <a:r>
              <a:rPr lang="en-GB" sz="1400" baseline="30000" dirty="0">
                <a:latin typeface="Arial" panose="020B0604020202020204" pitchFamily="34" charset="0"/>
                <a:cs typeface="Arial" panose="020B0604020202020204" pitchFamily="34" charset="0"/>
              </a:rPr>
              <a:t>st</a:t>
            </a:r>
            <a:r>
              <a:rPr lang="en-GB" sz="1400" dirty="0">
                <a:latin typeface="Arial" panose="020B0604020202020204" pitchFamily="34" charset="0"/>
                <a:cs typeface="Arial" panose="020B0604020202020204" pitchFamily="34" charset="0"/>
              </a:rPr>
              <a:t> February 2026.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CIPD (2023) </a:t>
            </a:r>
            <a:r>
              <a:rPr lang="en-GB" sz="1400" i="1" dirty="0">
                <a:latin typeface="Arial" panose="020B0604020202020204" pitchFamily="34" charset="0"/>
                <a:cs typeface="Arial" panose="020B0604020202020204" pitchFamily="34" charset="0"/>
              </a:rPr>
              <a:t>Learning and development factsheet</a:t>
            </a:r>
            <a:r>
              <a:rPr lang="en-GB" sz="1400" dirty="0">
                <a:latin typeface="Arial" panose="020B0604020202020204" pitchFamily="34" charset="0"/>
                <a:cs typeface="Arial" panose="020B0604020202020204" pitchFamily="34" charset="0"/>
              </a:rPr>
              <a:t>. London: Chartered Institute of Personnel and Development.</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Doran, G.T. (1981) ‘There’s a S.M.A.R.T. way to write management’s goals and objectives’, </a:t>
            </a:r>
            <a:r>
              <a:rPr lang="en-GB" sz="1400" i="1" dirty="0">
                <a:latin typeface="Arial" panose="020B0604020202020204" pitchFamily="34" charset="0"/>
                <a:cs typeface="Arial" panose="020B0604020202020204" pitchFamily="34" charset="0"/>
              </a:rPr>
              <a:t>Management Review</a:t>
            </a:r>
            <a:r>
              <a:rPr lang="en-GB" sz="1400" dirty="0">
                <a:latin typeface="Arial" panose="020B0604020202020204" pitchFamily="34" charset="0"/>
                <a:cs typeface="Arial" panose="020B0604020202020204" pitchFamily="34" charset="0"/>
              </a:rPr>
              <a:t>, 70(11), pp. 35–36.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Garvin, D.A. (1993) ‘Building a learning organization’, </a:t>
            </a:r>
            <a:r>
              <a:rPr lang="en-GB" sz="1400" i="1" dirty="0">
                <a:latin typeface="Arial" panose="020B0604020202020204" pitchFamily="34" charset="0"/>
                <a:cs typeface="Arial" panose="020B0604020202020204" pitchFamily="34" charset="0"/>
              </a:rPr>
              <a:t>Harvard Business Review</a:t>
            </a:r>
            <a:r>
              <a:rPr lang="en-GB" sz="1400" dirty="0">
                <a:latin typeface="Arial" panose="020B0604020202020204" pitchFamily="34" charset="0"/>
                <a:cs typeface="Arial" panose="020B0604020202020204" pitchFamily="34" charset="0"/>
              </a:rPr>
              <a:t>, 71(4), pp. 78–91.</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Kolb, D. (1984) </a:t>
            </a:r>
            <a:r>
              <a:rPr lang="en-GB" sz="1400" i="1" dirty="0">
                <a:latin typeface="Arial" panose="020B0604020202020204" pitchFamily="34" charset="0"/>
                <a:cs typeface="Arial" panose="020B0604020202020204" pitchFamily="34" charset="0"/>
              </a:rPr>
              <a:t>Experiential Learning</a:t>
            </a:r>
            <a:r>
              <a:rPr lang="en-GB" sz="1400" dirty="0">
                <a:latin typeface="Arial" panose="020B0604020202020204" pitchFamily="34" charset="0"/>
                <a:cs typeface="Arial" panose="020B0604020202020204" pitchFamily="34" charset="0"/>
              </a:rPr>
              <a:t>. Prentice Hall</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Molloy, E., Whittington, R. (2005) HR’s Role in Organising: Shaping Change, London: CIPD.</a:t>
            </a:r>
          </a:p>
          <a:p>
            <a:pPr marL="285750" indent="-285750" algn="just">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Mullins, L.J. (2019) </a:t>
            </a:r>
            <a:r>
              <a:rPr lang="en-US" sz="1400" i="1" dirty="0">
                <a:latin typeface="Arial" panose="020B0604020202020204" pitchFamily="34" charset="0"/>
                <a:cs typeface="Arial" panose="020B0604020202020204" pitchFamily="34" charset="0"/>
              </a:rPr>
              <a:t>Management and </a:t>
            </a:r>
            <a:r>
              <a:rPr lang="en-US" sz="1400" i="1" dirty="0" err="1">
                <a:latin typeface="Arial" panose="020B0604020202020204" pitchFamily="34" charset="0"/>
                <a:cs typeface="Arial" panose="020B0604020202020204" pitchFamily="34" charset="0"/>
              </a:rPr>
              <a:t>Organisational</a:t>
            </a:r>
            <a:r>
              <a:rPr lang="en-US" sz="1400" i="1" dirty="0">
                <a:latin typeface="Arial" panose="020B0604020202020204" pitchFamily="34" charset="0"/>
                <a:cs typeface="Arial" panose="020B0604020202020204" pitchFamily="34" charset="0"/>
              </a:rPr>
              <a:t> </a:t>
            </a:r>
            <a:r>
              <a:rPr lang="en-US" sz="1400" i="1"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11th </a:t>
            </a:r>
            <a:r>
              <a:rPr lang="en-US" sz="1400" dirty="0" err="1">
                <a:latin typeface="Arial" panose="020B0604020202020204" pitchFamily="34" charset="0"/>
                <a:cs typeface="Arial" panose="020B0604020202020204" pitchFamily="34" charset="0"/>
              </a:rPr>
              <a:t>edn</a:t>
            </a:r>
            <a:r>
              <a:rPr lang="en-US" sz="1400" dirty="0">
                <a:latin typeface="Arial" panose="020B0604020202020204" pitchFamily="34" charset="0"/>
                <a:cs typeface="Arial" panose="020B0604020202020204" pitchFamily="34" charset="0"/>
              </a:rPr>
              <a:t>. Harlow: Pearson Education.</a:t>
            </a: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Taylor, S. (2022) </a:t>
            </a:r>
            <a:r>
              <a:rPr lang="en-GB" sz="1400" i="1" dirty="0">
                <a:latin typeface="Arial" panose="020B0604020202020204" pitchFamily="34" charset="0"/>
                <a:cs typeface="Arial" panose="020B0604020202020204" pitchFamily="34" charset="0"/>
              </a:rPr>
              <a:t>Resourcing and Talent Management</a:t>
            </a:r>
            <a:r>
              <a:rPr lang="en-GB" sz="1400" dirty="0">
                <a:latin typeface="Arial" panose="020B0604020202020204" pitchFamily="34" charset="0"/>
                <a:cs typeface="Arial" panose="020B0604020202020204" pitchFamily="34" charset="0"/>
              </a:rPr>
              <a:t>. 7th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London: Kogan Page. </a:t>
            </a:r>
          </a:p>
          <a:p>
            <a:pPr marL="285750" indent="-285750" algn="just">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Torrington, D., Hall, L., Taylor, S. and Atkinson, C. (2020) </a:t>
            </a:r>
            <a:r>
              <a:rPr lang="en-US" sz="1400" i="1" dirty="0">
                <a:latin typeface="Arial" panose="020B0604020202020204" pitchFamily="34" charset="0"/>
                <a:cs typeface="Arial" panose="020B0604020202020204" pitchFamily="34" charset="0"/>
              </a:rPr>
              <a:t>Human Resource Management</a:t>
            </a:r>
            <a:r>
              <a:rPr lang="en-US" sz="1400" dirty="0">
                <a:latin typeface="Arial" panose="020B0604020202020204" pitchFamily="34" charset="0"/>
                <a:cs typeface="Arial" panose="020B0604020202020204" pitchFamily="34" charset="0"/>
              </a:rPr>
              <a:t>. 11th </a:t>
            </a:r>
            <a:r>
              <a:rPr lang="en-US" sz="1400" dirty="0" err="1">
                <a:latin typeface="Arial" panose="020B0604020202020204" pitchFamily="34" charset="0"/>
                <a:cs typeface="Arial" panose="020B0604020202020204" pitchFamily="34" charset="0"/>
              </a:rPr>
              <a:t>edn</a:t>
            </a:r>
            <a:r>
              <a:rPr lang="en-US" sz="1400" dirty="0">
                <a:latin typeface="Arial" panose="020B0604020202020204" pitchFamily="34" charset="0"/>
                <a:cs typeface="Arial" panose="020B0604020202020204" pitchFamily="34" charset="0"/>
              </a:rPr>
              <a:t>. Harlow: Pearson Education.</a:t>
            </a: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Recruitment process template. Available at: </a:t>
            </a:r>
            <a:r>
              <a:rPr lang="en-GB" sz="1400" u="sng" dirty="0">
                <a:latin typeface="Arial" panose="020B0604020202020204" pitchFamily="34" charset="0"/>
                <a:cs typeface="Arial" panose="020B0604020202020204" pitchFamily="34" charset="0"/>
                <a:hlinkClick r:id="rId4"/>
              </a:rPr>
              <a:t>200555-recruitment-process-template.png (1280×720)</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on: 1</a:t>
            </a:r>
            <a:r>
              <a:rPr lang="en-GB" sz="1400" baseline="30000" dirty="0">
                <a:latin typeface="Arial" panose="020B0604020202020204" pitchFamily="34" charset="0"/>
                <a:cs typeface="Arial" panose="020B0604020202020204" pitchFamily="34" charset="0"/>
              </a:rPr>
              <a:t>st</a:t>
            </a:r>
            <a:r>
              <a:rPr lang="en-GB" sz="1400" dirty="0">
                <a:latin typeface="Arial" panose="020B0604020202020204" pitchFamily="34" charset="0"/>
                <a:cs typeface="Arial" panose="020B0604020202020204" pitchFamily="34" charset="0"/>
              </a:rPr>
              <a:t> February 2026.</a:t>
            </a:r>
          </a:p>
          <a:p>
            <a:pPr algn="just">
              <a:lnSpc>
                <a:spcPct val="150000"/>
              </a:lnSpc>
            </a:pPr>
            <a:endParaRPr lang="en-GB" sz="1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1644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388</TotalTime>
  <Words>2094</Words>
  <Application>Microsoft Office PowerPoint</Application>
  <PresentationFormat>Widescreen</PresentationFormat>
  <Paragraphs>155</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ADLaM Display</vt:lpstr>
      <vt:lpstr>Aptos</vt:lpstr>
      <vt:lpstr>Aptos Display</vt:lpstr>
      <vt:lpstr>Arial</vt:lpstr>
      <vt:lpstr>Calibri</vt:lpstr>
      <vt:lpstr>Office Theme</vt:lpstr>
      <vt:lpstr>The recruitment process Job analysis, Job description and Person specification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Nicolae Bogdan Sandu-Rizea (2418689)</dc:creator>
  <cp:lastModifiedBy>Nicolae Bogdan Sandu-Rizea (2418689)</cp:lastModifiedBy>
  <cp:revision>59</cp:revision>
  <cp:lastPrinted>2026-02-16T12:06:28Z</cp:lastPrinted>
  <dcterms:created xsi:type="dcterms:W3CDTF">2026-02-10T18:22:21Z</dcterms:created>
  <dcterms:modified xsi:type="dcterms:W3CDTF">2026-02-16T12:35:06Z</dcterms:modified>
</cp:coreProperties>
</file>