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257" r:id="rId2"/>
    <p:sldId id="308" r:id="rId3"/>
    <p:sldId id="307" r:id="rId4"/>
    <p:sldId id="310" r:id="rId5"/>
    <p:sldId id="309" r:id="rId6"/>
    <p:sldId id="292" r:id="rId7"/>
    <p:sldId id="312" r:id="rId8"/>
    <p:sldId id="293" r:id="rId9"/>
    <p:sldId id="294" r:id="rId10"/>
    <p:sldId id="296" r:id="rId11"/>
    <p:sldId id="298" r:id="rId12"/>
    <p:sldId id="299" r:id="rId13"/>
    <p:sldId id="301" r:id="rId14"/>
    <p:sldId id="300" r:id="rId15"/>
    <p:sldId id="302" r:id="rId16"/>
    <p:sldId id="303" r:id="rId17"/>
    <p:sldId id="304" r:id="rId18"/>
    <p:sldId id="306" r:id="rId19"/>
    <p:sldId id="305" r:id="rId20"/>
    <p:sldId id="287" r:id="rId21"/>
    <p:sldId id="288" r:id="rId22"/>
    <p:sldId id="289" r:id="rId23"/>
    <p:sldId id="290" r:id="rId24"/>
    <p:sldId id="29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6" d="100"/>
          <a:sy n="76" d="100"/>
        </p:scale>
        <p:origin x="132"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BC0D225-E593-471E-9047-BACF1BC5298E}" type="datetimeFigureOut">
              <a:rPr lang="en-GB" smtClean="0"/>
              <a:t>29/10/2019</a:t>
            </a:fld>
            <a:endParaRPr lang="en-GB"/>
          </a:p>
        </p:txBody>
      </p:sp>
      <p:sp>
        <p:nvSpPr>
          <p:cNvPr id="4" name="Footer Placeholder 3"/>
          <p:cNvSpPr>
            <a:spLocks noGrp="1"/>
          </p:cNvSpPr>
          <p:nvPr>
            <p:ph type="ftr" sz="quarter" idx="2"/>
          </p:nvPr>
        </p:nvSpPr>
        <p:spPr>
          <a:xfrm>
            <a:off x="0" y="8685214"/>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4"/>
            <a:ext cx="2971800" cy="458787"/>
          </a:xfrm>
          <a:prstGeom prst="rect">
            <a:avLst/>
          </a:prstGeom>
        </p:spPr>
        <p:txBody>
          <a:bodyPr vert="horz" lIns="91440" tIns="45720" rIns="91440" bIns="45720" rtlCol="0" anchor="b"/>
          <a:lstStyle>
            <a:lvl1pPr algn="r">
              <a:defRPr sz="1200"/>
            </a:lvl1pPr>
          </a:lstStyle>
          <a:p>
            <a:fld id="{5B18F9D7-8F4F-41DA-A8AA-8106EABE11D6}" type="slidenum">
              <a:rPr lang="en-GB" smtClean="0"/>
              <a:t>‹#›</a:t>
            </a:fld>
            <a:endParaRPr lang="en-GB"/>
          </a:p>
        </p:txBody>
      </p:sp>
    </p:spTree>
    <p:extLst>
      <p:ext uri="{BB962C8B-B14F-4D97-AF65-F5344CB8AC3E}">
        <p14:creationId xmlns:p14="http://schemas.microsoft.com/office/powerpoint/2010/main" val="13421039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9ADF6-1A43-4320-A2AE-ED9B1862284F}" type="datetimeFigureOut">
              <a:rPr lang="en-GB" smtClean="0"/>
              <a:t>29/10/2019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4"/>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4"/>
            <a:ext cx="2971800" cy="458787"/>
          </a:xfrm>
          <a:prstGeom prst="rect">
            <a:avLst/>
          </a:prstGeom>
        </p:spPr>
        <p:txBody>
          <a:bodyPr vert="horz" lIns="91440" tIns="45720" rIns="91440" bIns="45720" rtlCol="0" anchor="b"/>
          <a:lstStyle>
            <a:lvl1pPr algn="r">
              <a:defRPr sz="1200"/>
            </a:lvl1pPr>
          </a:lstStyle>
          <a:p>
            <a:fld id="{45CAD60F-02D7-4AA9-ACE6-7733A13BF60B}" type="slidenum">
              <a:rPr lang="en-GB" smtClean="0"/>
              <a:t>‹#›</a:t>
            </a:fld>
            <a:endParaRPr lang="en-GB"/>
          </a:p>
        </p:txBody>
      </p:sp>
    </p:spTree>
    <p:extLst>
      <p:ext uri="{BB962C8B-B14F-4D97-AF65-F5344CB8AC3E}">
        <p14:creationId xmlns:p14="http://schemas.microsoft.com/office/powerpoint/2010/main" val="516595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9646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a:t>
            </a:fld>
            <a:endParaRPr lang="en-US"/>
          </a:p>
        </p:txBody>
      </p:sp>
    </p:spTree>
    <p:extLst>
      <p:ext uri="{BB962C8B-B14F-4D97-AF65-F5344CB8AC3E}">
        <p14:creationId xmlns:p14="http://schemas.microsoft.com/office/powerpoint/2010/main" val="3362571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4</a:t>
            </a:fld>
            <a:endParaRPr lang="en-US"/>
          </a:p>
        </p:txBody>
      </p:sp>
    </p:spTree>
    <p:extLst>
      <p:ext uri="{BB962C8B-B14F-4D97-AF65-F5344CB8AC3E}">
        <p14:creationId xmlns:p14="http://schemas.microsoft.com/office/powerpoint/2010/main" val="2094525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5</a:t>
            </a:fld>
            <a:endParaRPr lang="en-US"/>
          </a:p>
        </p:txBody>
      </p:sp>
    </p:spTree>
    <p:extLst>
      <p:ext uri="{BB962C8B-B14F-4D97-AF65-F5344CB8AC3E}">
        <p14:creationId xmlns:p14="http://schemas.microsoft.com/office/powerpoint/2010/main" val="3932797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7</a:t>
            </a:fld>
            <a:endParaRPr lang="en-US"/>
          </a:p>
        </p:txBody>
      </p:sp>
    </p:spTree>
    <p:extLst>
      <p:ext uri="{BB962C8B-B14F-4D97-AF65-F5344CB8AC3E}">
        <p14:creationId xmlns:p14="http://schemas.microsoft.com/office/powerpoint/2010/main" val="3985345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8</a:t>
            </a:fld>
            <a:endParaRPr lang="en-US" dirty="0"/>
          </a:p>
        </p:txBody>
      </p:sp>
    </p:spTree>
    <p:extLst>
      <p:ext uri="{BB962C8B-B14F-4D97-AF65-F5344CB8AC3E}">
        <p14:creationId xmlns:p14="http://schemas.microsoft.com/office/powerpoint/2010/main" val="2116889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9</a:t>
            </a:fld>
            <a:endParaRPr lang="en-US"/>
          </a:p>
        </p:txBody>
      </p:sp>
    </p:spTree>
    <p:extLst>
      <p:ext uri="{BB962C8B-B14F-4D97-AF65-F5344CB8AC3E}">
        <p14:creationId xmlns:p14="http://schemas.microsoft.com/office/powerpoint/2010/main" val="181642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10</a:t>
            </a:fld>
            <a:endParaRPr lang="en-US"/>
          </a:p>
        </p:txBody>
      </p:sp>
    </p:spTree>
    <p:extLst>
      <p:ext uri="{BB962C8B-B14F-4D97-AF65-F5344CB8AC3E}">
        <p14:creationId xmlns:p14="http://schemas.microsoft.com/office/powerpoint/2010/main" val="2126278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11</a:t>
            </a:fld>
            <a:endParaRPr lang="en-US"/>
          </a:p>
        </p:txBody>
      </p:sp>
    </p:spTree>
    <p:extLst>
      <p:ext uri="{BB962C8B-B14F-4D97-AF65-F5344CB8AC3E}">
        <p14:creationId xmlns:p14="http://schemas.microsoft.com/office/powerpoint/2010/main" val="1173801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13</a:t>
            </a:fld>
            <a:endParaRPr lang="en-US"/>
          </a:p>
        </p:txBody>
      </p:sp>
    </p:spTree>
    <p:extLst>
      <p:ext uri="{BB962C8B-B14F-4D97-AF65-F5344CB8AC3E}">
        <p14:creationId xmlns:p14="http://schemas.microsoft.com/office/powerpoint/2010/main" val="3758841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14</a:t>
            </a:fld>
            <a:endParaRPr lang="en-US"/>
          </a:p>
        </p:txBody>
      </p:sp>
    </p:spTree>
    <p:extLst>
      <p:ext uri="{BB962C8B-B14F-4D97-AF65-F5344CB8AC3E}">
        <p14:creationId xmlns:p14="http://schemas.microsoft.com/office/powerpoint/2010/main" val="3963377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15</a:t>
            </a:fld>
            <a:endParaRPr lang="en-US"/>
          </a:p>
        </p:txBody>
      </p:sp>
    </p:spTree>
    <p:extLst>
      <p:ext uri="{BB962C8B-B14F-4D97-AF65-F5344CB8AC3E}">
        <p14:creationId xmlns:p14="http://schemas.microsoft.com/office/powerpoint/2010/main" val="22604265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3E7A66-AF56-44D3-A7FC-3393FA5EE681}" type="slidenum">
              <a:rPr lang="en-US" smtClean="0"/>
              <a:t>20</a:t>
            </a:fld>
            <a:endParaRPr lang="en-US" dirty="0"/>
          </a:p>
        </p:txBody>
      </p:sp>
    </p:spTree>
    <p:extLst>
      <p:ext uri="{BB962C8B-B14F-4D97-AF65-F5344CB8AC3E}">
        <p14:creationId xmlns:p14="http://schemas.microsoft.com/office/powerpoint/2010/main" val="1837026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21</a:t>
            </a:fld>
            <a:endParaRPr lang="en-US"/>
          </a:p>
        </p:txBody>
      </p:sp>
    </p:spTree>
    <p:extLst>
      <p:ext uri="{BB962C8B-B14F-4D97-AF65-F5344CB8AC3E}">
        <p14:creationId xmlns:p14="http://schemas.microsoft.com/office/powerpoint/2010/main" val="721340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22</a:t>
            </a:fld>
            <a:endParaRPr lang="en-US"/>
          </a:p>
        </p:txBody>
      </p:sp>
    </p:spTree>
    <p:extLst>
      <p:ext uri="{BB962C8B-B14F-4D97-AF65-F5344CB8AC3E}">
        <p14:creationId xmlns:p14="http://schemas.microsoft.com/office/powerpoint/2010/main" val="68213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23</a:t>
            </a:fld>
            <a:endParaRPr lang="en-US"/>
          </a:p>
        </p:txBody>
      </p:sp>
    </p:spTree>
    <p:extLst>
      <p:ext uri="{BB962C8B-B14F-4D97-AF65-F5344CB8AC3E}">
        <p14:creationId xmlns:p14="http://schemas.microsoft.com/office/powerpoint/2010/main" val="7583006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24</a:t>
            </a:fld>
            <a:endParaRPr lang="en-US"/>
          </a:p>
        </p:txBody>
      </p:sp>
    </p:spTree>
    <p:extLst>
      <p:ext uri="{BB962C8B-B14F-4D97-AF65-F5344CB8AC3E}">
        <p14:creationId xmlns:p14="http://schemas.microsoft.com/office/powerpoint/2010/main" val="1766841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29/10/2019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234358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37877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29/10/2019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509450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750066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179796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83766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633610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85610301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29/10/2019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404939695"/>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1272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1766569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29/10/2019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799765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br>
              <a:rPr lang="en-GB" sz="3600" b="1" dirty="0" smtClean="0">
                <a:solidFill>
                  <a:schemeClr val="accent2">
                    <a:lumMod val="60000"/>
                    <a:lumOff val="40000"/>
                  </a:schemeClr>
                </a:solidFill>
              </a:rPr>
            </a:br>
            <a:r>
              <a:rPr lang="en-US" sz="3600" dirty="0" smtClean="0">
                <a:solidFill>
                  <a:schemeClr val="accent2">
                    <a:lumMod val="60000"/>
                    <a:lumOff val="40000"/>
                  </a:schemeClr>
                </a:solidFill>
              </a:rPr>
              <a:t>lecture 6</a:t>
            </a:r>
            <a:r>
              <a:rPr lang="en-US" sz="4800" dirty="0" smtClean="0">
                <a:solidFill>
                  <a:schemeClr val="accent2">
                    <a:lumMod val="60000"/>
                    <a:lumOff val="40000"/>
                  </a:schemeClr>
                </a:solidFill>
              </a:rPr>
              <a:t/>
            </a:r>
            <a:br>
              <a:rPr lang="en-US" sz="4800" dirty="0" smtClean="0">
                <a:solidFill>
                  <a:schemeClr val="accent2">
                    <a:lumMod val="60000"/>
                    <a:lumOff val="40000"/>
                  </a:schemeClr>
                </a:solidFill>
              </a:rPr>
            </a:br>
            <a:r>
              <a:rPr lang="en-US" sz="4800" dirty="0" smtClean="0"/>
              <a:t>French revolution:</a:t>
            </a:r>
            <a:br>
              <a:rPr lang="en-US" sz="4800" dirty="0" smtClean="0"/>
            </a:br>
            <a:r>
              <a:rPr lang="en-GB" sz="6000" dirty="0">
                <a:solidFill>
                  <a:srgbClr val="FFFF00"/>
                </a:solidFill>
              </a:rPr>
              <a:t>From Regicide to Empire to Restoration</a:t>
            </a:r>
          </a:p>
        </p:txBody>
      </p:sp>
    </p:spTree>
    <p:extLst>
      <p:ext uri="{BB962C8B-B14F-4D97-AF65-F5344CB8AC3E}">
        <p14:creationId xmlns:p14="http://schemas.microsoft.com/office/powerpoint/2010/main" val="42797161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60400" y="50824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prstClr val="white"/>
                </a:solidFill>
              </a:rPr>
              <a:t>‘radical’ revolution –regicide</a:t>
            </a:r>
            <a:endParaRPr lang="en-US" dirty="0">
              <a:solidFill>
                <a:prstClr val="white"/>
              </a:solidFill>
            </a:endParaRPr>
          </a:p>
        </p:txBody>
      </p:sp>
      <p:pic>
        <p:nvPicPr>
          <p:cNvPr id="2" name="Picture 1"/>
          <p:cNvPicPr>
            <a:picLocks noChangeAspect="1"/>
          </p:cNvPicPr>
          <p:nvPr/>
        </p:nvPicPr>
        <p:blipFill>
          <a:blip r:embed="rId3"/>
          <a:stretch>
            <a:fillRect/>
          </a:stretch>
        </p:blipFill>
        <p:spPr>
          <a:xfrm>
            <a:off x="2995615" y="1492550"/>
            <a:ext cx="7975632" cy="5230221"/>
          </a:xfrm>
          <a:prstGeom prst="rect">
            <a:avLst/>
          </a:prstGeom>
        </p:spPr>
      </p:pic>
      <p:sp>
        <p:nvSpPr>
          <p:cNvPr id="4" name="Title 1"/>
          <p:cNvSpPr txBox="1">
            <a:spLocks/>
          </p:cNvSpPr>
          <p:nvPr/>
        </p:nvSpPr>
        <p:spPr>
          <a:xfrm>
            <a:off x="233251" y="2603683"/>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r>
              <a:rPr lang="en-GB" b="1" dirty="0" smtClean="0">
                <a:solidFill>
                  <a:srgbClr val="FF0000"/>
                </a:solidFill>
                <a:effectLst>
                  <a:outerShdw blurRad="38100" dist="38100" dir="2700000" algn="tl">
                    <a:srgbClr val="000000">
                      <a:alpha val="43137"/>
                    </a:srgbClr>
                  </a:outerShdw>
                </a:effectLst>
              </a:rPr>
              <a:t>Execution of louis XVI, January 21 1793; Marie Antoinette, October 16 1793</a:t>
            </a:r>
          </a:p>
          <a:p>
            <a:pPr algn="l"/>
            <a:endParaRPr lang="en-US"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671405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30010"/>
          </a:xfrm>
        </p:spPr>
        <p:txBody>
          <a:bodyPr>
            <a:normAutofit fontScale="92500" lnSpcReduction="10000"/>
          </a:bodyPr>
          <a:lstStyle/>
          <a:p>
            <a:pPr lvl="0"/>
            <a:r>
              <a:rPr lang="en-GB" sz="3000" b="1" dirty="0"/>
              <a:t>Compare and contrast the two constitutions. What notable inclusions and exclusions are contained in the two constitutions? Which of the two might be considered the more expansive or ‘radical,’ and why?</a:t>
            </a:r>
            <a:endParaRPr lang="en-GB" sz="3000" dirty="0"/>
          </a:p>
          <a:p>
            <a:pPr lvl="0"/>
            <a:r>
              <a:rPr lang="en-GB" sz="3000" b="1" dirty="0"/>
              <a:t>In what ways do the two constitutions interpret and implement the Declaration of Rights of Man and Citizen?</a:t>
            </a:r>
            <a:endParaRPr lang="en-GB" sz="3000" dirty="0"/>
          </a:p>
          <a:p>
            <a:pPr lvl="0"/>
            <a:r>
              <a:rPr lang="en-GB" sz="3000" b="1" dirty="0"/>
              <a:t>What political structures are outlined in the two constitutions? What conditions for citizenship and political eligibility do they outline? </a:t>
            </a:r>
            <a:endParaRPr lang="en-GB" sz="3000" dirty="0"/>
          </a:p>
          <a:p>
            <a:pPr lvl="0"/>
            <a:r>
              <a:rPr lang="en-GB" sz="3000" b="1" dirty="0"/>
              <a:t>What symbolic value might each of the constitutions have had?</a:t>
            </a:r>
            <a:endParaRPr lang="en-GB" sz="3000" dirty="0"/>
          </a:p>
          <a:p>
            <a:endParaRPr lang="en-GB" dirty="0"/>
          </a:p>
        </p:txBody>
      </p:sp>
      <p:sp>
        <p:nvSpPr>
          <p:cNvPr id="3" name="Title 2"/>
          <p:cNvSpPr>
            <a:spLocks noGrp="1"/>
          </p:cNvSpPr>
          <p:nvPr>
            <p:ph type="title"/>
          </p:nvPr>
        </p:nvSpPr>
        <p:spPr/>
        <p:txBody>
          <a:bodyPr/>
          <a:lstStyle/>
          <a:p>
            <a:r>
              <a:rPr lang="en-GB" dirty="0"/>
              <a:t>Debating ‘moderate’ revolution</a:t>
            </a:r>
            <a:r>
              <a:rPr lang="en-GB" dirty="0" smtClean="0"/>
              <a:t>: Constitutions of </a:t>
            </a:r>
            <a:r>
              <a:rPr lang="en-GB" dirty="0" smtClean="0"/>
              <a:t>September 1791 </a:t>
            </a:r>
            <a:r>
              <a:rPr lang="en-GB" dirty="0" smtClean="0"/>
              <a:t>and </a:t>
            </a:r>
            <a:r>
              <a:rPr lang="en-GB" dirty="0" err="1" smtClean="0"/>
              <a:t>june</a:t>
            </a:r>
            <a:r>
              <a:rPr lang="en-GB" dirty="0" smtClean="0"/>
              <a:t> 1793</a:t>
            </a:r>
            <a:endParaRPr lang="en-GB" dirty="0"/>
          </a:p>
        </p:txBody>
      </p:sp>
    </p:spTree>
    <p:extLst>
      <p:ext uri="{BB962C8B-B14F-4D97-AF65-F5344CB8AC3E}">
        <p14:creationId xmlns:p14="http://schemas.microsoft.com/office/powerpoint/2010/main" val="1623695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7393" y="1765242"/>
            <a:ext cx="6729207" cy="1384995"/>
          </a:xfrm>
          <a:prstGeom prst="rect">
            <a:avLst/>
          </a:prstGeom>
        </p:spPr>
        <p:txBody>
          <a:bodyPr wrap="square">
            <a:spAutoFit/>
          </a:bodyPr>
          <a:lstStyle/>
          <a:p>
            <a:pPr marL="45720" lvl="0">
              <a:spcBef>
                <a:spcPct val="20000"/>
              </a:spcBef>
              <a:buClr>
                <a:srgbClr val="C66951"/>
              </a:buClr>
            </a:pPr>
            <a:r>
              <a:rPr lang="en-GB" sz="2800" b="1" spc="150" dirty="0" err="1">
                <a:solidFill>
                  <a:srgbClr val="534949"/>
                </a:solidFill>
              </a:rPr>
              <a:t>Girondins</a:t>
            </a:r>
            <a:r>
              <a:rPr lang="en-GB" sz="2800" b="1" spc="150" dirty="0">
                <a:solidFill>
                  <a:srgbClr val="534949"/>
                </a:solidFill>
              </a:rPr>
              <a:t> wing controls National Convention, </a:t>
            </a:r>
            <a:r>
              <a:rPr lang="en-GB" sz="2800" b="1" spc="150" dirty="0" smtClean="0">
                <a:solidFill>
                  <a:srgbClr val="534949"/>
                </a:solidFill>
              </a:rPr>
              <a:t>September </a:t>
            </a:r>
            <a:r>
              <a:rPr lang="en-GB" sz="2800" b="1" spc="150" dirty="0">
                <a:solidFill>
                  <a:srgbClr val="534949"/>
                </a:solidFill>
              </a:rPr>
              <a:t>1792 –June 1793</a:t>
            </a:r>
          </a:p>
        </p:txBody>
      </p:sp>
      <p:pic>
        <p:nvPicPr>
          <p:cNvPr id="5" name="Picture 4"/>
          <p:cNvPicPr>
            <a:picLocks noChangeAspect="1"/>
          </p:cNvPicPr>
          <p:nvPr/>
        </p:nvPicPr>
        <p:blipFill>
          <a:blip r:embed="rId3"/>
          <a:stretch>
            <a:fillRect/>
          </a:stretch>
        </p:blipFill>
        <p:spPr>
          <a:xfrm>
            <a:off x="532663" y="3342091"/>
            <a:ext cx="1955877" cy="2791857"/>
          </a:xfrm>
          <a:prstGeom prst="rect">
            <a:avLst/>
          </a:prstGeom>
        </p:spPr>
      </p:pic>
      <p:sp>
        <p:nvSpPr>
          <p:cNvPr id="7" name="Rectangle 6"/>
          <p:cNvSpPr/>
          <p:nvPr/>
        </p:nvSpPr>
        <p:spPr>
          <a:xfrm>
            <a:off x="33520" y="6155315"/>
            <a:ext cx="2455020" cy="369332"/>
          </a:xfrm>
          <a:prstGeom prst="rect">
            <a:avLst/>
          </a:prstGeom>
        </p:spPr>
        <p:txBody>
          <a:bodyPr wrap="square">
            <a:spAutoFit/>
          </a:bodyPr>
          <a:lstStyle/>
          <a:p>
            <a:pPr algn="ctr"/>
            <a:r>
              <a:rPr lang="en-US" dirty="0">
                <a:solidFill>
                  <a:srgbClr val="FFFF00"/>
                </a:solidFill>
              </a:rPr>
              <a:t>Marquis de Condorcet </a:t>
            </a:r>
          </a:p>
        </p:txBody>
      </p:sp>
      <p:pic>
        <p:nvPicPr>
          <p:cNvPr id="8" name="Picture 7"/>
          <p:cNvPicPr>
            <a:picLocks noChangeAspect="1"/>
          </p:cNvPicPr>
          <p:nvPr/>
        </p:nvPicPr>
        <p:blipFill>
          <a:blip r:embed="rId4"/>
          <a:stretch>
            <a:fillRect/>
          </a:stretch>
        </p:blipFill>
        <p:spPr>
          <a:xfrm>
            <a:off x="2801990" y="3337415"/>
            <a:ext cx="1840012" cy="3002566"/>
          </a:xfrm>
          <a:prstGeom prst="rect">
            <a:avLst/>
          </a:prstGeom>
        </p:spPr>
      </p:pic>
      <p:sp>
        <p:nvSpPr>
          <p:cNvPr id="9" name="Rectangle 8"/>
          <p:cNvSpPr/>
          <p:nvPr/>
        </p:nvSpPr>
        <p:spPr>
          <a:xfrm>
            <a:off x="4701241" y="5810783"/>
            <a:ext cx="1848846" cy="646331"/>
          </a:xfrm>
          <a:prstGeom prst="rect">
            <a:avLst/>
          </a:prstGeom>
        </p:spPr>
        <p:txBody>
          <a:bodyPr wrap="square">
            <a:spAutoFit/>
          </a:bodyPr>
          <a:lstStyle/>
          <a:p>
            <a:pPr algn="ctr"/>
            <a:r>
              <a:rPr lang="en-US" dirty="0">
                <a:solidFill>
                  <a:srgbClr val="FFFF00"/>
                </a:solidFill>
              </a:rPr>
              <a:t>Jacques Pierre </a:t>
            </a:r>
            <a:r>
              <a:rPr lang="en-US" dirty="0" err="1">
                <a:solidFill>
                  <a:srgbClr val="FFFF00"/>
                </a:solidFill>
              </a:rPr>
              <a:t>Brissot</a:t>
            </a:r>
            <a:endParaRPr lang="en-US" dirty="0">
              <a:solidFill>
                <a:srgbClr val="FFFF00"/>
              </a:solidFill>
            </a:endParaRPr>
          </a:p>
        </p:txBody>
      </p:sp>
      <p:sp>
        <p:nvSpPr>
          <p:cNvPr id="10" name="Title 3"/>
          <p:cNvSpPr>
            <a:spLocks noGrp="1"/>
          </p:cNvSpPr>
          <p:nvPr>
            <p:ph type="title"/>
          </p:nvPr>
        </p:nvSpPr>
        <p:spPr>
          <a:xfrm>
            <a:off x="357188" y="323850"/>
            <a:ext cx="11176000" cy="1055688"/>
          </a:xfrm>
        </p:spPr>
        <p:txBody>
          <a:bodyPr/>
          <a:lstStyle/>
          <a:p>
            <a:r>
              <a:rPr lang="en-GB" dirty="0"/>
              <a:t>‘radical’ revolution </a:t>
            </a:r>
            <a:r>
              <a:rPr lang="en-GB" dirty="0" smtClean="0"/>
              <a:t>–</a:t>
            </a:r>
            <a:r>
              <a:rPr lang="en-GB" dirty="0" err="1" smtClean="0"/>
              <a:t>Girondins</a:t>
            </a:r>
            <a:endParaRPr lang="en-US" dirty="0"/>
          </a:p>
        </p:txBody>
      </p:sp>
      <p:pic>
        <p:nvPicPr>
          <p:cNvPr id="6" name="Picture 5"/>
          <p:cNvPicPr>
            <a:picLocks noChangeAspect="1"/>
          </p:cNvPicPr>
          <p:nvPr/>
        </p:nvPicPr>
        <p:blipFill>
          <a:blip r:embed="rId5"/>
          <a:stretch>
            <a:fillRect/>
          </a:stretch>
        </p:blipFill>
        <p:spPr>
          <a:xfrm>
            <a:off x="7459420" y="1785344"/>
            <a:ext cx="4326977" cy="4718568"/>
          </a:xfrm>
          <a:prstGeom prst="rect">
            <a:avLst/>
          </a:prstGeom>
        </p:spPr>
      </p:pic>
    </p:spTree>
    <p:extLst>
      <p:ext uri="{BB962C8B-B14F-4D97-AF65-F5344CB8AC3E}">
        <p14:creationId xmlns:p14="http://schemas.microsoft.com/office/powerpoint/2010/main" val="29740449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a:t>
            </a:r>
            <a:r>
              <a:rPr lang="en-GB" dirty="0"/>
              <a:t>radical’ revolution </a:t>
            </a:r>
            <a:r>
              <a:rPr lang="en-GB" dirty="0" smtClean="0"/>
              <a:t>–Jacobins club: </a:t>
            </a:r>
            <a:r>
              <a:rPr lang="en-US" i="1" dirty="0" err="1" smtClean="0"/>
              <a:t>Montagnards</a:t>
            </a:r>
            <a:r>
              <a:rPr lang="en-US" i="1" dirty="0" smtClean="0"/>
              <a:t> </a:t>
            </a:r>
            <a:r>
              <a:rPr lang="en-US" dirty="0" smtClean="0"/>
              <a:t>(the Mountain)</a:t>
            </a:r>
            <a:r>
              <a:rPr lang="en-US" i="1" dirty="0"/>
              <a:t/>
            </a:r>
            <a:br>
              <a:rPr lang="en-US" i="1" dirty="0"/>
            </a:br>
            <a:r>
              <a:rPr lang="en-GB" dirty="0" smtClean="0"/>
              <a:t> </a:t>
            </a:r>
            <a:endParaRPr lang="en-US" dirty="0"/>
          </a:p>
        </p:txBody>
      </p:sp>
      <p:pic>
        <p:nvPicPr>
          <p:cNvPr id="3" name="Picture 2"/>
          <p:cNvPicPr>
            <a:picLocks noChangeAspect="1"/>
          </p:cNvPicPr>
          <p:nvPr/>
        </p:nvPicPr>
        <p:blipFill>
          <a:blip r:embed="rId3"/>
          <a:stretch>
            <a:fillRect/>
          </a:stretch>
        </p:blipFill>
        <p:spPr>
          <a:xfrm>
            <a:off x="3183423" y="1642839"/>
            <a:ext cx="5660203" cy="4394376"/>
          </a:xfrm>
          <a:prstGeom prst="rect">
            <a:avLst/>
          </a:prstGeom>
        </p:spPr>
      </p:pic>
      <p:pic>
        <p:nvPicPr>
          <p:cNvPr id="4" name="Picture 3"/>
          <p:cNvPicPr>
            <a:picLocks noChangeAspect="1"/>
          </p:cNvPicPr>
          <p:nvPr/>
        </p:nvPicPr>
        <p:blipFill>
          <a:blip r:embed="rId4"/>
          <a:stretch>
            <a:fillRect/>
          </a:stretch>
        </p:blipFill>
        <p:spPr>
          <a:xfrm>
            <a:off x="215602" y="1642839"/>
            <a:ext cx="2506083" cy="3089607"/>
          </a:xfrm>
          <a:prstGeom prst="rect">
            <a:avLst/>
          </a:prstGeom>
        </p:spPr>
      </p:pic>
      <p:pic>
        <p:nvPicPr>
          <p:cNvPr id="5" name="Picture 4"/>
          <p:cNvPicPr>
            <a:picLocks noChangeAspect="1"/>
          </p:cNvPicPr>
          <p:nvPr/>
        </p:nvPicPr>
        <p:blipFill>
          <a:blip r:embed="rId5"/>
          <a:stretch>
            <a:fillRect/>
          </a:stretch>
        </p:blipFill>
        <p:spPr>
          <a:xfrm>
            <a:off x="9305364" y="1642839"/>
            <a:ext cx="2681062" cy="3579409"/>
          </a:xfrm>
          <a:prstGeom prst="rect">
            <a:avLst/>
          </a:prstGeom>
        </p:spPr>
      </p:pic>
      <p:sp>
        <p:nvSpPr>
          <p:cNvPr id="6" name="Rectangle 5"/>
          <p:cNvSpPr/>
          <p:nvPr/>
        </p:nvSpPr>
        <p:spPr>
          <a:xfrm>
            <a:off x="9305364" y="5259310"/>
            <a:ext cx="2128010" cy="1200329"/>
          </a:xfrm>
          <a:prstGeom prst="rect">
            <a:avLst/>
          </a:prstGeom>
        </p:spPr>
        <p:txBody>
          <a:bodyPr wrap="square">
            <a:spAutoFit/>
          </a:bodyPr>
          <a:lstStyle/>
          <a:p>
            <a:r>
              <a:rPr lang="en-US" dirty="0" smtClean="0"/>
              <a:t>Portrait of Maximilien de Robespierre (1758-1794)</a:t>
            </a:r>
            <a:endParaRPr lang="en-US" dirty="0"/>
          </a:p>
        </p:txBody>
      </p:sp>
      <p:sp>
        <p:nvSpPr>
          <p:cNvPr id="7" name="Content Placeholder 2"/>
          <p:cNvSpPr txBox="1">
            <a:spLocks/>
          </p:cNvSpPr>
          <p:nvPr/>
        </p:nvSpPr>
        <p:spPr>
          <a:xfrm>
            <a:off x="508000" y="6056579"/>
            <a:ext cx="8335626" cy="4407408"/>
          </a:xfrm>
          <a:prstGeom prst="rect">
            <a:avLst/>
          </a:prstGeom>
        </p:spPr>
        <p:txBody>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Font typeface="Wingdings 2" pitchFamily="18" charset="2"/>
              <a:buNone/>
            </a:pPr>
            <a:r>
              <a:rPr lang="en-US" dirty="0" smtClean="0"/>
              <a:t>Robespierre led most radical Jacobins sect – the </a:t>
            </a:r>
            <a:r>
              <a:rPr lang="en-US" i="1" dirty="0" smtClean="0"/>
              <a:t>Montagnards</a:t>
            </a:r>
            <a:endParaRPr lang="en-US" i="1" dirty="0"/>
          </a:p>
        </p:txBody>
      </p:sp>
    </p:spTree>
    <p:extLst>
      <p:ext uri="{BB962C8B-B14F-4D97-AF65-F5344CB8AC3E}">
        <p14:creationId xmlns:p14="http://schemas.microsoft.com/office/powerpoint/2010/main" val="22450358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9600" y="1722437"/>
            <a:ext cx="5386917" cy="1156229"/>
          </a:xfrm>
        </p:spPr>
        <p:txBody>
          <a:bodyPr>
            <a:normAutofit/>
          </a:bodyPr>
          <a:lstStyle/>
          <a:p>
            <a:r>
              <a:rPr lang="en-GB" sz="2800" b="1" dirty="0" smtClean="0"/>
              <a:t>MONTAGNARDS</a:t>
            </a:r>
          </a:p>
          <a:p>
            <a:r>
              <a:rPr lang="en-GB" sz="2800" b="1" dirty="0" smtClean="0"/>
              <a:t> (THE MOUNTAIN)</a:t>
            </a:r>
            <a:endParaRPr lang="en-GB" sz="2800" b="1" dirty="0"/>
          </a:p>
        </p:txBody>
      </p:sp>
      <p:sp>
        <p:nvSpPr>
          <p:cNvPr id="3" name="Content Placeholder 2"/>
          <p:cNvSpPr>
            <a:spLocks noGrp="1"/>
          </p:cNvSpPr>
          <p:nvPr>
            <p:ph sz="half" idx="2"/>
          </p:nvPr>
        </p:nvSpPr>
        <p:spPr>
          <a:xfrm>
            <a:off x="609599" y="3014133"/>
            <a:ext cx="5386917" cy="3687763"/>
          </a:xfrm>
        </p:spPr>
        <p:txBody>
          <a:bodyPr/>
          <a:lstStyle/>
          <a:p>
            <a:pPr algn="ctr"/>
            <a:r>
              <a:rPr lang="en-US" b="1" dirty="0" err="1"/>
              <a:t>Maximilien</a:t>
            </a:r>
            <a:r>
              <a:rPr lang="en-US" b="1" dirty="0"/>
              <a:t> de </a:t>
            </a:r>
            <a:r>
              <a:rPr lang="en-US" b="1" dirty="0" smtClean="0"/>
              <a:t>Robespierre</a:t>
            </a:r>
          </a:p>
          <a:p>
            <a:pPr algn="ctr"/>
            <a:r>
              <a:rPr lang="en-GB" b="1" dirty="0"/>
              <a:t>Georges Danton</a:t>
            </a:r>
          </a:p>
          <a:p>
            <a:pPr algn="ctr"/>
            <a:r>
              <a:rPr lang="en-GB" b="1" dirty="0" smtClean="0"/>
              <a:t>Jean Paul Marat</a:t>
            </a:r>
          </a:p>
          <a:p>
            <a:pPr algn="ctr"/>
            <a:r>
              <a:rPr lang="en-GB" b="1" dirty="0" smtClean="0"/>
              <a:t>Louis </a:t>
            </a:r>
            <a:r>
              <a:rPr lang="en-GB" b="1" dirty="0"/>
              <a:t>de </a:t>
            </a:r>
            <a:r>
              <a:rPr lang="en-GB" b="1" dirty="0" smtClean="0"/>
              <a:t>Saint-Just</a:t>
            </a:r>
          </a:p>
          <a:p>
            <a:pPr algn="ctr"/>
            <a:r>
              <a:rPr lang="en-GB" b="1" dirty="0" smtClean="0"/>
              <a:t>Jacques </a:t>
            </a:r>
            <a:r>
              <a:rPr lang="en-GB" b="1" dirty="0"/>
              <a:t>Hébert</a:t>
            </a:r>
          </a:p>
          <a:p>
            <a:endParaRPr lang="en-US" dirty="0" smtClean="0"/>
          </a:p>
          <a:p>
            <a:endParaRPr lang="en-US" dirty="0" smtClean="0"/>
          </a:p>
          <a:p>
            <a:endParaRPr lang="en-GB" dirty="0"/>
          </a:p>
        </p:txBody>
      </p:sp>
      <p:sp>
        <p:nvSpPr>
          <p:cNvPr id="4" name="Text Placeholder 3"/>
          <p:cNvSpPr>
            <a:spLocks noGrp="1"/>
          </p:cNvSpPr>
          <p:nvPr>
            <p:ph type="body" sz="quarter" idx="3"/>
          </p:nvPr>
        </p:nvSpPr>
        <p:spPr>
          <a:xfrm>
            <a:off x="5996515" y="2009775"/>
            <a:ext cx="5389033" cy="639762"/>
          </a:xfrm>
        </p:spPr>
        <p:txBody>
          <a:bodyPr>
            <a:normAutofit/>
          </a:bodyPr>
          <a:lstStyle/>
          <a:p>
            <a:r>
              <a:rPr lang="en-GB" sz="2800" b="1" dirty="0" smtClean="0">
                <a:solidFill>
                  <a:schemeClr val="accent2">
                    <a:lumMod val="50000"/>
                  </a:schemeClr>
                </a:solidFill>
                <a:effectLst>
                  <a:outerShdw blurRad="38100" dist="38100" dir="2700000" algn="tl">
                    <a:srgbClr val="000000">
                      <a:alpha val="43137"/>
                    </a:srgbClr>
                  </a:outerShdw>
                </a:effectLst>
              </a:rPr>
              <a:t>GIRONDINS</a:t>
            </a:r>
            <a:endParaRPr lang="en-GB" sz="2800" b="1" dirty="0">
              <a:solidFill>
                <a:schemeClr val="accent2">
                  <a:lumMod val="50000"/>
                </a:schemeClr>
              </a:solidFill>
              <a:effectLst>
                <a:outerShdw blurRad="38100" dist="38100" dir="2700000" algn="tl">
                  <a:srgbClr val="000000">
                    <a:alpha val="43137"/>
                  </a:srgbClr>
                </a:outerShdw>
              </a:effectLst>
            </a:endParaRPr>
          </a:p>
        </p:txBody>
      </p:sp>
      <p:sp>
        <p:nvSpPr>
          <p:cNvPr id="5" name="Content Placeholder 4"/>
          <p:cNvSpPr>
            <a:spLocks noGrp="1"/>
          </p:cNvSpPr>
          <p:nvPr>
            <p:ph sz="quarter" idx="4"/>
          </p:nvPr>
        </p:nvSpPr>
        <p:spPr>
          <a:xfrm>
            <a:off x="5996516" y="3060170"/>
            <a:ext cx="5389033" cy="3687763"/>
          </a:xfrm>
        </p:spPr>
        <p:txBody>
          <a:bodyPr/>
          <a:lstStyle/>
          <a:p>
            <a:pPr algn="ctr"/>
            <a:r>
              <a:rPr lang="en-GB" b="1" dirty="0">
                <a:solidFill>
                  <a:schemeClr val="accent2">
                    <a:lumMod val="50000"/>
                  </a:schemeClr>
                </a:solidFill>
              </a:rPr>
              <a:t>Jacques-Guillaume </a:t>
            </a:r>
            <a:r>
              <a:rPr lang="en-GB" b="1" dirty="0" err="1" smtClean="0">
                <a:solidFill>
                  <a:schemeClr val="accent2">
                    <a:lumMod val="50000"/>
                  </a:schemeClr>
                </a:solidFill>
              </a:rPr>
              <a:t>Thouret</a:t>
            </a:r>
            <a:endParaRPr lang="en-GB" b="1" dirty="0" smtClean="0">
              <a:solidFill>
                <a:schemeClr val="accent2">
                  <a:lumMod val="50000"/>
                </a:schemeClr>
              </a:solidFill>
            </a:endParaRPr>
          </a:p>
          <a:p>
            <a:pPr algn="ctr"/>
            <a:r>
              <a:rPr lang="en-US" b="1" dirty="0">
                <a:solidFill>
                  <a:schemeClr val="accent2">
                    <a:lumMod val="50000"/>
                  </a:schemeClr>
                </a:solidFill>
              </a:rPr>
              <a:t>Jacques Pierre </a:t>
            </a:r>
            <a:r>
              <a:rPr lang="en-US" b="1" dirty="0" err="1">
                <a:solidFill>
                  <a:schemeClr val="accent2">
                    <a:lumMod val="50000"/>
                  </a:schemeClr>
                </a:solidFill>
              </a:rPr>
              <a:t>Brissot</a:t>
            </a:r>
            <a:endParaRPr lang="en-US" b="1" dirty="0">
              <a:solidFill>
                <a:schemeClr val="accent2">
                  <a:lumMod val="50000"/>
                </a:schemeClr>
              </a:solidFill>
            </a:endParaRPr>
          </a:p>
          <a:p>
            <a:pPr algn="ctr"/>
            <a:r>
              <a:rPr lang="en-US" b="1" dirty="0">
                <a:solidFill>
                  <a:schemeClr val="accent2">
                    <a:lumMod val="50000"/>
                  </a:schemeClr>
                </a:solidFill>
              </a:rPr>
              <a:t>Marquis de Condorcet </a:t>
            </a:r>
          </a:p>
          <a:p>
            <a:pPr algn="ctr"/>
            <a:r>
              <a:rPr lang="en-GB" b="1" dirty="0" smtClean="0">
                <a:solidFill>
                  <a:schemeClr val="accent2">
                    <a:lumMod val="50000"/>
                  </a:schemeClr>
                </a:solidFill>
              </a:rPr>
              <a:t>Charlotte </a:t>
            </a:r>
            <a:r>
              <a:rPr lang="en-GB" b="1" dirty="0">
                <a:solidFill>
                  <a:schemeClr val="accent2">
                    <a:lumMod val="50000"/>
                  </a:schemeClr>
                </a:solidFill>
              </a:rPr>
              <a:t>Corday</a:t>
            </a:r>
          </a:p>
          <a:p>
            <a:pPr algn="ctr"/>
            <a:r>
              <a:rPr lang="fr-FR" b="1" dirty="0">
                <a:solidFill>
                  <a:schemeClr val="accent2">
                    <a:lumMod val="50000"/>
                  </a:schemeClr>
                </a:solidFill>
              </a:rPr>
              <a:t>Marie-Jeanne </a:t>
            </a:r>
            <a:r>
              <a:rPr lang="fr-FR" b="1" dirty="0" smtClean="0">
                <a:solidFill>
                  <a:schemeClr val="accent2">
                    <a:lumMod val="50000"/>
                  </a:schemeClr>
                </a:solidFill>
              </a:rPr>
              <a:t>Roland</a:t>
            </a:r>
            <a:endParaRPr lang="fr-FR" b="1" dirty="0">
              <a:solidFill>
                <a:schemeClr val="accent2">
                  <a:lumMod val="50000"/>
                </a:schemeClr>
              </a:solidFill>
            </a:endParaRPr>
          </a:p>
        </p:txBody>
      </p:sp>
      <p:sp>
        <p:nvSpPr>
          <p:cNvPr id="7" name="Title 3"/>
          <p:cNvSpPr>
            <a:spLocks noGrp="1"/>
          </p:cNvSpPr>
          <p:nvPr>
            <p:ph type="title"/>
          </p:nvPr>
        </p:nvSpPr>
        <p:spPr/>
        <p:txBody>
          <a:bodyPr/>
          <a:lstStyle/>
          <a:p>
            <a:r>
              <a:rPr lang="en-US" i="1" dirty="0" err="1"/>
              <a:t>Montagnards</a:t>
            </a:r>
            <a:r>
              <a:rPr lang="en-US" i="1" dirty="0"/>
              <a:t> </a:t>
            </a:r>
            <a:r>
              <a:rPr lang="en-US" i="1" dirty="0" smtClean="0"/>
              <a:t>vs. </a:t>
            </a:r>
            <a:r>
              <a:rPr lang="en-GB" dirty="0" err="1" smtClean="0"/>
              <a:t>Girondins</a:t>
            </a:r>
            <a:endParaRPr lang="en-US" dirty="0"/>
          </a:p>
        </p:txBody>
      </p:sp>
    </p:spTree>
    <p:extLst>
      <p:ext uri="{BB962C8B-B14F-4D97-AF65-F5344CB8AC3E}">
        <p14:creationId xmlns:p14="http://schemas.microsoft.com/office/powerpoint/2010/main" val="653947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p:cNvSpPr>
            <a:spLocks noGrp="1"/>
          </p:cNvSpPr>
          <p:nvPr>
            <p:ph type="title"/>
          </p:nvPr>
        </p:nvSpPr>
        <p:spPr>
          <a:xfrm>
            <a:off x="357188" y="323850"/>
            <a:ext cx="11176000" cy="1055688"/>
          </a:xfrm>
        </p:spPr>
        <p:txBody>
          <a:bodyPr/>
          <a:lstStyle/>
          <a:p>
            <a:r>
              <a:rPr lang="en-US" i="1" dirty="0" err="1"/>
              <a:t>Montagnards</a:t>
            </a:r>
            <a:r>
              <a:rPr lang="en-US" i="1" dirty="0"/>
              <a:t> </a:t>
            </a:r>
            <a:r>
              <a:rPr lang="en-US" i="1" dirty="0" smtClean="0"/>
              <a:t>vs. </a:t>
            </a:r>
            <a:r>
              <a:rPr lang="en-GB" dirty="0" err="1" smtClean="0"/>
              <a:t>Girondins</a:t>
            </a:r>
            <a:endParaRPr lang="en-US" dirty="0"/>
          </a:p>
        </p:txBody>
      </p:sp>
      <p:graphicFrame>
        <p:nvGraphicFramePr>
          <p:cNvPr id="2" name="Table 1"/>
          <p:cNvGraphicFramePr>
            <a:graphicFrameLocks noGrp="1"/>
          </p:cNvGraphicFramePr>
          <p:nvPr>
            <p:extLst/>
          </p:nvPr>
        </p:nvGraphicFramePr>
        <p:xfrm>
          <a:off x="2646946" y="1652336"/>
          <a:ext cx="6882064" cy="5037222"/>
        </p:xfrm>
        <a:graphic>
          <a:graphicData uri="http://schemas.openxmlformats.org/drawingml/2006/table">
            <a:tbl>
              <a:tblPr firstRow="1" bandRow="1">
                <a:tableStyleId>{5C22544A-7EE6-4342-B048-85BDC9FD1C3A}</a:tableStyleId>
              </a:tblPr>
              <a:tblGrid>
                <a:gridCol w="3441032">
                  <a:extLst>
                    <a:ext uri="{9D8B030D-6E8A-4147-A177-3AD203B41FA5}">
                      <a16:colId xmlns:a16="http://schemas.microsoft.com/office/drawing/2014/main" val="20000"/>
                    </a:ext>
                  </a:extLst>
                </a:gridCol>
                <a:gridCol w="3441032">
                  <a:extLst>
                    <a:ext uri="{9D8B030D-6E8A-4147-A177-3AD203B41FA5}">
                      <a16:colId xmlns:a16="http://schemas.microsoft.com/office/drawing/2014/main" val="20001"/>
                    </a:ext>
                  </a:extLst>
                </a:gridCol>
              </a:tblGrid>
              <a:tr h="694798">
                <a:tc>
                  <a:txBody>
                    <a:bodyPr/>
                    <a:lstStyle/>
                    <a:p>
                      <a:pPr algn="ctr"/>
                      <a:r>
                        <a:rPr lang="en-GB" sz="2000" b="0" dirty="0" err="1" smtClean="0">
                          <a:solidFill>
                            <a:schemeClr val="bg1"/>
                          </a:solidFill>
                        </a:rPr>
                        <a:t>Montagnards</a:t>
                      </a:r>
                      <a:r>
                        <a:rPr lang="en-GB" sz="2000" b="0" baseline="0" dirty="0" smtClean="0">
                          <a:solidFill>
                            <a:schemeClr val="bg1"/>
                          </a:solidFill>
                        </a:rPr>
                        <a:t> </a:t>
                      </a:r>
                      <a:endParaRPr lang="en-US" sz="2000" b="0" dirty="0">
                        <a:solidFill>
                          <a:schemeClr val="bg1"/>
                        </a:solidFill>
                      </a:endParaRPr>
                    </a:p>
                  </a:txBody>
                  <a:tcPr/>
                </a:tc>
                <a:tc>
                  <a:txBody>
                    <a:bodyPr/>
                    <a:lstStyle/>
                    <a:p>
                      <a:pPr algn="ctr"/>
                      <a:r>
                        <a:rPr lang="en-GB" sz="2000" dirty="0" err="1" smtClean="0">
                          <a:solidFill>
                            <a:schemeClr val="bg1"/>
                          </a:solidFill>
                        </a:rPr>
                        <a:t>Girondins</a:t>
                      </a:r>
                      <a:endParaRPr lang="en-US" sz="2000" dirty="0">
                        <a:solidFill>
                          <a:schemeClr val="bg1"/>
                        </a:solidFill>
                      </a:endParaRPr>
                    </a:p>
                  </a:txBody>
                  <a:tcPr/>
                </a:tc>
                <a:extLst>
                  <a:ext uri="{0D108BD9-81ED-4DB2-BD59-A6C34878D82A}">
                    <a16:rowId xmlns:a16="http://schemas.microsoft.com/office/drawing/2014/main" val="10000"/>
                  </a:ext>
                </a:extLst>
              </a:tr>
              <a:tr h="694128">
                <a:tc>
                  <a:txBody>
                    <a:bodyPr/>
                    <a:lstStyle/>
                    <a:p>
                      <a:r>
                        <a:rPr lang="en-GB" sz="2000" dirty="0" smtClean="0"/>
                        <a:t>Parisian</a:t>
                      </a:r>
                      <a:endParaRPr lang="en-US" sz="2000" dirty="0"/>
                    </a:p>
                  </a:txBody>
                  <a:tcPr/>
                </a:tc>
                <a:tc>
                  <a:txBody>
                    <a:bodyPr/>
                    <a:lstStyle/>
                    <a:p>
                      <a:r>
                        <a:rPr lang="en-GB" sz="2000" dirty="0" smtClean="0"/>
                        <a:t>Provincial (Gironde)</a:t>
                      </a:r>
                      <a:endParaRPr lang="en-US" sz="2000" dirty="0"/>
                    </a:p>
                  </a:txBody>
                  <a:tcPr/>
                </a:tc>
                <a:extLst>
                  <a:ext uri="{0D108BD9-81ED-4DB2-BD59-A6C34878D82A}">
                    <a16:rowId xmlns:a16="http://schemas.microsoft.com/office/drawing/2014/main" val="10001"/>
                  </a:ext>
                </a:extLst>
              </a:tr>
              <a:tr h="1061954">
                <a:tc>
                  <a:txBody>
                    <a:bodyPr/>
                    <a:lstStyle/>
                    <a:p>
                      <a:r>
                        <a:rPr lang="en-GB" sz="2000" dirty="0" smtClean="0"/>
                        <a:t>Believed in centralised government</a:t>
                      </a:r>
                      <a:endParaRPr lang="en-US" sz="2000" dirty="0"/>
                    </a:p>
                  </a:txBody>
                  <a:tcPr/>
                </a:tc>
                <a:tc>
                  <a:txBody>
                    <a:bodyPr/>
                    <a:lstStyle/>
                    <a:p>
                      <a:r>
                        <a:rPr lang="en-GB" sz="2000" dirty="0" smtClean="0"/>
                        <a:t>Believed</a:t>
                      </a:r>
                      <a:r>
                        <a:rPr lang="en-GB" sz="2000" baseline="0" dirty="0" smtClean="0"/>
                        <a:t> in decentralised government</a:t>
                      </a:r>
                      <a:endParaRPr lang="en-US" sz="2000" dirty="0"/>
                    </a:p>
                  </a:txBody>
                  <a:tcPr/>
                </a:tc>
                <a:extLst>
                  <a:ext uri="{0D108BD9-81ED-4DB2-BD59-A6C34878D82A}">
                    <a16:rowId xmlns:a16="http://schemas.microsoft.com/office/drawing/2014/main" val="10002"/>
                  </a:ext>
                </a:extLst>
              </a:tr>
              <a:tr h="1198086">
                <a:tc>
                  <a:txBody>
                    <a:bodyPr/>
                    <a:lstStyle/>
                    <a:p>
                      <a:r>
                        <a:rPr lang="en-GB" sz="2000" dirty="0" smtClean="0"/>
                        <a:t>Bourgeois</a:t>
                      </a:r>
                      <a:r>
                        <a:rPr lang="en-GB" sz="2000" baseline="0" dirty="0" smtClean="0"/>
                        <a:t> – but with support of </a:t>
                      </a:r>
                      <a:r>
                        <a:rPr lang="en-GB" sz="2000" i="1" baseline="0" dirty="0" smtClean="0"/>
                        <a:t>sans-culottes </a:t>
                      </a:r>
                      <a:endParaRPr lang="en-US" sz="2000" dirty="0"/>
                    </a:p>
                  </a:txBody>
                  <a:tcPr/>
                </a:tc>
                <a:tc>
                  <a:txBody>
                    <a:bodyPr/>
                    <a:lstStyle/>
                    <a:p>
                      <a:r>
                        <a:rPr lang="en-GB" sz="2000" dirty="0" smtClean="0"/>
                        <a:t>Bourgeois</a:t>
                      </a:r>
                      <a:endParaRPr lang="en-US" sz="2000" dirty="0"/>
                    </a:p>
                  </a:txBody>
                  <a:tcPr/>
                </a:tc>
                <a:extLst>
                  <a:ext uri="{0D108BD9-81ED-4DB2-BD59-A6C34878D82A}">
                    <a16:rowId xmlns:a16="http://schemas.microsoft.com/office/drawing/2014/main" val="10003"/>
                  </a:ext>
                </a:extLst>
              </a:tr>
              <a:tr h="694128">
                <a:tc>
                  <a:txBody>
                    <a:bodyPr/>
                    <a:lstStyle/>
                    <a:p>
                      <a:r>
                        <a:rPr lang="en-GB" sz="2000" dirty="0" smtClean="0"/>
                        <a:t>‘Extreme</a:t>
                      </a:r>
                      <a:r>
                        <a:rPr lang="en-GB" sz="2000" baseline="0" dirty="0" smtClean="0"/>
                        <a:t> radicals’</a:t>
                      </a:r>
                      <a:endParaRPr lang="en-US" sz="2000" dirty="0"/>
                    </a:p>
                  </a:txBody>
                  <a:tcPr/>
                </a:tc>
                <a:tc>
                  <a:txBody>
                    <a:bodyPr/>
                    <a:lstStyle/>
                    <a:p>
                      <a:r>
                        <a:rPr lang="en-GB" sz="2000" dirty="0" smtClean="0"/>
                        <a:t>‘Moderate</a:t>
                      </a:r>
                      <a:r>
                        <a:rPr lang="en-GB" sz="2000" baseline="0" dirty="0" smtClean="0"/>
                        <a:t> radicals’</a:t>
                      </a:r>
                      <a:endParaRPr lang="en-US" sz="2000" dirty="0"/>
                    </a:p>
                  </a:txBody>
                  <a:tcPr/>
                </a:tc>
                <a:extLst>
                  <a:ext uri="{0D108BD9-81ED-4DB2-BD59-A6C34878D82A}">
                    <a16:rowId xmlns:a16="http://schemas.microsoft.com/office/drawing/2014/main" val="10004"/>
                  </a:ext>
                </a:extLst>
              </a:tr>
              <a:tr h="694128">
                <a:tc>
                  <a:txBody>
                    <a:bodyPr/>
                    <a:lstStyle/>
                    <a:p>
                      <a:r>
                        <a:rPr lang="en-GB" sz="2000" dirty="0" smtClean="0"/>
                        <a:t>Left</a:t>
                      </a:r>
                      <a:endParaRPr lang="en-US" sz="2000" dirty="0"/>
                    </a:p>
                  </a:txBody>
                  <a:tcPr/>
                </a:tc>
                <a:tc>
                  <a:txBody>
                    <a:bodyPr/>
                    <a:lstStyle/>
                    <a:p>
                      <a:r>
                        <a:rPr lang="en-GB" sz="2000" dirty="0" smtClean="0"/>
                        <a:t>Left</a:t>
                      </a:r>
                      <a:endParaRPr lang="en-US" sz="2000" dirty="0"/>
                    </a:p>
                  </a:txBody>
                  <a:tcPr/>
                </a:tc>
                <a:extLst>
                  <a:ext uri="{0D108BD9-81ED-4DB2-BD59-A6C34878D82A}">
                    <a16:rowId xmlns:a16="http://schemas.microsoft.com/office/drawing/2014/main" val="10005"/>
                  </a:ext>
                </a:extLst>
              </a:tr>
            </a:tbl>
          </a:graphicData>
        </a:graphic>
      </p:graphicFrame>
      <p:pic>
        <p:nvPicPr>
          <p:cNvPr id="11" name="Picture 10"/>
          <p:cNvPicPr>
            <a:picLocks noChangeAspect="1"/>
          </p:cNvPicPr>
          <p:nvPr/>
        </p:nvPicPr>
        <p:blipFill>
          <a:blip r:embed="rId3"/>
          <a:stretch>
            <a:fillRect/>
          </a:stretch>
        </p:blipFill>
        <p:spPr>
          <a:xfrm flipH="1">
            <a:off x="208547" y="1636295"/>
            <a:ext cx="2438400" cy="3479088"/>
          </a:xfrm>
          <a:prstGeom prst="rect">
            <a:avLst/>
          </a:prstGeom>
        </p:spPr>
      </p:pic>
      <p:pic>
        <p:nvPicPr>
          <p:cNvPr id="6" name="Picture 5"/>
          <p:cNvPicPr>
            <a:picLocks noChangeAspect="1"/>
          </p:cNvPicPr>
          <p:nvPr/>
        </p:nvPicPr>
        <p:blipFill>
          <a:blip r:embed="rId4"/>
          <a:stretch>
            <a:fillRect/>
          </a:stretch>
        </p:blipFill>
        <p:spPr>
          <a:xfrm flipH="1">
            <a:off x="9529010" y="1636295"/>
            <a:ext cx="2438400" cy="3479088"/>
          </a:xfrm>
          <a:prstGeom prst="rect">
            <a:avLst/>
          </a:prstGeom>
        </p:spPr>
      </p:pic>
    </p:spTree>
    <p:extLst>
      <p:ext uri="{BB962C8B-B14F-4D97-AF65-F5344CB8AC3E}">
        <p14:creationId xmlns:p14="http://schemas.microsoft.com/office/powerpoint/2010/main" val="8075428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09599" y="1922033"/>
            <a:ext cx="4995135" cy="3687763"/>
          </a:xfrm>
        </p:spPr>
        <p:txBody>
          <a:bodyPr/>
          <a:lstStyle/>
          <a:p>
            <a:r>
              <a:rPr lang="en-GB" dirty="0" smtClean="0"/>
              <a:t>Growing militancy of Parisian masses fuelled by Revolutionary papers – especially that of Jean-Paul Marat (</a:t>
            </a:r>
            <a:r>
              <a:rPr lang="en-GB" i="1" dirty="0" smtClean="0"/>
              <a:t>The Friend of the People</a:t>
            </a:r>
            <a:r>
              <a:rPr lang="en-GB" dirty="0" smtClean="0"/>
              <a:t>)</a:t>
            </a:r>
          </a:p>
          <a:p>
            <a:r>
              <a:rPr lang="en-GB" dirty="0" smtClean="0"/>
              <a:t>Promoted violence as means to protect and regenerate Revolution</a:t>
            </a:r>
          </a:p>
        </p:txBody>
      </p:sp>
      <p:sp>
        <p:nvSpPr>
          <p:cNvPr id="4" name="Text Placeholder 3"/>
          <p:cNvSpPr>
            <a:spLocks noGrp="1"/>
          </p:cNvSpPr>
          <p:nvPr>
            <p:ph type="body" sz="quarter" idx="3"/>
          </p:nvPr>
        </p:nvSpPr>
        <p:spPr/>
        <p:txBody>
          <a:bodyPr/>
          <a:lstStyle/>
          <a:p>
            <a:endParaRPr lang="en-US" dirty="0"/>
          </a:p>
        </p:txBody>
      </p:sp>
      <p:sp>
        <p:nvSpPr>
          <p:cNvPr id="6" name="Title 5"/>
          <p:cNvSpPr>
            <a:spLocks noGrp="1"/>
          </p:cNvSpPr>
          <p:nvPr>
            <p:ph type="title"/>
          </p:nvPr>
        </p:nvSpPr>
        <p:spPr>
          <a:xfrm>
            <a:off x="497241" y="454260"/>
            <a:ext cx="11175013" cy="926147"/>
          </a:xfrm>
        </p:spPr>
        <p:txBody>
          <a:bodyPr/>
          <a:lstStyle/>
          <a:p>
            <a:r>
              <a:rPr lang="en-GB" dirty="0" smtClean="0"/>
              <a:t>‘radical’ </a:t>
            </a:r>
            <a:r>
              <a:rPr lang="en-GB" dirty="0"/>
              <a:t>revolution </a:t>
            </a:r>
            <a:r>
              <a:rPr lang="en-GB" dirty="0" smtClean="0"/>
              <a:t>– </a:t>
            </a:r>
            <a:r>
              <a:rPr lang="en-GB" i="1" dirty="0" smtClean="0"/>
              <a:t>L’ami du peuple </a:t>
            </a:r>
            <a:endParaRPr lang="en-US" dirty="0"/>
          </a:p>
        </p:txBody>
      </p:sp>
      <p:sp>
        <p:nvSpPr>
          <p:cNvPr id="10" name="AutoShape 2" descr="Image result for flight to varennes map"/>
          <p:cNvSpPr>
            <a:spLocks noChangeAspect="1" noChangeArrowheads="1"/>
          </p:cNvSpPr>
          <p:nvPr/>
        </p:nvSpPr>
        <p:spPr bwMode="auto">
          <a:xfrm>
            <a:off x="6084748" y="3537922"/>
            <a:ext cx="8286750" cy="30956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AutoShape 2" descr="File:Lafayette fires on the Cordeliers Club.jpeg"/>
          <p:cNvSpPr>
            <a:spLocks noChangeAspect="1" noChangeArrowheads="1"/>
          </p:cNvSpPr>
          <p:nvPr/>
        </p:nvSpPr>
        <p:spPr bwMode="auto">
          <a:xfrm>
            <a:off x="155575" y="-1881188"/>
            <a:ext cx="6257925" cy="39338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 name="Rectangle 7"/>
          <p:cNvSpPr/>
          <p:nvPr/>
        </p:nvSpPr>
        <p:spPr>
          <a:xfrm>
            <a:off x="9316122" y="5527342"/>
            <a:ext cx="2579991" cy="923330"/>
          </a:xfrm>
          <a:prstGeom prst="rect">
            <a:avLst/>
          </a:prstGeom>
        </p:spPr>
        <p:txBody>
          <a:bodyPr wrap="square">
            <a:spAutoFit/>
          </a:bodyPr>
          <a:lstStyle/>
          <a:p>
            <a:pPr algn="r"/>
            <a:r>
              <a:rPr lang="en-US" dirty="0" smtClean="0"/>
              <a:t>Portrait of Jean-Paul Marat by Joseph Boze (1793)</a:t>
            </a:r>
            <a:endParaRPr lang="en-US" dirty="0"/>
          </a:p>
        </p:txBody>
      </p:sp>
      <p:pic>
        <p:nvPicPr>
          <p:cNvPr id="12" name="Content Placeholder 11"/>
          <p:cNvPicPr>
            <a:picLocks noGrp="1" noChangeAspect="1"/>
          </p:cNvPicPr>
          <p:nvPr>
            <p:ph sz="quarter" idx="4"/>
          </p:nvPr>
        </p:nvPicPr>
        <p:blipFill>
          <a:blip r:embed="rId3"/>
          <a:stretch>
            <a:fillRect/>
          </a:stretch>
        </p:blipFill>
        <p:spPr>
          <a:xfrm>
            <a:off x="8881240" y="1765320"/>
            <a:ext cx="3094238" cy="3687763"/>
          </a:xfrm>
          <a:prstGeom prst="rect">
            <a:avLst/>
          </a:prstGeom>
        </p:spPr>
      </p:pic>
      <p:pic>
        <p:nvPicPr>
          <p:cNvPr id="4098" name="Picture 2" descr="Image result for L’Ami du peuple marat"/>
          <p:cNvPicPr>
            <a:picLocks noChangeAspect="1" noChangeArrowheads="1"/>
          </p:cNvPicPr>
          <p:nvPr/>
        </p:nvPicPr>
        <p:blipFill rotWithShape="1">
          <a:blip r:embed="rId4">
            <a:extLst>
              <a:ext uri="{28A0092B-C50C-407E-A947-70E740481C1C}">
                <a14:useLocalDpi xmlns:a14="http://schemas.microsoft.com/office/drawing/2010/main" val="0"/>
              </a:ext>
            </a:extLst>
          </a:blip>
          <a:srcRect l="4338" t="5756" r="56338" b="61838"/>
          <a:stretch/>
        </p:blipFill>
        <p:spPr bwMode="auto">
          <a:xfrm>
            <a:off x="5604734" y="1765320"/>
            <a:ext cx="3092728" cy="1993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39503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6518" y="1719071"/>
            <a:ext cx="11596743" cy="4929156"/>
          </a:xfrm>
        </p:spPr>
        <p:txBody>
          <a:bodyPr>
            <a:normAutofit lnSpcReduction="10000"/>
          </a:bodyPr>
          <a:lstStyle/>
          <a:p>
            <a:pPr marL="45720" lvl="0" indent="0">
              <a:buNone/>
            </a:pPr>
            <a:r>
              <a:rPr lang="en-GB" sz="2800" b="1" dirty="0" err="1">
                <a:solidFill>
                  <a:srgbClr val="534949"/>
                </a:solidFill>
              </a:rPr>
              <a:t>Girondins</a:t>
            </a:r>
            <a:r>
              <a:rPr lang="en-GB" sz="2800" b="1" dirty="0">
                <a:solidFill>
                  <a:srgbClr val="534949"/>
                </a:solidFill>
              </a:rPr>
              <a:t> </a:t>
            </a:r>
            <a:r>
              <a:rPr lang="en-GB" sz="2800" b="1" dirty="0" smtClean="0">
                <a:solidFill>
                  <a:srgbClr val="534949"/>
                </a:solidFill>
              </a:rPr>
              <a:t>control </a:t>
            </a:r>
            <a:r>
              <a:rPr lang="en-GB" sz="2800" b="1" dirty="0">
                <a:solidFill>
                  <a:srgbClr val="534949"/>
                </a:solidFill>
              </a:rPr>
              <a:t>National Convention, </a:t>
            </a:r>
            <a:r>
              <a:rPr lang="en-GB" sz="2800" b="1" dirty="0" smtClean="0">
                <a:solidFill>
                  <a:srgbClr val="534949"/>
                </a:solidFill>
              </a:rPr>
              <a:t>Sep </a:t>
            </a:r>
            <a:r>
              <a:rPr lang="en-GB" sz="2800" b="1" dirty="0">
                <a:solidFill>
                  <a:srgbClr val="534949"/>
                </a:solidFill>
              </a:rPr>
              <a:t>1792 –June 1793</a:t>
            </a:r>
          </a:p>
          <a:p>
            <a:pPr marL="45720" indent="0">
              <a:buNone/>
            </a:pPr>
            <a:r>
              <a:rPr lang="en-GB" sz="2800" b="1" dirty="0" smtClean="0"/>
              <a:t>June 1793</a:t>
            </a:r>
          </a:p>
          <a:p>
            <a:r>
              <a:rPr lang="en-GB" sz="2800" b="1" dirty="0" err="1" smtClean="0"/>
              <a:t>Montagnards</a:t>
            </a:r>
            <a:r>
              <a:rPr lang="en-GB" sz="2800" b="1" dirty="0" smtClean="0"/>
              <a:t> – supported by 80,000 armed </a:t>
            </a:r>
            <a:r>
              <a:rPr lang="en-GB" sz="2800" b="1" i="1" dirty="0" smtClean="0"/>
              <a:t>sans-culottes </a:t>
            </a:r>
            <a:r>
              <a:rPr lang="en-GB" sz="2800" b="1" dirty="0" smtClean="0"/>
              <a:t>– stage coup to oust Girondins from Convention </a:t>
            </a:r>
          </a:p>
          <a:p>
            <a:pPr marL="45720" indent="0">
              <a:buNone/>
            </a:pPr>
            <a:endParaRPr lang="en-GB" sz="1000" b="1" dirty="0" smtClean="0"/>
          </a:p>
          <a:p>
            <a:pPr marL="45720" indent="0">
              <a:buNone/>
            </a:pPr>
            <a:r>
              <a:rPr lang="en-GB" sz="2800" b="1" dirty="0" smtClean="0"/>
              <a:t>July 1793–September 1794 – ‘The Terror’</a:t>
            </a:r>
          </a:p>
          <a:p>
            <a:r>
              <a:rPr lang="en-GB" sz="2800" b="1" dirty="0" smtClean="0"/>
              <a:t>Committee for Public Safety instituted</a:t>
            </a:r>
          </a:p>
          <a:p>
            <a:pPr lvl="1">
              <a:buFontTx/>
              <a:buChar char="-"/>
            </a:pPr>
            <a:r>
              <a:rPr lang="en-GB" sz="2800" dirty="0" smtClean="0"/>
              <a:t>‘War cabinet’ of 12 members</a:t>
            </a:r>
          </a:p>
          <a:p>
            <a:pPr lvl="1">
              <a:buFontTx/>
              <a:buChar char="-"/>
            </a:pPr>
            <a:r>
              <a:rPr lang="en-GB" sz="2800" dirty="0" smtClean="0"/>
              <a:t>Revolutionary tribunals</a:t>
            </a:r>
          </a:p>
          <a:p>
            <a:pPr lvl="1">
              <a:buFontTx/>
              <a:buChar char="-"/>
            </a:pPr>
            <a:r>
              <a:rPr lang="en-GB" sz="2800" dirty="0" smtClean="0"/>
              <a:t>Local watch committees throughout France</a:t>
            </a:r>
          </a:p>
          <a:p>
            <a:pPr lvl="1">
              <a:buFontTx/>
              <a:buChar char="-"/>
            </a:pPr>
            <a:r>
              <a:rPr lang="en-GB" sz="2800" dirty="0" smtClean="0"/>
              <a:t>Robespierre effectively leader of Committee</a:t>
            </a:r>
          </a:p>
          <a:p>
            <a:pPr marL="365760" lvl="1" indent="0">
              <a:buNone/>
            </a:pPr>
            <a:endParaRPr lang="en-US" sz="2800" dirty="0"/>
          </a:p>
        </p:txBody>
      </p:sp>
      <p:sp>
        <p:nvSpPr>
          <p:cNvPr id="3" name="Title 2"/>
          <p:cNvSpPr>
            <a:spLocks noGrp="1"/>
          </p:cNvSpPr>
          <p:nvPr>
            <p:ph type="title"/>
          </p:nvPr>
        </p:nvSpPr>
        <p:spPr/>
        <p:txBody>
          <a:bodyPr/>
          <a:lstStyle/>
          <a:p>
            <a:r>
              <a:rPr lang="en-GB" dirty="0"/>
              <a:t>‘radical’ revolution – </a:t>
            </a:r>
            <a:r>
              <a:rPr lang="en-GB" dirty="0" smtClean="0"/>
              <a:t>The terror</a:t>
            </a:r>
            <a:endParaRPr lang="en-US" dirty="0"/>
          </a:p>
        </p:txBody>
      </p:sp>
    </p:spTree>
    <p:extLst>
      <p:ext uri="{BB962C8B-B14F-4D97-AF65-F5344CB8AC3E}">
        <p14:creationId xmlns:p14="http://schemas.microsoft.com/office/powerpoint/2010/main" val="40878782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1" name="Picture 5" descr="File:Serment du Jeu de Paume - Jacques-Louis Dav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3075" y="3638632"/>
            <a:ext cx="4700597" cy="302362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4290788" y="16961"/>
            <a:ext cx="1781045" cy="914848"/>
          </a:xfrm>
          <a:prstGeom prst="rect">
            <a:avLst/>
          </a:prstGeom>
        </p:spPr>
        <p:txBody>
          <a:bodyPr wrap="square" lIns="180000" tIns="72000" rIns="180000" bIns="72000">
            <a:spAutoFit/>
          </a:bodyPr>
          <a:lstStyle/>
          <a:p>
            <a:pPr algn="r"/>
            <a:endParaRPr lang="it-IT" sz="1400" b="1" dirty="0">
              <a:solidFill>
                <a:srgbClr val="FFC000"/>
              </a:solidFill>
              <a:effectLst>
                <a:outerShdw blurRad="38100" dist="38100" dir="2700000" algn="tl">
                  <a:srgbClr val="000000">
                    <a:alpha val="43137"/>
                  </a:srgbClr>
                </a:outerShdw>
              </a:effectLst>
            </a:endParaRPr>
          </a:p>
          <a:p>
            <a:pPr algn="r"/>
            <a:r>
              <a:rPr lang="it-IT" sz="1200" dirty="0">
                <a:solidFill>
                  <a:srgbClr val="FFC000"/>
                </a:solidFill>
              </a:rPr>
              <a:t>.</a:t>
            </a:r>
          </a:p>
          <a:p>
            <a:pPr algn="r"/>
            <a:endParaRPr lang="it-IT" sz="1200" dirty="0"/>
          </a:p>
          <a:p>
            <a:pPr algn="r"/>
            <a:r>
              <a:rPr lang="it-IT" sz="1200" dirty="0"/>
              <a:t>  </a:t>
            </a:r>
          </a:p>
        </p:txBody>
      </p:sp>
      <p:pic>
        <p:nvPicPr>
          <p:cNvPr id="4103"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088" y="1572730"/>
            <a:ext cx="3455987" cy="444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770532" y="1572730"/>
            <a:ext cx="7947991" cy="4252258"/>
          </a:xfrm>
          <a:prstGeom prst="rect">
            <a:avLst/>
          </a:prstGeom>
        </p:spPr>
        <p:txBody>
          <a:bodyPr wrap="square" lIns="180000" tIns="72000" rIns="180000" bIns="72000">
            <a:normAutofit/>
          </a:bodyPr>
          <a:lstStyle/>
          <a:p>
            <a:pPr algn="r"/>
            <a:r>
              <a:rPr lang="en-GB" sz="2000" dirty="0" smtClean="0"/>
              <a:t>“</a:t>
            </a:r>
            <a:r>
              <a:rPr lang="en-GB" sz="2000" dirty="0"/>
              <a:t>It was through the arts that people would become familiar with the history, symbols and martyrs of the Revolution. The arts would play a leading role in legitimising the Revolution and, moreover, would record the heroic achievement for posterity.”</a:t>
            </a:r>
          </a:p>
          <a:p>
            <a:pPr algn="r"/>
            <a:r>
              <a:rPr lang="en-GB" sz="2000" dirty="0"/>
              <a:t>- </a:t>
            </a:r>
            <a:r>
              <a:rPr lang="en-GB" sz="1600" dirty="0"/>
              <a:t>Andrew </a:t>
            </a:r>
            <a:r>
              <a:rPr lang="en-GB" sz="1600" dirty="0" err="1"/>
              <a:t>McClennan</a:t>
            </a:r>
            <a:r>
              <a:rPr lang="en-GB" sz="1600" dirty="0"/>
              <a:t>, </a:t>
            </a:r>
            <a:r>
              <a:rPr lang="en-GB" sz="1600" i="1" dirty="0"/>
              <a:t>Inventing the Louvre: Art, Politics, and the Origins of the Modern Museum in Eighteenth-Century Paris </a:t>
            </a:r>
            <a:r>
              <a:rPr lang="en-GB" sz="1600" dirty="0"/>
              <a:t>(University of California: Los Angeles, 1999), </a:t>
            </a:r>
            <a:r>
              <a:rPr lang="en-GB" sz="1600" dirty="0" smtClean="0"/>
              <a:t> </a:t>
            </a:r>
            <a:r>
              <a:rPr lang="en-GB" sz="1600" dirty="0"/>
              <a:t>p</a:t>
            </a:r>
            <a:r>
              <a:rPr lang="en-GB" sz="1600" dirty="0" smtClean="0"/>
              <a:t>. 102</a:t>
            </a:r>
            <a:endParaRPr lang="it-IT" sz="1600" dirty="0"/>
          </a:p>
        </p:txBody>
      </p:sp>
      <p:sp>
        <p:nvSpPr>
          <p:cNvPr id="2" name="Title 1"/>
          <p:cNvSpPr>
            <a:spLocks noGrp="1"/>
          </p:cNvSpPr>
          <p:nvPr>
            <p:ph type="title"/>
          </p:nvPr>
        </p:nvSpPr>
        <p:spPr>
          <a:xfrm>
            <a:off x="543510" y="294903"/>
            <a:ext cx="11175013" cy="1054394"/>
          </a:xfrm>
        </p:spPr>
        <p:txBody>
          <a:bodyPr/>
          <a:lstStyle/>
          <a:p>
            <a:r>
              <a:rPr lang="en-GB" dirty="0" smtClean="0"/>
              <a:t>ART And The </a:t>
            </a:r>
            <a:r>
              <a:rPr lang="en-GB" dirty="0" err="1" smtClean="0"/>
              <a:t>REVOLution</a:t>
            </a:r>
            <a:endParaRPr lang="en-US" dirty="0"/>
          </a:p>
        </p:txBody>
      </p:sp>
      <p:sp>
        <p:nvSpPr>
          <p:cNvPr id="3" name="Content Placeholder 2"/>
          <p:cNvSpPr>
            <a:spLocks noGrp="1"/>
          </p:cNvSpPr>
          <p:nvPr>
            <p:ph idx="1"/>
          </p:nvPr>
        </p:nvSpPr>
        <p:spPr>
          <a:xfrm>
            <a:off x="466571" y="4257876"/>
            <a:ext cx="11210524" cy="4407408"/>
          </a:xfrm>
        </p:spPr>
        <p:txBody>
          <a:bodyPr/>
          <a:lstStyle/>
          <a:p>
            <a:endParaRPr lang="en-US" dirty="0"/>
          </a:p>
        </p:txBody>
      </p:sp>
    </p:spTree>
    <p:extLst>
      <p:ext uri="{BB962C8B-B14F-4D97-AF65-F5344CB8AC3E}">
        <p14:creationId xmlns:p14="http://schemas.microsoft.com/office/powerpoint/2010/main" val="33469004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p:cNvPicPr>
            <a:picLocks noGrp="1" noChangeAspect="1"/>
          </p:cNvPicPr>
          <p:nvPr>
            <p:ph sz="half" idx="1"/>
          </p:nvPr>
        </p:nvPicPr>
        <p:blipFill>
          <a:blip r:embed="rId3"/>
          <a:stretch>
            <a:fillRect/>
          </a:stretch>
        </p:blipFill>
        <p:spPr>
          <a:xfrm>
            <a:off x="4647399" y="1681039"/>
            <a:ext cx="2650497" cy="3276978"/>
          </a:xfrm>
          <a:prstGeom prst="rect">
            <a:avLst/>
          </a:prstGeom>
        </p:spPr>
      </p:pic>
      <p:sp>
        <p:nvSpPr>
          <p:cNvPr id="4" name="Title 3"/>
          <p:cNvSpPr>
            <a:spLocks noGrp="1"/>
          </p:cNvSpPr>
          <p:nvPr>
            <p:ph type="title"/>
          </p:nvPr>
        </p:nvSpPr>
        <p:spPr/>
        <p:txBody>
          <a:bodyPr/>
          <a:lstStyle/>
          <a:p>
            <a:r>
              <a:rPr lang="en-GB" dirty="0"/>
              <a:t>‘radical’ revolution </a:t>
            </a:r>
            <a:r>
              <a:rPr lang="en-GB" dirty="0" smtClean="0"/>
              <a:t>–The Terror</a:t>
            </a:r>
            <a:endParaRPr lang="en-US" dirty="0"/>
          </a:p>
        </p:txBody>
      </p:sp>
      <p:pic>
        <p:nvPicPr>
          <p:cNvPr id="7" name="Picture 6"/>
          <p:cNvPicPr>
            <a:picLocks noChangeAspect="1"/>
          </p:cNvPicPr>
          <p:nvPr/>
        </p:nvPicPr>
        <p:blipFill>
          <a:blip r:embed="rId4"/>
          <a:stretch>
            <a:fillRect/>
          </a:stretch>
        </p:blipFill>
        <p:spPr>
          <a:xfrm>
            <a:off x="257899" y="1681039"/>
            <a:ext cx="2268610" cy="3238946"/>
          </a:xfrm>
          <a:prstGeom prst="rect">
            <a:avLst/>
          </a:prstGeom>
        </p:spPr>
      </p:pic>
      <p:pic>
        <p:nvPicPr>
          <p:cNvPr id="11" name="Picture 10"/>
          <p:cNvPicPr>
            <a:picLocks noChangeAspect="1"/>
          </p:cNvPicPr>
          <p:nvPr/>
        </p:nvPicPr>
        <p:blipFill>
          <a:blip r:embed="rId5"/>
          <a:stretch>
            <a:fillRect/>
          </a:stretch>
        </p:blipFill>
        <p:spPr>
          <a:xfrm>
            <a:off x="2594520" y="1681039"/>
            <a:ext cx="1984869" cy="3238946"/>
          </a:xfrm>
          <a:prstGeom prst="rect">
            <a:avLst/>
          </a:prstGeom>
        </p:spPr>
      </p:pic>
      <p:sp>
        <p:nvSpPr>
          <p:cNvPr id="12" name="Rectangle 11"/>
          <p:cNvSpPr/>
          <p:nvPr/>
        </p:nvSpPr>
        <p:spPr>
          <a:xfrm>
            <a:off x="2594520" y="4919985"/>
            <a:ext cx="1848846" cy="646331"/>
          </a:xfrm>
          <a:prstGeom prst="rect">
            <a:avLst/>
          </a:prstGeom>
        </p:spPr>
        <p:txBody>
          <a:bodyPr wrap="square">
            <a:spAutoFit/>
          </a:bodyPr>
          <a:lstStyle/>
          <a:p>
            <a:pPr algn="ctr"/>
            <a:r>
              <a:rPr lang="en-US" dirty="0">
                <a:solidFill>
                  <a:prstClr val="black"/>
                </a:solidFill>
              </a:rPr>
              <a:t>Jacques Pierre </a:t>
            </a:r>
            <a:r>
              <a:rPr lang="en-US" dirty="0" err="1">
                <a:solidFill>
                  <a:prstClr val="black"/>
                </a:solidFill>
              </a:rPr>
              <a:t>Brissot</a:t>
            </a:r>
            <a:endParaRPr lang="en-US" dirty="0">
              <a:solidFill>
                <a:prstClr val="black"/>
              </a:solidFill>
            </a:endParaRPr>
          </a:p>
        </p:txBody>
      </p:sp>
      <p:sp>
        <p:nvSpPr>
          <p:cNvPr id="13" name="Rectangle 12"/>
          <p:cNvSpPr/>
          <p:nvPr/>
        </p:nvSpPr>
        <p:spPr>
          <a:xfrm>
            <a:off x="189887" y="4958017"/>
            <a:ext cx="2268610" cy="646331"/>
          </a:xfrm>
          <a:prstGeom prst="rect">
            <a:avLst/>
          </a:prstGeom>
        </p:spPr>
        <p:txBody>
          <a:bodyPr wrap="square">
            <a:spAutoFit/>
          </a:bodyPr>
          <a:lstStyle/>
          <a:p>
            <a:pPr algn="ctr"/>
            <a:r>
              <a:rPr lang="en-US" dirty="0">
                <a:solidFill>
                  <a:prstClr val="black"/>
                </a:solidFill>
              </a:rPr>
              <a:t>Marquis de Condorcet </a:t>
            </a:r>
          </a:p>
        </p:txBody>
      </p:sp>
      <p:sp>
        <p:nvSpPr>
          <p:cNvPr id="15" name="Rectangle 14"/>
          <p:cNvSpPr/>
          <p:nvPr/>
        </p:nvSpPr>
        <p:spPr>
          <a:xfrm>
            <a:off x="5059769" y="5058484"/>
            <a:ext cx="1825756" cy="369332"/>
          </a:xfrm>
          <a:prstGeom prst="rect">
            <a:avLst/>
          </a:prstGeom>
        </p:spPr>
        <p:txBody>
          <a:bodyPr wrap="none">
            <a:spAutoFit/>
          </a:bodyPr>
          <a:lstStyle/>
          <a:p>
            <a:r>
              <a:rPr lang="en-US" dirty="0">
                <a:solidFill>
                  <a:prstClr val="black"/>
                </a:solidFill>
              </a:rPr>
              <a:t>Charlotte Corday</a:t>
            </a:r>
          </a:p>
        </p:txBody>
      </p:sp>
      <p:sp>
        <p:nvSpPr>
          <p:cNvPr id="16" name="Content Placeholder 1"/>
          <p:cNvSpPr>
            <a:spLocks noGrp="1"/>
          </p:cNvSpPr>
          <p:nvPr>
            <p:ph idx="1"/>
          </p:nvPr>
        </p:nvSpPr>
        <p:spPr>
          <a:xfrm>
            <a:off x="7501927" y="1719071"/>
            <a:ext cx="4216595" cy="4407408"/>
          </a:xfrm>
        </p:spPr>
        <p:txBody>
          <a:bodyPr>
            <a:normAutofit/>
          </a:bodyPr>
          <a:lstStyle/>
          <a:p>
            <a:r>
              <a:rPr lang="en-GB" dirty="0" smtClean="0"/>
              <a:t>Terror targets the </a:t>
            </a:r>
            <a:r>
              <a:rPr lang="en-GB" dirty="0" err="1" smtClean="0"/>
              <a:t>Girondins</a:t>
            </a:r>
            <a:r>
              <a:rPr lang="en-GB" dirty="0" smtClean="0"/>
              <a:t> – and others deemed unsupportive of Revolution</a:t>
            </a:r>
          </a:p>
          <a:p>
            <a:r>
              <a:rPr lang="en-US" dirty="0" smtClean="0"/>
              <a:t>16,594 executions by guillotine, plus est. 25,000 more summary executions</a:t>
            </a:r>
            <a:endParaRPr lang="en-GB" dirty="0" smtClean="0"/>
          </a:p>
          <a:p>
            <a:endParaRPr lang="en-US" dirty="0"/>
          </a:p>
        </p:txBody>
      </p:sp>
    </p:spTree>
    <p:extLst>
      <p:ext uri="{BB962C8B-B14F-4D97-AF65-F5344CB8AC3E}">
        <p14:creationId xmlns:p14="http://schemas.microsoft.com/office/powerpoint/2010/main" val="768943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957774"/>
          </a:xfrm>
        </p:spPr>
        <p:txBody>
          <a:bodyPr>
            <a:normAutofit/>
          </a:bodyPr>
          <a:lstStyle/>
          <a:p>
            <a:pPr lvl="0"/>
            <a:r>
              <a:rPr lang="en-GB" b="1" dirty="0"/>
              <a:t>What does Robespierre have to say about the key terms ‘virtue’ and ‘terror’? Are these concepts made to appear compatible/incompatible with one another, and if so how?</a:t>
            </a:r>
            <a:endParaRPr lang="en-GB" dirty="0"/>
          </a:p>
          <a:p>
            <a:pPr lvl="0"/>
            <a:r>
              <a:rPr lang="en-GB" b="1" dirty="0"/>
              <a:t>What does Robespierre have to say about republican and/or democratic government?</a:t>
            </a:r>
            <a:endParaRPr lang="en-GB" dirty="0"/>
          </a:p>
          <a:p>
            <a:pPr lvl="0"/>
            <a:r>
              <a:rPr lang="en-GB" b="1" dirty="0"/>
              <a:t>To what extent might the below be interpreted as a product of Enlightenment thinking? And to what extent might it have been compatible with the sentiments outlined in the Declaration of the Rights of Man and Citizen?</a:t>
            </a:r>
            <a:endParaRPr lang="en-GB" dirty="0"/>
          </a:p>
          <a:p>
            <a:pPr lvl="0"/>
            <a:r>
              <a:rPr lang="en-GB" b="1" dirty="0"/>
              <a:t>The text below was originality a speech to the National Convention. How does it work as a piece of political oratory? How does he try to persuade the Convention as to the rectitude of this point-of-view? What rhetorical devices does Robespierre use to impress his ideas? Does he make use of emotive language? What historical precedents does he cite? How might you have responded to this speech as an audience member?</a:t>
            </a:r>
            <a:endParaRPr lang="en-GB" dirty="0"/>
          </a:p>
          <a:p>
            <a:endParaRPr lang="en-GB" dirty="0"/>
          </a:p>
        </p:txBody>
      </p:sp>
      <p:sp>
        <p:nvSpPr>
          <p:cNvPr id="3" name="Title 2"/>
          <p:cNvSpPr>
            <a:spLocks noGrp="1"/>
          </p:cNvSpPr>
          <p:nvPr>
            <p:ph type="title"/>
          </p:nvPr>
        </p:nvSpPr>
        <p:spPr>
          <a:xfrm>
            <a:off x="507999" y="493870"/>
            <a:ext cx="11175013" cy="1054394"/>
          </a:xfrm>
        </p:spPr>
        <p:txBody>
          <a:bodyPr/>
          <a:lstStyle/>
          <a:p>
            <a:r>
              <a:rPr lang="en-GB" b="1" dirty="0"/>
              <a:t>Robespierre, ‘On Political Morality,’ </a:t>
            </a:r>
            <a:r>
              <a:rPr lang="en-GB" b="1" dirty="0" smtClean="0"/>
              <a:t/>
            </a:r>
            <a:br>
              <a:rPr lang="en-GB" b="1" dirty="0" smtClean="0"/>
            </a:br>
            <a:r>
              <a:rPr lang="en-GB" b="1" dirty="0" smtClean="0"/>
              <a:t>5 </a:t>
            </a:r>
            <a:r>
              <a:rPr lang="en-GB" b="1" dirty="0"/>
              <a:t>February 1794</a:t>
            </a:r>
            <a:r>
              <a:rPr lang="en-GB" dirty="0"/>
              <a:t> </a:t>
            </a:r>
            <a:br>
              <a:rPr lang="en-GB" dirty="0"/>
            </a:br>
            <a:endParaRPr lang="en-GB" dirty="0"/>
          </a:p>
        </p:txBody>
      </p:sp>
    </p:spTree>
    <p:extLst>
      <p:ext uri="{BB962C8B-B14F-4D97-AF65-F5344CB8AC3E}">
        <p14:creationId xmlns:p14="http://schemas.microsoft.com/office/powerpoint/2010/main" val="3410571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7940423" y="1794566"/>
            <a:ext cx="3742590" cy="4406900"/>
          </a:xfrm>
          <a:prstGeom prst="rect">
            <a:avLst/>
          </a:prstGeom>
        </p:spPr>
      </p:pic>
      <p:sp>
        <p:nvSpPr>
          <p:cNvPr id="3" name="Title 2"/>
          <p:cNvSpPr>
            <a:spLocks noGrp="1"/>
          </p:cNvSpPr>
          <p:nvPr>
            <p:ph type="title"/>
          </p:nvPr>
        </p:nvSpPr>
        <p:spPr/>
        <p:txBody>
          <a:bodyPr/>
          <a:lstStyle/>
          <a:p>
            <a:r>
              <a:rPr lang="en-GB" dirty="0"/>
              <a:t>‘radical’ revolution – </a:t>
            </a:r>
            <a:r>
              <a:rPr lang="en-GB" dirty="0" smtClean="0"/>
              <a:t>revolutionary calendar</a:t>
            </a:r>
            <a:endParaRPr lang="en-US" dirty="0"/>
          </a:p>
        </p:txBody>
      </p:sp>
      <p:sp>
        <p:nvSpPr>
          <p:cNvPr id="7" name="Content Placeholder 1"/>
          <p:cNvSpPr txBox="1">
            <a:spLocks/>
          </p:cNvSpPr>
          <p:nvPr/>
        </p:nvSpPr>
        <p:spPr>
          <a:xfrm>
            <a:off x="409575" y="1704975"/>
            <a:ext cx="7400925" cy="494347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endParaRPr lang="en-US" dirty="0">
              <a:solidFill>
                <a:srgbClr val="534949"/>
              </a:solidFill>
            </a:endParaRPr>
          </a:p>
        </p:txBody>
      </p:sp>
      <p:graphicFrame>
        <p:nvGraphicFramePr>
          <p:cNvPr id="2" name="Table 1"/>
          <p:cNvGraphicFramePr>
            <a:graphicFrameLocks noGrp="1"/>
          </p:cNvGraphicFramePr>
          <p:nvPr>
            <p:extLst/>
          </p:nvPr>
        </p:nvGraphicFramePr>
        <p:xfrm>
          <a:off x="3468300" y="1704975"/>
          <a:ext cx="3827850" cy="4302120"/>
        </p:xfrm>
        <a:graphic>
          <a:graphicData uri="http://schemas.openxmlformats.org/drawingml/2006/table">
            <a:tbl>
              <a:tblPr/>
              <a:tblGrid>
                <a:gridCol w="1913925">
                  <a:extLst>
                    <a:ext uri="{9D8B030D-6E8A-4147-A177-3AD203B41FA5}">
                      <a16:colId xmlns:a16="http://schemas.microsoft.com/office/drawing/2014/main" val="20000"/>
                    </a:ext>
                  </a:extLst>
                </a:gridCol>
                <a:gridCol w="1913925">
                  <a:extLst>
                    <a:ext uri="{9D8B030D-6E8A-4147-A177-3AD203B41FA5}">
                      <a16:colId xmlns:a16="http://schemas.microsoft.com/office/drawing/2014/main" val="20001"/>
                    </a:ext>
                  </a:extLst>
                </a:gridCol>
              </a:tblGrid>
              <a:tr h="261937">
                <a:tc>
                  <a:txBody>
                    <a:bodyPr/>
                    <a:lstStyle/>
                    <a:p>
                      <a:r>
                        <a:rPr lang="en-US" sz="1400" dirty="0" smtClean="0"/>
                        <a:t>An (year)</a:t>
                      </a:r>
                      <a:endParaRPr lang="en-US" sz="1400" dirty="0"/>
                    </a:p>
                  </a:txBody>
                  <a:tcPr marL="73448" marR="73448" marT="36724" marB="36724" anchor="ctr">
                    <a:lnL>
                      <a:noFill/>
                    </a:lnL>
                    <a:lnR>
                      <a:noFill/>
                    </a:lnR>
                    <a:lnT>
                      <a:noFill/>
                    </a:lnT>
                    <a:lnB>
                      <a:noFill/>
                    </a:lnB>
                    <a:solidFill>
                      <a:srgbClr val="CCCCFF"/>
                    </a:solidFill>
                  </a:tcPr>
                </a:tc>
                <a:tc>
                  <a:txBody>
                    <a:bodyPr/>
                    <a:lstStyle/>
                    <a:p>
                      <a:r>
                        <a:rPr lang="en-US" sz="1400"/>
                        <a:t>Gregorian</a:t>
                      </a:r>
                    </a:p>
                  </a:txBody>
                  <a:tcPr marL="73448" marR="73448" marT="36724" marB="36724" anchor="ctr">
                    <a:lnL>
                      <a:noFill/>
                    </a:lnL>
                    <a:lnR>
                      <a:noFill/>
                    </a:lnR>
                    <a:lnT>
                      <a:noFill/>
                    </a:lnT>
                    <a:lnB>
                      <a:noFill/>
                    </a:lnB>
                    <a:solidFill>
                      <a:srgbClr val="CCCCFF"/>
                    </a:solidFill>
                  </a:tcPr>
                </a:tc>
                <a:extLst>
                  <a:ext uri="{0D108BD9-81ED-4DB2-BD59-A6C34878D82A}">
                    <a16:rowId xmlns:a16="http://schemas.microsoft.com/office/drawing/2014/main" val="10000"/>
                  </a:ext>
                </a:extLst>
              </a:tr>
              <a:tr h="261937">
                <a:tc>
                  <a:txBody>
                    <a:bodyPr/>
                    <a:lstStyle/>
                    <a:p>
                      <a:r>
                        <a:rPr lang="en-US" sz="1400" dirty="0"/>
                        <a:t>I (1)</a:t>
                      </a:r>
                    </a:p>
                  </a:txBody>
                  <a:tcPr marL="73448" marR="73448" marT="36724" marB="36724" anchor="ctr">
                    <a:lnL>
                      <a:noFill/>
                    </a:lnL>
                    <a:lnR>
                      <a:noFill/>
                    </a:lnR>
                    <a:lnT>
                      <a:noFill/>
                    </a:lnT>
                    <a:lnB>
                      <a:noFill/>
                    </a:lnB>
                  </a:tcPr>
                </a:tc>
                <a:tc>
                  <a:txBody>
                    <a:bodyPr/>
                    <a:lstStyle/>
                    <a:p>
                      <a:r>
                        <a:rPr lang="en-US" sz="1400"/>
                        <a:t>22 September 1792</a:t>
                      </a:r>
                    </a:p>
                  </a:txBody>
                  <a:tcPr marL="73448" marR="73448" marT="36724" marB="36724" anchor="ctr">
                    <a:lnL>
                      <a:noFill/>
                    </a:lnL>
                    <a:lnR>
                      <a:noFill/>
                    </a:lnR>
                    <a:lnT>
                      <a:noFill/>
                    </a:lnT>
                    <a:lnB>
                      <a:noFill/>
                    </a:lnB>
                  </a:tcPr>
                </a:tc>
                <a:extLst>
                  <a:ext uri="{0D108BD9-81ED-4DB2-BD59-A6C34878D82A}">
                    <a16:rowId xmlns:a16="http://schemas.microsoft.com/office/drawing/2014/main" val="10001"/>
                  </a:ext>
                </a:extLst>
              </a:tr>
              <a:tr h="261937">
                <a:tc>
                  <a:txBody>
                    <a:bodyPr/>
                    <a:lstStyle/>
                    <a:p>
                      <a:r>
                        <a:rPr lang="en-US" sz="1400"/>
                        <a:t>II (2)</a:t>
                      </a:r>
                    </a:p>
                  </a:txBody>
                  <a:tcPr marL="73448" marR="73448" marT="36724" marB="36724" anchor="ctr">
                    <a:lnL>
                      <a:noFill/>
                    </a:lnL>
                    <a:lnR>
                      <a:noFill/>
                    </a:lnR>
                    <a:lnT>
                      <a:noFill/>
                    </a:lnT>
                    <a:lnB>
                      <a:noFill/>
                    </a:lnB>
                  </a:tcPr>
                </a:tc>
                <a:tc>
                  <a:txBody>
                    <a:bodyPr/>
                    <a:lstStyle/>
                    <a:p>
                      <a:r>
                        <a:rPr lang="en-US" sz="1400"/>
                        <a:t>22 September 1793</a:t>
                      </a:r>
                    </a:p>
                  </a:txBody>
                  <a:tcPr marL="73448" marR="73448" marT="36724" marB="36724" anchor="ctr">
                    <a:lnL>
                      <a:noFill/>
                    </a:lnL>
                    <a:lnR>
                      <a:noFill/>
                    </a:lnR>
                    <a:lnT>
                      <a:noFill/>
                    </a:lnT>
                    <a:lnB>
                      <a:noFill/>
                    </a:lnB>
                  </a:tcPr>
                </a:tc>
                <a:extLst>
                  <a:ext uri="{0D108BD9-81ED-4DB2-BD59-A6C34878D82A}">
                    <a16:rowId xmlns:a16="http://schemas.microsoft.com/office/drawing/2014/main" val="10002"/>
                  </a:ext>
                </a:extLst>
              </a:tr>
              <a:tr h="261937">
                <a:tc>
                  <a:txBody>
                    <a:bodyPr/>
                    <a:lstStyle/>
                    <a:p>
                      <a:r>
                        <a:rPr lang="en-US" sz="1400"/>
                        <a:t>III (3)</a:t>
                      </a:r>
                    </a:p>
                  </a:txBody>
                  <a:tcPr marL="73448" marR="73448" marT="36724" marB="36724" anchor="ctr">
                    <a:lnL>
                      <a:noFill/>
                    </a:lnL>
                    <a:lnR>
                      <a:noFill/>
                    </a:lnR>
                    <a:lnT>
                      <a:noFill/>
                    </a:lnT>
                    <a:lnB>
                      <a:noFill/>
                    </a:lnB>
                  </a:tcPr>
                </a:tc>
                <a:tc>
                  <a:txBody>
                    <a:bodyPr/>
                    <a:lstStyle/>
                    <a:p>
                      <a:r>
                        <a:rPr lang="en-US" sz="1400"/>
                        <a:t>22 September 1794</a:t>
                      </a:r>
                    </a:p>
                  </a:txBody>
                  <a:tcPr marL="73448" marR="73448" marT="36724" marB="36724" anchor="ctr">
                    <a:lnL>
                      <a:noFill/>
                    </a:lnL>
                    <a:lnR>
                      <a:noFill/>
                    </a:lnR>
                    <a:lnT>
                      <a:noFill/>
                    </a:lnT>
                    <a:lnB>
                      <a:noFill/>
                    </a:lnB>
                  </a:tcPr>
                </a:tc>
                <a:extLst>
                  <a:ext uri="{0D108BD9-81ED-4DB2-BD59-A6C34878D82A}">
                    <a16:rowId xmlns:a16="http://schemas.microsoft.com/office/drawing/2014/main" val="10003"/>
                  </a:ext>
                </a:extLst>
              </a:tr>
              <a:tr h="261937">
                <a:tc>
                  <a:txBody>
                    <a:bodyPr/>
                    <a:lstStyle/>
                    <a:p>
                      <a:r>
                        <a:rPr lang="en-US" sz="1400"/>
                        <a:t>IV (4)</a:t>
                      </a:r>
                    </a:p>
                  </a:txBody>
                  <a:tcPr marL="73448" marR="73448" marT="36724" marB="36724" anchor="ctr">
                    <a:lnL>
                      <a:noFill/>
                    </a:lnL>
                    <a:lnR>
                      <a:noFill/>
                    </a:lnR>
                    <a:lnT>
                      <a:noFill/>
                    </a:lnT>
                    <a:lnB>
                      <a:noFill/>
                    </a:lnB>
                  </a:tcPr>
                </a:tc>
                <a:tc>
                  <a:txBody>
                    <a:bodyPr/>
                    <a:lstStyle/>
                    <a:p>
                      <a:r>
                        <a:rPr lang="en-US" sz="1400" dirty="0"/>
                        <a:t>23 September </a:t>
                      </a:r>
                      <a:r>
                        <a:rPr lang="en-US" sz="1400" dirty="0" smtClean="0"/>
                        <a:t>1795</a:t>
                      </a:r>
                      <a:endParaRPr lang="en-US" sz="1400" dirty="0"/>
                    </a:p>
                  </a:txBody>
                  <a:tcPr marL="73448" marR="73448" marT="36724" marB="36724" anchor="ctr">
                    <a:lnL>
                      <a:noFill/>
                    </a:lnL>
                    <a:lnR>
                      <a:noFill/>
                    </a:lnR>
                    <a:lnT>
                      <a:noFill/>
                    </a:lnT>
                    <a:lnB>
                      <a:noFill/>
                    </a:lnB>
                  </a:tcPr>
                </a:tc>
                <a:extLst>
                  <a:ext uri="{0D108BD9-81ED-4DB2-BD59-A6C34878D82A}">
                    <a16:rowId xmlns:a16="http://schemas.microsoft.com/office/drawing/2014/main" val="10004"/>
                  </a:ext>
                </a:extLst>
              </a:tr>
              <a:tr h="261937">
                <a:tc>
                  <a:txBody>
                    <a:bodyPr/>
                    <a:lstStyle/>
                    <a:p>
                      <a:r>
                        <a:rPr lang="en-US" sz="1400"/>
                        <a:t>V (5)</a:t>
                      </a:r>
                    </a:p>
                  </a:txBody>
                  <a:tcPr marL="73448" marR="73448" marT="36724" marB="36724" anchor="ctr">
                    <a:lnL>
                      <a:noFill/>
                    </a:lnL>
                    <a:lnR>
                      <a:noFill/>
                    </a:lnR>
                    <a:lnT>
                      <a:noFill/>
                    </a:lnT>
                    <a:lnB>
                      <a:noFill/>
                    </a:lnB>
                  </a:tcPr>
                </a:tc>
                <a:tc>
                  <a:txBody>
                    <a:bodyPr/>
                    <a:lstStyle/>
                    <a:p>
                      <a:r>
                        <a:rPr lang="en-US" sz="1400" dirty="0"/>
                        <a:t>22 September 1796</a:t>
                      </a:r>
                    </a:p>
                  </a:txBody>
                  <a:tcPr marL="73448" marR="73448" marT="36724" marB="36724" anchor="ctr">
                    <a:lnL>
                      <a:noFill/>
                    </a:lnL>
                    <a:lnR>
                      <a:noFill/>
                    </a:lnR>
                    <a:lnT>
                      <a:noFill/>
                    </a:lnT>
                    <a:lnB>
                      <a:noFill/>
                    </a:lnB>
                  </a:tcPr>
                </a:tc>
                <a:extLst>
                  <a:ext uri="{0D108BD9-81ED-4DB2-BD59-A6C34878D82A}">
                    <a16:rowId xmlns:a16="http://schemas.microsoft.com/office/drawing/2014/main" val="10005"/>
                  </a:ext>
                </a:extLst>
              </a:tr>
              <a:tr h="261937">
                <a:tc>
                  <a:txBody>
                    <a:bodyPr/>
                    <a:lstStyle/>
                    <a:p>
                      <a:r>
                        <a:rPr lang="en-US" sz="1400"/>
                        <a:t>VI (6)</a:t>
                      </a:r>
                    </a:p>
                  </a:txBody>
                  <a:tcPr marL="73448" marR="73448" marT="36724" marB="36724" anchor="ctr">
                    <a:lnL>
                      <a:noFill/>
                    </a:lnL>
                    <a:lnR>
                      <a:noFill/>
                    </a:lnR>
                    <a:lnT>
                      <a:noFill/>
                    </a:lnT>
                    <a:lnB>
                      <a:noFill/>
                    </a:lnB>
                  </a:tcPr>
                </a:tc>
                <a:tc>
                  <a:txBody>
                    <a:bodyPr/>
                    <a:lstStyle/>
                    <a:p>
                      <a:r>
                        <a:rPr lang="en-US" sz="1400" dirty="0"/>
                        <a:t>22 September 1797</a:t>
                      </a:r>
                    </a:p>
                  </a:txBody>
                  <a:tcPr marL="73448" marR="73448" marT="36724" marB="36724" anchor="ctr">
                    <a:lnL>
                      <a:noFill/>
                    </a:lnL>
                    <a:lnR>
                      <a:noFill/>
                    </a:lnR>
                    <a:lnT>
                      <a:noFill/>
                    </a:lnT>
                    <a:lnB>
                      <a:noFill/>
                    </a:lnB>
                  </a:tcPr>
                </a:tc>
                <a:extLst>
                  <a:ext uri="{0D108BD9-81ED-4DB2-BD59-A6C34878D82A}">
                    <a16:rowId xmlns:a16="http://schemas.microsoft.com/office/drawing/2014/main" val="10006"/>
                  </a:ext>
                </a:extLst>
              </a:tr>
              <a:tr h="261937">
                <a:tc>
                  <a:txBody>
                    <a:bodyPr/>
                    <a:lstStyle/>
                    <a:p>
                      <a:r>
                        <a:rPr lang="en-US" sz="1400"/>
                        <a:t>VII (7)</a:t>
                      </a:r>
                    </a:p>
                  </a:txBody>
                  <a:tcPr marL="73448" marR="73448" marT="36724" marB="36724" anchor="ctr">
                    <a:lnL>
                      <a:noFill/>
                    </a:lnL>
                    <a:lnR>
                      <a:noFill/>
                    </a:lnR>
                    <a:lnT>
                      <a:noFill/>
                    </a:lnT>
                    <a:lnB>
                      <a:noFill/>
                    </a:lnB>
                  </a:tcPr>
                </a:tc>
                <a:tc>
                  <a:txBody>
                    <a:bodyPr/>
                    <a:lstStyle/>
                    <a:p>
                      <a:r>
                        <a:rPr lang="en-US" sz="1400" dirty="0"/>
                        <a:t>22 September 1798</a:t>
                      </a:r>
                    </a:p>
                  </a:txBody>
                  <a:tcPr marL="73448" marR="73448" marT="36724" marB="36724" anchor="ctr">
                    <a:lnL>
                      <a:noFill/>
                    </a:lnL>
                    <a:lnR>
                      <a:noFill/>
                    </a:lnR>
                    <a:lnT>
                      <a:noFill/>
                    </a:lnT>
                    <a:lnB>
                      <a:noFill/>
                    </a:lnB>
                  </a:tcPr>
                </a:tc>
                <a:extLst>
                  <a:ext uri="{0D108BD9-81ED-4DB2-BD59-A6C34878D82A}">
                    <a16:rowId xmlns:a16="http://schemas.microsoft.com/office/drawing/2014/main" val="10007"/>
                  </a:ext>
                </a:extLst>
              </a:tr>
              <a:tr h="261937">
                <a:tc>
                  <a:txBody>
                    <a:bodyPr/>
                    <a:lstStyle/>
                    <a:p>
                      <a:r>
                        <a:rPr lang="en-US" sz="1400"/>
                        <a:t>VIII (8)</a:t>
                      </a:r>
                    </a:p>
                  </a:txBody>
                  <a:tcPr marL="73448" marR="73448" marT="36724" marB="36724" anchor="ctr">
                    <a:lnL>
                      <a:noFill/>
                    </a:lnL>
                    <a:lnR>
                      <a:noFill/>
                    </a:lnR>
                    <a:lnT>
                      <a:noFill/>
                    </a:lnT>
                    <a:lnB>
                      <a:noFill/>
                    </a:lnB>
                  </a:tcPr>
                </a:tc>
                <a:tc>
                  <a:txBody>
                    <a:bodyPr/>
                    <a:lstStyle/>
                    <a:p>
                      <a:r>
                        <a:rPr lang="en-US" sz="1400" dirty="0"/>
                        <a:t>23 September </a:t>
                      </a:r>
                      <a:r>
                        <a:rPr lang="en-US" sz="1400" dirty="0" smtClean="0"/>
                        <a:t>1799</a:t>
                      </a:r>
                      <a:endParaRPr lang="en-US" sz="1400" dirty="0"/>
                    </a:p>
                  </a:txBody>
                  <a:tcPr marL="73448" marR="73448" marT="36724" marB="36724" anchor="ctr">
                    <a:lnL>
                      <a:noFill/>
                    </a:lnL>
                    <a:lnR>
                      <a:noFill/>
                    </a:lnR>
                    <a:lnT>
                      <a:noFill/>
                    </a:lnT>
                    <a:lnB>
                      <a:noFill/>
                    </a:lnB>
                  </a:tcPr>
                </a:tc>
                <a:extLst>
                  <a:ext uri="{0D108BD9-81ED-4DB2-BD59-A6C34878D82A}">
                    <a16:rowId xmlns:a16="http://schemas.microsoft.com/office/drawing/2014/main" val="10008"/>
                  </a:ext>
                </a:extLst>
              </a:tr>
              <a:tr h="261937">
                <a:tc>
                  <a:txBody>
                    <a:bodyPr/>
                    <a:lstStyle/>
                    <a:p>
                      <a:r>
                        <a:rPr lang="en-US" sz="1400" dirty="0"/>
                        <a:t>IX (9)</a:t>
                      </a:r>
                    </a:p>
                  </a:txBody>
                  <a:tcPr marL="73448" marR="73448" marT="36724" marB="36724" anchor="ctr">
                    <a:lnL>
                      <a:noFill/>
                    </a:lnL>
                    <a:lnR>
                      <a:noFill/>
                    </a:lnR>
                    <a:lnT>
                      <a:noFill/>
                    </a:lnT>
                    <a:lnB>
                      <a:noFill/>
                    </a:lnB>
                  </a:tcPr>
                </a:tc>
                <a:tc>
                  <a:txBody>
                    <a:bodyPr/>
                    <a:lstStyle/>
                    <a:p>
                      <a:r>
                        <a:rPr lang="en-US" sz="1400" dirty="0"/>
                        <a:t>23 September 1800</a:t>
                      </a:r>
                    </a:p>
                  </a:txBody>
                  <a:tcPr marL="73448" marR="73448" marT="36724" marB="36724" anchor="ctr">
                    <a:lnL>
                      <a:noFill/>
                    </a:lnL>
                    <a:lnR>
                      <a:noFill/>
                    </a:lnR>
                    <a:lnT>
                      <a:noFill/>
                    </a:lnT>
                    <a:lnB>
                      <a:noFill/>
                    </a:lnB>
                  </a:tcPr>
                </a:tc>
                <a:extLst>
                  <a:ext uri="{0D108BD9-81ED-4DB2-BD59-A6C34878D82A}">
                    <a16:rowId xmlns:a16="http://schemas.microsoft.com/office/drawing/2014/main" val="10009"/>
                  </a:ext>
                </a:extLst>
              </a:tr>
              <a:tr h="261937">
                <a:tc>
                  <a:txBody>
                    <a:bodyPr/>
                    <a:lstStyle/>
                    <a:p>
                      <a:r>
                        <a:rPr lang="en-US" sz="1400"/>
                        <a:t>X (10)</a:t>
                      </a:r>
                    </a:p>
                  </a:txBody>
                  <a:tcPr marL="73448" marR="73448" marT="36724" marB="36724" anchor="ctr">
                    <a:lnL>
                      <a:noFill/>
                    </a:lnL>
                    <a:lnR>
                      <a:noFill/>
                    </a:lnR>
                    <a:lnT>
                      <a:noFill/>
                    </a:lnT>
                    <a:lnB>
                      <a:noFill/>
                    </a:lnB>
                  </a:tcPr>
                </a:tc>
                <a:tc>
                  <a:txBody>
                    <a:bodyPr/>
                    <a:lstStyle/>
                    <a:p>
                      <a:r>
                        <a:rPr lang="en-US" sz="1400" dirty="0"/>
                        <a:t>23 September 1801</a:t>
                      </a:r>
                    </a:p>
                  </a:txBody>
                  <a:tcPr marL="73448" marR="73448" marT="36724" marB="36724" anchor="ctr">
                    <a:lnL>
                      <a:noFill/>
                    </a:lnL>
                    <a:lnR>
                      <a:noFill/>
                    </a:lnR>
                    <a:lnT>
                      <a:noFill/>
                    </a:lnT>
                    <a:lnB>
                      <a:noFill/>
                    </a:lnB>
                  </a:tcPr>
                </a:tc>
                <a:extLst>
                  <a:ext uri="{0D108BD9-81ED-4DB2-BD59-A6C34878D82A}">
                    <a16:rowId xmlns:a16="http://schemas.microsoft.com/office/drawing/2014/main" val="10010"/>
                  </a:ext>
                </a:extLst>
              </a:tr>
              <a:tr h="261937">
                <a:tc>
                  <a:txBody>
                    <a:bodyPr/>
                    <a:lstStyle/>
                    <a:p>
                      <a:r>
                        <a:rPr lang="en-US" sz="1400"/>
                        <a:t>XI (11)</a:t>
                      </a:r>
                    </a:p>
                  </a:txBody>
                  <a:tcPr marL="73448" marR="73448" marT="36724" marB="36724" anchor="ctr">
                    <a:lnL>
                      <a:noFill/>
                    </a:lnL>
                    <a:lnR>
                      <a:noFill/>
                    </a:lnR>
                    <a:lnT>
                      <a:noFill/>
                    </a:lnT>
                    <a:lnB>
                      <a:noFill/>
                    </a:lnB>
                  </a:tcPr>
                </a:tc>
                <a:tc>
                  <a:txBody>
                    <a:bodyPr/>
                    <a:lstStyle/>
                    <a:p>
                      <a:r>
                        <a:rPr lang="en-US" sz="1400" dirty="0"/>
                        <a:t>23 September 1802</a:t>
                      </a:r>
                    </a:p>
                  </a:txBody>
                  <a:tcPr marL="73448" marR="73448" marT="36724" marB="36724" anchor="ctr">
                    <a:lnL>
                      <a:noFill/>
                    </a:lnL>
                    <a:lnR>
                      <a:noFill/>
                    </a:lnR>
                    <a:lnT>
                      <a:noFill/>
                    </a:lnT>
                    <a:lnB>
                      <a:noFill/>
                    </a:lnB>
                  </a:tcPr>
                </a:tc>
                <a:extLst>
                  <a:ext uri="{0D108BD9-81ED-4DB2-BD59-A6C34878D82A}">
                    <a16:rowId xmlns:a16="http://schemas.microsoft.com/office/drawing/2014/main" val="10011"/>
                  </a:ext>
                </a:extLst>
              </a:tr>
              <a:tr h="261937">
                <a:tc>
                  <a:txBody>
                    <a:bodyPr/>
                    <a:lstStyle/>
                    <a:p>
                      <a:r>
                        <a:rPr lang="en-US" sz="1400"/>
                        <a:t>XII (12)</a:t>
                      </a:r>
                    </a:p>
                  </a:txBody>
                  <a:tcPr marL="73448" marR="73448" marT="36724" marB="36724" anchor="ctr">
                    <a:lnL>
                      <a:noFill/>
                    </a:lnL>
                    <a:lnR>
                      <a:noFill/>
                    </a:lnR>
                    <a:lnT>
                      <a:noFill/>
                    </a:lnT>
                    <a:lnB>
                      <a:noFill/>
                    </a:lnB>
                  </a:tcPr>
                </a:tc>
                <a:tc>
                  <a:txBody>
                    <a:bodyPr/>
                    <a:lstStyle/>
                    <a:p>
                      <a:r>
                        <a:rPr lang="en-US" sz="1400" dirty="0"/>
                        <a:t>24 September </a:t>
                      </a:r>
                      <a:r>
                        <a:rPr lang="en-US" sz="1400" dirty="0" smtClean="0"/>
                        <a:t>1803</a:t>
                      </a:r>
                      <a:endParaRPr lang="en-US" sz="1400" dirty="0"/>
                    </a:p>
                  </a:txBody>
                  <a:tcPr marL="73448" marR="73448" marT="36724" marB="36724" anchor="ctr">
                    <a:lnL>
                      <a:noFill/>
                    </a:lnL>
                    <a:lnR>
                      <a:noFill/>
                    </a:lnR>
                    <a:lnT>
                      <a:noFill/>
                    </a:lnT>
                    <a:lnB>
                      <a:noFill/>
                    </a:lnB>
                  </a:tcPr>
                </a:tc>
                <a:extLst>
                  <a:ext uri="{0D108BD9-81ED-4DB2-BD59-A6C34878D82A}">
                    <a16:rowId xmlns:a16="http://schemas.microsoft.com/office/drawing/2014/main" val="10012"/>
                  </a:ext>
                </a:extLst>
              </a:tr>
              <a:tr h="261937">
                <a:tc>
                  <a:txBody>
                    <a:bodyPr/>
                    <a:lstStyle/>
                    <a:p>
                      <a:r>
                        <a:rPr lang="en-US" sz="1400"/>
                        <a:t>XIII (13)</a:t>
                      </a:r>
                    </a:p>
                  </a:txBody>
                  <a:tcPr marL="73448" marR="73448" marT="36724" marB="36724" anchor="ctr">
                    <a:lnL>
                      <a:noFill/>
                    </a:lnL>
                    <a:lnR>
                      <a:noFill/>
                    </a:lnR>
                    <a:lnT>
                      <a:noFill/>
                    </a:lnT>
                    <a:lnB>
                      <a:noFill/>
                    </a:lnB>
                  </a:tcPr>
                </a:tc>
                <a:tc>
                  <a:txBody>
                    <a:bodyPr/>
                    <a:lstStyle/>
                    <a:p>
                      <a:r>
                        <a:rPr lang="en-US" sz="1400" dirty="0"/>
                        <a:t>23 September 1804</a:t>
                      </a:r>
                    </a:p>
                  </a:txBody>
                  <a:tcPr marL="73448" marR="73448" marT="36724" marB="36724" anchor="ctr">
                    <a:lnL>
                      <a:noFill/>
                    </a:lnL>
                    <a:lnR>
                      <a:noFill/>
                    </a:lnR>
                    <a:lnT>
                      <a:noFill/>
                    </a:lnT>
                    <a:lnB>
                      <a:noFill/>
                    </a:lnB>
                  </a:tcPr>
                </a:tc>
                <a:extLst>
                  <a:ext uri="{0D108BD9-81ED-4DB2-BD59-A6C34878D82A}">
                    <a16:rowId xmlns:a16="http://schemas.microsoft.com/office/drawing/2014/main" val="10013"/>
                  </a:ext>
                </a:extLst>
              </a:tr>
              <a:tr h="261937">
                <a:tc>
                  <a:txBody>
                    <a:bodyPr/>
                    <a:lstStyle/>
                    <a:p>
                      <a:r>
                        <a:rPr lang="en-US" sz="1400"/>
                        <a:t>XIV (14)</a:t>
                      </a:r>
                    </a:p>
                  </a:txBody>
                  <a:tcPr marL="73448" marR="73448" marT="36724" marB="36724" anchor="ctr">
                    <a:lnL>
                      <a:noFill/>
                    </a:lnL>
                    <a:lnR>
                      <a:noFill/>
                    </a:lnR>
                    <a:lnT>
                      <a:noFill/>
                    </a:lnT>
                    <a:lnB>
                      <a:noFill/>
                    </a:lnB>
                  </a:tcPr>
                </a:tc>
                <a:tc>
                  <a:txBody>
                    <a:bodyPr/>
                    <a:lstStyle/>
                    <a:p>
                      <a:r>
                        <a:rPr lang="en-US" sz="1400" dirty="0"/>
                        <a:t>23 September </a:t>
                      </a:r>
                      <a:r>
                        <a:rPr lang="en-US" sz="1400" dirty="0" smtClean="0"/>
                        <a:t>1805</a:t>
                      </a:r>
                      <a:endParaRPr lang="en-US" sz="1400" dirty="0"/>
                    </a:p>
                  </a:txBody>
                  <a:tcPr marL="73448" marR="73448" marT="36724" marB="36724" anchor="ctr">
                    <a:lnL>
                      <a:noFill/>
                    </a:lnL>
                    <a:lnR>
                      <a:noFill/>
                    </a:lnR>
                    <a:lnT>
                      <a:noFill/>
                    </a:lnT>
                    <a:lnB>
                      <a:noFill/>
                    </a:lnB>
                  </a:tcPr>
                </a:tc>
                <a:extLst>
                  <a:ext uri="{0D108BD9-81ED-4DB2-BD59-A6C34878D82A}">
                    <a16:rowId xmlns:a16="http://schemas.microsoft.com/office/drawing/2014/main" val="10014"/>
                  </a:ext>
                </a:extLst>
              </a:tr>
            </a:tbl>
          </a:graphicData>
        </a:graphic>
      </p:graphicFrame>
      <p:sp>
        <p:nvSpPr>
          <p:cNvPr id="6" name="Rectangle 5"/>
          <p:cNvSpPr/>
          <p:nvPr/>
        </p:nvSpPr>
        <p:spPr>
          <a:xfrm>
            <a:off x="409575" y="1794566"/>
            <a:ext cx="2152650" cy="4247317"/>
          </a:xfrm>
          <a:prstGeom prst="rect">
            <a:avLst/>
          </a:prstGeom>
        </p:spPr>
        <p:txBody>
          <a:bodyPr wrap="square">
            <a:spAutoFit/>
          </a:bodyPr>
          <a:lstStyle/>
          <a:p>
            <a:pPr marL="285750" indent="-285750">
              <a:buFont typeface="Arial" panose="020B0604020202020204" pitchFamily="34" charset="0"/>
              <a:buChar char="•"/>
            </a:pPr>
            <a:r>
              <a:rPr lang="en-US" dirty="0">
                <a:solidFill>
                  <a:prstClr val="black"/>
                </a:solidFill>
              </a:rPr>
              <a:t>30 days in each month</a:t>
            </a:r>
          </a:p>
          <a:p>
            <a:pPr marL="285750" indent="-285750">
              <a:buFont typeface="Arial" panose="020B0604020202020204" pitchFamily="34" charset="0"/>
              <a:buChar char="•"/>
            </a:pPr>
            <a:r>
              <a:rPr lang="en-US" dirty="0">
                <a:solidFill>
                  <a:prstClr val="black"/>
                </a:solidFill>
              </a:rPr>
              <a:t>Five extra days – six in leap years – were national holidays at the end of every year</a:t>
            </a:r>
          </a:p>
          <a:p>
            <a:pPr marL="285750" indent="-285750">
              <a:buFont typeface="Arial" panose="020B0604020202020204" pitchFamily="34" charset="0"/>
              <a:buChar char="•"/>
            </a:pPr>
            <a:r>
              <a:rPr lang="en-GB" dirty="0">
                <a:solidFill>
                  <a:prstClr val="black"/>
                </a:solidFill>
              </a:rPr>
              <a:t>Founding of Republic declared ‘Year I’</a:t>
            </a:r>
          </a:p>
          <a:p>
            <a:pPr marL="285750" indent="-285750">
              <a:buFont typeface="Arial" panose="020B0604020202020204" pitchFamily="34" charset="0"/>
              <a:buChar char="•"/>
            </a:pPr>
            <a:r>
              <a:rPr lang="en-GB" dirty="0">
                <a:solidFill>
                  <a:prstClr val="black"/>
                </a:solidFill>
              </a:rPr>
              <a:t>Metric system </a:t>
            </a:r>
            <a:r>
              <a:rPr lang="en-GB" dirty="0" smtClean="0">
                <a:solidFill>
                  <a:prstClr val="black"/>
                </a:solidFill>
              </a:rPr>
              <a:t>instituted</a:t>
            </a:r>
          </a:p>
          <a:p>
            <a:pPr marL="285750" indent="-285750">
              <a:buFont typeface="Arial" panose="020B0604020202020204" pitchFamily="34" charset="0"/>
              <a:buChar char="•"/>
            </a:pPr>
            <a:endParaRPr lang="en-GB" dirty="0">
              <a:solidFill>
                <a:prstClr val="black"/>
              </a:solidFill>
            </a:endParaRPr>
          </a:p>
          <a:p>
            <a:pPr marL="285750" indent="-285750">
              <a:buFont typeface="Arial" panose="020B0604020202020204" pitchFamily="34" charset="0"/>
              <a:buChar char="•"/>
            </a:pPr>
            <a:r>
              <a:rPr lang="en-GB" dirty="0" smtClean="0"/>
              <a:t>Adopted on </a:t>
            </a:r>
            <a:r>
              <a:rPr lang="en-GB" dirty="0"/>
              <a:t>24 October 1793</a:t>
            </a:r>
            <a:endParaRPr lang="en-US" dirty="0">
              <a:solidFill>
                <a:prstClr val="black"/>
              </a:solidFill>
            </a:endParaRPr>
          </a:p>
        </p:txBody>
      </p:sp>
    </p:spTree>
    <p:extLst>
      <p:ext uri="{BB962C8B-B14F-4D97-AF65-F5344CB8AC3E}">
        <p14:creationId xmlns:p14="http://schemas.microsoft.com/office/powerpoint/2010/main" val="24818312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7940423" y="1794566"/>
            <a:ext cx="3742590" cy="4406900"/>
          </a:xfrm>
          <a:prstGeom prst="rect">
            <a:avLst/>
          </a:prstGeom>
        </p:spPr>
      </p:pic>
      <p:sp>
        <p:nvSpPr>
          <p:cNvPr id="3" name="Title 2"/>
          <p:cNvSpPr>
            <a:spLocks noGrp="1"/>
          </p:cNvSpPr>
          <p:nvPr>
            <p:ph type="title"/>
          </p:nvPr>
        </p:nvSpPr>
        <p:spPr/>
        <p:txBody>
          <a:bodyPr/>
          <a:lstStyle/>
          <a:p>
            <a:r>
              <a:rPr lang="en-GB" dirty="0"/>
              <a:t>‘radical’ revolution – </a:t>
            </a:r>
            <a:r>
              <a:rPr lang="en-GB" dirty="0" smtClean="0"/>
              <a:t>revolutionary calendar</a:t>
            </a:r>
            <a:endParaRPr lang="en-US" dirty="0"/>
          </a:p>
        </p:txBody>
      </p:sp>
      <p:sp>
        <p:nvSpPr>
          <p:cNvPr id="7" name="Content Placeholder 1"/>
          <p:cNvSpPr txBox="1">
            <a:spLocks/>
          </p:cNvSpPr>
          <p:nvPr/>
        </p:nvSpPr>
        <p:spPr>
          <a:xfrm>
            <a:off x="409575" y="1704975"/>
            <a:ext cx="7400925" cy="4943475"/>
          </a:xfrm>
          <a:prstGeom prst="rect">
            <a:avLst/>
          </a:prstGeom>
        </p:spPr>
        <p:txBody>
          <a:bodyPr vert="horz" lIns="91440" tIns="45720" rIns="91440" bIns="45720" rtlCol="0">
            <a:normAutofit fontScale="550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Clr>
                <a:srgbClr val="C66951"/>
              </a:buClr>
              <a:buFont typeface="Wingdings 2" pitchFamily="18" charset="2"/>
              <a:buNone/>
            </a:pPr>
            <a:r>
              <a:rPr lang="en-GB" sz="2500" b="1" dirty="0" smtClean="0">
                <a:solidFill>
                  <a:srgbClr val="534949"/>
                </a:solidFill>
              </a:rPr>
              <a:t>Autumn:</a:t>
            </a:r>
          </a:p>
          <a:p>
            <a:pPr>
              <a:buClr>
                <a:srgbClr val="C66951"/>
              </a:buClr>
            </a:pPr>
            <a:r>
              <a:rPr lang="en-GB" sz="2500" dirty="0" err="1" smtClean="0">
                <a:solidFill>
                  <a:srgbClr val="534949"/>
                </a:solidFill>
              </a:rPr>
              <a:t>Vendémiaire</a:t>
            </a:r>
            <a:r>
              <a:rPr lang="en-GB" sz="2500" dirty="0" smtClean="0">
                <a:solidFill>
                  <a:srgbClr val="534949"/>
                </a:solidFill>
              </a:rPr>
              <a:t> </a:t>
            </a:r>
            <a:r>
              <a:rPr lang="en-GB" sz="2500" dirty="0">
                <a:solidFill>
                  <a:srgbClr val="534949"/>
                </a:solidFill>
              </a:rPr>
              <a:t>in French (from French </a:t>
            </a:r>
            <a:r>
              <a:rPr lang="en-GB" sz="2500" dirty="0" err="1">
                <a:solidFill>
                  <a:srgbClr val="534949"/>
                </a:solidFill>
              </a:rPr>
              <a:t>vendange</a:t>
            </a:r>
            <a:r>
              <a:rPr lang="en-GB" sz="2500" dirty="0">
                <a:solidFill>
                  <a:srgbClr val="534949"/>
                </a:solidFill>
              </a:rPr>
              <a:t>, derived from Latin </a:t>
            </a:r>
            <a:r>
              <a:rPr lang="en-GB" sz="2500" dirty="0" err="1">
                <a:solidFill>
                  <a:srgbClr val="534949"/>
                </a:solidFill>
              </a:rPr>
              <a:t>vindemia</a:t>
            </a:r>
            <a:r>
              <a:rPr lang="en-GB" sz="2500" dirty="0">
                <a:solidFill>
                  <a:srgbClr val="534949"/>
                </a:solidFill>
              </a:rPr>
              <a:t>, "grape harvest"), starting 22, 23, or 24 September</a:t>
            </a:r>
          </a:p>
          <a:p>
            <a:pPr>
              <a:buClr>
                <a:srgbClr val="C66951"/>
              </a:buClr>
            </a:pPr>
            <a:r>
              <a:rPr lang="en-GB" sz="2500" dirty="0" err="1" smtClean="0">
                <a:solidFill>
                  <a:srgbClr val="534949"/>
                </a:solidFill>
              </a:rPr>
              <a:t>Brumaire</a:t>
            </a:r>
            <a:r>
              <a:rPr lang="en-GB" sz="2500" dirty="0" smtClean="0">
                <a:solidFill>
                  <a:srgbClr val="534949"/>
                </a:solidFill>
              </a:rPr>
              <a:t> </a:t>
            </a:r>
            <a:r>
              <a:rPr lang="en-GB" sz="2500" dirty="0">
                <a:solidFill>
                  <a:srgbClr val="534949"/>
                </a:solidFill>
              </a:rPr>
              <a:t>(from French brume, "mist"), starting 22, 23, or 24 </a:t>
            </a:r>
            <a:r>
              <a:rPr lang="en-GB" sz="2500" dirty="0" smtClean="0">
                <a:solidFill>
                  <a:srgbClr val="534949"/>
                </a:solidFill>
              </a:rPr>
              <a:t>October</a:t>
            </a:r>
          </a:p>
          <a:p>
            <a:pPr>
              <a:buClr>
                <a:srgbClr val="C66951"/>
              </a:buClr>
            </a:pPr>
            <a:r>
              <a:rPr lang="en-GB" sz="2500" dirty="0" err="1" smtClean="0">
                <a:solidFill>
                  <a:srgbClr val="534949"/>
                </a:solidFill>
              </a:rPr>
              <a:t>Frimaire</a:t>
            </a:r>
            <a:r>
              <a:rPr lang="en-GB" sz="2500" dirty="0" smtClean="0">
                <a:solidFill>
                  <a:srgbClr val="534949"/>
                </a:solidFill>
              </a:rPr>
              <a:t> </a:t>
            </a:r>
            <a:r>
              <a:rPr lang="en-GB" sz="2500" dirty="0">
                <a:solidFill>
                  <a:srgbClr val="534949"/>
                </a:solidFill>
              </a:rPr>
              <a:t>(From French </a:t>
            </a:r>
            <a:r>
              <a:rPr lang="en-GB" sz="2500" dirty="0" err="1">
                <a:solidFill>
                  <a:srgbClr val="534949"/>
                </a:solidFill>
              </a:rPr>
              <a:t>frimas</a:t>
            </a:r>
            <a:r>
              <a:rPr lang="en-GB" sz="2500" dirty="0">
                <a:solidFill>
                  <a:srgbClr val="534949"/>
                </a:solidFill>
              </a:rPr>
              <a:t>, "frost"), starting 21, 22, or 23 November</a:t>
            </a:r>
          </a:p>
          <a:p>
            <a:pPr marL="45720" indent="0">
              <a:buClr>
                <a:srgbClr val="C66951"/>
              </a:buClr>
              <a:buFont typeface="Wingdings 2" pitchFamily="18" charset="2"/>
              <a:buNone/>
            </a:pPr>
            <a:r>
              <a:rPr lang="en-GB" sz="2500" b="1" dirty="0" smtClean="0">
                <a:solidFill>
                  <a:srgbClr val="534949"/>
                </a:solidFill>
              </a:rPr>
              <a:t>Winter:</a:t>
            </a:r>
          </a:p>
          <a:p>
            <a:pPr>
              <a:buClr>
                <a:srgbClr val="C66951"/>
              </a:buClr>
            </a:pPr>
            <a:r>
              <a:rPr lang="en-GB" sz="2500" dirty="0" err="1" smtClean="0">
                <a:solidFill>
                  <a:srgbClr val="534949"/>
                </a:solidFill>
              </a:rPr>
              <a:t>Nivôse</a:t>
            </a:r>
            <a:r>
              <a:rPr lang="en-GB" sz="2500" dirty="0" smtClean="0">
                <a:solidFill>
                  <a:srgbClr val="534949"/>
                </a:solidFill>
              </a:rPr>
              <a:t> </a:t>
            </a:r>
            <a:r>
              <a:rPr lang="en-GB" sz="2500" dirty="0">
                <a:solidFill>
                  <a:srgbClr val="534949"/>
                </a:solidFill>
              </a:rPr>
              <a:t>(from Latin </a:t>
            </a:r>
            <a:r>
              <a:rPr lang="en-GB" sz="2500" dirty="0" err="1">
                <a:solidFill>
                  <a:srgbClr val="534949"/>
                </a:solidFill>
              </a:rPr>
              <a:t>nivosus</a:t>
            </a:r>
            <a:r>
              <a:rPr lang="en-GB" sz="2500" dirty="0">
                <a:solidFill>
                  <a:srgbClr val="534949"/>
                </a:solidFill>
              </a:rPr>
              <a:t>, "snowy"), starting 21, 22, or 23 </a:t>
            </a:r>
            <a:r>
              <a:rPr lang="en-GB" sz="2500" dirty="0" smtClean="0">
                <a:solidFill>
                  <a:srgbClr val="534949"/>
                </a:solidFill>
              </a:rPr>
              <a:t>December</a:t>
            </a:r>
          </a:p>
          <a:p>
            <a:pPr>
              <a:buClr>
                <a:srgbClr val="C66951"/>
              </a:buClr>
            </a:pPr>
            <a:r>
              <a:rPr lang="en-GB" sz="2500" dirty="0" err="1" smtClean="0">
                <a:solidFill>
                  <a:srgbClr val="534949"/>
                </a:solidFill>
              </a:rPr>
              <a:t>Pluviôse</a:t>
            </a:r>
            <a:r>
              <a:rPr lang="en-GB" sz="2500" dirty="0" smtClean="0">
                <a:solidFill>
                  <a:srgbClr val="534949"/>
                </a:solidFill>
              </a:rPr>
              <a:t> </a:t>
            </a:r>
            <a:r>
              <a:rPr lang="en-GB" sz="2500" dirty="0">
                <a:solidFill>
                  <a:srgbClr val="534949"/>
                </a:solidFill>
              </a:rPr>
              <a:t>(from French </a:t>
            </a:r>
            <a:r>
              <a:rPr lang="en-GB" sz="2500" dirty="0" err="1">
                <a:solidFill>
                  <a:srgbClr val="534949"/>
                </a:solidFill>
              </a:rPr>
              <a:t>pluvieux</a:t>
            </a:r>
            <a:r>
              <a:rPr lang="en-GB" sz="2500" dirty="0">
                <a:solidFill>
                  <a:srgbClr val="534949"/>
                </a:solidFill>
              </a:rPr>
              <a:t>, derived from Latin </a:t>
            </a:r>
            <a:r>
              <a:rPr lang="en-GB" sz="2500" dirty="0" err="1">
                <a:solidFill>
                  <a:srgbClr val="534949"/>
                </a:solidFill>
              </a:rPr>
              <a:t>pluvius</a:t>
            </a:r>
            <a:r>
              <a:rPr lang="en-GB" sz="2500" dirty="0">
                <a:solidFill>
                  <a:srgbClr val="534949"/>
                </a:solidFill>
              </a:rPr>
              <a:t>, "rainy"), starting 20, 21, or 22 January</a:t>
            </a:r>
          </a:p>
          <a:p>
            <a:pPr>
              <a:buClr>
                <a:srgbClr val="C66951"/>
              </a:buClr>
            </a:pPr>
            <a:r>
              <a:rPr lang="en-GB" sz="2500" dirty="0" err="1" smtClean="0">
                <a:solidFill>
                  <a:srgbClr val="534949"/>
                </a:solidFill>
              </a:rPr>
              <a:t>Ventôse</a:t>
            </a:r>
            <a:r>
              <a:rPr lang="en-GB" sz="2500" dirty="0" smtClean="0">
                <a:solidFill>
                  <a:srgbClr val="534949"/>
                </a:solidFill>
              </a:rPr>
              <a:t> </a:t>
            </a:r>
            <a:r>
              <a:rPr lang="en-GB" sz="2500" dirty="0">
                <a:solidFill>
                  <a:srgbClr val="534949"/>
                </a:solidFill>
              </a:rPr>
              <a:t>(from French </a:t>
            </a:r>
            <a:r>
              <a:rPr lang="en-GB" sz="2500" dirty="0" err="1">
                <a:solidFill>
                  <a:srgbClr val="534949"/>
                </a:solidFill>
              </a:rPr>
              <a:t>venteux</a:t>
            </a:r>
            <a:r>
              <a:rPr lang="en-GB" sz="2500" dirty="0">
                <a:solidFill>
                  <a:srgbClr val="534949"/>
                </a:solidFill>
              </a:rPr>
              <a:t>, derived from Latin </a:t>
            </a:r>
            <a:r>
              <a:rPr lang="en-GB" sz="2500" dirty="0" err="1">
                <a:solidFill>
                  <a:srgbClr val="534949"/>
                </a:solidFill>
              </a:rPr>
              <a:t>ventosus</a:t>
            </a:r>
            <a:r>
              <a:rPr lang="en-GB" sz="2500" dirty="0">
                <a:solidFill>
                  <a:srgbClr val="534949"/>
                </a:solidFill>
              </a:rPr>
              <a:t>, "windy"), starting 19, 20, or 21 February</a:t>
            </a:r>
          </a:p>
          <a:p>
            <a:pPr marL="45720" indent="0">
              <a:buClr>
                <a:srgbClr val="C66951"/>
              </a:buClr>
              <a:buFont typeface="Wingdings 2" pitchFamily="18" charset="2"/>
              <a:buNone/>
            </a:pPr>
            <a:r>
              <a:rPr lang="en-GB" sz="2500" b="1" dirty="0" smtClean="0">
                <a:solidFill>
                  <a:srgbClr val="534949"/>
                </a:solidFill>
              </a:rPr>
              <a:t>Spring:</a:t>
            </a:r>
          </a:p>
          <a:p>
            <a:pPr>
              <a:buClr>
                <a:srgbClr val="C66951"/>
              </a:buClr>
            </a:pPr>
            <a:r>
              <a:rPr lang="en-GB" sz="2500" dirty="0" smtClean="0">
                <a:solidFill>
                  <a:srgbClr val="534949"/>
                </a:solidFill>
              </a:rPr>
              <a:t>Germinal </a:t>
            </a:r>
            <a:r>
              <a:rPr lang="en-GB" sz="2500" dirty="0">
                <a:solidFill>
                  <a:srgbClr val="534949"/>
                </a:solidFill>
              </a:rPr>
              <a:t>(from French germination), starting 20 or 21 March</a:t>
            </a:r>
          </a:p>
          <a:p>
            <a:pPr>
              <a:buClr>
                <a:srgbClr val="C66951"/>
              </a:buClr>
            </a:pPr>
            <a:r>
              <a:rPr lang="en-GB" sz="2500" dirty="0" err="1" smtClean="0">
                <a:solidFill>
                  <a:srgbClr val="534949"/>
                </a:solidFill>
              </a:rPr>
              <a:t>Floréal</a:t>
            </a:r>
            <a:r>
              <a:rPr lang="en-GB" sz="2500" dirty="0" smtClean="0">
                <a:solidFill>
                  <a:srgbClr val="534949"/>
                </a:solidFill>
              </a:rPr>
              <a:t> </a:t>
            </a:r>
            <a:r>
              <a:rPr lang="en-GB" sz="2500" dirty="0">
                <a:solidFill>
                  <a:srgbClr val="534949"/>
                </a:solidFill>
              </a:rPr>
              <a:t>(from French fleur, derived from Latin </a:t>
            </a:r>
            <a:r>
              <a:rPr lang="en-GB" sz="2500" dirty="0" err="1">
                <a:solidFill>
                  <a:srgbClr val="534949"/>
                </a:solidFill>
              </a:rPr>
              <a:t>flos</a:t>
            </a:r>
            <a:r>
              <a:rPr lang="en-GB" sz="2500" dirty="0">
                <a:solidFill>
                  <a:srgbClr val="534949"/>
                </a:solidFill>
              </a:rPr>
              <a:t>, "flower"), starting 20 or 21 April</a:t>
            </a:r>
          </a:p>
          <a:p>
            <a:pPr>
              <a:buClr>
                <a:srgbClr val="C66951"/>
              </a:buClr>
            </a:pPr>
            <a:r>
              <a:rPr lang="en-GB" sz="2500" dirty="0" err="1" smtClean="0">
                <a:solidFill>
                  <a:srgbClr val="534949"/>
                </a:solidFill>
              </a:rPr>
              <a:t>Prairial</a:t>
            </a:r>
            <a:r>
              <a:rPr lang="en-GB" sz="2500" dirty="0" smtClean="0">
                <a:solidFill>
                  <a:srgbClr val="534949"/>
                </a:solidFill>
              </a:rPr>
              <a:t> </a:t>
            </a:r>
            <a:r>
              <a:rPr lang="en-GB" sz="2500" dirty="0">
                <a:solidFill>
                  <a:srgbClr val="534949"/>
                </a:solidFill>
              </a:rPr>
              <a:t>(from French prairie, "meadow"), starting 20 or 21 May</a:t>
            </a:r>
          </a:p>
          <a:p>
            <a:pPr marL="45720" indent="0">
              <a:buClr>
                <a:srgbClr val="C66951"/>
              </a:buClr>
              <a:buFont typeface="Wingdings 2" pitchFamily="18" charset="2"/>
              <a:buNone/>
            </a:pPr>
            <a:r>
              <a:rPr lang="en-GB" sz="2500" b="1" dirty="0" smtClean="0">
                <a:solidFill>
                  <a:srgbClr val="534949"/>
                </a:solidFill>
              </a:rPr>
              <a:t>Summer</a:t>
            </a:r>
            <a:r>
              <a:rPr lang="en-GB" sz="2500" b="1" dirty="0">
                <a:solidFill>
                  <a:srgbClr val="534949"/>
                </a:solidFill>
              </a:rPr>
              <a:t>:</a:t>
            </a:r>
          </a:p>
          <a:p>
            <a:pPr>
              <a:buClr>
                <a:srgbClr val="C66951"/>
              </a:buClr>
            </a:pPr>
            <a:r>
              <a:rPr lang="en-GB" sz="2500" dirty="0" err="1" smtClean="0">
                <a:solidFill>
                  <a:srgbClr val="534949"/>
                </a:solidFill>
              </a:rPr>
              <a:t>Messidor</a:t>
            </a:r>
            <a:r>
              <a:rPr lang="en-GB" sz="2500" dirty="0" smtClean="0">
                <a:solidFill>
                  <a:srgbClr val="534949"/>
                </a:solidFill>
              </a:rPr>
              <a:t> </a:t>
            </a:r>
            <a:r>
              <a:rPr lang="en-GB" sz="2500" dirty="0">
                <a:solidFill>
                  <a:srgbClr val="534949"/>
                </a:solidFill>
              </a:rPr>
              <a:t>(from Latin </a:t>
            </a:r>
            <a:r>
              <a:rPr lang="en-GB" sz="2500" dirty="0" err="1">
                <a:solidFill>
                  <a:srgbClr val="534949"/>
                </a:solidFill>
              </a:rPr>
              <a:t>messis</a:t>
            </a:r>
            <a:r>
              <a:rPr lang="en-GB" sz="2500" dirty="0">
                <a:solidFill>
                  <a:srgbClr val="534949"/>
                </a:solidFill>
              </a:rPr>
              <a:t>, "harvest"), starting 19 or 20 June</a:t>
            </a:r>
          </a:p>
          <a:p>
            <a:pPr>
              <a:buClr>
                <a:srgbClr val="C66951"/>
              </a:buClr>
            </a:pPr>
            <a:r>
              <a:rPr lang="en-GB" sz="2500" dirty="0" err="1" smtClean="0">
                <a:solidFill>
                  <a:srgbClr val="534949"/>
                </a:solidFill>
              </a:rPr>
              <a:t>Thermidor</a:t>
            </a:r>
            <a:r>
              <a:rPr lang="en-GB" sz="2500" dirty="0" smtClean="0">
                <a:solidFill>
                  <a:srgbClr val="534949"/>
                </a:solidFill>
              </a:rPr>
              <a:t> </a:t>
            </a:r>
            <a:r>
              <a:rPr lang="en-GB" sz="2500" dirty="0">
                <a:solidFill>
                  <a:srgbClr val="534949"/>
                </a:solidFill>
              </a:rPr>
              <a:t>(or Fervidor) (from Greek </a:t>
            </a:r>
            <a:r>
              <a:rPr lang="en-GB" sz="2500" dirty="0" err="1">
                <a:solidFill>
                  <a:srgbClr val="534949"/>
                </a:solidFill>
              </a:rPr>
              <a:t>thermon</a:t>
            </a:r>
            <a:r>
              <a:rPr lang="en-GB" sz="2500" dirty="0">
                <a:solidFill>
                  <a:srgbClr val="534949"/>
                </a:solidFill>
              </a:rPr>
              <a:t>, "summer heat"), starting 19 or 20 July</a:t>
            </a:r>
          </a:p>
          <a:p>
            <a:pPr>
              <a:buClr>
                <a:srgbClr val="C66951"/>
              </a:buClr>
            </a:pPr>
            <a:r>
              <a:rPr lang="en-GB" sz="2500" dirty="0" err="1" smtClean="0">
                <a:solidFill>
                  <a:srgbClr val="534949"/>
                </a:solidFill>
              </a:rPr>
              <a:t>Fructidor</a:t>
            </a:r>
            <a:r>
              <a:rPr lang="en-GB" sz="2500" dirty="0" smtClean="0">
                <a:solidFill>
                  <a:srgbClr val="534949"/>
                </a:solidFill>
              </a:rPr>
              <a:t> </a:t>
            </a:r>
            <a:r>
              <a:rPr lang="en-GB" sz="2500" dirty="0">
                <a:solidFill>
                  <a:srgbClr val="534949"/>
                </a:solidFill>
              </a:rPr>
              <a:t>(from Latin </a:t>
            </a:r>
            <a:r>
              <a:rPr lang="en-GB" sz="2500" dirty="0" err="1">
                <a:solidFill>
                  <a:srgbClr val="534949"/>
                </a:solidFill>
              </a:rPr>
              <a:t>fructus</a:t>
            </a:r>
            <a:r>
              <a:rPr lang="en-GB" sz="2500" dirty="0">
                <a:solidFill>
                  <a:srgbClr val="534949"/>
                </a:solidFill>
              </a:rPr>
              <a:t>, "fruit"), starting 18 or 19 August</a:t>
            </a:r>
          </a:p>
          <a:p>
            <a:pPr>
              <a:buClr>
                <a:srgbClr val="C66951"/>
              </a:buClr>
            </a:pPr>
            <a:endParaRPr lang="en-US" dirty="0">
              <a:solidFill>
                <a:srgbClr val="534949"/>
              </a:solidFill>
            </a:endParaRPr>
          </a:p>
        </p:txBody>
      </p:sp>
    </p:spTree>
    <p:extLst>
      <p:ext uri="{BB962C8B-B14F-4D97-AF65-F5344CB8AC3E}">
        <p14:creationId xmlns:p14="http://schemas.microsoft.com/office/powerpoint/2010/main" val="11271248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‘radical’ revolution </a:t>
            </a:r>
            <a:r>
              <a:rPr lang="en-GB" dirty="0" smtClean="0"/>
              <a:t>–</a:t>
            </a:r>
            <a:br>
              <a:rPr lang="en-GB" dirty="0" smtClean="0"/>
            </a:br>
            <a:r>
              <a:rPr lang="en-US" dirty="0" smtClean="0"/>
              <a:t>The Festival of the Supreme Being</a:t>
            </a:r>
            <a:endParaRPr lang="en-US" dirty="0"/>
          </a:p>
        </p:txBody>
      </p:sp>
      <p:pic>
        <p:nvPicPr>
          <p:cNvPr id="3" name="Picture 2"/>
          <p:cNvPicPr>
            <a:picLocks noChangeAspect="1"/>
          </p:cNvPicPr>
          <p:nvPr/>
        </p:nvPicPr>
        <p:blipFill>
          <a:blip r:embed="rId3"/>
          <a:stretch>
            <a:fillRect/>
          </a:stretch>
        </p:blipFill>
        <p:spPr>
          <a:xfrm>
            <a:off x="3582298" y="1645920"/>
            <a:ext cx="8430682" cy="5025476"/>
          </a:xfrm>
          <a:prstGeom prst="rect">
            <a:avLst/>
          </a:prstGeom>
        </p:spPr>
      </p:pic>
      <p:sp>
        <p:nvSpPr>
          <p:cNvPr id="4" name="Rectangle 3"/>
          <p:cNvSpPr/>
          <p:nvPr/>
        </p:nvSpPr>
        <p:spPr>
          <a:xfrm>
            <a:off x="5038165" y="1645920"/>
            <a:ext cx="6096000" cy="1200329"/>
          </a:xfrm>
          <a:prstGeom prst="rect">
            <a:avLst/>
          </a:prstGeom>
        </p:spPr>
        <p:txBody>
          <a:bodyPr>
            <a:spAutoFit/>
          </a:bodyPr>
          <a:lstStyle/>
          <a:p>
            <a:pPr algn="r"/>
            <a:r>
              <a:rPr lang="en-US" i="1" dirty="0">
                <a:solidFill>
                  <a:srgbClr val="FFFF00"/>
                </a:solidFill>
              </a:rPr>
              <a:t>The Festival of the Supreme Being</a:t>
            </a:r>
            <a:r>
              <a:rPr lang="en-US" dirty="0">
                <a:solidFill>
                  <a:srgbClr val="FFFF00"/>
                </a:solidFill>
              </a:rPr>
              <a:t> by Pierre-Antoine </a:t>
            </a:r>
            <a:r>
              <a:rPr lang="en-US" dirty="0" err="1">
                <a:solidFill>
                  <a:srgbClr val="FFFF00"/>
                </a:solidFill>
              </a:rPr>
              <a:t>Demachy</a:t>
            </a:r>
            <a:r>
              <a:rPr lang="en-US" dirty="0">
                <a:solidFill>
                  <a:srgbClr val="FFFF00"/>
                </a:solidFill>
              </a:rPr>
              <a:t> (1794</a:t>
            </a:r>
            <a:r>
              <a:rPr lang="en-US" i="1" dirty="0">
                <a:solidFill>
                  <a:srgbClr val="FFFF00"/>
                </a:solidFill>
              </a:rPr>
              <a:t>)</a:t>
            </a:r>
          </a:p>
          <a:p>
            <a:pPr algn="r"/>
            <a:r>
              <a:rPr lang="en-US" dirty="0">
                <a:solidFill>
                  <a:srgbClr val="FFFF00"/>
                </a:solidFill>
              </a:rPr>
              <a:t>20 </a:t>
            </a:r>
            <a:r>
              <a:rPr lang="en-US" dirty="0" err="1">
                <a:solidFill>
                  <a:srgbClr val="FFFF00"/>
                </a:solidFill>
              </a:rPr>
              <a:t>Prairial</a:t>
            </a:r>
            <a:r>
              <a:rPr lang="en-US" dirty="0">
                <a:solidFill>
                  <a:srgbClr val="FFFF00"/>
                </a:solidFill>
              </a:rPr>
              <a:t> Year II (8 June 1794) .</a:t>
            </a:r>
          </a:p>
          <a:p>
            <a:endParaRPr lang="en-US" dirty="0">
              <a:solidFill>
                <a:prstClr val="black"/>
              </a:solidFill>
            </a:endParaRPr>
          </a:p>
        </p:txBody>
      </p:sp>
      <p:sp>
        <p:nvSpPr>
          <p:cNvPr id="5" name="Content Placeholder 1"/>
          <p:cNvSpPr txBox="1">
            <a:spLocks/>
          </p:cNvSpPr>
          <p:nvPr/>
        </p:nvSpPr>
        <p:spPr>
          <a:xfrm>
            <a:off x="315819" y="1645920"/>
            <a:ext cx="3105113" cy="4407408"/>
          </a:xfrm>
          <a:prstGeom prst="rect">
            <a:avLst/>
          </a:prstGeom>
        </p:spPr>
        <p:txBody>
          <a:bodyPr>
            <a:normAutofit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dirty="0" smtClean="0">
                <a:solidFill>
                  <a:srgbClr val="534949"/>
                </a:solidFill>
              </a:rPr>
              <a:t>New Deist religion est</a:t>
            </a:r>
            <a:r>
              <a:rPr lang="en-GB" dirty="0">
                <a:solidFill>
                  <a:srgbClr val="534949"/>
                </a:solidFill>
              </a:rPr>
              <a:t>. by </a:t>
            </a:r>
            <a:r>
              <a:rPr lang="en-GB" dirty="0" smtClean="0">
                <a:solidFill>
                  <a:srgbClr val="534949"/>
                </a:solidFill>
              </a:rPr>
              <a:t>Robespierre</a:t>
            </a:r>
            <a:r>
              <a:rPr lang="en-US" dirty="0" smtClean="0">
                <a:solidFill>
                  <a:srgbClr val="534949"/>
                </a:solidFill>
              </a:rPr>
              <a:t> </a:t>
            </a:r>
            <a:r>
              <a:rPr lang="en-GB" dirty="0" smtClean="0">
                <a:solidFill>
                  <a:srgbClr val="534949"/>
                </a:solidFill>
              </a:rPr>
              <a:t>– belief in godlike presence discernible through natural laws, but not necessarily one capable of divine intervention</a:t>
            </a:r>
          </a:p>
          <a:p>
            <a:pPr>
              <a:buClr>
                <a:srgbClr val="C66951"/>
              </a:buClr>
            </a:pPr>
            <a:r>
              <a:rPr lang="en-GB" dirty="0" smtClean="0">
                <a:solidFill>
                  <a:srgbClr val="534949"/>
                </a:solidFill>
              </a:rPr>
              <a:t>Accompanied by iconoclasm – removal of royal (and sometimes religious) imagery from public spaces</a:t>
            </a:r>
            <a:endParaRPr lang="en-US" dirty="0">
              <a:solidFill>
                <a:srgbClr val="534949"/>
              </a:solidFill>
            </a:endParaRPr>
          </a:p>
        </p:txBody>
      </p:sp>
    </p:spTree>
    <p:extLst>
      <p:ext uri="{BB962C8B-B14F-4D97-AF65-F5344CB8AC3E}">
        <p14:creationId xmlns:p14="http://schemas.microsoft.com/office/powerpoint/2010/main" val="38126548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535461"/>
            <a:ext cx="11175013" cy="1054394"/>
          </a:xfrm>
        </p:spPr>
        <p:txBody>
          <a:bodyPr/>
          <a:lstStyle/>
          <a:p>
            <a:r>
              <a:rPr lang="en-GB" b="1" dirty="0"/>
              <a:t>National Convention, ‘The Cult of the Supreme Being,’ June 8 1794 </a:t>
            </a:r>
            <a:r>
              <a:rPr lang="en-GB" dirty="0"/>
              <a:t/>
            </a:r>
            <a:br>
              <a:rPr lang="en-GB" dirty="0"/>
            </a:br>
            <a:endParaRPr lang="en-GB" dirty="0"/>
          </a:p>
        </p:txBody>
      </p:sp>
      <p:sp>
        <p:nvSpPr>
          <p:cNvPr id="3" name="Rectangle 2"/>
          <p:cNvSpPr/>
          <p:nvPr/>
        </p:nvSpPr>
        <p:spPr>
          <a:xfrm>
            <a:off x="359229" y="1730829"/>
            <a:ext cx="11323784" cy="4849109"/>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400" b="1" dirty="0">
                <a:latin typeface="Calibri" panose="020F0502020204030204" pitchFamily="34" charset="0"/>
                <a:ea typeface="Calibri" panose="020F0502020204030204" pitchFamily="34" charset="0"/>
                <a:cs typeface="Calibri" panose="020F0502020204030204" pitchFamily="34" charset="0"/>
              </a:rPr>
              <a:t>What was the ‘Cult of the Supreme Being’? To what or whom did adherents of this cult offer reverence and worship?</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n-GB" sz="2400" b="1" dirty="0">
                <a:latin typeface="Calibri" panose="020F0502020204030204" pitchFamily="34" charset="0"/>
                <a:ea typeface="Calibri" panose="020F0502020204030204" pitchFamily="34" charset="0"/>
                <a:cs typeface="Calibri" panose="020F0502020204030204" pitchFamily="34" charset="0"/>
              </a:rPr>
              <a:t>How did the cult compare and contrast with Christianity? And how did it compare and contrast with atheism?</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n-GB" sz="2400" b="1" dirty="0">
                <a:latin typeface="Calibri" panose="020F0502020204030204" pitchFamily="34" charset="0"/>
                <a:ea typeface="Calibri" panose="020F0502020204030204" pitchFamily="34" charset="0"/>
                <a:cs typeface="Calibri" panose="020F0502020204030204" pitchFamily="34" charset="0"/>
              </a:rPr>
              <a:t>How might the cult be interpreted as a product of Enlightenment thinking?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0"/>
              </a:spcAft>
              <a:buFont typeface="Symbol" panose="05050102010706020507" pitchFamily="18" charset="2"/>
              <a:buChar char=""/>
            </a:pPr>
            <a:r>
              <a:rPr lang="en-GB" sz="2400" b="1" dirty="0">
                <a:latin typeface="Calibri" panose="020F0502020204030204" pitchFamily="34" charset="0"/>
                <a:ea typeface="Calibri" panose="020F0502020204030204" pitchFamily="34" charset="0"/>
                <a:cs typeface="Calibri" panose="020F0502020204030204" pitchFamily="34" charset="0"/>
              </a:rPr>
              <a:t>What do you think was the intended purpose of the public ceremonials outlined in the below text? What ‘propaganda’ function might they have performed? And in what sense might the ceremonials have been seen as an expression of revolutionary ideals?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2400" b="1" dirty="0">
                <a:latin typeface="Calibri" panose="020F0502020204030204" pitchFamily="34" charset="0"/>
                <a:ea typeface="Calibri" panose="020F0502020204030204" pitchFamily="34" charset="0"/>
                <a:cs typeface="Calibri" panose="020F0502020204030204" pitchFamily="34" charset="0"/>
              </a:rPr>
              <a:t>What types of sentiments are expressed by Robespierre in his speeches about the cult? How does he contextualise the cult’s public ceremonials in relation to broader events in France circa June 1794?</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76212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Robespierre, July 1794</a:t>
            </a:r>
            <a:endParaRPr lang="en-GB" dirty="0"/>
          </a:p>
        </p:txBody>
      </p:sp>
      <p:sp>
        <p:nvSpPr>
          <p:cNvPr id="3" name="Rectangle 2"/>
          <p:cNvSpPr/>
          <p:nvPr/>
        </p:nvSpPr>
        <p:spPr>
          <a:xfrm>
            <a:off x="217714" y="1851523"/>
            <a:ext cx="6096000" cy="4247317"/>
          </a:xfrm>
          <a:prstGeom prst="rect">
            <a:avLst/>
          </a:prstGeom>
        </p:spPr>
        <p:txBody>
          <a:bodyPr>
            <a:spAutoFit/>
          </a:bodyPr>
          <a:lstStyle/>
          <a:p>
            <a:r>
              <a:rPr lang="en-GB" dirty="0"/>
              <a:t> 8 </a:t>
            </a:r>
            <a:r>
              <a:rPr lang="en-GB" dirty="0" err="1"/>
              <a:t>Thermidor</a:t>
            </a:r>
            <a:r>
              <a:rPr lang="en-GB" dirty="0"/>
              <a:t> Year II (26 July </a:t>
            </a:r>
            <a:r>
              <a:rPr lang="en-GB" dirty="0" smtClean="0"/>
              <a:t>1794)</a:t>
            </a:r>
          </a:p>
          <a:p>
            <a:pPr marL="285750" indent="-285750">
              <a:buFont typeface="Arial" panose="020B0604020202020204" pitchFamily="34" charset="0"/>
              <a:buChar char="•"/>
            </a:pPr>
            <a:r>
              <a:rPr lang="en-GB" dirty="0" smtClean="0"/>
              <a:t>Robespierre's </a:t>
            </a:r>
            <a:r>
              <a:rPr lang="en-GB" dirty="0"/>
              <a:t>address to the National Convention </a:t>
            </a:r>
            <a:r>
              <a:rPr lang="en-GB" dirty="0" smtClean="0"/>
              <a:t>on): defended himself against rumours </a:t>
            </a:r>
            <a:r>
              <a:rPr lang="en-GB" dirty="0"/>
              <a:t>and </a:t>
            </a:r>
            <a:r>
              <a:rPr lang="en-GB" dirty="0" smtClean="0"/>
              <a:t>attempted to highlight anti-revolutionary </a:t>
            </a:r>
            <a:r>
              <a:rPr lang="en-GB" dirty="0"/>
              <a:t>conspiracy that he believed reached into the </a:t>
            </a:r>
            <a:r>
              <a:rPr lang="en-GB" dirty="0" smtClean="0"/>
              <a:t>Convention</a:t>
            </a:r>
          </a:p>
          <a:p>
            <a:endParaRPr lang="en-GB" dirty="0" smtClean="0"/>
          </a:p>
          <a:p>
            <a:pPr marL="342900" indent="-342900">
              <a:buAutoNum type="arabicPlain" startAt="9"/>
            </a:pPr>
            <a:r>
              <a:rPr lang="en-GB" dirty="0" err="1" smtClean="0"/>
              <a:t>Thermidor</a:t>
            </a:r>
            <a:r>
              <a:rPr lang="en-GB" dirty="0" smtClean="0"/>
              <a:t> </a:t>
            </a:r>
            <a:r>
              <a:rPr lang="en-GB" dirty="0"/>
              <a:t>Year II (</a:t>
            </a:r>
            <a:r>
              <a:rPr lang="en-GB" dirty="0" smtClean="0"/>
              <a:t>27 </a:t>
            </a:r>
            <a:r>
              <a:rPr lang="en-GB" dirty="0"/>
              <a:t>July 1794</a:t>
            </a:r>
            <a:r>
              <a:rPr lang="en-GB" dirty="0" smtClean="0"/>
              <a:t>)</a:t>
            </a:r>
          </a:p>
          <a:p>
            <a:pPr marL="342900" indent="-342900">
              <a:buFont typeface="Arial" panose="020B0604020202020204" pitchFamily="34" charset="0"/>
              <a:buChar char="•"/>
            </a:pPr>
            <a:r>
              <a:rPr lang="en-GB" dirty="0" smtClean="0"/>
              <a:t>National Convention votes in favour of Robespierre’s arrest; overnight of 9/10 </a:t>
            </a:r>
            <a:r>
              <a:rPr lang="en-GB" dirty="0" err="1" smtClean="0"/>
              <a:t>Thermidor</a:t>
            </a:r>
            <a:r>
              <a:rPr lang="en-GB" dirty="0" smtClean="0"/>
              <a:t>, Robespierre attacked and imprisoned</a:t>
            </a:r>
          </a:p>
          <a:p>
            <a:pPr marL="285750" indent="-285750">
              <a:buFont typeface="Arial" panose="020B0604020202020204" pitchFamily="34" charset="0"/>
              <a:buChar char="•"/>
            </a:pPr>
            <a:endParaRPr lang="en-GB" dirty="0"/>
          </a:p>
          <a:p>
            <a:r>
              <a:rPr lang="en-GB" dirty="0"/>
              <a:t>10 </a:t>
            </a:r>
            <a:r>
              <a:rPr lang="en-GB" dirty="0" err="1"/>
              <a:t>Thermidor</a:t>
            </a:r>
            <a:r>
              <a:rPr lang="en-GB" dirty="0"/>
              <a:t> Year </a:t>
            </a:r>
            <a:r>
              <a:rPr lang="en-GB" dirty="0" smtClean="0"/>
              <a:t>II </a:t>
            </a:r>
            <a:r>
              <a:rPr lang="en-GB" dirty="0"/>
              <a:t>(</a:t>
            </a:r>
            <a:r>
              <a:rPr lang="en-GB" dirty="0" smtClean="0"/>
              <a:t>28 </a:t>
            </a:r>
            <a:r>
              <a:rPr lang="en-GB" dirty="0"/>
              <a:t>July 1794)</a:t>
            </a:r>
          </a:p>
          <a:p>
            <a:endParaRPr lang="en-GB" dirty="0" smtClean="0"/>
          </a:p>
          <a:p>
            <a:pPr marL="285750" indent="-285750">
              <a:buFont typeface="Arial" panose="020B0604020202020204" pitchFamily="34" charset="0"/>
              <a:buChar char="•"/>
            </a:pPr>
            <a:r>
              <a:rPr lang="en-GB" dirty="0" smtClean="0"/>
              <a:t>Robespierre's trial at Revolutionary </a:t>
            </a:r>
            <a:r>
              <a:rPr lang="en-GB" dirty="0"/>
              <a:t>Tribunal and condemned to </a:t>
            </a:r>
            <a:r>
              <a:rPr lang="en-GB" dirty="0" smtClean="0"/>
              <a:t>death; execution by guillotine</a:t>
            </a:r>
            <a:endParaRPr lang="en-GB" dirty="0"/>
          </a:p>
        </p:txBody>
      </p:sp>
      <p:pic>
        <p:nvPicPr>
          <p:cNvPr id="4" name="Picture 3"/>
          <p:cNvPicPr>
            <a:picLocks noChangeAspect="1"/>
          </p:cNvPicPr>
          <p:nvPr/>
        </p:nvPicPr>
        <p:blipFill>
          <a:blip r:embed="rId2"/>
          <a:stretch>
            <a:fillRect/>
          </a:stretch>
        </p:blipFill>
        <p:spPr>
          <a:xfrm>
            <a:off x="6426461" y="1642142"/>
            <a:ext cx="5591368" cy="4141107"/>
          </a:xfrm>
          <a:prstGeom prst="rect">
            <a:avLst/>
          </a:prstGeom>
        </p:spPr>
      </p:pic>
      <p:sp>
        <p:nvSpPr>
          <p:cNvPr id="5" name="Rectangle 4"/>
          <p:cNvSpPr/>
          <p:nvPr/>
        </p:nvSpPr>
        <p:spPr>
          <a:xfrm>
            <a:off x="7707085" y="5783249"/>
            <a:ext cx="4209143" cy="646331"/>
          </a:xfrm>
          <a:prstGeom prst="rect">
            <a:avLst/>
          </a:prstGeom>
        </p:spPr>
        <p:txBody>
          <a:bodyPr wrap="square">
            <a:spAutoFit/>
          </a:bodyPr>
          <a:lstStyle/>
          <a:p>
            <a:pPr algn="r"/>
            <a:r>
              <a:rPr lang="en-GB" dirty="0"/>
              <a:t>Lucien-Étienne </a:t>
            </a:r>
            <a:r>
              <a:rPr lang="en-GB" dirty="0" err="1" smtClean="0"/>
              <a:t>Mélingue</a:t>
            </a:r>
            <a:r>
              <a:rPr lang="en-GB" dirty="0" smtClean="0"/>
              <a:t>, </a:t>
            </a:r>
            <a:r>
              <a:rPr lang="en-GB" i="1" dirty="0" smtClean="0"/>
              <a:t>Morning </a:t>
            </a:r>
            <a:r>
              <a:rPr lang="en-GB" i="1" dirty="0"/>
              <a:t>of 10 </a:t>
            </a:r>
            <a:r>
              <a:rPr lang="en-GB" i="1" dirty="0" err="1" smtClean="0"/>
              <a:t>Thermidor</a:t>
            </a:r>
            <a:r>
              <a:rPr lang="en-GB" i="1" dirty="0" smtClean="0"/>
              <a:t> </a:t>
            </a:r>
            <a:r>
              <a:rPr lang="en-GB" dirty="0" smtClean="0"/>
              <a:t>(c. 1877)</a:t>
            </a:r>
            <a:endParaRPr lang="en-GB" dirty="0"/>
          </a:p>
        </p:txBody>
      </p:sp>
    </p:spTree>
    <p:extLst>
      <p:ext uri="{BB962C8B-B14F-4D97-AF65-F5344CB8AC3E}">
        <p14:creationId xmlns:p14="http://schemas.microsoft.com/office/powerpoint/2010/main" val="17207970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28585" y="-1"/>
            <a:ext cx="7649028" cy="6749143"/>
          </a:xfrm>
          <a:prstGeom prst="rect">
            <a:avLst/>
          </a:prstGeom>
        </p:spPr>
      </p:pic>
    </p:spTree>
    <p:extLst>
      <p:ext uri="{BB962C8B-B14F-4D97-AF65-F5344CB8AC3E}">
        <p14:creationId xmlns:p14="http://schemas.microsoft.com/office/powerpoint/2010/main" val="30671393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200" y="1719071"/>
            <a:ext cx="11515323" cy="4407408"/>
          </a:xfrm>
        </p:spPr>
        <p:txBody>
          <a:bodyPr/>
          <a:lstStyle/>
          <a:p>
            <a:r>
              <a:rPr lang="en-GB" dirty="0" smtClean="0"/>
              <a:t>Arrest and execution of 100s of </a:t>
            </a:r>
            <a:r>
              <a:rPr lang="en-GB" dirty="0" err="1" smtClean="0"/>
              <a:t>Montagnards</a:t>
            </a:r>
            <a:r>
              <a:rPr lang="en-GB" dirty="0"/>
              <a:t> </a:t>
            </a:r>
            <a:r>
              <a:rPr lang="en-GB" dirty="0" smtClean="0"/>
              <a:t>and end </a:t>
            </a:r>
            <a:r>
              <a:rPr lang="en-GB" dirty="0"/>
              <a:t>of </a:t>
            </a:r>
            <a:r>
              <a:rPr lang="en-GB" dirty="0" smtClean="0"/>
              <a:t>Terror</a:t>
            </a:r>
          </a:p>
          <a:p>
            <a:r>
              <a:rPr lang="en-GB" dirty="0" smtClean="0"/>
              <a:t>Suppression of Parisian uprisings 1795</a:t>
            </a:r>
          </a:p>
          <a:p>
            <a:endParaRPr lang="en-GB" dirty="0" smtClean="0"/>
          </a:p>
          <a:p>
            <a:r>
              <a:rPr lang="en-GB" dirty="0" smtClean="0"/>
              <a:t>Constitution of 1795 dismantled the Committee for Public Safety and </a:t>
            </a:r>
            <a:r>
              <a:rPr lang="en-GB" dirty="0"/>
              <a:t>established a ruling executive committee, or </a:t>
            </a:r>
            <a:r>
              <a:rPr lang="en-GB" b="1" dirty="0"/>
              <a:t>Directory</a:t>
            </a:r>
            <a:r>
              <a:rPr lang="en-GB" dirty="0"/>
              <a:t>, of five and a bicameral legislature consisting of a </a:t>
            </a:r>
            <a:r>
              <a:rPr lang="en-GB" b="1" dirty="0"/>
              <a:t>Council of 500</a:t>
            </a:r>
            <a:r>
              <a:rPr lang="en-GB" dirty="0"/>
              <a:t> and an upper house, or </a:t>
            </a:r>
            <a:r>
              <a:rPr lang="en-GB" b="1" dirty="0"/>
              <a:t>Council of Elders</a:t>
            </a:r>
            <a:r>
              <a:rPr lang="en-GB" dirty="0"/>
              <a:t> or </a:t>
            </a:r>
            <a:r>
              <a:rPr lang="en-GB" b="1" dirty="0"/>
              <a:t>‘Ancients’</a:t>
            </a:r>
            <a:r>
              <a:rPr lang="en-GB" dirty="0"/>
              <a:t>. </a:t>
            </a:r>
            <a:r>
              <a:rPr lang="en-GB" dirty="0" smtClean="0"/>
              <a:t>Eligibility </a:t>
            </a:r>
            <a:r>
              <a:rPr lang="en-GB" dirty="0"/>
              <a:t>for public office was restricted to some 30,000 men of </a:t>
            </a:r>
            <a:r>
              <a:rPr lang="en-GB" dirty="0" smtClean="0"/>
              <a:t>property, but with 4.4 million electorate (as per 1791 constitution) </a:t>
            </a:r>
          </a:p>
        </p:txBody>
      </p:sp>
      <p:sp>
        <p:nvSpPr>
          <p:cNvPr id="2" name="Title 1"/>
          <p:cNvSpPr>
            <a:spLocks noGrp="1"/>
          </p:cNvSpPr>
          <p:nvPr>
            <p:ph type="title"/>
          </p:nvPr>
        </p:nvSpPr>
        <p:spPr/>
        <p:txBody>
          <a:bodyPr/>
          <a:lstStyle/>
          <a:p>
            <a:r>
              <a:rPr lang="en-GB" dirty="0" err="1" smtClean="0"/>
              <a:t>Thermidorian</a:t>
            </a:r>
            <a:r>
              <a:rPr lang="en-GB" dirty="0" smtClean="0"/>
              <a:t> settlement and the directory </a:t>
            </a:r>
            <a:endParaRPr lang="en-GB" dirty="0"/>
          </a:p>
        </p:txBody>
      </p:sp>
      <p:pic>
        <p:nvPicPr>
          <p:cNvPr id="4" name="Picture 3"/>
          <p:cNvPicPr>
            <a:picLocks noChangeAspect="1"/>
          </p:cNvPicPr>
          <p:nvPr/>
        </p:nvPicPr>
        <p:blipFill rotWithShape="1">
          <a:blip r:embed="rId2"/>
          <a:srcRect l="15715" t="30294" r="1190" b="28668"/>
          <a:stretch/>
        </p:blipFill>
        <p:spPr>
          <a:xfrm>
            <a:off x="5367932" y="4267201"/>
            <a:ext cx="6824068" cy="2590800"/>
          </a:xfrm>
          <a:prstGeom prst="rect">
            <a:avLst/>
          </a:prstGeom>
        </p:spPr>
      </p:pic>
    </p:spTree>
    <p:extLst>
      <p:ext uri="{BB962C8B-B14F-4D97-AF65-F5344CB8AC3E}">
        <p14:creationId xmlns:p14="http://schemas.microsoft.com/office/powerpoint/2010/main" val="35626179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
            </a:r>
            <a:br>
              <a:rPr lang="en-GB" dirty="0" smtClean="0">
                <a:solidFill>
                  <a:srgbClr val="00B050"/>
                </a:solidFill>
              </a:rPr>
            </a:br>
            <a:r>
              <a:rPr lang="en-GB" dirty="0" smtClean="0">
                <a:solidFill>
                  <a:srgbClr val="00B050"/>
                </a:solidFill>
              </a:rPr>
              <a:t>1799–1814</a:t>
            </a:r>
            <a:r>
              <a:rPr lang="en-GB" dirty="0">
                <a:solidFill>
                  <a:srgbClr val="00B050"/>
                </a:solidFill>
              </a:rPr>
              <a:t>, 1814–1815 Napoleonic era</a:t>
            </a: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endParaRPr lang="en-US" dirty="0"/>
          </a:p>
        </p:txBody>
      </p:sp>
      <p:pic>
        <p:nvPicPr>
          <p:cNvPr id="3" name="Picture 2"/>
          <p:cNvPicPr>
            <a:picLocks noChangeAspect="1"/>
          </p:cNvPicPr>
          <p:nvPr/>
        </p:nvPicPr>
        <p:blipFill>
          <a:blip r:embed="rId3"/>
          <a:stretch>
            <a:fillRect/>
          </a:stretch>
        </p:blipFill>
        <p:spPr>
          <a:xfrm>
            <a:off x="7293683" y="1638765"/>
            <a:ext cx="4695107" cy="5035502"/>
          </a:xfrm>
          <a:prstGeom prst="rect">
            <a:avLst/>
          </a:prstGeom>
        </p:spPr>
      </p:pic>
      <p:sp>
        <p:nvSpPr>
          <p:cNvPr id="5" name="Content Placeholder 1"/>
          <p:cNvSpPr txBox="1">
            <a:spLocks/>
          </p:cNvSpPr>
          <p:nvPr/>
        </p:nvSpPr>
        <p:spPr>
          <a:xfrm>
            <a:off x="508000" y="1719071"/>
            <a:ext cx="4261558" cy="4407408"/>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400" dirty="0" smtClean="0">
                <a:solidFill>
                  <a:srgbClr val="534949"/>
                </a:solidFill>
              </a:rPr>
              <a:t>Coup of 18 Brumaire brings Napoleon Bonaparte to power as First Consul of France – declares “the revolution has been established on the principles in which it began … it is over.”</a:t>
            </a:r>
          </a:p>
          <a:p>
            <a:pPr>
              <a:buClr>
                <a:srgbClr val="C66951"/>
              </a:buClr>
            </a:pPr>
            <a:r>
              <a:rPr lang="en-GB" sz="2400" dirty="0" smtClean="0">
                <a:solidFill>
                  <a:srgbClr val="534949"/>
                </a:solidFill>
              </a:rPr>
              <a:t>Napoleon declares himself Emperor of France, 1804 </a:t>
            </a:r>
            <a:endParaRPr lang="en-US" sz="2400" dirty="0">
              <a:solidFill>
                <a:srgbClr val="534949"/>
              </a:solidFill>
            </a:endParaRPr>
          </a:p>
        </p:txBody>
      </p:sp>
      <p:pic>
        <p:nvPicPr>
          <p:cNvPr id="8" name="Picture 7"/>
          <p:cNvPicPr>
            <a:picLocks noChangeAspect="1"/>
          </p:cNvPicPr>
          <p:nvPr/>
        </p:nvPicPr>
        <p:blipFill>
          <a:blip r:embed="rId4"/>
          <a:stretch>
            <a:fillRect/>
          </a:stretch>
        </p:blipFill>
        <p:spPr>
          <a:xfrm>
            <a:off x="4769558" y="2740442"/>
            <a:ext cx="2524125" cy="3933825"/>
          </a:xfrm>
          <a:prstGeom prst="rect">
            <a:avLst/>
          </a:prstGeom>
        </p:spPr>
      </p:pic>
    </p:spTree>
    <p:extLst>
      <p:ext uri="{BB962C8B-B14F-4D97-AF65-F5344CB8AC3E}">
        <p14:creationId xmlns:p14="http://schemas.microsoft.com/office/powerpoint/2010/main" val="27749962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
            </a:r>
            <a:br>
              <a:rPr lang="en-GB" dirty="0" smtClean="0">
                <a:solidFill>
                  <a:srgbClr val="00B050"/>
                </a:solidFill>
              </a:rPr>
            </a:br>
            <a:r>
              <a:rPr lang="en-GB" dirty="0" smtClean="0">
                <a:solidFill>
                  <a:srgbClr val="00B050"/>
                </a:solidFill>
              </a:rPr>
              <a:t>1799–1814</a:t>
            </a:r>
            <a:r>
              <a:rPr lang="en-GB" dirty="0">
                <a:solidFill>
                  <a:srgbClr val="00B050"/>
                </a:solidFill>
              </a:rPr>
              <a:t>, </a:t>
            </a:r>
            <a:r>
              <a:rPr lang="en-GB" dirty="0" smtClean="0">
                <a:solidFill>
                  <a:srgbClr val="00B050"/>
                </a:solidFill>
              </a:rPr>
              <a:t>1815 </a:t>
            </a:r>
            <a:r>
              <a:rPr lang="en-GB" dirty="0">
                <a:solidFill>
                  <a:srgbClr val="00B050"/>
                </a:solidFill>
              </a:rPr>
              <a:t>Napoleonic </a:t>
            </a:r>
            <a:r>
              <a:rPr lang="en-GB" dirty="0" smtClean="0">
                <a:solidFill>
                  <a:srgbClr val="00B050"/>
                </a:solidFill>
              </a:rPr>
              <a:t>era – military campaigns</a:t>
            </a: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endParaRPr lang="en-US" dirty="0"/>
          </a:p>
        </p:txBody>
      </p:sp>
      <p:sp>
        <p:nvSpPr>
          <p:cNvPr id="5" name="Content Placeholder 1"/>
          <p:cNvSpPr txBox="1">
            <a:spLocks/>
          </p:cNvSpPr>
          <p:nvPr/>
        </p:nvSpPr>
        <p:spPr>
          <a:xfrm>
            <a:off x="4485939" y="1656726"/>
            <a:ext cx="7197074" cy="4785295"/>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0" indent="-457200" algn="r">
              <a:buClr>
                <a:srgbClr val="C66951"/>
              </a:buClr>
            </a:pPr>
            <a:r>
              <a:rPr lang="en-US" dirty="0" smtClean="0">
                <a:solidFill>
                  <a:srgbClr val="534949"/>
                </a:solidFill>
              </a:rPr>
              <a:t>1794: French </a:t>
            </a:r>
            <a:r>
              <a:rPr lang="en-US" dirty="0">
                <a:solidFill>
                  <a:srgbClr val="534949"/>
                </a:solidFill>
              </a:rPr>
              <a:t>military successes in Flanders.</a:t>
            </a:r>
          </a:p>
          <a:p>
            <a:pPr marL="457200" indent="-457200" algn="r">
              <a:buClr>
                <a:srgbClr val="C66951"/>
              </a:buClr>
            </a:pPr>
            <a:r>
              <a:rPr lang="en-US" dirty="0" smtClean="0">
                <a:solidFill>
                  <a:srgbClr val="534949"/>
                </a:solidFill>
              </a:rPr>
              <a:t>1796–1797: French </a:t>
            </a:r>
            <a:r>
              <a:rPr lang="en-US" dirty="0">
                <a:solidFill>
                  <a:srgbClr val="534949"/>
                </a:solidFill>
              </a:rPr>
              <a:t>military successes in Italian </a:t>
            </a:r>
            <a:r>
              <a:rPr lang="en-US" dirty="0" smtClean="0">
                <a:solidFill>
                  <a:srgbClr val="534949"/>
                </a:solidFill>
              </a:rPr>
              <a:t>states</a:t>
            </a:r>
            <a:r>
              <a:rPr lang="en-US" dirty="0">
                <a:solidFill>
                  <a:srgbClr val="534949"/>
                </a:solidFill>
              </a:rPr>
              <a:t>.</a:t>
            </a:r>
          </a:p>
          <a:p>
            <a:pPr marL="457200" indent="-457200" algn="r">
              <a:buClr>
                <a:srgbClr val="C66951"/>
              </a:buClr>
            </a:pPr>
            <a:r>
              <a:rPr lang="en-US" dirty="0" smtClean="0">
                <a:solidFill>
                  <a:srgbClr val="534949"/>
                </a:solidFill>
              </a:rPr>
              <a:t>1798–1801:  French </a:t>
            </a:r>
            <a:r>
              <a:rPr lang="en-US" dirty="0">
                <a:solidFill>
                  <a:srgbClr val="534949"/>
                </a:solidFill>
              </a:rPr>
              <a:t>military campaigns in </a:t>
            </a:r>
            <a:r>
              <a:rPr lang="en-US" dirty="0" smtClean="0">
                <a:solidFill>
                  <a:srgbClr val="534949"/>
                </a:solidFill>
              </a:rPr>
              <a:t>Egypt (eventually </a:t>
            </a:r>
            <a:r>
              <a:rPr lang="en-US" dirty="0">
                <a:solidFill>
                  <a:srgbClr val="534949"/>
                </a:solidFill>
              </a:rPr>
              <a:t>repelled by British).</a:t>
            </a:r>
          </a:p>
          <a:p>
            <a:pPr marL="457200" indent="-457200" algn="r">
              <a:buClr>
                <a:srgbClr val="C66951"/>
              </a:buClr>
            </a:pPr>
            <a:r>
              <a:rPr lang="en-US" dirty="0" smtClean="0">
                <a:solidFill>
                  <a:srgbClr val="534949"/>
                </a:solidFill>
              </a:rPr>
              <a:t>1799: Napoleon’s </a:t>
            </a:r>
            <a:r>
              <a:rPr lang="en-US" dirty="0">
                <a:solidFill>
                  <a:srgbClr val="534949"/>
                </a:solidFill>
              </a:rPr>
              <a:t>coup institutes dictatorship</a:t>
            </a:r>
          </a:p>
          <a:p>
            <a:pPr marL="457200" indent="-457200" algn="r">
              <a:buClr>
                <a:srgbClr val="C66951"/>
              </a:buClr>
            </a:pPr>
            <a:r>
              <a:rPr lang="en-US" dirty="0" smtClean="0">
                <a:solidFill>
                  <a:srgbClr val="534949"/>
                </a:solidFill>
              </a:rPr>
              <a:t>1803–1814, 1815: Napoleonic </a:t>
            </a:r>
            <a:r>
              <a:rPr lang="en-US" dirty="0">
                <a:solidFill>
                  <a:srgbClr val="534949"/>
                </a:solidFill>
              </a:rPr>
              <a:t>Wars: </a:t>
            </a:r>
            <a:r>
              <a:rPr lang="en-US" dirty="0" smtClean="0">
                <a:solidFill>
                  <a:srgbClr val="534949"/>
                </a:solidFill>
              </a:rPr>
              <a:t>Napoleon’s military successes </a:t>
            </a:r>
            <a:r>
              <a:rPr lang="en-US" dirty="0">
                <a:solidFill>
                  <a:srgbClr val="534949"/>
                </a:solidFill>
              </a:rPr>
              <a:t>bring much of continental </a:t>
            </a:r>
            <a:r>
              <a:rPr lang="en-US" dirty="0" smtClean="0">
                <a:solidFill>
                  <a:srgbClr val="534949"/>
                </a:solidFill>
              </a:rPr>
              <a:t>Europe </a:t>
            </a:r>
            <a:r>
              <a:rPr lang="en-US" dirty="0">
                <a:solidFill>
                  <a:srgbClr val="534949"/>
                </a:solidFill>
              </a:rPr>
              <a:t>under </a:t>
            </a:r>
            <a:r>
              <a:rPr lang="en-US" dirty="0" smtClean="0">
                <a:solidFill>
                  <a:srgbClr val="534949"/>
                </a:solidFill>
              </a:rPr>
              <a:t>(effective) French </a:t>
            </a:r>
            <a:r>
              <a:rPr lang="en-US" dirty="0">
                <a:solidFill>
                  <a:srgbClr val="534949"/>
                </a:solidFill>
              </a:rPr>
              <a:t>control.</a:t>
            </a:r>
          </a:p>
          <a:p>
            <a:pPr marL="457200" indent="-457200" algn="r">
              <a:buClr>
                <a:srgbClr val="C66951"/>
              </a:buClr>
            </a:pPr>
            <a:r>
              <a:rPr lang="en-US" dirty="0">
                <a:solidFill>
                  <a:srgbClr val="534949"/>
                </a:solidFill>
              </a:rPr>
              <a:t> </a:t>
            </a:r>
            <a:r>
              <a:rPr lang="en-US" dirty="0" smtClean="0">
                <a:solidFill>
                  <a:srgbClr val="534949"/>
                </a:solidFill>
              </a:rPr>
              <a:t>1814: Defeats </a:t>
            </a:r>
            <a:r>
              <a:rPr lang="en-US" dirty="0">
                <a:solidFill>
                  <a:srgbClr val="534949"/>
                </a:solidFill>
              </a:rPr>
              <a:t>in Europe led to </a:t>
            </a:r>
            <a:r>
              <a:rPr lang="en-US" dirty="0" smtClean="0">
                <a:solidFill>
                  <a:srgbClr val="534949"/>
                </a:solidFill>
              </a:rPr>
              <a:t>Napoleon being </a:t>
            </a:r>
            <a:r>
              <a:rPr lang="en-US" dirty="0">
                <a:solidFill>
                  <a:srgbClr val="534949"/>
                </a:solidFill>
              </a:rPr>
              <a:t>exiled to </a:t>
            </a:r>
            <a:r>
              <a:rPr lang="en-US" dirty="0" smtClean="0">
                <a:solidFill>
                  <a:srgbClr val="534949"/>
                </a:solidFill>
              </a:rPr>
              <a:t>Elba</a:t>
            </a:r>
          </a:p>
          <a:p>
            <a:pPr marL="457200" indent="-457200" algn="r">
              <a:buClr>
                <a:srgbClr val="C66951"/>
              </a:buClr>
            </a:pPr>
            <a:r>
              <a:rPr lang="en-US" dirty="0" smtClean="0">
                <a:solidFill>
                  <a:srgbClr val="534949"/>
                </a:solidFill>
              </a:rPr>
              <a:t>1815 Napoleon returns to France; eventually defeated in Battle of Waterloo; Bourbon monarchy re-established; Napoleon exiled to St Helena</a:t>
            </a:r>
            <a:endParaRPr lang="en-US" dirty="0">
              <a:solidFill>
                <a:srgbClr val="534949"/>
              </a:solidFill>
            </a:endParaRPr>
          </a:p>
        </p:txBody>
      </p:sp>
      <p:pic>
        <p:nvPicPr>
          <p:cNvPr id="4" name="Picture 3"/>
          <p:cNvPicPr>
            <a:picLocks noChangeAspect="1"/>
          </p:cNvPicPr>
          <p:nvPr/>
        </p:nvPicPr>
        <p:blipFill>
          <a:blip r:embed="rId3"/>
          <a:stretch>
            <a:fillRect/>
          </a:stretch>
        </p:blipFill>
        <p:spPr>
          <a:xfrm>
            <a:off x="192717" y="1656726"/>
            <a:ext cx="3733824" cy="2166780"/>
          </a:xfrm>
          <a:prstGeom prst="rect">
            <a:avLst/>
          </a:prstGeom>
        </p:spPr>
      </p:pic>
      <p:sp>
        <p:nvSpPr>
          <p:cNvPr id="6" name="Rectangle 5"/>
          <p:cNvSpPr/>
          <p:nvPr/>
        </p:nvSpPr>
        <p:spPr>
          <a:xfrm>
            <a:off x="192717" y="3823506"/>
            <a:ext cx="4949438" cy="769441"/>
          </a:xfrm>
          <a:prstGeom prst="rect">
            <a:avLst/>
          </a:prstGeom>
        </p:spPr>
        <p:txBody>
          <a:bodyPr wrap="square">
            <a:spAutoFit/>
          </a:bodyPr>
          <a:lstStyle/>
          <a:p>
            <a:r>
              <a:rPr lang="en-GB" sz="1300" dirty="0">
                <a:solidFill>
                  <a:prstClr val="black"/>
                </a:solidFill>
              </a:rPr>
              <a:t>‘Seizing the Italian Relics,’ George Cruickshank (1814); </a:t>
            </a:r>
            <a:r>
              <a:rPr lang="en-US" sz="1300" dirty="0">
                <a:solidFill>
                  <a:prstClr val="black"/>
                </a:solidFill>
              </a:rPr>
              <a:t>‘Bonaparte Before the Sphinx’ by Jean-Léon </a:t>
            </a:r>
            <a:r>
              <a:rPr lang="en-US" sz="1300" dirty="0" err="1">
                <a:solidFill>
                  <a:prstClr val="black"/>
                </a:solidFill>
              </a:rPr>
              <a:t>Gérôme</a:t>
            </a:r>
            <a:r>
              <a:rPr lang="en-US" sz="1300" dirty="0">
                <a:solidFill>
                  <a:prstClr val="black"/>
                </a:solidFill>
              </a:rPr>
              <a:t> (1867–1868) </a:t>
            </a:r>
          </a:p>
          <a:p>
            <a:endParaRPr lang="en-GB" dirty="0">
              <a:solidFill>
                <a:prstClr val="black"/>
              </a:solidFill>
            </a:endParaRPr>
          </a:p>
        </p:txBody>
      </p:sp>
      <p:pic>
        <p:nvPicPr>
          <p:cNvPr id="7" name="Picture 6"/>
          <p:cNvPicPr>
            <a:picLocks noChangeAspect="1"/>
          </p:cNvPicPr>
          <p:nvPr/>
        </p:nvPicPr>
        <p:blipFill>
          <a:blip r:embed="rId4"/>
          <a:stretch>
            <a:fillRect/>
          </a:stretch>
        </p:blipFill>
        <p:spPr>
          <a:xfrm>
            <a:off x="192717" y="4442172"/>
            <a:ext cx="3733824" cy="2212801"/>
          </a:xfrm>
          <a:prstGeom prst="rect">
            <a:avLst/>
          </a:prstGeom>
        </p:spPr>
      </p:pic>
    </p:spTree>
    <p:extLst>
      <p:ext uri="{BB962C8B-B14F-4D97-AF65-F5344CB8AC3E}">
        <p14:creationId xmlns:p14="http://schemas.microsoft.com/office/powerpoint/2010/main" val="8268278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GB" dirty="0" smtClean="0"/>
              <a:t>Zenith of Napoleonic Empire, c. 1810</a:t>
            </a:r>
            <a:endParaRPr lang="en-US" dirty="0"/>
          </a:p>
        </p:txBody>
      </p:sp>
      <p:sp>
        <p:nvSpPr>
          <p:cNvPr id="3" name="Title 2"/>
          <p:cNvSpPr>
            <a:spLocks noGrp="1"/>
          </p:cNvSpPr>
          <p:nvPr>
            <p:ph type="title"/>
          </p:nvPr>
        </p:nvSpPr>
        <p:spPr>
          <a:xfrm>
            <a:off x="-2662990" y="2325676"/>
            <a:ext cx="8432800" cy="1828800"/>
          </a:xfrm>
        </p:spPr>
        <p:txBody>
          <a:bodyPr/>
          <a:lstStyle/>
          <a:p>
            <a:endParaRPr lang="en-US"/>
          </a:p>
        </p:txBody>
      </p:sp>
      <p:pic>
        <p:nvPicPr>
          <p:cNvPr id="4" name="Picture 3"/>
          <p:cNvPicPr>
            <a:picLocks noChangeAspect="1"/>
          </p:cNvPicPr>
          <p:nvPr/>
        </p:nvPicPr>
        <p:blipFill>
          <a:blip r:embed="rId3"/>
          <a:stretch>
            <a:fillRect/>
          </a:stretch>
        </p:blipFill>
        <p:spPr>
          <a:xfrm>
            <a:off x="388878" y="159065"/>
            <a:ext cx="8562618" cy="6560191"/>
          </a:xfrm>
          <a:prstGeom prst="rect">
            <a:avLst/>
          </a:prstGeom>
        </p:spPr>
      </p:pic>
    </p:spTree>
    <p:extLst>
      <p:ext uri="{BB962C8B-B14F-4D97-AF65-F5344CB8AC3E}">
        <p14:creationId xmlns:p14="http://schemas.microsoft.com/office/powerpoint/2010/main" val="24597474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Napoleonic code</a:t>
            </a:r>
            <a:endParaRPr lang="en-US" dirty="0">
              <a:solidFill>
                <a:srgbClr val="00B050"/>
              </a:solidFill>
            </a:endParaRPr>
          </a:p>
        </p:txBody>
      </p:sp>
      <p:pic>
        <p:nvPicPr>
          <p:cNvPr id="5" name="Picture 4"/>
          <p:cNvPicPr>
            <a:picLocks noChangeAspect="1"/>
          </p:cNvPicPr>
          <p:nvPr/>
        </p:nvPicPr>
        <p:blipFill>
          <a:blip r:embed="rId3"/>
          <a:stretch>
            <a:fillRect/>
          </a:stretch>
        </p:blipFill>
        <p:spPr>
          <a:xfrm>
            <a:off x="8520056" y="1601178"/>
            <a:ext cx="3671944" cy="4399405"/>
          </a:xfrm>
          <a:prstGeom prst="rect">
            <a:avLst/>
          </a:prstGeom>
        </p:spPr>
      </p:pic>
      <p:sp>
        <p:nvSpPr>
          <p:cNvPr id="6" name="Content Placeholder 1"/>
          <p:cNvSpPr txBox="1">
            <a:spLocks/>
          </p:cNvSpPr>
          <p:nvPr/>
        </p:nvSpPr>
        <p:spPr>
          <a:xfrm>
            <a:off x="192505" y="1601178"/>
            <a:ext cx="8327551" cy="5072337"/>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US" sz="2800" dirty="0"/>
              <a:t>Code Civil des </a:t>
            </a:r>
            <a:r>
              <a:rPr lang="en-US" sz="2800" dirty="0" err="1" smtClean="0"/>
              <a:t>Français</a:t>
            </a:r>
            <a:r>
              <a:rPr lang="en-US" sz="2800" dirty="0" smtClean="0"/>
              <a:t> instituted, March 1804 </a:t>
            </a:r>
            <a:r>
              <a:rPr lang="en-US" sz="2800" dirty="0"/>
              <a:t>(renamed Code </a:t>
            </a:r>
            <a:r>
              <a:rPr lang="en-US" sz="2800" dirty="0" smtClean="0"/>
              <a:t>Napoléon, 1807)</a:t>
            </a:r>
            <a:endParaRPr lang="en-GB" sz="2800" dirty="0" smtClean="0">
              <a:solidFill>
                <a:srgbClr val="534949"/>
              </a:solidFill>
            </a:endParaRPr>
          </a:p>
          <a:p>
            <a:pPr>
              <a:buClr>
                <a:srgbClr val="C66951"/>
              </a:buClr>
            </a:pPr>
            <a:r>
              <a:rPr lang="en-GB" sz="2800" dirty="0" smtClean="0">
                <a:solidFill>
                  <a:srgbClr val="534949"/>
                </a:solidFill>
              </a:rPr>
              <a:t>Legal system in image of Revolution extended to areas under French authority</a:t>
            </a:r>
          </a:p>
          <a:p>
            <a:pPr>
              <a:buClr>
                <a:srgbClr val="C66951"/>
              </a:buClr>
            </a:pPr>
            <a:r>
              <a:rPr lang="en-GB" sz="2800" dirty="0" smtClean="0">
                <a:solidFill>
                  <a:srgbClr val="534949"/>
                </a:solidFill>
              </a:rPr>
              <a:t>Civil liberties guaranteed – all males equal</a:t>
            </a:r>
          </a:p>
          <a:p>
            <a:pPr>
              <a:buClr>
                <a:srgbClr val="C66951"/>
              </a:buClr>
            </a:pPr>
            <a:r>
              <a:rPr lang="en-GB" sz="2800" dirty="0" smtClean="0">
                <a:solidFill>
                  <a:srgbClr val="534949"/>
                </a:solidFill>
              </a:rPr>
              <a:t>‘Progressive’ e.g. no laws against homosexuality, civil divorce laws</a:t>
            </a:r>
          </a:p>
          <a:p>
            <a:pPr marL="45720" indent="0" algn="r">
              <a:buClr>
                <a:srgbClr val="C66951"/>
              </a:buClr>
              <a:buNone/>
            </a:pPr>
            <a:endParaRPr lang="en-GB" dirty="0" smtClean="0">
              <a:solidFill>
                <a:srgbClr val="FF0000"/>
              </a:solidFill>
            </a:endParaRPr>
          </a:p>
          <a:p>
            <a:pPr marL="45720" indent="0" algn="r">
              <a:buClr>
                <a:srgbClr val="C66951"/>
              </a:buClr>
              <a:buNone/>
            </a:pPr>
            <a:r>
              <a:rPr lang="en-GB" dirty="0" smtClean="0">
                <a:solidFill>
                  <a:srgbClr val="FF0000"/>
                </a:solidFill>
              </a:rPr>
              <a:t>Napoleon: </a:t>
            </a:r>
            <a:r>
              <a:rPr lang="en-US" dirty="0" smtClean="0">
                <a:solidFill>
                  <a:srgbClr val="FF0000"/>
                </a:solidFill>
              </a:rPr>
              <a:t>“</a:t>
            </a:r>
            <a:r>
              <a:rPr lang="en-US" dirty="0">
                <a:solidFill>
                  <a:srgbClr val="FF0000"/>
                </a:solidFill>
              </a:rPr>
              <a:t>My real glory is not the </a:t>
            </a:r>
            <a:r>
              <a:rPr lang="en-US" dirty="0" smtClean="0">
                <a:solidFill>
                  <a:srgbClr val="FF0000"/>
                </a:solidFill>
              </a:rPr>
              <a:t>battles </a:t>
            </a:r>
            <a:r>
              <a:rPr lang="en-US" dirty="0">
                <a:solidFill>
                  <a:srgbClr val="FF0000"/>
                </a:solidFill>
              </a:rPr>
              <a:t>I won, for </a:t>
            </a:r>
            <a:r>
              <a:rPr lang="en-US" dirty="0" smtClean="0">
                <a:solidFill>
                  <a:srgbClr val="FF0000"/>
                </a:solidFill>
              </a:rPr>
              <a:t>Waterloo’s defeat </a:t>
            </a:r>
            <a:r>
              <a:rPr lang="en-US" dirty="0">
                <a:solidFill>
                  <a:srgbClr val="FF0000"/>
                </a:solidFill>
              </a:rPr>
              <a:t>will destroy the memory of as many </a:t>
            </a:r>
            <a:r>
              <a:rPr lang="en-US" dirty="0" smtClean="0">
                <a:solidFill>
                  <a:srgbClr val="FF0000"/>
                </a:solidFill>
              </a:rPr>
              <a:t>victories … What </a:t>
            </a:r>
            <a:r>
              <a:rPr lang="en-US" dirty="0">
                <a:solidFill>
                  <a:srgbClr val="FF0000"/>
                </a:solidFill>
              </a:rPr>
              <a:t>nothing will destroy, what will live forever, is my Civil Code</a:t>
            </a:r>
            <a:r>
              <a:rPr lang="en-US" dirty="0" smtClean="0">
                <a:solidFill>
                  <a:srgbClr val="FF0000"/>
                </a:solidFill>
              </a:rPr>
              <a:t>.”</a:t>
            </a:r>
            <a:r>
              <a:rPr lang="en-GB" dirty="0" smtClean="0">
                <a:solidFill>
                  <a:srgbClr val="FF0000"/>
                </a:solidFill>
              </a:rPr>
              <a:t> </a:t>
            </a:r>
            <a:endParaRPr lang="en-US" dirty="0">
              <a:solidFill>
                <a:srgbClr val="FF0000"/>
              </a:solidFill>
            </a:endParaRPr>
          </a:p>
        </p:txBody>
      </p:sp>
    </p:spTree>
    <p:extLst>
      <p:ext uri="{BB962C8B-B14F-4D97-AF65-F5344CB8AC3E}">
        <p14:creationId xmlns:p14="http://schemas.microsoft.com/office/powerpoint/2010/main" val="28638560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br>
              <a:rPr lang="en-GB" dirty="0" smtClean="0"/>
            </a:br>
            <a:r>
              <a:rPr lang="en-GB" dirty="0"/>
              <a:t/>
            </a:r>
            <a:br>
              <a:rPr lang="en-GB" dirty="0"/>
            </a:br>
            <a:r>
              <a:rPr lang="en-GB" dirty="0" smtClean="0"/>
              <a:t>Bourbon restoration (1814–1815, 1815–1830)</a:t>
            </a:r>
            <a:br>
              <a:rPr lang="en-GB" dirty="0" smtClean="0"/>
            </a:br>
            <a:r>
              <a:rPr lang="en-GB" dirty="0" smtClean="0"/>
              <a:t/>
            </a:r>
            <a:br>
              <a:rPr lang="en-GB" dirty="0" smtClean="0"/>
            </a:br>
            <a:endParaRPr lang="en-US" dirty="0"/>
          </a:p>
        </p:txBody>
      </p:sp>
      <p:pic>
        <p:nvPicPr>
          <p:cNvPr id="3" name="Picture 2"/>
          <p:cNvPicPr>
            <a:picLocks noChangeAspect="1"/>
          </p:cNvPicPr>
          <p:nvPr/>
        </p:nvPicPr>
        <p:blipFill>
          <a:blip r:embed="rId3"/>
          <a:stretch>
            <a:fillRect/>
          </a:stretch>
        </p:blipFill>
        <p:spPr>
          <a:xfrm>
            <a:off x="225909" y="2046515"/>
            <a:ext cx="5540381" cy="4633144"/>
          </a:xfrm>
          <a:prstGeom prst="rect">
            <a:avLst/>
          </a:prstGeom>
        </p:spPr>
      </p:pic>
      <p:sp>
        <p:nvSpPr>
          <p:cNvPr id="4" name="Rectangle 3"/>
          <p:cNvSpPr/>
          <p:nvPr/>
        </p:nvSpPr>
        <p:spPr>
          <a:xfrm>
            <a:off x="327510" y="1784905"/>
            <a:ext cx="3460376" cy="523220"/>
          </a:xfrm>
          <a:prstGeom prst="rect">
            <a:avLst/>
          </a:prstGeom>
        </p:spPr>
        <p:txBody>
          <a:bodyPr wrap="square">
            <a:spAutoFit/>
          </a:bodyPr>
          <a:lstStyle/>
          <a:p>
            <a:r>
              <a:rPr lang="en-US" sz="1400" dirty="0" smtClean="0"/>
              <a:t>Louis XVIII’s return to Paris, Aug 29 1814 by  Theodor </a:t>
            </a:r>
            <a:r>
              <a:rPr lang="en-US" sz="1400" dirty="0" err="1" smtClean="0"/>
              <a:t>Hoffbauer</a:t>
            </a:r>
            <a:r>
              <a:rPr lang="en-US" sz="1400" dirty="0" smtClean="0"/>
              <a:t> (1885)</a:t>
            </a:r>
            <a:endParaRPr lang="en-US" sz="1400" dirty="0"/>
          </a:p>
        </p:txBody>
      </p:sp>
      <p:pic>
        <p:nvPicPr>
          <p:cNvPr id="6" name="Picture 5"/>
          <p:cNvPicPr>
            <a:picLocks noChangeAspect="1"/>
          </p:cNvPicPr>
          <p:nvPr/>
        </p:nvPicPr>
        <p:blipFill>
          <a:blip r:embed="rId4"/>
          <a:stretch>
            <a:fillRect/>
          </a:stretch>
        </p:blipFill>
        <p:spPr>
          <a:xfrm>
            <a:off x="5819887" y="1615276"/>
            <a:ext cx="6161590" cy="5064382"/>
          </a:xfrm>
          <a:prstGeom prst="rect">
            <a:avLst/>
          </a:prstGeom>
        </p:spPr>
      </p:pic>
      <p:sp>
        <p:nvSpPr>
          <p:cNvPr id="7" name="Rectangle 6"/>
          <p:cNvSpPr/>
          <p:nvPr/>
        </p:nvSpPr>
        <p:spPr>
          <a:xfrm>
            <a:off x="5911594" y="1872859"/>
            <a:ext cx="5771419" cy="646331"/>
          </a:xfrm>
          <a:prstGeom prst="rect">
            <a:avLst/>
          </a:prstGeom>
        </p:spPr>
        <p:txBody>
          <a:bodyPr wrap="square">
            <a:spAutoFit/>
          </a:bodyPr>
          <a:lstStyle/>
          <a:p>
            <a:r>
              <a:rPr lang="en-US" dirty="0" smtClean="0">
                <a:solidFill>
                  <a:srgbClr val="FFFF00"/>
                </a:solidFill>
              </a:rPr>
              <a:t>‘Allegory’ of Bourbon Restoration, by Louis-Philippe </a:t>
            </a:r>
            <a:r>
              <a:rPr lang="en-US" dirty="0" err="1" smtClean="0">
                <a:solidFill>
                  <a:srgbClr val="FFFF00"/>
                </a:solidFill>
              </a:rPr>
              <a:t>Crépin</a:t>
            </a:r>
            <a:r>
              <a:rPr lang="en-US" dirty="0" smtClean="0">
                <a:solidFill>
                  <a:srgbClr val="FFFF00"/>
                </a:solidFill>
              </a:rPr>
              <a:t> (1814)</a:t>
            </a:r>
            <a:endParaRPr lang="en-US" dirty="0">
              <a:solidFill>
                <a:srgbClr val="FFFF00"/>
              </a:solidFill>
            </a:endParaRPr>
          </a:p>
        </p:txBody>
      </p:sp>
    </p:spTree>
    <p:extLst>
      <p:ext uri="{BB962C8B-B14F-4D97-AF65-F5344CB8AC3E}">
        <p14:creationId xmlns:p14="http://schemas.microsoft.com/office/powerpoint/2010/main" val="383741614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646</TotalTime>
  <Words>1682</Words>
  <Application>Microsoft Office PowerPoint</Application>
  <PresentationFormat>Widescreen</PresentationFormat>
  <Paragraphs>199</Paragraphs>
  <Slides>24</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Franklin Gothic Medium</vt:lpstr>
      <vt:lpstr>Symbol</vt:lpstr>
      <vt:lpstr>Times New Roman</vt:lpstr>
      <vt:lpstr>Wingdings</vt:lpstr>
      <vt:lpstr>Wingdings 2</vt:lpstr>
      <vt:lpstr>1_Grid</vt:lpstr>
      <vt:lpstr>HPHI4005 Age of Revolution: lecture 6 French revolution: From Regicide to Empire to Restoration</vt:lpstr>
      <vt:lpstr>PowerPoint Presentation</vt:lpstr>
      <vt:lpstr>Debating ‘moderate’ revolution: Constitutions of September 1791 and june 1793</vt:lpstr>
      <vt:lpstr>‘radical’ revolution –Girondins</vt:lpstr>
      <vt:lpstr> ‘radical’ revolution –Jacobins club: Montagnards (the Mountain)  </vt:lpstr>
      <vt:lpstr>Montagnards vs. Girondins</vt:lpstr>
      <vt:lpstr>Montagnards vs. Girondins</vt:lpstr>
      <vt:lpstr>‘radical’ revolution – L’ami du peuple </vt:lpstr>
      <vt:lpstr>‘radical’ revolution – The terror</vt:lpstr>
      <vt:lpstr>ART And The REVOLution</vt:lpstr>
      <vt:lpstr>‘radical’ revolution –The Terror</vt:lpstr>
      <vt:lpstr>Robespierre, ‘On Political Morality,’  5 February 1794  </vt:lpstr>
      <vt:lpstr>‘radical’ revolution – revolutionary calendar</vt:lpstr>
      <vt:lpstr>‘radical’ revolution – revolutionary calendar</vt:lpstr>
      <vt:lpstr>‘radical’ revolution – The Festival of the Supreme Being</vt:lpstr>
      <vt:lpstr>National Convention, ‘The Cult of the Supreme Being,’ June 8 1794  </vt:lpstr>
      <vt:lpstr>Death of Robespierre, July 1794</vt:lpstr>
      <vt:lpstr>PowerPoint Presentation</vt:lpstr>
      <vt:lpstr>Thermidorian settlement and the directory </vt:lpstr>
      <vt:lpstr> 1799–1814, 1814–1815 Napoleonic era </vt:lpstr>
      <vt:lpstr> 1799–1814, 1815 Napoleonic era – military campaigns </vt:lpstr>
      <vt:lpstr>PowerPoint Presentation</vt:lpstr>
      <vt:lpstr>Napoleonic code</vt:lpstr>
      <vt:lpstr>#  Bourbon restoration (1814–1815, 1815–1830)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lecture 6 French revolution: From Regicide to Empire to Restoration</dc:title>
  <dc:creator>Alexander Scott</dc:creator>
  <cp:lastModifiedBy>Alexander Scott</cp:lastModifiedBy>
  <cp:revision>18</cp:revision>
  <cp:lastPrinted>2018-10-30T13:33:17Z</cp:lastPrinted>
  <dcterms:created xsi:type="dcterms:W3CDTF">2018-10-29T12:01:15Z</dcterms:created>
  <dcterms:modified xsi:type="dcterms:W3CDTF">2019-10-29T13:49:34Z</dcterms:modified>
</cp:coreProperties>
</file>