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61" r:id="rId8"/>
    <p:sldId id="259" r:id="rId9"/>
    <p:sldId id="260" r:id="rId10"/>
    <p:sldId id="2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C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C1A67EE-5AED-40EC-9E72-B23AD23ED55D}" v="190" dt="2021-03-14T17:30:14.556"/>
    <p1510:client id="{E2B0CE87-1BFE-B503-88A8-FDF7E7AA0DCC}" v="61" dt="2021-03-14T17:41:54.3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customXml" Target="../customXml/item2.xml"/><Relationship Id="rId16"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ily Hughes (2003400)" userId="S::2003400@student.uwtsd.ac.uk::54d472d3-ab04-4a33-be76-67c3796acd4b" providerId="AD" clId="Web-{E2B0CE87-1BFE-B503-88A8-FDF7E7AA0DCC}"/>
    <pc:docChg chg="modSld">
      <pc:chgData name="Emily Hughes (2003400)" userId="S::2003400@student.uwtsd.ac.uk::54d472d3-ab04-4a33-be76-67c3796acd4b" providerId="AD" clId="Web-{E2B0CE87-1BFE-B503-88A8-FDF7E7AA0DCC}" dt="2021-03-14T17:41:54.361" v="32" actId="1076"/>
      <pc:docMkLst>
        <pc:docMk/>
      </pc:docMkLst>
      <pc:sldChg chg="modSp">
        <pc:chgData name="Emily Hughes (2003400)" userId="S::2003400@student.uwtsd.ac.uk::54d472d3-ab04-4a33-be76-67c3796acd4b" providerId="AD" clId="Web-{E2B0CE87-1BFE-B503-88A8-FDF7E7AA0DCC}" dt="2021-03-14T17:41:54.361" v="32" actId="1076"/>
        <pc:sldMkLst>
          <pc:docMk/>
          <pc:sldMk cId="3067023503" sldId="260"/>
        </pc:sldMkLst>
        <pc:spChg chg="mod">
          <ac:chgData name="Emily Hughes (2003400)" userId="S::2003400@student.uwtsd.ac.uk::54d472d3-ab04-4a33-be76-67c3796acd4b" providerId="AD" clId="Web-{E2B0CE87-1BFE-B503-88A8-FDF7E7AA0DCC}" dt="2021-03-14T17:41:47.282" v="27" actId="14100"/>
          <ac:spMkLst>
            <pc:docMk/>
            <pc:sldMk cId="3067023503" sldId="260"/>
            <ac:spMk id="6" creationId="{F9D090B2-3457-4975-8CE2-8B7253B6BCA2}"/>
          </ac:spMkLst>
        </pc:spChg>
        <pc:spChg chg="mod">
          <ac:chgData name="Emily Hughes (2003400)" userId="S::2003400@student.uwtsd.ac.uk::54d472d3-ab04-4a33-be76-67c3796acd4b" providerId="AD" clId="Web-{E2B0CE87-1BFE-B503-88A8-FDF7E7AA0DCC}" dt="2021-03-14T17:41:40.173" v="24" actId="20577"/>
          <ac:spMkLst>
            <pc:docMk/>
            <pc:sldMk cId="3067023503" sldId="260"/>
            <ac:spMk id="8" creationId="{565BC1D8-7582-4F7D-B7D5-872DDD736B59}"/>
          </ac:spMkLst>
        </pc:spChg>
        <pc:spChg chg="mod">
          <ac:chgData name="Emily Hughes (2003400)" userId="S::2003400@student.uwtsd.ac.uk::54d472d3-ab04-4a33-be76-67c3796acd4b" providerId="AD" clId="Web-{E2B0CE87-1BFE-B503-88A8-FDF7E7AA0DCC}" dt="2021-03-14T17:41:43.642" v="25" actId="1076"/>
          <ac:spMkLst>
            <pc:docMk/>
            <pc:sldMk cId="3067023503" sldId="260"/>
            <ac:spMk id="11" creationId="{B4B8E97B-B35A-4BBD-AF9D-22026675D7CD}"/>
          </ac:spMkLst>
        </pc:spChg>
        <pc:spChg chg="mod">
          <ac:chgData name="Emily Hughes (2003400)" userId="S::2003400@student.uwtsd.ac.uk::54d472d3-ab04-4a33-be76-67c3796acd4b" providerId="AD" clId="Web-{E2B0CE87-1BFE-B503-88A8-FDF7E7AA0DCC}" dt="2021-03-14T17:41:54.361" v="32" actId="1076"/>
          <ac:spMkLst>
            <pc:docMk/>
            <pc:sldMk cId="3067023503" sldId="260"/>
            <ac:spMk id="12" creationId="{EC230E64-FFA5-4C66-BBA9-96777BAA02B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36FFD-44D5-4552-8864-6AA36213618E}"/>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60856F5-41D6-40EB-8132-28F877A6EF65}"/>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BE21806-C2ED-4B4B-9347-849DF6E2C752}"/>
              </a:ext>
            </a:extLst>
          </p:cNvPr>
          <p:cNvSpPr>
            <a:spLocks noGrp="1"/>
          </p:cNvSpPr>
          <p:nvPr>
            <p:ph type="dt" sz="half" idx="10"/>
          </p:nvPr>
        </p:nvSpPr>
        <p:spPr>
          <a:xfrm>
            <a:off x="838200" y="6356350"/>
            <a:ext cx="2743200" cy="365125"/>
          </a:xfrm>
          <a:prstGeom prst="rect">
            <a:avLst/>
          </a:prstGeom>
        </p:spPr>
        <p:txBody>
          <a:bodyPr/>
          <a:lstStyle/>
          <a:p>
            <a:fld id="{9C6AF5FD-5C6E-41D1-8CB7-4CFAA9E6D366}" type="datetimeFigureOut">
              <a:rPr lang="en-GB" smtClean="0"/>
              <a:t>14/03/2021</a:t>
            </a:fld>
            <a:endParaRPr lang="en-GB"/>
          </a:p>
        </p:txBody>
      </p:sp>
      <p:sp>
        <p:nvSpPr>
          <p:cNvPr id="5" name="Footer Placeholder 4">
            <a:extLst>
              <a:ext uri="{FF2B5EF4-FFF2-40B4-BE49-F238E27FC236}">
                <a16:creationId xmlns:a16="http://schemas.microsoft.com/office/drawing/2014/main" id="{D8A77EBA-4AF8-4E77-A8C6-8B51B4B11486}"/>
              </a:ext>
            </a:extLst>
          </p:cNvPr>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38F7F058-1B0F-4BF5-B4AF-5B0DBBFB8315}"/>
              </a:ext>
            </a:extLst>
          </p:cNvPr>
          <p:cNvSpPr>
            <a:spLocks noGrp="1"/>
          </p:cNvSpPr>
          <p:nvPr>
            <p:ph type="sldNum" sz="quarter" idx="12"/>
          </p:nvPr>
        </p:nvSpPr>
        <p:spPr>
          <a:xfrm>
            <a:off x="8610600" y="6356350"/>
            <a:ext cx="2743200" cy="365125"/>
          </a:xfrm>
          <a:prstGeom prst="rect">
            <a:avLst/>
          </a:prstGeom>
        </p:spPr>
        <p:txBody>
          <a:bodyPr/>
          <a:lstStyle/>
          <a:p>
            <a:fld id="{8273A24C-A94A-449B-A350-79B730F0B0AD}" type="slidenum">
              <a:rPr lang="en-GB" smtClean="0"/>
              <a:t>‹#›</a:t>
            </a:fld>
            <a:endParaRPr lang="en-GB"/>
          </a:p>
        </p:txBody>
      </p:sp>
    </p:spTree>
    <p:extLst>
      <p:ext uri="{BB962C8B-B14F-4D97-AF65-F5344CB8AC3E}">
        <p14:creationId xmlns:p14="http://schemas.microsoft.com/office/powerpoint/2010/main" val="35335873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0C3FB-93C7-49C4-94F9-8DCF5C85D8AD}"/>
              </a:ext>
            </a:extLst>
          </p:cNvPr>
          <p:cNvSpPr>
            <a:spLocks noGrp="1"/>
          </p:cNvSpPr>
          <p:nvPr>
            <p:ph type="title"/>
          </p:nvPr>
        </p:nvSpPr>
        <p:spPr>
          <a:xfrm>
            <a:off x="838200" y="365125"/>
            <a:ext cx="10515600" cy="1325563"/>
          </a:xfrm>
          <a:prstGeom prst="rect">
            <a:avLst/>
          </a:prstGeom>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03C6CEB-F537-4383-831E-4E165A9DA284}"/>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867562-335E-4669-84AA-4E463D6B2413}"/>
              </a:ext>
            </a:extLst>
          </p:cNvPr>
          <p:cNvSpPr>
            <a:spLocks noGrp="1"/>
          </p:cNvSpPr>
          <p:nvPr>
            <p:ph type="dt" sz="half" idx="10"/>
          </p:nvPr>
        </p:nvSpPr>
        <p:spPr>
          <a:xfrm>
            <a:off x="838200" y="6356350"/>
            <a:ext cx="2743200" cy="365125"/>
          </a:xfrm>
          <a:prstGeom prst="rect">
            <a:avLst/>
          </a:prstGeom>
        </p:spPr>
        <p:txBody>
          <a:bodyPr/>
          <a:lstStyle/>
          <a:p>
            <a:fld id="{9C6AF5FD-5C6E-41D1-8CB7-4CFAA9E6D366}" type="datetimeFigureOut">
              <a:rPr lang="en-GB" smtClean="0"/>
              <a:t>14/03/2021</a:t>
            </a:fld>
            <a:endParaRPr lang="en-GB"/>
          </a:p>
        </p:txBody>
      </p:sp>
      <p:sp>
        <p:nvSpPr>
          <p:cNvPr id="5" name="Footer Placeholder 4">
            <a:extLst>
              <a:ext uri="{FF2B5EF4-FFF2-40B4-BE49-F238E27FC236}">
                <a16:creationId xmlns:a16="http://schemas.microsoft.com/office/drawing/2014/main" id="{467FDB72-CA44-4ED4-AA47-4FF077D19974}"/>
              </a:ext>
            </a:extLst>
          </p:cNvPr>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80CA0022-BEE5-407B-8418-74AD0990204F}"/>
              </a:ext>
            </a:extLst>
          </p:cNvPr>
          <p:cNvSpPr>
            <a:spLocks noGrp="1"/>
          </p:cNvSpPr>
          <p:nvPr>
            <p:ph type="sldNum" sz="quarter" idx="12"/>
          </p:nvPr>
        </p:nvSpPr>
        <p:spPr>
          <a:xfrm>
            <a:off x="8610600" y="6356350"/>
            <a:ext cx="2743200" cy="365125"/>
          </a:xfrm>
          <a:prstGeom prst="rect">
            <a:avLst/>
          </a:prstGeom>
        </p:spPr>
        <p:txBody>
          <a:bodyPr/>
          <a:lstStyle/>
          <a:p>
            <a:fld id="{8273A24C-A94A-449B-A350-79B730F0B0AD}" type="slidenum">
              <a:rPr lang="en-GB" smtClean="0"/>
              <a:t>‹#›</a:t>
            </a:fld>
            <a:endParaRPr lang="en-GB"/>
          </a:p>
        </p:txBody>
      </p:sp>
    </p:spTree>
    <p:extLst>
      <p:ext uri="{BB962C8B-B14F-4D97-AF65-F5344CB8AC3E}">
        <p14:creationId xmlns:p14="http://schemas.microsoft.com/office/powerpoint/2010/main" val="387296249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7" Type="http://schemas.openxmlformats.org/officeDocument/2006/relationships/image" Target="../media/image3.sv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2.png"/><Relationship Id="rId5" Type="http://schemas.microsoft.com/office/2007/relationships/hdphoto" Target="../media/hdphoto1.wdp"/><Relationship Id="rId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CC99">
            <a:alpha val="50000"/>
          </a:srgbClr>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9463601A-71B0-43D6-9B7F-9078E7A59468}"/>
              </a:ext>
            </a:extLst>
          </p:cNvPr>
          <p:cNvGrpSpPr/>
          <p:nvPr userDrawn="1"/>
        </p:nvGrpSpPr>
        <p:grpSpPr>
          <a:xfrm>
            <a:off x="-4" y="-66675"/>
            <a:ext cx="457204" cy="6924678"/>
            <a:chOff x="-4" y="-66675"/>
            <a:chExt cx="457204" cy="6924678"/>
          </a:xfrm>
        </p:grpSpPr>
        <p:pic>
          <p:nvPicPr>
            <p:cNvPr id="1030" name="Picture 6" descr="Ancient Greece Meander Ancient Greek , ancient transparent background PNG  clipart | HiClipart">
              <a:extLst>
                <a:ext uri="{FF2B5EF4-FFF2-40B4-BE49-F238E27FC236}">
                  <a16:creationId xmlns:a16="http://schemas.microsoft.com/office/drawing/2014/main" id="{977455EB-C99E-48BA-9134-DADD6BABA5A1}"/>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b="61111"/>
            <a:stretch/>
          </p:blipFill>
          <p:spPr bwMode="auto">
            <a:xfrm rot="5400000">
              <a:off x="-568891" y="502216"/>
              <a:ext cx="1594981" cy="457200"/>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6" descr="Ancient Greece Meander Ancient Greek , ancient transparent background PNG  clipart | HiClipart">
              <a:extLst>
                <a:ext uri="{FF2B5EF4-FFF2-40B4-BE49-F238E27FC236}">
                  <a16:creationId xmlns:a16="http://schemas.microsoft.com/office/drawing/2014/main" id="{1714406C-A39F-4493-9B0B-AE1CB9C6E8E2}"/>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b="61111"/>
            <a:stretch/>
          </p:blipFill>
          <p:spPr bwMode="auto">
            <a:xfrm rot="5400000">
              <a:off x="-568893" y="1921442"/>
              <a:ext cx="1594981" cy="457200"/>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6" descr="Ancient Greece Meander Ancient Greek , ancient transparent background PNG  clipart | HiClipart">
              <a:extLst>
                <a:ext uri="{FF2B5EF4-FFF2-40B4-BE49-F238E27FC236}">
                  <a16:creationId xmlns:a16="http://schemas.microsoft.com/office/drawing/2014/main" id="{B66785EE-EFC4-42D8-AD44-1F9607105451}"/>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b="61111"/>
            <a:stretch/>
          </p:blipFill>
          <p:spPr bwMode="auto">
            <a:xfrm rot="5400000">
              <a:off x="-568895" y="3340669"/>
              <a:ext cx="1594981" cy="457200"/>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6" descr="Ancient Greece Meander Ancient Greek , ancient transparent background PNG  clipart | HiClipart">
              <a:extLst>
                <a:ext uri="{FF2B5EF4-FFF2-40B4-BE49-F238E27FC236}">
                  <a16:creationId xmlns:a16="http://schemas.microsoft.com/office/drawing/2014/main" id="{C5B4EE67-6B29-4644-A7B9-DDF082A02EEE}"/>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b="61111"/>
            <a:stretch/>
          </p:blipFill>
          <p:spPr bwMode="auto">
            <a:xfrm rot="5400000">
              <a:off x="-568891" y="4759895"/>
              <a:ext cx="1594981" cy="457200"/>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6" descr="Ancient Greece Meander Ancient Greek , ancient transparent background PNG  clipart | HiClipart">
              <a:extLst>
                <a:ext uri="{FF2B5EF4-FFF2-40B4-BE49-F238E27FC236}">
                  <a16:creationId xmlns:a16="http://schemas.microsoft.com/office/drawing/2014/main" id="{445196C2-8C28-4EFA-BD64-D0D9647E6E93}"/>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r="21769" b="61111"/>
            <a:stretch/>
          </p:blipFill>
          <p:spPr bwMode="auto">
            <a:xfrm rot="5400000">
              <a:off x="-395290" y="6005519"/>
              <a:ext cx="1247772" cy="457195"/>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9" name="Group 28">
            <a:extLst>
              <a:ext uri="{FF2B5EF4-FFF2-40B4-BE49-F238E27FC236}">
                <a16:creationId xmlns:a16="http://schemas.microsoft.com/office/drawing/2014/main" id="{36754FD8-262C-4B76-A07D-228107C03D2B}"/>
              </a:ext>
            </a:extLst>
          </p:cNvPr>
          <p:cNvGrpSpPr/>
          <p:nvPr userDrawn="1"/>
        </p:nvGrpSpPr>
        <p:grpSpPr>
          <a:xfrm>
            <a:off x="11696690" y="-62367"/>
            <a:ext cx="457204" cy="6924678"/>
            <a:chOff x="-4" y="-66675"/>
            <a:chExt cx="457204" cy="6924678"/>
          </a:xfrm>
        </p:grpSpPr>
        <p:pic>
          <p:nvPicPr>
            <p:cNvPr id="30" name="Picture 6" descr="Ancient Greece Meander Ancient Greek , ancient transparent background PNG  clipart | HiClipart">
              <a:extLst>
                <a:ext uri="{FF2B5EF4-FFF2-40B4-BE49-F238E27FC236}">
                  <a16:creationId xmlns:a16="http://schemas.microsoft.com/office/drawing/2014/main" id="{7D775CEE-DCE2-407B-AFBD-7C21869F2F63}"/>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b="61111"/>
            <a:stretch/>
          </p:blipFill>
          <p:spPr bwMode="auto">
            <a:xfrm rot="5400000">
              <a:off x="-568891" y="502216"/>
              <a:ext cx="1594981" cy="457200"/>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6" descr="Ancient Greece Meander Ancient Greek , ancient transparent background PNG  clipart | HiClipart">
              <a:extLst>
                <a:ext uri="{FF2B5EF4-FFF2-40B4-BE49-F238E27FC236}">
                  <a16:creationId xmlns:a16="http://schemas.microsoft.com/office/drawing/2014/main" id="{18807AEE-B73F-4E41-8297-091E5A603C1D}"/>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b="61111"/>
            <a:stretch/>
          </p:blipFill>
          <p:spPr bwMode="auto">
            <a:xfrm rot="5400000">
              <a:off x="-568893" y="1921442"/>
              <a:ext cx="1594981" cy="457200"/>
            </a:xfrm>
            <a:prstGeom prst="rect">
              <a:avLst/>
            </a:prstGeom>
            <a:noFill/>
            <a:extLst>
              <a:ext uri="{909E8E84-426E-40DD-AFC4-6F175D3DCCD1}">
                <a14:hiddenFill xmlns:a14="http://schemas.microsoft.com/office/drawing/2010/main">
                  <a:solidFill>
                    <a:srgbClr val="FFFFFF"/>
                  </a:solidFill>
                </a14:hiddenFill>
              </a:ext>
            </a:extLst>
          </p:spPr>
        </p:pic>
        <p:pic>
          <p:nvPicPr>
            <p:cNvPr id="32" name="Picture 6" descr="Ancient Greece Meander Ancient Greek , ancient transparent background PNG  clipart | HiClipart">
              <a:extLst>
                <a:ext uri="{FF2B5EF4-FFF2-40B4-BE49-F238E27FC236}">
                  <a16:creationId xmlns:a16="http://schemas.microsoft.com/office/drawing/2014/main" id="{0AD0D9CF-858F-45D0-9BA2-134B66410FEE}"/>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b="61111"/>
            <a:stretch/>
          </p:blipFill>
          <p:spPr bwMode="auto">
            <a:xfrm rot="5400000">
              <a:off x="-568895" y="3340669"/>
              <a:ext cx="1594981" cy="457200"/>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6" descr="Ancient Greece Meander Ancient Greek , ancient transparent background PNG  clipart | HiClipart">
              <a:extLst>
                <a:ext uri="{FF2B5EF4-FFF2-40B4-BE49-F238E27FC236}">
                  <a16:creationId xmlns:a16="http://schemas.microsoft.com/office/drawing/2014/main" id="{AB08035A-AF0A-450F-B662-86C589B2066B}"/>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b="61111"/>
            <a:stretch/>
          </p:blipFill>
          <p:spPr bwMode="auto">
            <a:xfrm rot="5400000">
              <a:off x="-568891" y="4759895"/>
              <a:ext cx="1594981" cy="457200"/>
            </a:xfrm>
            <a:prstGeom prst="rect">
              <a:avLst/>
            </a:prstGeom>
            <a:noFill/>
            <a:extLst>
              <a:ext uri="{909E8E84-426E-40DD-AFC4-6F175D3DCCD1}">
                <a14:hiddenFill xmlns:a14="http://schemas.microsoft.com/office/drawing/2010/main">
                  <a:solidFill>
                    <a:srgbClr val="FFFFFF"/>
                  </a:solidFill>
                </a14:hiddenFill>
              </a:ext>
            </a:extLst>
          </p:spPr>
        </p:pic>
        <p:pic>
          <p:nvPicPr>
            <p:cNvPr id="34" name="Picture 6" descr="Ancient Greece Meander Ancient Greek , ancient transparent background PNG  clipart | HiClipart">
              <a:extLst>
                <a:ext uri="{FF2B5EF4-FFF2-40B4-BE49-F238E27FC236}">
                  <a16:creationId xmlns:a16="http://schemas.microsoft.com/office/drawing/2014/main" id="{0FF33815-82C7-4A2E-AE50-4F46F1BC7C06}"/>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r="21769" b="61111"/>
            <a:stretch/>
          </p:blipFill>
          <p:spPr bwMode="auto">
            <a:xfrm rot="5400000">
              <a:off x="-395290" y="6005519"/>
              <a:ext cx="1247772" cy="457195"/>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8" name="Group 7">
            <a:extLst>
              <a:ext uri="{FF2B5EF4-FFF2-40B4-BE49-F238E27FC236}">
                <a16:creationId xmlns:a16="http://schemas.microsoft.com/office/drawing/2014/main" id="{F3CA901C-3490-4B90-8B8F-E62B5001B58A}"/>
              </a:ext>
            </a:extLst>
          </p:cNvPr>
          <p:cNvGrpSpPr/>
          <p:nvPr userDrawn="1"/>
        </p:nvGrpSpPr>
        <p:grpSpPr>
          <a:xfrm>
            <a:off x="376234" y="-4"/>
            <a:ext cx="11320455" cy="457208"/>
            <a:chOff x="376234" y="-4"/>
            <a:chExt cx="11320455" cy="457208"/>
          </a:xfrm>
        </p:grpSpPr>
        <p:grpSp>
          <p:nvGrpSpPr>
            <p:cNvPr id="35" name="Group 34">
              <a:extLst>
                <a:ext uri="{FF2B5EF4-FFF2-40B4-BE49-F238E27FC236}">
                  <a16:creationId xmlns:a16="http://schemas.microsoft.com/office/drawing/2014/main" id="{88FCDAC4-FCA8-43B4-BBF3-D8E4630F109A}"/>
                </a:ext>
              </a:extLst>
            </p:cNvPr>
            <p:cNvGrpSpPr/>
            <p:nvPr userDrawn="1"/>
          </p:nvGrpSpPr>
          <p:grpSpPr>
            <a:xfrm rot="16200000">
              <a:off x="3609971" y="-3233737"/>
              <a:ext cx="457204" cy="6924678"/>
              <a:chOff x="-4" y="-66675"/>
              <a:chExt cx="457204" cy="6924678"/>
            </a:xfrm>
          </p:grpSpPr>
          <p:pic>
            <p:nvPicPr>
              <p:cNvPr id="36" name="Picture 6" descr="Ancient Greece Meander Ancient Greek , ancient transparent background PNG  clipart | HiClipart">
                <a:extLst>
                  <a:ext uri="{FF2B5EF4-FFF2-40B4-BE49-F238E27FC236}">
                    <a16:creationId xmlns:a16="http://schemas.microsoft.com/office/drawing/2014/main" id="{FA0342AC-F342-483A-8900-3FD1B4CCDCBB}"/>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b="61111"/>
              <a:stretch/>
            </p:blipFill>
            <p:spPr bwMode="auto">
              <a:xfrm rot="5400000">
                <a:off x="-568891" y="502216"/>
                <a:ext cx="1594981" cy="457200"/>
              </a:xfrm>
              <a:prstGeom prst="rect">
                <a:avLst/>
              </a:prstGeom>
              <a:noFill/>
              <a:extLst>
                <a:ext uri="{909E8E84-426E-40DD-AFC4-6F175D3DCCD1}">
                  <a14:hiddenFill xmlns:a14="http://schemas.microsoft.com/office/drawing/2010/main">
                    <a:solidFill>
                      <a:srgbClr val="FFFFFF"/>
                    </a:solidFill>
                  </a14:hiddenFill>
                </a:ext>
              </a:extLst>
            </p:spPr>
          </p:pic>
          <p:pic>
            <p:nvPicPr>
              <p:cNvPr id="37" name="Picture 6" descr="Ancient Greece Meander Ancient Greek , ancient transparent background PNG  clipart | HiClipart">
                <a:extLst>
                  <a:ext uri="{FF2B5EF4-FFF2-40B4-BE49-F238E27FC236}">
                    <a16:creationId xmlns:a16="http://schemas.microsoft.com/office/drawing/2014/main" id="{BE4E60E1-E3B4-4F14-83C7-494F9B033BDB}"/>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b="61111"/>
              <a:stretch/>
            </p:blipFill>
            <p:spPr bwMode="auto">
              <a:xfrm rot="5400000">
                <a:off x="-568893" y="1921442"/>
                <a:ext cx="1594981" cy="457200"/>
              </a:xfrm>
              <a:prstGeom prst="rect">
                <a:avLst/>
              </a:prstGeom>
              <a:noFill/>
              <a:extLst>
                <a:ext uri="{909E8E84-426E-40DD-AFC4-6F175D3DCCD1}">
                  <a14:hiddenFill xmlns:a14="http://schemas.microsoft.com/office/drawing/2010/main">
                    <a:solidFill>
                      <a:srgbClr val="FFFFFF"/>
                    </a:solidFill>
                  </a14:hiddenFill>
                </a:ext>
              </a:extLst>
            </p:spPr>
          </p:pic>
          <p:pic>
            <p:nvPicPr>
              <p:cNvPr id="38" name="Picture 6" descr="Ancient Greece Meander Ancient Greek , ancient transparent background PNG  clipart | HiClipart">
                <a:extLst>
                  <a:ext uri="{FF2B5EF4-FFF2-40B4-BE49-F238E27FC236}">
                    <a16:creationId xmlns:a16="http://schemas.microsoft.com/office/drawing/2014/main" id="{7314513E-AB99-490F-8731-4A2F4E4BA39F}"/>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b="61111"/>
              <a:stretch/>
            </p:blipFill>
            <p:spPr bwMode="auto">
              <a:xfrm rot="5400000">
                <a:off x="-568895" y="3340669"/>
                <a:ext cx="1594981" cy="457200"/>
              </a:xfrm>
              <a:prstGeom prst="rect">
                <a:avLst/>
              </a:prstGeom>
              <a:noFill/>
              <a:extLst>
                <a:ext uri="{909E8E84-426E-40DD-AFC4-6F175D3DCCD1}">
                  <a14:hiddenFill xmlns:a14="http://schemas.microsoft.com/office/drawing/2010/main">
                    <a:solidFill>
                      <a:srgbClr val="FFFFFF"/>
                    </a:solidFill>
                  </a14:hiddenFill>
                </a:ext>
              </a:extLst>
            </p:spPr>
          </p:pic>
          <p:pic>
            <p:nvPicPr>
              <p:cNvPr id="39" name="Picture 6" descr="Ancient Greece Meander Ancient Greek , ancient transparent background PNG  clipart | HiClipart">
                <a:extLst>
                  <a:ext uri="{FF2B5EF4-FFF2-40B4-BE49-F238E27FC236}">
                    <a16:creationId xmlns:a16="http://schemas.microsoft.com/office/drawing/2014/main" id="{FFC06D4C-3A71-468A-B475-9A15BED8BDB6}"/>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b="61111"/>
              <a:stretch/>
            </p:blipFill>
            <p:spPr bwMode="auto">
              <a:xfrm rot="5400000">
                <a:off x="-568891" y="4759895"/>
                <a:ext cx="1594981" cy="457200"/>
              </a:xfrm>
              <a:prstGeom prst="rect">
                <a:avLst/>
              </a:prstGeom>
              <a:noFill/>
              <a:extLst>
                <a:ext uri="{909E8E84-426E-40DD-AFC4-6F175D3DCCD1}">
                  <a14:hiddenFill xmlns:a14="http://schemas.microsoft.com/office/drawing/2010/main">
                    <a:solidFill>
                      <a:srgbClr val="FFFFFF"/>
                    </a:solidFill>
                  </a14:hiddenFill>
                </a:ext>
              </a:extLst>
            </p:spPr>
          </p:pic>
          <p:pic>
            <p:nvPicPr>
              <p:cNvPr id="40" name="Picture 6" descr="Ancient Greece Meander Ancient Greek , ancient transparent background PNG  clipart | HiClipart">
                <a:extLst>
                  <a:ext uri="{FF2B5EF4-FFF2-40B4-BE49-F238E27FC236}">
                    <a16:creationId xmlns:a16="http://schemas.microsoft.com/office/drawing/2014/main" id="{ED502CAA-39ED-445B-B18A-98AAB0184CC4}"/>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r="21769" b="61111"/>
              <a:stretch/>
            </p:blipFill>
            <p:spPr bwMode="auto">
              <a:xfrm rot="5400000">
                <a:off x="-395290" y="6005519"/>
                <a:ext cx="1247772" cy="457195"/>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41" name="Group 40">
              <a:extLst>
                <a:ext uri="{FF2B5EF4-FFF2-40B4-BE49-F238E27FC236}">
                  <a16:creationId xmlns:a16="http://schemas.microsoft.com/office/drawing/2014/main" id="{91E633D4-2C87-4C1E-826B-8853D7A911D0}"/>
                </a:ext>
              </a:extLst>
            </p:cNvPr>
            <p:cNvGrpSpPr/>
            <p:nvPr userDrawn="1"/>
          </p:nvGrpSpPr>
          <p:grpSpPr>
            <a:xfrm rot="16200000">
              <a:off x="9210436" y="-2029054"/>
              <a:ext cx="457204" cy="4515303"/>
              <a:chOff x="-4" y="-66675"/>
              <a:chExt cx="457204" cy="4515303"/>
            </a:xfrm>
          </p:grpSpPr>
          <p:pic>
            <p:nvPicPr>
              <p:cNvPr id="42" name="Picture 6" descr="Ancient Greece Meander Ancient Greek , ancient transparent background PNG  clipart | HiClipart">
                <a:extLst>
                  <a:ext uri="{FF2B5EF4-FFF2-40B4-BE49-F238E27FC236}">
                    <a16:creationId xmlns:a16="http://schemas.microsoft.com/office/drawing/2014/main" id="{8D369D7F-12CB-4779-9197-0A670A8DE2A6}"/>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b="61111"/>
              <a:stretch/>
            </p:blipFill>
            <p:spPr bwMode="auto">
              <a:xfrm rot="5400000">
                <a:off x="-568891" y="502216"/>
                <a:ext cx="1594981" cy="457200"/>
              </a:xfrm>
              <a:prstGeom prst="rect">
                <a:avLst/>
              </a:prstGeom>
              <a:noFill/>
              <a:extLst>
                <a:ext uri="{909E8E84-426E-40DD-AFC4-6F175D3DCCD1}">
                  <a14:hiddenFill xmlns:a14="http://schemas.microsoft.com/office/drawing/2010/main">
                    <a:solidFill>
                      <a:srgbClr val="FFFFFF"/>
                    </a:solidFill>
                  </a14:hiddenFill>
                </a:ext>
              </a:extLst>
            </p:spPr>
          </p:pic>
          <p:pic>
            <p:nvPicPr>
              <p:cNvPr id="43" name="Picture 6" descr="Ancient Greece Meander Ancient Greek , ancient transparent background PNG  clipart | HiClipart">
                <a:extLst>
                  <a:ext uri="{FF2B5EF4-FFF2-40B4-BE49-F238E27FC236}">
                    <a16:creationId xmlns:a16="http://schemas.microsoft.com/office/drawing/2014/main" id="{714EA8F6-DBB1-40EA-B60C-1826421B2CC6}"/>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b="61111"/>
              <a:stretch/>
            </p:blipFill>
            <p:spPr bwMode="auto">
              <a:xfrm rot="5400000">
                <a:off x="-568893" y="1921442"/>
                <a:ext cx="1594981" cy="457200"/>
              </a:xfrm>
              <a:prstGeom prst="rect">
                <a:avLst/>
              </a:prstGeom>
              <a:noFill/>
              <a:extLst>
                <a:ext uri="{909E8E84-426E-40DD-AFC4-6F175D3DCCD1}">
                  <a14:hiddenFill xmlns:a14="http://schemas.microsoft.com/office/drawing/2010/main">
                    <a:solidFill>
                      <a:srgbClr val="FFFFFF"/>
                    </a:solidFill>
                  </a14:hiddenFill>
                </a:ext>
              </a:extLst>
            </p:spPr>
          </p:pic>
          <p:pic>
            <p:nvPicPr>
              <p:cNvPr id="44" name="Picture 6" descr="Ancient Greece Meander Ancient Greek , ancient transparent background PNG  clipart | HiClipart">
                <a:extLst>
                  <a:ext uri="{FF2B5EF4-FFF2-40B4-BE49-F238E27FC236}">
                    <a16:creationId xmlns:a16="http://schemas.microsoft.com/office/drawing/2014/main" id="{413C7DC2-5FFC-46F2-82FA-5F8E1F0FEED7}"/>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b="61111"/>
              <a:stretch/>
            </p:blipFill>
            <p:spPr bwMode="auto">
              <a:xfrm rot="5400000">
                <a:off x="-568895" y="3340669"/>
                <a:ext cx="1594981" cy="457200"/>
              </a:xfrm>
              <a:prstGeom prst="rect">
                <a:avLst/>
              </a:prstGeom>
              <a:noFill/>
              <a:extLst>
                <a:ext uri="{909E8E84-426E-40DD-AFC4-6F175D3DCCD1}">
                  <a14:hiddenFill xmlns:a14="http://schemas.microsoft.com/office/drawing/2010/main">
                    <a:solidFill>
                      <a:srgbClr val="FFFFFF"/>
                    </a:solidFill>
                  </a14:hiddenFill>
                </a:ext>
              </a:extLst>
            </p:spPr>
          </p:pic>
          <p:pic>
            <p:nvPicPr>
              <p:cNvPr id="45" name="Picture 6" descr="Ancient Greece Meander Ancient Greek , ancient transparent background PNG  clipart | HiClipart">
                <a:extLst>
                  <a:ext uri="{FF2B5EF4-FFF2-40B4-BE49-F238E27FC236}">
                    <a16:creationId xmlns:a16="http://schemas.microsoft.com/office/drawing/2014/main" id="{5E66E938-4FF0-4031-B92A-FFC4D536778F}"/>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r="83848" b="61111"/>
              <a:stretch/>
            </p:blipFill>
            <p:spPr bwMode="auto">
              <a:xfrm rot="5400000">
                <a:off x="99791" y="4091219"/>
                <a:ext cx="257623" cy="457195"/>
              </a:xfrm>
              <a:prstGeom prst="rect">
                <a:avLst/>
              </a:prstGeom>
              <a:noFill/>
              <a:extLst>
                <a:ext uri="{909E8E84-426E-40DD-AFC4-6F175D3DCCD1}">
                  <a14:hiddenFill xmlns:a14="http://schemas.microsoft.com/office/drawing/2010/main">
                    <a:solidFill>
                      <a:srgbClr val="FFFFFF"/>
                    </a:solidFill>
                  </a14:hiddenFill>
                </a:ext>
              </a:extLst>
            </p:spPr>
          </p:pic>
        </p:grpSp>
      </p:grpSp>
      <p:grpSp>
        <p:nvGrpSpPr>
          <p:cNvPr id="48" name="Group 47">
            <a:extLst>
              <a:ext uri="{FF2B5EF4-FFF2-40B4-BE49-F238E27FC236}">
                <a16:creationId xmlns:a16="http://schemas.microsoft.com/office/drawing/2014/main" id="{16B594F1-2979-45AF-9F8C-4334AB8B053E}"/>
              </a:ext>
            </a:extLst>
          </p:cNvPr>
          <p:cNvGrpSpPr/>
          <p:nvPr userDrawn="1"/>
        </p:nvGrpSpPr>
        <p:grpSpPr>
          <a:xfrm>
            <a:off x="376231" y="6400792"/>
            <a:ext cx="11320455" cy="457208"/>
            <a:chOff x="376234" y="-4"/>
            <a:chExt cx="11320455" cy="457208"/>
          </a:xfrm>
        </p:grpSpPr>
        <p:grpSp>
          <p:nvGrpSpPr>
            <p:cNvPr id="49" name="Group 48">
              <a:extLst>
                <a:ext uri="{FF2B5EF4-FFF2-40B4-BE49-F238E27FC236}">
                  <a16:creationId xmlns:a16="http://schemas.microsoft.com/office/drawing/2014/main" id="{8E8F64A1-AFEB-459E-91CD-70E34AAD62CB}"/>
                </a:ext>
              </a:extLst>
            </p:cNvPr>
            <p:cNvGrpSpPr/>
            <p:nvPr userDrawn="1"/>
          </p:nvGrpSpPr>
          <p:grpSpPr>
            <a:xfrm rot="16200000">
              <a:off x="3609971" y="-3233737"/>
              <a:ext cx="457204" cy="6924678"/>
              <a:chOff x="-4" y="-66675"/>
              <a:chExt cx="457204" cy="6924678"/>
            </a:xfrm>
          </p:grpSpPr>
          <p:pic>
            <p:nvPicPr>
              <p:cNvPr id="55" name="Picture 6" descr="Ancient Greece Meander Ancient Greek , ancient transparent background PNG  clipart | HiClipart">
                <a:extLst>
                  <a:ext uri="{FF2B5EF4-FFF2-40B4-BE49-F238E27FC236}">
                    <a16:creationId xmlns:a16="http://schemas.microsoft.com/office/drawing/2014/main" id="{90716C0C-DC74-4C16-9658-080ACDA2A74E}"/>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b="61111"/>
              <a:stretch/>
            </p:blipFill>
            <p:spPr bwMode="auto">
              <a:xfrm rot="5400000">
                <a:off x="-568891" y="502216"/>
                <a:ext cx="1594981" cy="457200"/>
              </a:xfrm>
              <a:prstGeom prst="rect">
                <a:avLst/>
              </a:prstGeom>
              <a:noFill/>
              <a:extLst>
                <a:ext uri="{909E8E84-426E-40DD-AFC4-6F175D3DCCD1}">
                  <a14:hiddenFill xmlns:a14="http://schemas.microsoft.com/office/drawing/2010/main">
                    <a:solidFill>
                      <a:srgbClr val="FFFFFF"/>
                    </a:solidFill>
                  </a14:hiddenFill>
                </a:ext>
              </a:extLst>
            </p:spPr>
          </p:pic>
          <p:pic>
            <p:nvPicPr>
              <p:cNvPr id="56" name="Picture 6" descr="Ancient Greece Meander Ancient Greek , ancient transparent background PNG  clipart | HiClipart">
                <a:extLst>
                  <a:ext uri="{FF2B5EF4-FFF2-40B4-BE49-F238E27FC236}">
                    <a16:creationId xmlns:a16="http://schemas.microsoft.com/office/drawing/2014/main" id="{97F2ACE5-9C20-4C70-B579-189618E83013}"/>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b="61111"/>
              <a:stretch/>
            </p:blipFill>
            <p:spPr bwMode="auto">
              <a:xfrm rot="5400000">
                <a:off x="-568893" y="1921442"/>
                <a:ext cx="1594981" cy="457200"/>
              </a:xfrm>
              <a:prstGeom prst="rect">
                <a:avLst/>
              </a:prstGeom>
              <a:noFill/>
              <a:extLst>
                <a:ext uri="{909E8E84-426E-40DD-AFC4-6F175D3DCCD1}">
                  <a14:hiddenFill xmlns:a14="http://schemas.microsoft.com/office/drawing/2010/main">
                    <a:solidFill>
                      <a:srgbClr val="FFFFFF"/>
                    </a:solidFill>
                  </a14:hiddenFill>
                </a:ext>
              </a:extLst>
            </p:spPr>
          </p:pic>
          <p:pic>
            <p:nvPicPr>
              <p:cNvPr id="57" name="Picture 6" descr="Ancient Greece Meander Ancient Greek , ancient transparent background PNG  clipart | HiClipart">
                <a:extLst>
                  <a:ext uri="{FF2B5EF4-FFF2-40B4-BE49-F238E27FC236}">
                    <a16:creationId xmlns:a16="http://schemas.microsoft.com/office/drawing/2014/main" id="{741DF2E8-DFC8-437A-9360-32F5D30B32DB}"/>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b="61111"/>
              <a:stretch/>
            </p:blipFill>
            <p:spPr bwMode="auto">
              <a:xfrm rot="5400000">
                <a:off x="-568895" y="3340669"/>
                <a:ext cx="1594981" cy="457200"/>
              </a:xfrm>
              <a:prstGeom prst="rect">
                <a:avLst/>
              </a:prstGeom>
              <a:noFill/>
              <a:extLst>
                <a:ext uri="{909E8E84-426E-40DD-AFC4-6F175D3DCCD1}">
                  <a14:hiddenFill xmlns:a14="http://schemas.microsoft.com/office/drawing/2010/main">
                    <a:solidFill>
                      <a:srgbClr val="FFFFFF"/>
                    </a:solidFill>
                  </a14:hiddenFill>
                </a:ext>
              </a:extLst>
            </p:spPr>
          </p:pic>
          <p:pic>
            <p:nvPicPr>
              <p:cNvPr id="58" name="Picture 6" descr="Ancient Greece Meander Ancient Greek , ancient transparent background PNG  clipart | HiClipart">
                <a:extLst>
                  <a:ext uri="{FF2B5EF4-FFF2-40B4-BE49-F238E27FC236}">
                    <a16:creationId xmlns:a16="http://schemas.microsoft.com/office/drawing/2014/main" id="{2FCC4812-495D-4C22-8542-A933835D744B}"/>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b="61111"/>
              <a:stretch/>
            </p:blipFill>
            <p:spPr bwMode="auto">
              <a:xfrm rot="5400000">
                <a:off x="-568891" y="4759895"/>
                <a:ext cx="1594981" cy="457200"/>
              </a:xfrm>
              <a:prstGeom prst="rect">
                <a:avLst/>
              </a:prstGeom>
              <a:noFill/>
              <a:extLst>
                <a:ext uri="{909E8E84-426E-40DD-AFC4-6F175D3DCCD1}">
                  <a14:hiddenFill xmlns:a14="http://schemas.microsoft.com/office/drawing/2010/main">
                    <a:solidFill>
                      <a:srgbClr val="FFFFFF"/>
                    </a:solidFill>
                  </a14:hiddenFill>
                </a:ext>
              </a:extLst>
            </p:spPr>
          </p:pic>
          <p:pic>
            <p:nvPicPr>
              <p:cNvPr id="59" name="Picture 6" descr="Ancient Greece Meander Ancient Greek , ancient transparent background PNG  clipart | HiClipart">
                <a:extLst>
                  <a:ext uri="{FF2B5EF4-FFF2-40B4-BE49-F238E27FC236}">
                    <a16:creationId xmlns:a16="http://schemas.microsoft.com/office/drawing/2014/main" id="{69E55E18-229F-43B2-99B2-1D4CF494BF40}"/>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r="21769" b="61111"/>
              <a:stretch/>
            </p:blipFill>
            <p:spPr bwMode="auto">
              <a:xfrm rot="5400000">
                <a:off x="-395290" y="6005519"/>
                <a:ext cx="1247772" cy="457195"/>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50" name="Group 49">
              <a:extLst>
                <a:ext uri="{FF2B5EF4-FFF2-40B4-BE49-F238E27FC236}">
                  <a16:creationId xmlns:a16="http://schemas.microsoft.com/office/drawing/2014/main" id="{8F253FCF-68CD-4737-850B-EFB81C4CABC4}"/>
                </a:ext>
              </a:extLst>
            </p:cNvPr>
            <p:cNvGrpSpPr/>
            <p:nvPr userDrawn="1"/>
          </p:nvGrpSpPr>
          <p:grpSpPr>
            <a:xfrm rot="16200000">
              <a:off x="9210436" y="-2029054"/>
              <a:ext cx="457204" cy="4515303"/>
              <a:chOff x="-4" y="-66675"/>
              <a:chExt cx="457204" cy="4515303"/>
            </a:xfrm>
          </p:grpSpPr>
          <p:pic>
            <p:nvPicPr>
              <p:cNvPr id="51" name="Picture 6" descr="Ancient Greece Meander Ancient Greek , ancient transparent background PNG  clipart | HiClipart">
                <a:extLst>
                  <a:ext uri="{FF2B5EF4-FFF2-40B4-BE49-F238E27FC236}">
                    <a16:creationId xmlns:a16="http://schemas.microsoft.com/office/drawing/2014/main" id="{87C55D9B-B4D3-47FE-A193-EB71A933061A}"/>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b="61111"/>
              <a:stretch/>
            </p:blipFill>
            <p:spPr bwMode="auto">
              <a:xfrm rot="5400000">
                <a:off x="-568891" y="502216"/>
                <a:ext cx="1594981" cy="457200"/>
              </a:xfrm>
              <a:prstGeom prst="rect">
                <a:avLst/>
              </a:prstGeom>
              <a:noFill/>
              <a:extLst>
                <a:ext uri="{909E8E84-426E-40DD-AFC4-6F175D3DCCD1}">
                  <a14:hiddenFill xmlns:a14="http://schemas.microsoft.com/office/drawing/2010/main">
                    <a:solidFill>
                      <a:srgbClr val="FFFFFF"/>
                    </a:solidFill>
                  </a14:hiddenFill>
                </a:ext>
              </a:extLst>
            </p:spPr>
          </p:pic>
          <p:pic>
            <p:nvPicPr>
              <p:cNvPr id="52" name="Picture 6" descr="Ancient Greece Meander Ancient Greek , ancient transparent background PNG  clipart | HiClipart">
                <a:extLst>
                  <a:ext uri="{FF2B5EF4-FFF2-40B4-BE49-F238E27FC236}">
                    <a16:creationId xmlns:a16="http://schemas.microsoft.com/office/drawing/2014/main" id="{7C328774-F75E-484D-8CC2-0940E725DBE7}"/>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b="61111"/>
              <a:stretch/>
            </p:blipFill>
            <p:spPr bwMode="auto">
              <a:xfrm rot="5400000">
                <a:off x="-568893" y="1921442"/>
                <a:ext cx="1594981" cy="457200"/>
              </a:xfrm>
              <a:prstGeom prst="rect">
                <a:avLst/>
              </a:prstGeom>
              <a:noFill/>
              <a:extLst>
                <a:ext uri="{909E8E84-426E-40DD-AFC4-6F175D3DCCD1}">
                  <a14:hiddenFill xmlns:a14="http://schemas.microsoft.com/office/drawing/2010/main">
                    <a:solidFill>
                      <a:srgbClr val="FFFFFF"/>
                    </a:solidFill>
                  </a14:hiddenFill>
                </a:ext>
              </a:extLst>
            </p:spPr>
          </p:pic>
          <p:pic>
            <p:nvPicPr>
              <p:cNvPr id="53" name="Picture 6" descr="Ancient Greece Meander Ancient Greek , ancient transparent background PNG  clipart | HiClipart">
                <a:extLst>
                  <a:ext uri="{FF2B5EF4-FFF2-40B4-BE49-F238E27FC236}">
                    <a16:creationId xmlns:a16="http://schemas.microsoft.com/office/drawing/2014/main" id="{2DBA3FC5-CC2D-47ED-9B0B-D78A3BD210FB}"/>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b="61111"/>
              <a:stretch/>
            </p:blipFill>
            <p:spPr bwMode="auto">
              <a:xfrm rot="5400000">
                <a:off x="-568895" y="3340669"/>
                <a:ext cx="1594981" cy="457200"/>
              </a:xfrm>
              <a:prstGeom prst="rect">
                <a:avLst/>
              </a:prstGeom>
              <a:noFill/>
              <a:extLst>
                <a:ext uri="{909E8E84-426E-40DD-AFC4-6F175D3DCCD1}">
                  <a14:hiddenFill xmlns:a14="http://schemas.microsoft.com/office/drawing/2010/main">
                    <a:solidFill>
                      <a:srgbClr val="FFFFFF"/>
                    </a:solidFill>
                  </a14:hiddenFill>
                </a:ext>
              </a:extLst>
            </p:spPr>
          </p:pic>
          <p:pic>
            <p:nvPicPr>
              <p:cNvPr id="54" name="Picture 6" descr="Ancient Greece Meander Ancient Greek , ancient transparent background PNG  clipart | HiClipart">
                <a:extLst>
                  <a:ext uri="{FF2B5EF4-FFF2-40B4-BE49-F238E27FC236}">
                    <a16:creationId xmlns:a16="http://schemas.microsoft.com/office/drawing/2014/main" id="{FC255437-DAFD-4A8D-922B-0FA62FBD8439}"/>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r="83848" b="61111"/>
              <a:stretch/>
            </p:blipFill>
            <p:spPr bwMode="auto">
              <a:xfrm rot="5400000">
                <a:off x="99791" y="4091219"/>
                <a:ext cx="257623" cy="457195"/>
              </a:xfrm>
              <a:prstGeom prst="rect">
                <a:avLst/>
              </a:prstGeom>
              <a:noFill/>
              <a:extLst>
                <a:ext uri="{909E8E84-426E-40DD-AFC4-6F175D3DCCD1}">
                  <a14:hiddenFill xmlns:a14="http://schemas.microsoft.com/office/drawing/2010/main">
                    <a:solidFill>
                      <a:srgbClr val="FFFFFF"/>
                    </a:solidFill>
                  </a14:hiddenFill>
                </a:ext>
              </a:extLst>
            </p:spPr>
          </p:pic>
        </p:grpSp>
      </p:grpSp>
      <p:pic>
        <p:nvPicPr>
          <p:cNvPr id="60" name="Graphic 59" descr="Greek Temple outline">
            <a:extLst>
              <a:ext uri="{FF2B5EF4-FFF2-40B4-BE49-F238E27FC236}">
                <a16:creationId xmlns:a16="http://schemas.microsoft.com/office/drawing/2014/main" id="{BFBAE643-4D44-4616-B05B-23B989601EFC}"/>
              </a:ext>
            </a:extLst>
          </p:cNvPr>
          <p:cNvPicPr>
            <a:picLocks noChangeAspect="1"/>
          </p:cNvPicPr>
          <p:nvPr userDrawn="1"/>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0817327" y="5501141"/>
            <a:ext cx="914400" cy="914400"/>
          </a:xfrm>
          <a:prstGeom prst="rect">
            <a:avLst/>
          </a:prstGeom>
        </p:spPr>
      </p:pic>
    </p:spTree>
    <p:extLst>
      <p:ext uri="{BB962C8B-B14F-4D97-AF65-F5344CB8AC3E}">
        <p14:creationId xmlns:p14="http://schemas.microsoft.com/office/powerpoint/2010/main" val="924949543"/>
      </p:ext>
    </p:extLst>
  </p:cSld>
  <p:clrMap bg1="lt1" tx1="dk1" bg2="lt2" tx2="dk2" accent1="accent1" accent2="accent2" accent3="accent3" accent4="accent4" accent5="accent5" accent6="accent6" hlink="hlink" folHlink="folHlink"/>
  <p:sldLayoutIdLst>
    <p:sldLayoutId id="2147483649" r:id="rId1"/>
    <p:sldLayoutId id="214748365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hyperlink" Target="http://www.mfa.org/" TargetMode="External"/><Relationship Id="rId5" Type="http://schemas.openxmlformats.org/officeDocument/2006/relationships/image" Target="../media/image14.jpeg"/><Relationship Id="rId4" Type="http://schemas.openxmlformats.org/officeDocument/2006/relationships/hyperlink" Target="https://www.core77.com/posts/97956/An-Excavated-Centaur-Skeleton-from-198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amnh.org/exhibitions/mythic-creatures/land/griffin-bones" TargetMode="External"/><Relationship Id="rId2" Type="http://schemas.openxmlformats.org/officeDocument/2006/relationships/hyperlink" Target="http://www.perseus.tufts.edu/hopper/text?doc=Perseus:abo:tlg,0020,001:287" TargetMode="External"/><Relationship Id="rId1" Type="http://schemas.openxmlformats.org/officeDocument/2006/relationships/slideLayout" Target="../slideLayouts/slideLayout2.xml"/><Relationship Id="rId4" Type="http://schemas.openxmlformats.org/officeDocument/2006/relationships/hyperlink" Target="http://www.perseus.tufts.edu/hopper/text?doc=urn:cts:greekLit:tlg0033.tlg002.perseus-eng1:1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9281968-7F2C-4C5E-B48C-6AE82F71C855}"/>
              </a:ext>
            </a:extLst>
          </p:cNvPr>
          <p:cNvSpPr txBox="1"/>
          <p:nvPr/>
        </p:nvSpPr>
        <p:spPr>
          <a:xfrm>
            <a:off x="619125" y="512092"/>
            <a:ext cx="7905750" cy="1200329"/>
          </a:xfrm>
          <a:prstGeom prst="rect">
            <a:avLst/>
          </a:prstGeom>
          <a:noFill/>
        </p:spPr>
        <p:txBody>
          <a:bodyPr wrap="square" rtlCol="0">
            <a:spAutoFit/>
          </a:bodyPr>
          <a:lstStyle/>
          <a:p>
            <a:r>
              <a:rPr lang="en-GB" sz="3600" dirty="0"/>
              <a:t>Human Animal Hybrids in Greek Mythology- </a:t>
            </a:r>
            <a:r>
              <a:rPr lang="en-GB" sz="3600" b="1" dirty="0"/>
              <a:t>The Gorgons</a:t>
            </a:r>
          </a:p>
        </p:txBody>
      </p:sp>
      <p:pic>
        <p:nvPicPr>
          <p:cNvPr id="2050" name="Picture 2" descr="Medusa: The Ancient Greek Myth of the Snake-Haired Gorgon">
            <a:extLst>
              <a:ext uri="{FF2B5EF4-FFF2-40B4-BE49-F238E27FC236}">
                <a16:creationId xmlns:a16="http://schemas.microsoft.com/office/drawing/2014/main" id="{284FE078-0BC8-4703-83E8-703054C490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52354" y="1712421"/>
            <a:ext cx="4545041" cy="340818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2F1B635-D015-4E30-A406-56D54633342C}"/>
              </a:ext>
            </a:extLst>
          </p:cNvPr>
          <p:cNvSpPr txBox="1"/>
          <p:nvPr/>
        </p:nvSpPr>
        <p:spPr>
          <a:xfrm>
            <a:off x="6789523" y="5275327"/>
            <a:ext cx="3470701" cy="507831"/>
          </a:xfrm>
          <a:prstGeom prst="rect">
            <a:avLst/>
          </a:prstGeom>
          <a:noFill/>
        </p:spPr>
        <p:txBody>
          <a:bodyPr wrap="square">
            <a:spAutoFit/>
          </a:bodyPr>
          <a:lstStyle/>
          <a:p>
            <a:pPr algn="r" fontAlgn="base"/>
            <a:r>
              <a:rPr lang="en-US" sz="900" b="0" i="0" dirty="0">
                <a:solidFill>
                  <a:srgbClr val="282828"/>
                </a:solidFill>
                <a:effectLst/>
              </a:rPr>
              <a:t>Perseus holding head of Medusa, bronze statue created by Benvenuto Cellini in 1554 and exposed beneath the Loggia de </a:t>
            </a:r>
            <a:r>
              <a:rPr lang="en-US" sz="900" b="0" i="0" dirty="0" err="1">
                <a:solidFill>
                  <a:srgbClr val="282828"/>
                </a:solidFill>
                <a:effectLst/>
              </a:rPr>
              <a:t>Lanz</a:t>
            </a:r>
            <a:r>
              <a:rPr lang="en-US" sz="900" b="0" i="0" dirty="0">
                <a:solidFill>
                  <a:srgbClr val="282828"/>
                </a:solidFill>
                <a:effectLst/>
              </a:rPr>
              <a:t> in </a:t>
            </a:r>
            <a:r>
              <a:rPr lang="en-US" sz="900" b="0" i="0" dirty="0" err="1">
                <a:solidFill>
                  <a:srgbClr val="282828"/>
                </a:solidFill>
                <a:effectLst/>
              </a:rPr>
              <a:t>Florence.fotofojanini</a:t>
            </a:r>
            <a:r>
              <a:rPr lang="en-US" sz="900" b="0" i="0" dirty="0">
                <a:solidFill>
                  <a:srgbClr val="282828"/>
                </a:solidFill>
                <a:effectLst/>
              </a:rPr>
              <a:t> / Getty Images</a:t>
            </a:r>
          </a:p>
        </p:txBody>
      </p:sp>
      <p:sp>
        <p:nvSpPr>
          <p:cNvPr id="12" name="TextBox 11">
            <a:extLst>
              <a:ext uri="{FF2B5EF4-FFF2-40B4-BE49-F238E27FC236}">
                <a16:creationId xmlns:a16="http://schemas.microsoft.com/office/drawing/2014/main" id="{0AB79390-FD6A-4925-A53A-A53ED3F168EB}"/>
              </a:ext>
            </a:extLst>
          </p:cNvPr>
          <p:cNvSpPr txBox="1"/>
          <p:nvPr/>
        </p:nvSpPr>
        <p:spPr>
          <a:xfrm>
            <a:off x="721115" y="1712421"/>
            <a:ext cx="1809750" cy="369332"/>
          </a:xfrm>
          <a:prstGeom prst="rect">
            <a:avLst/>
          </a:prstGeom>
          <a:noFill/>
        </p:spPr>
        <p:txBody>
          <a:bodyPr wrap="square" rtlCol="0">
            <a:spAutoFit/>
          </a:bodyPr>
          <a:lstStyle/>
          <a:p>
            <a:r>
              <a:rPr lang="en-GB" dirty="0"/>
              <a:t>Emily Hughes</a:t>
            </a:r>
          </a:p>
        </p:txBody>
      </p:sp>
      <p:pic>
        <p:nvPicPr>
          <p:cNvPr id="2" name="Picture 2" descr="MEDUSA &amp; GORGONS (Medousa &amp; Gorgones) - Snake-Haired Monsters of Greek  Mythology">
            <a:extLst>
              <a:ext uri="{FF2B5EF4-FFF2-40B4-BE49-F238E27FC236}">
                <a16:creationId xmlns:a16="http://schemas.microsoft.com/office/drawing/2014/main" id="{3C21C2B7-666E-4D72-AAAB-D06DA9E1BA5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6422" y="2307501"/>
            <a:ext cx="3088885" cy="2838078"/>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F1DDDDE3-AD75-436A-AE51-84E1D4AD5DC3}"/>
              </a:ext>
            </a:extLst>
          </p:cNvPr>
          <p:cNvSpPr txBox="1"/>
          <p:nvPr/>
        </p:nvSpPr>
        <p:spPr>
          <a:xfrm>
            <a:off x="1328173" y="5145579"/>
            <a:ext cx="2817699" cy="523220"/>
          </a:xfrm>
          <a:prstGeom prst="rect">
            <a:avLst/>
          </a:prstGeom>
          <a:noFill/>
        </p:spPr>
        <p:txBody>
          <a:bodyPr wrap="square">
            <a:spAutoFit/>
          </a:bodyPr>
          <a:lstStyle/>
          <a:p>
            <a:r>
              <a:rPr lang="en-US" sz="1400" i="0" dirty="0">
                <a:effectLst/>
              </a:rPr>
              <a:t>Gorgoneion, Athenian red-figure hydria C5th B.C., British Museum</a:t>
            </a:r>
            <a:endParaRPr lang="en-GB" sz="1400" dirty="0"/>
          </a:p>
        </p:txBody>
      </p:sp>
    </p:spTree>
    <p:extLst>
      <p:ext uri="{BB962C8B-B14F-4D97-AF65-F5344CB8AC3E}">
        <p14:creationId xmlns:p14="http://schemas.microsoft.com/office/powerpoint/2010/main" val="31975259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C1F25C0-C0EF-45D7-9208-57FB1768CE14}"/>
              </a:ext>
            </a:extLst>
          </p:cNvPr>
          <p:cNvSpPr txBox="1"/>
          <p:nvPr/>
        </p:nvSpPr>
        <p:spPr>
          <a:xfrm>
            <a:off x="457201" y="3718450"/>
            <a:ext cx="3200400" cy="723275"/>
          </a:xfrm>
          <a:prstGeom prst="rect">
            <a:avLst/>
          </a:prstGeom>
          <a:noFill/>
        </p:spPr>
        <p:txBody>
          <a:bodyPr wrap="square" rtlCol="0">
            <a:spAutoFit/>
          </a:bodyPr>
          <a:lstStyle/>
          <a:p>
            <a:pPr algn="l"/>
            <a:r>
              <a:rPr lang="en-GB" sz="1000" b="0" i="0" dirty="0">
                <a:solidFill>
                  <a:srgbClr val="000000"/>
                </a:solidFill>
                <a:effectLst/>
              </a:rPr>
              <a:t>Oxford, Ashmolean Museum, 1965.120.  vase number 300489</a:t>
            </a:r>
          </a:p>
          <a:p>
            <a:br>
              <a:rPr lang="en-GB" sz="1050" dirty="0"/>
            </a:br>
            <a:endParaRPr lang="en-GB" sz="1050" dirty="0"/>
          </a:p>
        </p:txBody>
      </p:sp>
      <p:pic>
        <p:nvPicPr>
          <p:cNvPr id="1030" name="Picture 6" descr="Gorgon | Attic black figure vase painting">
            <a:extLst>
              <a:ext uri="{FF2B5EF4-FFF2-40B4-BE49-F238E27FC236}">
                <a16:creationId xmlns:a16="http://schemas.microsoft.com/office/drawing/2014/main" id="{1361C8DD-787A-4651-9F2C-AFF4121830E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6294"/>
          <a:stretch/>
        </p:blipFill>
        <p:spPr bwMode="auto">
          <a:xfrm>
            <a:off x="457201" y="470547"/>
            <a:ext cx="3048000" cy="3186406"/>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EA700859-0B20-4D7F-ABED-DCEA29231113}"/>
              </a:ext>
            </a:extLst>
          </p:cNvPr>
          <p:cNvSpPr txBox="1"/>
          <p:nvPr/>
        </p:nvSpPr>
        <p:spPr>
          <a:xfrm>
            <a:off x="3555508" y="537705"/>
            <a:ext cx="7972147" cy="6527043"/>
          </a:xfrm>
          <a:prstGeom prst="rect">
            <a:avLst/>
          </a:prstGeom>
          <a:noFill/>
        </p:spPr>
        <p:txBody>
          <a:bodyPr wrap="square">
            <a:spAutoFit/>
          </a:bodyPr>
          <a:lstStyle/>
          <a:p>
            <a:pPr>
              <a:lnSpc>
                <a:spcPct val="107000"/>
              </a:lnSpc>
              <a:spcAft>
                <a:spcPts val="800"/>
              </a:spcAft>
            </a:pPr>
            <a:endParaRPr lang="en-GB" dirty="0">
              <a:solidFill>
                <a:srgbClr val="000000"/>
              </a:solidFill>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dirty="0">
                <a:solidFill>
                  <a:srgbClr val="000000"/>
                </a:solidFill>
                <a:latin typeface="Calibri" panose="020F0502020204030204" pitchFamily="34" charset="0"/>
                <a:ea typeface="Calibri" panose="020F0502020204030204" pitchFamily="34" charset="0"/>
                <a:cs typeface="Calibri" panose="020F0502020204030204" pitchFamily="34" charset="0"/>
              </a:rPr>
              <a:t>Gorgons were originally described as three powerful winged demons, with swine like tusks, talons for feet, and head of hair of snakes and sometimes even a short beard. In this vase you can see this description of them clearly as ugly beings. However, the images of Gorgons changed over-time, these are one of the earliest descriptions of Gorgons, there is no suggestion that they were beautiful only them looking monstrous and grotesque. It was only when ancient poets such as Pindar and Ovid who changed this idea, and furthermore artists changing this look. </a:t>
            </a:r>
          </a:p>
          <a:p>
            <a:pPr>
              <a:lnSpc>
                <a:spcPct val="107000"/>
              </a:lnSpc>
              <a:spcAft>
                <a:spcPts val="800"/>
              </a:spcAft>
            </a:pPr>
            <a:endParaRPr lang="en-GB" dirty="0">
              <a:solidFill>
                <a:srgbClr val="000000"/>
              </a:solidFill>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endPar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dirty="0">
                <a:solidFill>
                  <a:srgbClr val="000000"/>
                </a:solidFill>
                <a:latin typeface="Calibri" panose="020F0502020204030204" pitchFamily="34" charset="0"/>
                <a:ea typeface="Calibri" panose="020F0502020204030204" pitchFamily="34" charset="0"/>
                <a:cs typeface="Calibri" panose="020F0502020204030204" pitchFamily="34" charset="0"/>
              </a:rPr>
              <a:t>The Gorgons are very similar to the Erinyes (Furies), who existed long before the Gorgons. The furies were described with snakes intertwined in their bodies, waist, and their arms and even within their hair. The furies are also half woman, with wings of birds and snakes. This is very similar to the Gorgons; however the Gorgons were much uglier than the furies. Very much like the Gorgons, there are three sisters. </a:t>
            </a:r>
          </a:p>
          <a:p>
            <a:pPr>
              <a:lnSpc>
                <a:spcPct val="107000"/>
              </a:lnSpc>
              <a:spcAft>
                <a:spcPts val="800"/>
              </a:spcAft>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solidFill>
                <a:srgbClr val="000000"/>
              </a:solidFill>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endParaRPr lang="en-GB"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032" name="Picture 8" descr="Erinyes the three Furies | Apulian red-figure krater C4th B.C. | Badische Landesmuseum, Karlsruhe">
            <a:extLst>
              <a:ext uri="{FF2B5EF4-FFF2-40B4-BE49-F238E27FC236}">
                <a16:creationId xmlns:a16="http://schemas.microsoft.com/office/drawing/2014/main" id="{0287042A-B653-4997-A3A3-AA66D5270A6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98947" y="3926068"/>
            <a:ext cx="1656561" cy="2394227"/>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831CE800-5F02-4B86-B510-683FC9C11051}"/>
              </a:ext>
            </a:extLst>
          </p:cNvPr>
          <p:cNvSpPr txBox="1"/>
          <p:nvPr/>
        </p:nvSpPr>
        <p:spPr>
          <a:xfrm>
            <a:off x="781840" y="5355276"/>
            <a:ext cx="1091954" cy="861774"/>
          </a:xfrm>
          <a:prstGeom prst="rect">
            <a:avLst/>
          </a:prstGeom>
          <a:noFill/>
        </p:spPr>
        <p:txBody>
          <a:bodyPr wrap="square" rtlCol="0">
            <a:spAutoFit/>
          </a:bodyPr>
          <a:lstStyle/>
          <a:p>
            <a:r>
              <a:rPr lang="en-GB" sz="1000" b="0" i="0" dirty="0">
                <a:effectLst/>
                <a:latin typeface="Gotham"/>
              </a:rPr>
              <a:t>Erinyes, Apulian red-figure krater C4th B.C., Badische Landesmuseum</a:t>
            </a:r>
            <a:endParaRPr lang="en-GB" sz="1000" dirty="0"/>
          </a:p>
        </p:txBody>
      </p:sp>
    </p:spTree>
    <p:extLst>
      <p:ext uri="{BB962C8B-B14F-4D97-AF65-F5344CB8AC3E}">
        <p14:creationId xmlns:p14="http://schemas.microsoft.com/office/powerpoint/2010/main" val="35385546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5F5D779-620F-44A6-B817-D740C368E397}"/>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7200" y="1358314"/>
            <a:ext cx="3390900" cy="3186406"/>
          </a:xfrm>
          <a:prstGeom prst="rect">
            <a:avLst/>
          </a:prstGeom>
          <a:noFill/>
          <a:ln>
            <a:noFill/>
          </a:ln>
        </p:spPr>
      </p:pic>
      <p:sp>
        <p:nvSpPr>
          <p:cNvPr id="4" name="TextBox 3">
            <a:extLst>
              <a:ext uri="{FF2B5EF4-FFF2-40B4-BE49-F238E27FC236}">
                <a16:creationId xmlns:a16="http://schemas.microsoft.com/office/drawing/2014/main" id="{D9C4FFFB-ACDA-4472-AF5B-262470457AEE}"/>
              </a:ext>
            </a:extLst>
          </p:cNvPr>
          <p:cNvSpPr txBox="1"/>
          <p:nvPr/>
        </p:nvSpPr>
        <p:spPr>
          <a:xfrm>
            <a:off x="647700" y="4549474"/>
            <a:ext cx="3200400" cy="507831"/>
          </a:xfrm>
          <a:prstGeom prst="rect">
            <a:avLst/>
          </a:prstGeom>
          <a:noFill/>
        </p:spPr>
        <p:txBody>
          <a:bodyPr wrap="square" rtlCol="0">
            <a:spAutoFit/>
          </a:bodyPr>
          <a:lstStyle/>
          <a:p>
            <a:r>
              <a:rPr lang="en-GB" sz="900" dirty="0">
                <a:effectLst/>
                <a:latin typeface="Calibri" panose="020F0502020204030204" pitchFamily="34" charset="0"/>
                <a:ea typeface="Calibri" panose="020F0502020204030204" pitchFamily="34" charset="0"/>
                <a:cs typeface="Times New Roman" panose="02020603050405020304" pitchFamily="18" charset="0"/>
              </a:rPr>
              <a:t>By Christoph Wagener - Own work, CC BY 3.0, https://commons.wikimedia.org/w/index.php?curid=8855470</a:t>
            </a:r>
          </a:p>
          <a:p>
            <a:endParaRPr lang="en-GB" sz="900" dirty="0"/>
          </a:p>
        </p:txBody>
      </p:sp>
      <p:sp>
        <p:nvSpPr>
          <p:cNvPr id="10" name="TextBox 9">
            <a:extLst>
              <a:ext uri="{FF2B5EF4-FFF2-40B4-BE49-F238E27FC236}">
                <a16:creationId xmlns:a16="http://schemas.microsoft.com/office/drawing/2014/main" id="{85A7A899-8AAB-4A00-9AC3-5E8BBBBBE24A}"/>
              </a:ext>
            </a:extLst>
          </p:cNvPr>
          <p:cNvSpPr txBox="1"/>
          <p:nvPr/>
        </p:nvSpPr>
        <p:spPr>
          <a:xfrm>
            <a:off x="3848100" y="665856"/>
            <a:ext cx="7886700" cy="5712077"/>
          </a:xfrm>
          <a:prstGeom prst="rect">
            <a:avLst/>
          </a:prstGeom>
          <a:noFill/>
        </p:spPr>
        <p:txBody>
          <a:bodyPr wrap="square">
            <a:spAutoFit/>
          </a:bodyPr>
          <a:lstStyle/>
          <a:p>
            <a:pPr>
              <a:lnSpc>
                <a:spcPct val="107000"/>
              </a:lnSpc>
              <a:spcAft>
                <a:spcPts val="800"/>
              </a:spcAft>
            </a:pP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The Medusa </a:t>
            </a:r>
            <a:r>
              <a:rPr lang="en-GB" sz="1200" dirty="0" err="1">
                <a:solidFill>
                  <a:srgbClr val="000000"/>
                </a:solidFill>
                <a:latin typeface="Calibri" panose="020F0502020204030204" pitchFamily="34" charset="0"/>
                <a:ea typeface="Calibri" panose="020F0502020204030204" pitchFamily="34" charset="0"/>
                <a:cs typeface="Calibri" panose="020F0502020204030204" pitchFamily="34" charset="0"/>
              </a:rPr>
              <a:t>R</a:t>
            </a:r>
            <a:r>
              <a:rPr lang="en-GB" sz="12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ondanini</a:t>
            </a: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is an iconic piece to mark the transitional period of a Grotesque </a:t>
            </a:r>
            <a:r>
              <a:rPr lang="en-GB" sz="1200" dirty="0">
                <a:solidFill>
                  <a:srgbClr val="000000"/>
                </a:solidFill>
                <a:latin typeface="Calibri" panose="020F0502020204030204" pitchFamily="34" charset="0"/>
                <a:ea typeface="Calibri" panose="020F0502020204030204" pitchFamily="34" charset="0"/>
                <a:cs typeface="Calibri" panose="020F0502020204030204" pitchFamily="34" charset="0"/>
              </a:rPr>
              <a:t>creature </a:t>
            </a: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to a beautiful woman. This shows not only are poets are changing the idea of Gorgons but artists who are making these human/animal hybrids look beautiful. </a:t>
            </a:r>
          </a:p>
          <a:p>
            <a:pPr>
              <a:lnSpc>
                <a:spcPct val="107000"/>
              </a:lnSpc>
              <a:spcAft>
                <a:spcPts val="800"/>
              </a:spcAft>
            </a:pPr>
            <a:endParaRPr lang="en-GB" sz="1200" dirty="0">
              <a:solidFill>
                <a:srgbClr val="000000"/>
              </a:solidFill>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In an ode written in 490BC, Pindar (Pythian 12) refers to Medusa and in different translations as either, “full-cheeked head of Medusa” or “Head of beautiful Medusa”. This could be considered on of the </a:t>
            </a:r>
            <a:r>
              <a:rPr lang="en-GB" sz="1200" dirty="0">
                <a:solidFill>
                  <a:srgbClr val="000000"/>
                </a:solidFill>
                <a:latin typeface="Calibri" panose="020F0502020204030204" pitchFamily="34" charset="0"/>
                <a:ea typeface="Calibri" panose="020F0502020204030204" pitchFamily="34" charset="0"/>
                <a:cs typeface="Calibri" panose="020F0502020204030204" pitchFamily="34" charset="0"/>
              </a:rPr>
              <a:t>first ideas of Medusa being this beautiful being as all other depictions of Medusa and the Gorgons are ugly.</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solidFill>
                  <a:srgbClr val="000000"/>
                </a:solidFill>
                <a:latin typeface="Calibri" panose="020F0502020204030204" pitchFamily="34" charset="0"/>
                <a:ea typeface="Calibri" panose="020F0502020204030204" pitchFamily="34" charset="0"/>
                <a:cs typeface="Calibri" panose="020F0502020204030204" pitchFamily="34" charset="0"/>
              </a:rPr>
              <a:t>Furthermore i</a:t>
            </a: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n a late version of the Medusa myth, by the Roman poet </a:t>
            </a:r>
            <a:r>
              <a:rPr lang="en-GB" sz="120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Ovid</a:t>
            </a: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(Metamorphoses 4.794–803), Medusa was originally a beautiful maiden, but when </a:t>
            </a:r>
            <a:r>
              <a:rPr lang="en-GB" sz="120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Poseidon</a:t>
            </a: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had sex with her in "</a:t>
            </a:r>
            <a:r>
              <a:rPr lang="en-GB" sz="120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Minerva</a:t>
            </a: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's (Athena's) temple,</a:t>
            </a:r>
            <a:r>
              <a:rPr lang="en-GB" sz="1200" dirty="0">
                <a:effectLst/>
                <a:latin typeface="Calibri" panose="020F0502020204030204" pitchFamily="34" charset="0"/>
                <a:ea typeface="Calibri" panose="020F0502020204030204" pitchFamily="34" charset="0"/>
                <a:cs typeface="Calibri" panose="020F0502020204030204" pitchFamily="34" charset="0"/>
              </a:rPr>
              <a:t> Athena punished Medusa by transforming her beautiful hair into horrible snakes.</a:t>
            </a:r>
          </a:p>
          <a:p>
            <a:endParaRPr lang="en-GB" sz="1200" dirty="0">
              <a:effectLst/>
              <a:latin typeface="Calibri" panose="020F0502020204030204" pitchFamily="34" charset="0"/>
              <a:ea typeface="Calibri" panose="020F0502020204030204" pitchFamily="34" charset="0"/>
              <a:cs typeface="Calibri" panose="020F0502020204030204" pitchFamily="34" charset="0"/>
            </a:endParaRPr>
          </a:p>
          <a:p>
            <a:r>
              <a:rPr lang="en-GB" sz="1200" dirty="0">
                <a:latin typeface="Calibri" panose="020F0502020204030204" pitchFamily="34" charset="0"/>
                <a:cs typeface="Calibri" panose="020F0502020204030204" pitchFamily="34" charset="0"/>
              </a:rPr>
              <a:t>Ovid depicts Minerva (Athena) in many of his works to be a jealous Goddess, this can be seen in the weaving competition against Arachne who claimed she was a better weaver than Athena, when Arachne lost due to her hubris, Athena turned her into a spider so she could weave forever.</a:t>
            </a:r>
          </a:p>
          <a:p>
            <a:endParaRPr lang="en-GB" sz="1200" dirty="0">
              <a:latin typeface="Calibri" panose="020F0502020204030204" pitchFamily="34" charset="0"/>
              <a:cs typeface="Calibri" panose="020F0502020204030204" pitchFamily="34" charset="0"/>
            </a:endParaRPr>
          </a:p>
          <a:p>
            <a:r>
              <a:rPr lang="en-GB" sz="1200" dirty="0">
                <a:latin typeface="Calibri" panose="020F0502020204030204" pitchFamily="34" charset="0"/>
                <a:cs typeface="Calibri" panose="020F0502020204030204" pitchFamily="34" charset="0"/>
              </a:rPr>
              <a:t>Medusa was a priestess of Athena and people said she had the most beautiful hair, hair that rival Athena’s. After the rape or consensual sex with Poseidon in the Temple of Athena (there is debate whether Medusa was raped or had sex willingly), Athena turned her hair into snakes, and she became the feared Gorgon.</a:t>
            </a:r>
          </a:p>
          <a:p>
            <a:endParaRPr lang="en-GB" sz="1200" dirty="0">
              <a:latin typeface="Calibri" panose="020F0502020204030204" pitchFamily="34" charset="0"/>
              <a:cs typeface="Calibri" panose="020F0502020204030204" pitchFamily="34" charset="0"/>
            </a:endParaRPr>
          </a:p>
          <a:p>
            <a:r>
              <a:rPr lang="en-GB" sz="1200" dirty="0">
                <a:latin typeface="Calibri" panose="020F0502020204030204" pitchFamily="34" charset="0"/>
                <a:cs typeface="Calibri" panose="020F0502020204030204" pitchFamily="34" charset="0"/>
              </a:rPr>
              <a:t>How Ovid describes this in his Metamorphoses suggests that Athena did it to punish Medusa, so she took away her hair that many said that made her beautiful and was comparable to Athena. However, t</a:t>
            </a:r>
            <a:r>
              <a:rPr lang="en-GB" sz="1200" dirty="0">
                <a:effectLst/>
                <a:latin typeface="Calibri" panose="020F0502020204030204" pitchFamily="34" charset="0"/>
                <a:ea typeface="Calibri" panose="020F0502020204030204" pitchFamily="34" charset="0"/>
                <a:cs typeface="Calibri" panose="020F0502020204030204" pitchFamily="34" charset="0"/>
              </a:rPr>
              <a:t>here is debate whether Athena was protecting Medusa one of her priestesses or was angry about her temple being defiled. With a head of venomous snakes and the ability to turn people to stone, this ensures that Medusa would not be touched by another man. This is where the idea of the Gorgons being protector of women come from. </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638031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03C83AA-B941-4DDC-BB2E-A35CE953DAC4}"/>
              </a:ext>
            </a:extLst>
          </p:cNvPr>
          <p:cNvSpPr txBox="1"/>
          <p:nvPr/>
        </p:nvSpPr>
        <p:spPr>
          <a:xfrm>
            <a:off x="5617022" y="594341"/>
            <a:ext cx="6080556" cy="5293757"/>
          </a:xfrm>
          <a:prstGeom prst="rect">
            <a:avLst/>
          </a:prstGeom>
          <a:noFill/>
        </p:spPr>
        <p:txBody>
          <a:bodyPr wrap="square" rtlCol="0">
            <a:spAutoFit/>
          </a:bodyPr>
          <a:lstStyle/>
          <a:p>
            <a:r>
              <a:rPr lang="en-GB" sz="1300" dirty="0"/>
              <a:t>There are three Gorgon sisters, </a:t>
            </a:r>
            <a:r>
              <a:rPr lang="en-GB" sz="1300" dirty="0" err="1"/>
              <a:t>Stheno</a:t>
            </a:r>
            <a:r>
              <a:rPr lang="en-GB" sz="1300" dirty="0"/>
              <a:t>, Euryale and Medusa. </a:t>
            </a:r>
            <a:r>
              <a:rPr lang="en-GB" sz="1300" dirty="0" err="1"/>
              <a:t>Stheno</a:t>
            </a:r>
            <a:r>
              <a:rPr lang="en-GB" sz="1300" dirty="0"/>
              <a:t>, name meaning ‘Strength’ or ‘forceful’, and she is described to have a head of red snakes, and features in the story of Perseus when she tries to avenge the death of Medusa. </a:t>
            </a:r>
            <a:r>
              <a:rPr lang="en-GB" sz="1300" dirty="0" err="1"/>
              <a:t>Stheno</a:t>
            </a:r>
            <a:r>
              <a:rPr lang="en-GB" sz="1300" dirty="0"/>
              <a:t> was born with immortality like Euryale. </a:t>
            </a:r>
          </a:p>
          <a:p>
            <a:endParaRPr lang="en-GB" sz="1300" dirty="0"/>
          </a:p>
          <a:p>
            <a:r>
              <a:rPr lang="en-GB" sz="1300" dirty="0"/>
              <a:t>Euryale, who’s name means ‘wide leaping’, also has a head full off snakes, but is said to have cries that is able to turn stone to sand. This power was displayed when their sister died. However, Perseus was able to escape with helm of Hades which turned him invisible. </a:t>
            </a:r>
          </a:p>
          <a:p>
            <a:endParaRPr lang="en-GB" sz="1300" dirty="0"/>
          </a:p>
          <a:p>
            <a:r>
              <a:rPr lang="en-GB" sz="1300" dirty="0"/>
              <a:t>Medusa is the only one of her sisters to be born mortal and then was given her power by the goddess Athena. Medusa’s name mean ‘ruler’, which suggests she is the leader of the group of Gorgons. </a:t>
            </a:r>
          </a:p>
          <a:p>
            <a:endParaRPr lang="en-GB" sz="1300" dirty="0"/>
          </a:p>
          <a:p>
            <a:r>
              <a:rPr lang="en-GB" sz="1300" dirty="0"/>
              <a:t>These three sisters were born to the primordial gods Ceto and Phorcys, and this is suggested by Hesiod in his ‘Theogony’, and these gods are known to have children that are considered monstrous. </a:t>
            </a:r>
          </a:p>
          <a:p>
            <a:endParaRPr lang="en-GB" sz="1300" dirty="0"/>
          </a:p>
          <a:p>
            <a:r>
              <a:rPr lang="en-GB" sz="1300" strike="noStrike" dirty="0">
                <a:effectLst/>
                <a:ea typeface="Calibri" panose="020F0502020204030204" pitchFamily="34" charset="0"/>
                <a:cs typeface="Times New Roman" panose="02020603050405020304" pitchFamily="18" charset="0"/>
              </a:rPr>
              <a:t>Herodotus</a:t>
            </a:r>
            <a:r>
              <a:rPr lang="en-GB" sz="1300" dirty="0">
                <a:effectLst/>
                <a:ea typeface="Calibri" panose="020F0502020204030204" pitchFamily="34" charset="0"/>
                <a:cs typeface="Times New Roman" panose="02020603050405020304" pitchFamily="18" charset="0"/>
              </a:rPr>
              <a:t> and </a:t>
            </a:r>
            <a:r>
              <a:rPr lang="en-GB" sz="1300" strike="noStrike" dirty="0">
                <a:effectLst/>
                <a:ea typeface="Calibri" panose="020F0502020204030204" pitchFamily="34" charset="0"/>
                <a:cs typeface="Times New Roman" panose="02020603050405020304" pitchFamily="18" charset="0"/>
              </a:rPr>
              <a:t>Pausanias</a:t>
            </a:r>
            <a:r>
              <a:rPr lang="en-GB" sz="1300" dirty="0">
                <a:effectLst/>
                <a:ea typeface="Calibri" panose="020F0502020204030204" pitchFamily="34" charset="0"/>
                <a:cs typeface="Times New Roman" panose="02020603050405020304" pitchFamily="18" charset="0"/>
              </a:rPr>
              <a:t> place the Gorgons' abode </a:t>
            </a:r>
            <a:r>
              <a:rPr lang="en-GB" sz="1300" dirty="0">
                <a:ea typeface="Calibri" panose="020F0502020204030204" pitchFamily="34" charset="0"/>
                <a:cs typeface="Times New Roman" panose="02020603050405020304" pitchFamily="18" charset="0"/>
              </a:rPr>
              <a:t>in Northern Africa, Libya</a:t>
            </a:r>
            <a:r>
              <a:rPr lang="en-GB" sz="1300" dirty="0">
                <a:effectLst/>
                <a:ea typeface="Calibri" panose="020F0502020204030204" pitchFamily="34" charset="0"/>
                <a:cs typeface="Times New Roman" panose="02020603050405020304" pitchFamily="18" charset="0"/>
              </a:rPr>
              <a:t>. This is where women who appear as serpents. This is the home of the queen turned monster </a:t>
            </a:r>
            <a:r>
              <a:rPr lang="en-GB" sz="1300" dirty="0" err="1">
                <a:effectLst/>
                <a:ea typeface="Calibri" panose="020F0502020204030204" pitchFamily="34" charset="0"/>
                <a:cs typeface="Times New Roman" panose="02020603050405020304" pitchFamily="18" charset="0"/>
              </a:rPr>
              <a:t>Lamia</a:t>
            </a:r>
            <a:r>
              <a:rPr lang="en-GB" sz="1300" dirty="0">
                <a:effectLst/>
                <a:ea typeface="Calibri" panose="020F0502020204030204" pitchFamily="34" charset="0"/>
                <a:cs typeface="Times New Roman" panose="02020603050405020304" pitchFamily="18" charset="0"/>
              </a:rPr>
              <a:t> who was half serpent. This is very similar to the Gorgons. She was made to hunt and kill children by the goddess Hera who was jealous of the affair between her and Zeus. The only similarities </a:t>
            </a:r>
            <a:r>
              <a:rPr lang="en-GB" sz="1300" dirty="0" err="1">
                <a:effectLst/>
                <a:ea typeface="Calibri" panose="020F0502020204030204" pitchFamily="34" charset="0"/>
                <a:cs typeface="Times New Roman" panose="02020603050405020304" pitchFamily="18" charset="0"/>
              </a:rPr>
              <a:t>Lamia</a:t>
            </a:r>
            <a:r>
              <a:rPr lang="en-GB" sz="1300" dirty="0">
                <a:effectLst/>
                <a:ea typeface="Calibri" panose="020F0502020204030204" pitchFamily="34" charset="0"/>
                <a:cs typeface="Times New Roman" panose="02020603050405020304" pitchFamily="18" charset="0"/>
              </a:rPr>
              <a:t> and the Gorgon's have is their serpentine qualities, because even though the Gorgons look monstrous their whole being isn’t evil or villainous. They actually don’t do any harm, the harm that they cause people happen because people wish them harm. </a:t>
            </a:r>
            <a:endParaRPr lang="en-GB" sz="1300" dirty="0"/>
          </a:p>
        </p:txBody>
      </p:sp>
      <p:pic>
        <p:nvPicPr>
          <p:cNvPr id="4098" name="Picture 2">
            <a:extLst>
              <a:ext uri="{FF2B5EF4-FFF2-40B4-BE49-F238E27FC236}">
                <a16:creationId xmlns:a16="http://schemas.microsoft.com/office/drawing/2014/main" id="{B7EA4F12-86F8-4CB4-990F-4605368E5E2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4422" y="470516"/>
            <a:ext cx="1952625" cy="5715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CFEDB5D-CCD4-4D16-A1B5-53E5494B8D7B}"/>
              </a:ext>
            </a:extLst>
          </p:cNvPr>
          <p:cNvSpPr txBox="1"/>
          <p:nvPr/>
        </p:nvSpPr>
        <p:spPr>
          <a:xfrm>
            <a:off x="370134" y="6093907"/>
            <a:ext cx="3962169" cy="369332"/>
          </a:xfrm>
          <a:prstGeom prst="rect">
            <a:avLst/>
          </a:prstGeom>
          <a:noFill/>
        </p:spPr>
        <p:txBody>
          <a:bodyPr wrap="square" rtlCol="0">
            <a:spAutoFit/>
          </a:bodyPr>
          <a:lstStyle/>
          <a:p>
            <a:r>
              <a:rPr lang="en-GB" sz="900" b="0" i="0" dirty="0">
                <a:solidFill>
                  <a:srgbClr val="000000"/>
                </a:solidFill>
                <a:effectLst/>
              </a:rPr>
              <a:t>Athens, National Museum: 1129</a:t>
            </a:r>
          </a:p>
          <a:p>
            <a:r>
              <a:rPr lang="en-GB" sz="900" dirty="0">
                <a:solidFill>
                  <a:srgbClr val="000000"/>
                </a:solidFill>
              </a:rPr>
              <a:t>Vase number-</a:t>
            </a:r>
            <a:r>
              <a:rPr lang="en-GB" sz="900" b="0" i="0" dirty="0">
                <a:solidFill>
                  <a:srgbClr val="000000"/>
                </a:solidFill>
                <a:effectLst/>
              </a:rPr>
              <a:t> 352144</a:t>
            </a:r>
            <a:endParaRPr lang="en-GB" sz="900" dirty="0"/>
          </a:p>
        </p:txBody>
      </p:sp>
      <p:sp>
        <p:nvSpPr>
          <p:cNvPr id="6" name="TextBox 5">
            <a:extLst>
              <a:ext uri="{FF2B5EF4-FFF2-40B4-BE49-F238E27FC236}">
                <a16:creationId xmlns:a16="http://schemas.microsoft.com/office/drawing/2014/main" id="{CDB24465-7EC5-4556-B61E-4E46CF078527}"/>
              </a:ext>
            </a:extLst>
          </p:cNvPr>
          <p:cNvSpPr txBox="1"/>
          <p:nvPr/>
        </p:nvSpPr>
        <p:spPr>
          <a:xfrm>
            <a:off x="2447047" y="2041401"/>
            <a:ext cx="2453427" cy="2031325"/>
          </a:xfrm>
          <a:prstGeom prst="rect">
            <a:avLst/>
          </a:prstGeom>
          <a:noFill/>
        </p:spPr>
        <p:txBody>
          <a:bodyPr wrap="square" rtlCol="0">
            <a:spAutoFit/>
          </a:bodyPr>
          <a:lstStyle/>
          <a:p>
            <a:r>
              <a:rPr lang="en-GB" dirty="0"/>
              <a:t>Here we see a woman, assumed to be </a:t>
            </a:r>
            <a:r>
              <a:rPr lang="en-GB" dirty="0" err="1"/>
              <a:t>Lamia</a:t>
            </a:r>
            <a:r>
              <a:rPr lang="en-GB" dirty="0"/>
              <a:t>, tied to a palm tree and she is being attacked by Satyrs. This is the only known vase that has </a:t>
            </a:r>
            <a:r>
              <a:rPr lang="en-GB" dirty="0" err="1"/>
              <a:t>Lamia</a:t>
            </a:r>
            <a:r>
              <a:rPr lang="en-GB" dirty="0"/>
              <a:t> on. </a:t>
            </a:r>
          </a:p>
        </p:txBody>
      </p:sp>
    </p:spTree>
    <p:extLst>
      <p:ext uri="{BB962C8B-B14F-4D97-AF65-F5344CB8AC3E}">
        <p14:creationId xmlns:p14="http://schemas.microsoft.com/office/powerpoint/2010/main" val="19774035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Image">
            <a:extLst>
              <a:ext uri="{FF2B5EF4-FFF2-40B4-BE49-F238E27FC236}">
                <a16:creationId xmlns:a16="http://schemas.microsoft.com/office/drawing/2014/main" id="{02675860-E270-4837-8897-9A8BEC7A5A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5411" y="3393044"/>
            <a:ext cx="1462734" cy="2688267"/>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3DF7890A-92E2-4513-86AD-3969A4774688}"/>
              </a:ext>
            </a:extLst>
          </p:cNvPr>
          <p:cNvSpPr txBox="1"/>
          <p:nvPr/>
        </p:nvSpPr>
        <p:spPr>
          <a:xfrm>
            <a:off x="764345" y="6081311"/>
            <a:ext cx="1864866" cy="369332"/>
          </a:xfrm>
          <a:prstGeom prst="rect">
            <a:avLst/>
          </a:prstGeom>
          <a:noFill/>
        </p:spPr>
        <p:txBody>
          <a:bodyPr wrap="square" rtlCol="0">
            <a:spAutoFit/>
          </a:bodyPr>
          <a:lstStyle/>
          <a:p>
            <a:r>
              <a:rPr lang="en-GB" sz="900" b="0" i="0" dirty="0">
                <a:solidFill>
                  <a:srgbClr val="000000"/>
                </a:solidFill>
                <a:effectLst/>
              </a:rPr>
              <a:t>Munich, </a:t>
            </a:r>
            <a:r>
              <a:rPr lang="en-GB" sz="900" b="0" i="0" dirty="0" err="1">
                <a:solidFill>
                  <a:srgbClr val="000000"/>
                </a:solidFill>
                <a:effectLst/>
              </a:rPr>
              <a:t>Antikensammlungen</a:t>
            </a:r>
            <a:r>
              <a:rPr lang="en-GB" sz="900" b="0" i="0" dirty="0">
                <a:solidFill>
                  <a:srgbClr val="000000"/>
                </a:solidFill>
                <a:effectLst/>
              </a:rPr>
              <a:t>: 8725</a:t>
            </a:r>
          </a:p>
          <a:p>
            <a:r>
              <a:rPr lang="en-GB" sz="900" dirty="0">
                <a:solidFill>
                  <a:srgbClr val="000000"/>
                </a:solidFill>
              </a:rPr>
              <a:t>Vase number- </a:t>
            </a:r>
            <a:r>
              <a:rPr lang="en-GB" sz="900" b="0" i="0" dirty="0">
                <a:solidFill>
                  <a:srgbClr val="000000"/>
                </a:solidFill>
                <a:effectLst/>
              </a:rPr>
              <a:t>206328</a:t>
            </a:r>
            <a:endParaRPr lang="en-GB" sz="900" dirty="0"/>
          </a:p>
        </p:txBody>
      </p:sp>
      <p:sp>
        <p:nvSpPr>
          <p:cNvPr id="17" name="TextBox 16">
            <a:extLst>
              <a:ext uri="{FF2B5EF4-FFF2-40B4-BE49-F238E27FC236}">
                <a16:creationId xmlns:a16="http://schemas.microsoft.com/office/drawing/2014/main" id="{BFFB7AD2-C188-4199-B34C-12AA77B14D98}"/>
              </a:ext>
            </a:extLst>
          </p:cNvPr>
          <p:cNvSpPr txBox="1"/>
          <p:nvPr/>
        </p:nvSpPr>
        <p:spPr>
          <a:xfrm>
            <a:off x="3979393" y="407357"/>
            <a:ext cx="7052707" cy="7071488"/>
          </a:xfrm>
          <a:prstGeom prst="rect">
            <a:avLst/>
          </a:prstGeom>
          <a:noFill/>
        </p:spPr>
        <p:txBody>
          <a:bodyPr wrap="square" rtlCol="0">
            <a:spAutoFit/>
          </a:bodyPr>
          <a:lstStyle/>
          <a:p>
            <a:r>
              <a:rPr lang="en-GB" sz="1400" dirty="0">
                <a:solidFill>
                  <a:srgbClr val="000000"/>
                </a:solidFill>
                <a:effectLst/>
                <a:ea typeface="Calibri" panose="020F0502020204030204" pitchFamily="34" charset="0"/>
                <a:cs typeface="Calibri" panose="020F0502020204030204" pitchFamily="34" charset="0"/>
              </a:rPr>
              <a:t>Earliest account of Gorgons were that they were protectors of oracles. They were </a:t>
            </a:r>
            <a:r>
              <a:rPr lang="en-GB" sz="1400" dirty="0">
                <a:solidFill>
                  <a:srgbClr val="000000"/>
                </a:solidFill>
                <a:ea typeface="Calibri" panose="020F0502020204030204" pitchFamily="34" charset="0"/>
                <a:cs typeface="Calibri" panose="020F0502020204030204" pitchFamily="34" charset="0"/>
              </a:rPr>
              <a:t>d</a:t>
            </a:r>
            <a:r>
              <a:rPr lang="en-GB" sz="1400" dirty="0">
                <a:solidFill>
                  <a:srgbClr val="000000"/>
                </a:solidFill>
                <a:effectLst/>
                <a:ea typeface="Calibri" panose="020F0502020204030204" pitchFamily="34" charset="0"/>
                <a:cs typeface="Calibri" panose="020F0502020204030204" pitchFamily="34" charset="0"/>
              </a:rPr>
              <a:t>escribed as serpents. In Greece, an amulet with the face of a Gorgon called the Gorgoneion. Used to ward away harmful intentions, evil influences, and misfortunes.</a:t>
            </a:r>
            <a:r>
              <a:rPr lang="en-GB" sz="1400" dirty="0">
                <a:solidFill>
                  <a:srgbClr val="000000"/>
                </a:solidFill>
                <a:ea typeface="Calibri" panose="020F0502020204030204" pitchFamily="34" charset="0"/>
                <a:cs typeface="Calibri" panose="020F0502020204030204" pitchFamily="34" charset="0"/>
              </a:rPr>
              <a:t> Furthermore, the face of Gorgons were known to be placed above doors of women sanctuaries to protect them. Gorgons are shown to be rather ugly in a protection amulet in 5</a:t>
            </a:r>
            <a:r>
              <a:rPr lang="en-GB" sz="1400" baseline="30000" dirty="0">
                <a:solidFill>
                  <a:srgbClr val="000000"/>
                </a:solidFill>
                <a:ea typeface="Calibri" panose="020F0502020204030204" pitchFamily="34" charset="0"/>
                <a:cs typeface="Calibri" panose="020F0502020204030204" pitchFamily="34" charset="0"/>
              </a:rPr>
              <a:t>th</a:t>
            </a:r>
            <a:r>
              <a:rPr lang="en-GB" sz="1400" dirty="0">
                <a:solidFill>
                  <a:srgbClr val="000000"/>
                </a:solidFill>
                <a:ea typeface="Calibri" panose="020F0502020204030204" pitchFamily="34" charset="0"/>
                <a:cs typeface="Calibri" panose="020F0502020204030204" pitchFamily="34" charset="0"/>
              </a:rPr>
              <a:t> century BC.</a:t>
            </a:r>
          </a:p>
          <a:p>
            <a:pPr>
              <a:lnSpc>
                <a:spcPct val="107000"/>
              </a:lnSpc>
              <a:spcAft>
                <a:spcPts val="800"/>
              </a:spcAft>
            </a:pPr>
            <a:endParaRPr lang="en-GB" sz="1400" dirty="0">
              <a:effectLst/>
              <a:ea typeface="Calibri" panose="020F0502020204030204" pitchFamily="34" charset="0"/>
              <a:cs typeface="Times New Roman" panose="02020603050405020304" pitchFamily="18" charset="0"/>
            </a:endParaRPr>
          </a:p>
          <a:p>
            <a:pPr algn="l" rtl="0"/>
            <a:r>
              <a:rPr lang="en-GB" sz="1400" dirty="0">
                <a:solidFill>
                  <a:srgbClr val="000000"/>
                </a:solidFill>
                <a:effectLst/>
                <a:ea typeface="Calibri" panose="020F0502020204030204" pitchFamily="34" charset="0"/>
                <a:cs typeface="Calibri" panose="020F0502020204030204" pitchFamily="34" charset="0"/>
              </a:rPr>
              <a:t>The Gorgons are used as symbols of protection to ward off evil. Athena places a head of a Gorgon on the Aegis. This is a sign of protection against evil and the symbol of the Gorgon is considered important by even the gods. We see the aegis in the Iliad “</a:t>
            </a:r>
            <a:r>
              <a:rPr lang="en-US" sz="1400" b="1" i="1" dirty="0">
                <a:ea typeface="Calibri" panose="020F0502020204030204" pitchFamily="34" charset="0"/>
                <a:cs typeface="Times New Roman" panose="02020603050405020304" pitchFamily="18" charset="0"/>
              </a:rPr>
              <a:t>About her shoulders she flung the tasseled aegis, fraught with terror ... and therein is the head of the dread monster, the Gorgon, dread and awful…” </a:t>
            </a:r>
            <a:r>
              <a:rPr lang="en-US" sz="1400" dirty="0">
                <a:ea typeface="Calibri" panose="020F0502020204030204" pitchFamily="34" charset="0"/>
                <a:cs typeface="Times New Roman" panose="02020603050405020304" pitchFamily="18" charset="0"/>
              </a:rPr>
              <a:t>and we also see the idea of the head being used as a symbol of protection in the Odyssey</a:t>
            </a:r>
            <a:r>
              <a:rPr lang="en-GB" sz="1400" dirty="0">
                <a:solidFill>
                  <a:srgbClr val="000000"/>
                </a:solidFill>
                <a:ea typeface="Calibri" panose="020F0502020204030204" pitchFamily="34" charset="0"/>
                <a:cs typeface="Calibri" panose="020F0502020204030204" pitchFamily="34" charset="0"/>
              </a:rPr>
              <a:t> “</a:t>
            </a:r>
            <a:r>
              <a:rPr lang="en-GB" sz="1400" b="1" i="1" dirty="0">
                <a:solidFill>
                  <a:srgbClr val="000000"/>
                </a:solidFill>
                <a:ea typeface="Calibri" panose="020F0502020204030204" pitchFamily="34" charset="0"/>
                <a:cs typeface="Calibri" panose="020F0502020204030204" pitchFamily="34" charset="0"/>
              </a:rPr>
              <a:t>I feared the dread Persephone might send up from Hades’ Hall the Gorgon head of some ghastly monster</a:t>
            </a:r>
            <a:r>
              <a:rPr lang="en-GB" sz="1400" dirty="0">
                <a:solidFill>
                  <a:srgbClr val="000000"/>
                </a:solidFill>
                <a:ea typeface="Calibri" panose="020F0502020204030204" pitchFamily="34" charset="0"/>
                <a:cs typeface="Calibri" panose="020F0502020204030204" pitchFamily="34" charset="0"/>
              </a:rPr>
              <a:t>.” The gorgon was made from terror, and Homer only mentions the head. Even in death her head is associated with protection and healing. </a:t>
            </a:r>
          </a:p>
          <a:p>
            <a:pPr algn="l" rtl="0"/>
            <a:endParaRPr lang="en-GB" sz="1400" dirty="0">
              <a:solidFill>
                <a:srgbClr val="000000"/>
              </a:solidFill>
              <a:ea typeface="Calibri" panose="020F0502020204030204" pitchFamily="34" charset="0"/>
              <a:cs typeface="Calibri" panose="020F0502020204030204" pitchFamily="34" charset="0"/>
            </a:endParaRPr>
          </a:p>
          <a:p>
            <a:pPr algn="l" rtl="0"/>
            <a:r>
              <a:rPr lang="en-GB" sz="1400" dirty="0">
                <a:solidFill>
                  <a:srgbClr val="000000"/>
                </a:solidFill>
                <a:ea typeface="Calibri" panose="020F0502020204030204" pitchFamily="34" charset="0"/>
                <a:cs typeface="Calibri" panose="020F0502020204030204" pitchFamily="34" charset="0"/>
              </a:rPr>
              <a:t>Furthermore, we see Perseus use her head to deter evil. This can be seen three times when he </a:t>
            </a:r>
            <a:r>
              <a:rPr lang="en-US" sz="1400" dirty="0">
                <a:solidFill>
                  <a:srgbClr val="282829"/>
                </a:solidFill>
                <a:ea typeface="Calibri" panose="020F0502020204030204" pitchFamily="34" charset="0"/>
                <a:cs typeface="Calibri" panose="020F0502020204030204" pitchFamily="34" charset="0"/>
              </a:rPr>
              <a:t>used it on</a:t>
            </a:r>
            <a:r>
              <a:rPr lang="en-US" sz="1400" b="0" i="0" dirty="0">
                <a:solidFill>
                  <a:srgbClr val="282829"/>
                </a:solidFill>
                <a:effectLst/>
              </a:rPr>
              <a:t> Atlas, then, </a:t>
            </a:r>
            <a:r>
              <a:rPr lang="en-US" sz="1400" b="0" i="0" dirty="0" err="1">
                <a:solidFill>
                  <a:srgbClr val="282829"/>
                </a:solidFill>
                <a:effectLst/>
              </a:rPr>
              <a:t>Phineus</a:t>
            </a:r>
            <a:r>
              <a:rPr lang="en-US" sz="1400" b="0" i="0" dirty="0">
                <a:solidFill>
                  <a:srgbClr val="282829"/>
                </a:solidFill>
                <a:effectLst/>
              </a:rPr>
              <a:t>, son of Belus, who was going to marry Andromeda against the will of her. Finally, we see it used on </a:t>
            </a:r>
            <a:r>
              <a:rPr lang="en-US" sz="1400" b="0" i="0" dirty="0" err="1">
                <a:solidFill>
                  <a:srgbClr val="282829"/>
                </a:solidFill>
                <a:effectLst/>
              </a:rPr>
              <a:t>Polydectes</a:t>
            </a:r>
            <a:r>
              <a:rPr lang="en-US" sz="1400" b="0" i="0" dirty="0">
                <a:solidFill>
                  <a:srgbClr val="282829"/>
                </a:solidFill>
                <a:effectLst/>
              </a:rPr>
              <a:t> of </a:t>
            </a:r>
            <a:r>
              <a:rPr lang="en-US" sz="1400" b="0" i="0" dirty="0" err="1">
                <a:solidFill>
                  <a:srgbClr val="282829"/>
                </a:solidFill>
                <a:effectLst/>
              </a:rPr>
              <a:t>Seriphos</a:t>
            </a:r>
            <a:r>
              <a:rPr lang="en-US" sz="1400" b="0" i="0" dirty="0">
                <a:solidFill>
                  <a:srgbClr val="282829"/>
                </a:solidFill>
                <a:effectLst/>
              </a:rPr>
              <a:t>, who had sent Perseus to kill Medusa, so he die and take his mother Danae as a bride. Perseus used Medusa’s head against </a:t>
            </a:r>
            <a:r>
              <a:rPr lang="en-US" sz="1400" b="0" i="0" dirty="0" err="1">
                <a:solidFill>
                  <a:srgbClr val="282829"/>
                </a:solidFill>
                <a:effectLst/>
              </a:rPr>
              <a:t>Polydectes</a:t>
            </a:r>
            <a:r>
              <a:rPr lang="en-US" sz="1400" b="0" i="0" dirty="0">
                <a:solidFill>
                  <a:srgbClr val="282829"/>
                </a:solidFill>
                <a:effectLst/>
              </a:rPr>
              <a:t> and his royal guard to free his mother.</a:t>
            </a:r>
          </a:p>
          <a:p>
            <a:endParaRPr lang="en-GB" sz="1400" dirty="0">
              <a:solidFill>
                <a:srgbClr val="000000"/>
              </a:solidFill>
              <a:ea typeface="Calibri" panose="020F0502020204030204" pitchFamily="34" charset="0"/>
              <a:cs typeface="Calibri" panose="020F0502020204030204" pitchFamily="34" charset="0"/>
            </a:endParaRPr>
          </a:p>
          <a:p>
            <a:pPr>
              <a:lnSpc>
                <a:spcPct val="107000"/>
              </a:lnSpc>
              <a:spcAft>
                <a:spcPts val="800"/>
              </a:spcAft>
            </a:pPr>
            <a:endParaRPr lang="en-GB" sz="1400" dirty="0">
              <a:solidFill>
                <a:srgbClr val="000000"/>
              </a:solidFill>
              <a:ea typeface="Calibri" panose="020F0502020204030204" pitchFamily="34" charset="0"/>
              <a:cs typeface="Calibri" panose="020F0502020204030204" pitchFamily="34" charset="0"/>
            </a:endParaRPr>
          </a:p>
          <a:p>
            <a:pPr>
              <a:lnSpc>
                <a:spcPct val="107000"/>
              </a:lnSpc>
              <a:spcAft>
                <a:spcPts val="800"/>
              </a:spcAft>
            </a:pPr>
            <a:r>
              <a:rPr lang="en-GB" sz="1400" dirty="0">
                <a:solidFill>
                  <a:srgbClr val="000000"/>
                </a:solidFill>
                <a:ea typeface="Calibri" panose="020F0502020204030204" pitchFamily="34" charset="0"/>
                <a:cs typeface="Calibri" panose="020F0502020204030204" pitchFamily="34" charset="0"/>
              </a:rPr>
              <a:t>Gorgons represent healing this could be because snakes are considered a sign of medicine in both modern day and in ancient times. Snakes are considered sacred they are seen as a sign of renewal and rebirth. Serpents in ancient Greece link to healing, Asclepius. His symbol is a serpent entwined staff.</a:t>
            </a:r>
            <a:endParaRPr lang="en-GB" sz="1400" dirty="0">
              <a:ea typeface="Calibri" panose="020F0502020204030204" pitchFamily="34" charset="0"/>
              <a:cs typeface="Times New Roman" panose="02020603050405020304" pitchFamily="18" charset="0"/>
            </a:endParaRPr>
          </a:p>
          <a:p>
            <a:pPr>
              <a:lnSpc>
                <a:spcPct val="107000"/>
              </a:lnSpc>
              <a:spcAft>
                <a:spcPts val="800"/>
              </a:spcAft>
            </a:pPr>
            <a:endParaRPr lang="en-GB" sz="1400" dirty="0">
              <a:ea typeface="Calibri" panose="020F0502020204030204" pitchFamily="34" charset="0"/>
              <a:cs typeface="Times New Roman" panose="02020603050405020304" pitchFamily="18" charset="0"/>
            </a:endParaRPr>
          </a:p>
          <a:p>
            <a:endParaRPr lang="en-GB" sz="1400" dirty="0"/>
          </a:p>
          <a:p>
            <a:endParaRPr lang="en-US" sz="1400" dirty="0">
              <a:effectLst/>
              <a:ea typeface="Calibri" panose="020F0502020204030204" pitchFamily="34" charset="0"/>
              <a:cs typeface="Times New Roman" panose="02020603050405020304" pitchFamily="18" charset="0"/>
            </a:endParaRPr>
          </a:p>
          <a:p>
            <a:endParaRPr lang="en-GB" sz="1400" dirty="0"/>
          </a:p>
        </p:txBody>
      </p:sp>
      <p:grpSp>
        <p:nvGrpSpPr>
          <p:cNvPr id="27" name="Group 26">
            <a:extLst>
              <a:ext uri="{FF2B5EF4-FFF2-40B4-BE49-F238E27FC236}">
                <a16:creationId xmlns:a16="http://schemas.microsoft.com/office/drawing/2014/main" id="{236E5686-8980-4B25-A276-292949FD316D}"/>
              </a:ext>
            </a:extLst>
          </p:cNvPr>
          <p:cNvGrpSpPr/>
          <p:nvPr/>
        </p:nvGrpSpPr>
        <p:grpSpPr>
          <a:xfrm>
            <a:off x="673811" y="479538"/>
            <a:ext cx="3134166" cy="2949462"/>
            <a:chOff x="576700" y="3464956"/>
            <a:chExt cx="3134166" cy="2949462"/>
          </a:xfrm>
        </p:grpSpPr>
        <p:sp>
          <p:nvSpPr>
            <p:cNvPr id="15" name="TextBox 14">
              <a:extLst>
                <a:ext uri="{FF2B5EF4-FFF2-40B4-BE49-F238E27FC236}">
                  <a16:creationId xmlns:a16="http://schemas.microsoft.com/office/drawing/2014/main" id="{F10EDD0F-3CB0-483B-B448-69756C5AFBB9}"/>
                </a:ext>
              </a:extLst>
            </p:cNvPr>
            <p:cNvSpPr txBox="1"/>
            <p:nvPr/>
          </p:nvSpPr>
          <p:spPr>
            <a:xfrm>
              <a:off x="807695" y="5552644"/>
              <a:ext cx="2359055" cy="861774"/>
            </a:xfrm>
            <a:prstGeom prst="rect">
              <a:avLst/>
            </a:prstGeom>
            <a:noFill/>
          </p:spPr>
          <p:txBody>
            <a:bodyPr wrap="square" rtlCol="0">
              <a:spAutoFit/>
            </a:bodyPr>
            <a:lstStyle/>
            <a:p>
              <a:r>
                <a:rPr lang="en-US" sz="1000" b="0" i="0" dirty="0">
                  <a:solidFill>
                    <a:srgbClr val="000000"/>
                  </a:solidFill>
                  <a:effectLst/>
                </a:rPr>
                <a:t>By </a:t>
              </a:r>
              <a:r>
                <a:rPr lang="en-US" sz="1000" b="0" i="0" dirty="0" err="1">
                  <a:solidFill>
                    <a:srgbClr val="000000"/>
                  </a:solidFill>
                  <a:effectLst/>
                </a:rPr>
                <a:t>commons:User:Shii</a:t>
              </a:r>
              <a:r>
                <a:rPr lang="en-US" sz="1000" b="0" i="0" dirty="0">
                  <a:solidFill>
                    <a:srgbClr val="000000"/>
                  </a:solidFill>
                  <a:effectLst/>
                </a:rPr>
                <a:t>, edited by 83d40m - Edited version of File:Douris cup Jason Vatican 16545.jpg, CC BY-SA 3.0, https://en.wikipedia.org/w/index.php?curid=21395051</a:t>
              </a:r>
              <a:endParaRPr lang="en-GB" sz="1000" dirty="0"/>
            </a:p>
          </p:txBody>
        </p:sp>
        <p:grpSp>
          <p:nvGrpSpPr>
            <p:cNvPr id="26" name="Group 25">
              <a:extLst>
                <a:ext uri="{FF2B5EF4-FFF2-40B4-BE49-F238E27FC236}">
                  <a16:creationId xmlns:a16="http://schemas.microsoft.com/office/drawing/2014/main" id="{53360954-EC9D-427A-9ADA-FDD1EBBFC16C}"/>
                </a:ext>
              </a:extLst>
            </p:cNvPr>
            <p:cNvGrpSpPr/>
            <p:nvPr/>
          </p:nvGrpSpPr>
          <p:grpSpPr>
            <a:xfrm>
              <a:off x="576700" y="3464956"/>
              <a:ext cx="3134166" cy="2087688"/>
              <a:chOff x="576700" y="3464956"/>
              <a:chExt cx="3134166" cy="2087688"/>
            </a:xfrm>
          </p:grpSpPr>
          <p:pic>
            <p:nvPicPr>
              <p:cNvPr id="5127" name="Picture 7">
                <a:extLst>
                  <a:ext uri="{FF2B5EF4-FFF2-40B4-BE49-F238E27FC236}">
                    <a16:creationId xmlns:a16="http://schemas.microsoft.com/office/drawing/2014/main" id="{063E54BC-D1CB-466D-8089-6C9AFF69D45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6700" y="3464956"/>
                <a:ext cx="2045934" cy="2087688"/>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7">
                <a:extLst>
                  <a:ext uri="{FF2B5EF4-FFF2-40B4-BE49-F238E27FC236}">
                    <a16:creationId xmlns:a16="http://schemas.microsoft.com/office/drawing/2014/main" id="{FDE11569-7EB8-4BFB-85D8-F4D167A6447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9064" t="23634" r="25315" b="68353"/>
              <a:stretch/>
            </p:blipFill>
            <p:spPr bwMode="auto">
              <a:xfrm>
                <a:off x="1743981" y="4422260"/>
                <a:ext cx="1966885" cy="1029590"/>
              </a:xfrm>
              <a:prstGeom prst="rect">
                <a:avLst/>
              </a:prstGeom>
              <a:noFill/>
              <a:extLst>
                <a:ext uri="{909E8E84-426E-40DD-AFC4-6F175D3DCCD1}">
                  <a14:hiddenFill xmlns:a14="http://schemas.microsoft.com/office/drawing/2010/main">
                    <a:solidFill>
                      <a:srgbClr val="FFFFFF"/>
                    </a:solidFill>
                  </a14:hiddenFill>
                </a:ext>
              </a:extLst>
            </p:spPr>
          </p:pic>
          <p:cxnSp>
            <p:nvCxnSpPr>
              <p:cNvPr id="22" name="Straight Arrow Connector 21">
                <a:extLst>
                  <a:ext uri="{FF2B5EF4-FFF2-40B4-BE49-F238E27FC236}">
                    <a16:creationId xmlns:a16="http://schemas.microsoft.com/office/drawing/2014/main" id="{B5B71350-A7F9-49AB-8D51-66DD88ECE55C}"/>
                  </a:ext>
                </a:extLst>
              </p:cNvPr>
              <p:cNvCxnSpPr>
                <a:cxnSpLocks/>
                <a:stCxn id="25" idx="0"/>
              </p:cNvCxnSpPr>
              <p:nvPr/>
            </p:nvCxnSpPr>
            <p:spPr>
              <a:xfrm flipH="1" flipV="1">
                <a:off x="2006956" y="4048218"/>
                <a:ext cx="720468" cy="374042"/>
              </a:xfrm>
              <a:prstGeom prst="straightConnector1">
                <a:avLst/>
              </a:prstGeom>
              <a:ln>
                <a:solidFill>
                  <a:schemeClr val="bg1"/>
                </a:solidFill>
                <a:tailEnd type="triangle"/>
              </a:ln>
            </p:spPr>
            <p:style>
              <a:lnRef idx="3">
                <a:schemeClr val="accent1"/>
              </a:lnRef>
              <a:fillRef idx="0">
                <a:schemeClr val="accent1"/>
              </a:fillRef>
              <a:effectRef idx="2">
                <a:schemeClr val="accent1"/>
              </a:effectRef>
              <a:fontRef idx="minor">
                <a:schemeClr val="tx1"/>
              </a:fontRef>
            </p:style>
          </p:cxnSp>
        </p:grpSp>
      </p:grpSp>
    </p:spTree>
    <p:extLst>
      <p:ext uri="{BB962C8B-B14F-4D97-AF65-F5344CB8AC3E}">
        <p14:creationId xmlns:p14="http://schemas.microsoft.com/office/powerpoint/2010/main" val="8610376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F56A3BB-C91D-4B41-9D20-442E5B7161BB}"/>
              </a:ext>
            </a:extLst>
          </p:cNvPr>
          <p:cNvSpPr txBox="1"/>
          <p:nvPr/>
        </p:nvSpPr>
        <p:spPr>
          <a:xfrm>
            <a:off x="4286666" y="571596"/>
            <a:ext cx="4572000" cy="369332"/>
          </a:xfrm>
          <a:prstGeom prst="rect">
            <a:avLst/>
          </a:prstGeom>
          <a:noFill/>
        </p:spPr>
        <p:txBody>
          <a:bodyPr wrap="square" rtlCol="0">
            <a:spAutoFit/>
          </a:bodyPr>
          <a:lstStyle/>
          <a:p>
            <a:r>
              <a:rPr lang="en-GB" dirty="0"/>
              <a:t>Griffin bones </a:t>
            </a:r>
          </a:p>
        </p:txBody>
      </p:sp>
      <p:pic>
        <p:nvPicPr>
          <p:cNvPr id="6150" name="Picture 6" descr="American Museum of Natural History on Twitter: &quot;The remains of  Protoceratops dinosaurs, which lived from 145.5 to 65.5 million years ago,  may have influenced descriptions of griffins—mythical creatures with the  body of">
            <a:extLst>
              <a:ext uri="{FF2B5EF4-FFF2-40B4-BE49-F238E27FC236}">
                <a16:creationId xmlns:a16="http://schemas.microsoft.com/office/drawing/2014/main" id="{F4BE9D99-2E2E-4C00-B968-81A311CF43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5182" y="475095"/>
            <a:ext cx="3551484" cy="302270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B99D4AC4-53A9-4F6C-9A78-9852B3162D77}"/>
              </a:ext>
            </a:extLst>
          </p:cNvPr>
          <p:cNvSpPr txBox="1"/>
          <p:nvPr/>
        </p:nvSpPr>
        <p:spPr>
          <a:xfrm>
            <a:off x="735182" y="3562480"/>
            <a:ext cx="3459332" cy="230832"/>
          </a:xfrm>
          <a:prstGeom prst="rect">
            <a:avLst/>
          </a:prstGeom>
          <a:noFill/>
        </p:spPr>
        <p:txBody>
          <a:bodyPr wrap="square">
            <a:spAutoFit/>
          </a:bodyPr>
          <a:lstStyle/>
          <a:p>
            <a:r>
              <a:rPr lang="en-US" sz="900" b="0" i="0" dirty="0">
                <a:effectLst/>
              </a:rPr>
              <a:t>© Mick Ellison/AMNH</a:t>
            </a:r>
            <a:endParaRPr lang="en-GB" sz="900" dirty="0"/>
          </a:p>
        </p:txBody>
      </p:sp>
      <p:pic>
        <p:nvPicPr>
          <p:cNvPr id="6152" name="Picture 8" descr="An Excavated Centaur Skeleton from 1980 - Core77">
            <a:extLst>
              <a:ext uri="{FF2B5EF4-FFF2-40B4-BE49-F238E27FC236}">
                <a16:creationId xmlns:a16="http://schemas.microsoft.com/office/drawing/2014/main" id="{F42C93C7-DE78-474C-BCA2-3554B858C5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5182" y="3732737"/>
            <a:ext cx="3551484" cy="236900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F0A9D49-2BD7-463D-962C-FF6243C47DB4}"/>
              </a:ext>
            </a:extLst>
          </p:cNvPr>
          <p:cNvSpPr txBox="1"/>
          <p:nvPr/>
        </p:nvSpPr>
        <p:spPr>
          <a:xfrm>
            <a:off x="639562" y="6055571"/>
            <a:ext cx="2681056" cy="553998"/>
          </a:xfrm>
          <a:prstGeom prst="rect">
            <a:avLst/>
          </a:prstGeom>
          <a:noFill/>
        </p:spPr>
        <p:txBody>
          <a:bodyPr wrap="square" rtlCol="0">
            <a:spAutoFit/>
          </a:bodyPr>
          <a:lstStyle/>
          <a:p>
            <a:r>
              <a:rPr lang="en-GB" sz="1000" dirty="0">
                <a:hlinkClick r:id="rId4"/>
              </a:rPr>
              <a:t>https://www.core77.com/posts/97956/An-Excavated-Centaur-Skeleton-from-1980</a:t>
            </a:r>
            <a:endParaRPr lang="en-GB" sz="1000" dirty="0"/>
          </a:p>
          <a:p>
            <a:endParaRPr lang="en-GB" sz="1000" dirty="0"/>
          </a:p>
        </p:txBody>
      </p:sp>
      <p:sp>
        <p:nvSpPr>
          <p:cNvPr id="11" name="TextBox 10">
            <a:extLst>
              <a:ext uri="{FF2B5EF4-FFF2-40B4-BE49-F238E27FC236}">
                <a16:creationId xmlns:a16="http://schemas.microsoft.com/office/drawing/2014/main" id="{B4B8E97B-B35A-4BBD-AF9D-22026675D7CD}"/>
              </a:ext>
            </a:extLst>
          </p:cNvPr>
          <p:cNvSpPr txBox="1"/>
          <p:nvPr/>
        </p:nvSpPr>
        <p:spPr>
          <a:xfrm>
            <a:off x="4333153" y="2319149"/>
            <a:ext cx="6094520" cy="369332"/>
          </a:xfrm>
          <a:prstGeom prst="rect">
            <a:avLst/>
          </a:prstGeom>
          <a:noFill/>
        </p:spPr>
        <p:txBody>
          <a:bodyPr wrap="square">
            <a:spAutoFit/>
          </a:bodyPr>
          <a:lstStyle/>
          <a:p>
            <a:r>
              <a:rPr lang="en-GB" dirty="0"/>
              <a:t>Centaur bones </a:t>
            </a:r>
          </a:p>
        </p:txBody>
      </p:sp>
      <p:sp>
        <p:nvSpPr>
          <p:cNvPr id="6" name="TextBox 5">
            <a:extLst>
              <a:ext uri="{FF2B5EF4-FFF2-40B4-BE49-F238E27FC236}">
                <a16:creationId xmlns:a16="http://schemas.microsoft.com/office/drawing/2014/main" id="{F9D090B2-3457-4975-8CE2-8B7253B6BCA2}"/>
              </a:ext>
            </a:extLst>
          </p:cNvPr>
          <p:cNvSpPr txBox="1"/>
          <p:nvPr/>
        </p:nvSpPr>
        <p:spPr>
          <a:xfrm>
            <a:off x="4332155" y="2688481"/>
            <a:ext cx="4883016" cy="2123658"/>
          </a:xfrm>
          <a:prstGeom prst="rect">
            <a:avLst/>
          </a:prstGeom>
          <a:noFill/>
        </p:spPr>
        <p:txBody>
          <a:bodyPr wrap="square" rtlCol="0">
            <a:spAutoFit/>
          </a:bodyPr>
          <a:lstStyle/>
          <a:p>
            <a:r>
              <a:rPr lang="en-GB" sz="1200" dirty="0"/>
              <a:t>In 1980s, an ancient Centaur skeleton was said to have been excavated in Northern Greece. This skeleton is on show at the University of Tennessee, Knoxville. The rib cage has a bronze arrowhead lodged in it, and the label states that the specimen is one of three Centaurs burials that dates to 1300BC. However, this excavation was a hoax, created by William Willer, combining a human skeleton and a pony. This was to get people believing something briefly and help “gain insights into the psychology of the ancients”. However, Willers was not aware of the ancient Roman examples of fake Centaur remains. The ancient and modern faux centaurs demonstrates how complex hoaxes can transcend mere trickery or entertainment.</a:t>
            </a:r>
          </a:p>
        </p:txBody>
      </p:sp>
      <p:sp>
        <p:nvSpPr>
          <p:cNvPr id="8" name="TextBox 7">
            <a:extLst>
              <a:ext uri="{FF2B5EF4-FFF2-40B4-BE49-F238E27FC236}">
                <a16:creationId xmlns:a16="http://schemas.microsoft.com/office/drawing/2014/main" id="{565BC1D8-7582-4F7D-B7D5-872DDD736B59}"/>
              </a:ext>
            </a:extLst>
          </p:cNvPr>
          <p:cNvSpPr txBox="1"/>
          <p:nvPr/>
        </p:nvSpPr>
        <p:spPr>
          <a:xfrm>
            <a:off x="4291950" y="951837"/>
            <a:ext cx="6883477" cy="1200329"/>
          </a:xfrm>
          <a:prstGeom prst="rect">
            <a:avLst/>
          </a:prstGeom>
          <a:noFill/>
        </p:spPr>
        <p:txBody>
          <a:bodyPr wrap="square" lIns="91440" tIns="45720" rIns="91440" bIns="45720" rtlCol="0" anchor="t">
            <a:spAutoFit/>
          </a:bodyPr>
          <a:lstStyle/>
          <a:p>
            <a:r>
              <a:rPr lang="en-GB" sz="1200" dirty="0"/>
              <a:t>In the Gobi Desert was filled with gold miner more than 2000 years ago. Relying on travellers’ tales, Greek authors reported that in the scorching heat of the Gobi, the miners fought the Griffins, that guarded treasures of gold. The griffin was said to be half-eagle, half-lion hybrid . The Greeks would preserve bones of unfamiliar animals. A ceramic mixing bowl, dating to 550BC, depicting a battle between Heracles and the Monster of Troy, </a:t>
            </a:r>
            <a:r>
              <a:rPr lang="en-US" sz="1200" b="0" i="0" dirty="0">
                <a:solidFill>
                  <a:srgbClr val="242424"/>
                </a:solidFill>
                <a:effectLst/>
              </a:rPr>
              <a:t>a white, toothy skull. Adrienne Mayor suggests the monster is based on a fossil skull of the ancient giraffe relative </a:t>
            </a:r>
            <a:r>
              <a:rPr lang="en-US" sz="1200" b="0" dirty="0" err="1">
                <a:solidFill>
                  <a:srgbClr val="242424"/>
                </a:solidFill>
                <a:effectLst/>
              </a:rPr>
              <a:t>Samotherium</a:t>
            </a:r>
            <a:r>
              <a:rPr lang="en-US" sz="1200" b="0" i="0" dirty="0">
                <a:solidFill>
                  <a:srgbClr val="242424"/>
                </a:solidFill>
                <a:effectLst/>
              </a:rPr>
              <a:t> found eroding out of a hillside.</a:t>
            </a:r>
          </a:p>
        </p:txBody>
      </p:sp>
      <p:pic>
        <p:nvPicPr>
          <p:cNvPr id="6154" name="Picture 10" descr="Heracles, Hesione &amp; Cetus | Corinthian black figure vase painting">
            <a:extLst>
              <a:ext uri="{FF2B5EF4-FFF2-40B4-BE49-F238E27FC236}">
                <a16:creationId xmlns:a16="http://schemas.microsoft.com/office/drawing/2014/main" id="{910F57A7-0A2E-4640-B19F-4A40CBD857B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21289" y="2176866"/>
            <a:ext cx="2401928" cy="1296279"/>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2C00CCD1-2F8B-48CF-BBD0-8D6F9202C75F}"/>
              </a:ext>
            </a:extLst>
          </p:cNvPr>
          <p:cNvSpPr txBox="1"/>
          <p:nvPr/>
        </p:nvSpPr>
        <p:spPr>
          <a:xfrm>
            <a:off x="9121289" y="3564689"/>
            <a:ext cx="2612771" cy="338554"/>
          </a:xfrm>
          <a:prstGeom prst="rect">
            <a:avLst/>
          </a:prstGeom>
          <a:noFill/>
        </p:spPr>
        <p:txBody>
          <a:bodyPr wrap="square">
            <a:spAutoFit/>
          </a:bodyPr>
          <a:lstStyle/>
          <a:p>
            <a:r>
              <a:rPr lang="en-US" sz="800" b="0" i="0" dirty="0">
                <a:solidFill>
                  <a:srgbClr val="333333"/>
                </a:solidFill>
                <a:effectLst/>
              </a:rPr>
              <a:t>Heracles, Hesione and the Sea-Monster, Corinthian black-figure krater C6th B.C., </a:t>
            </a:r>
            <a:r>
              <a:rPr lang="en-US" sz="800" b="0" i="0" u="sng" dirty="0">
                <a:solidFill>
                  <a:srgbClr val="114764"/>
                </a:solidFill>
                <a:effectLst/>
                <a:hlinkClick r:id="rId6"/>
              </a:rPr>
              <a:t>Museum of Fine Arts Boston</a:t>
            </a:r>
            <a:endParaRPr lang="en-GB" sz="800" dirty="0"/>
          </a:p>
        </p:txBody>
      </p:sp>
      <p:sp>
        <p:nvSpPr>
          <p:cNvPr id="12" name="TextBox 11">
            <a:extLst>
              <a:ext uri="{FF2B5EF4-FFF2-40B4-BE49-F238E27FC236}">
                <a16:creationId xmlns:a16="http://schemas.microsoft.com/office/drawing/2014/main" id="{EC230E64-FFA5-4C66-BBA9-96777BAA02B6}"/>
              </a:ext>
            </a:extLst>
          </p:cNvPr>
          <p:cNvSpPr txBox="1"/>
          <p:nvPr/>
        </p:nvSpPr>
        <p:spPr>
          <a:xfrm>
            <a:off x="4332155" y="5072823"/>
            <a:ext cx="5476306" cy="830997"/>
          </a:xfrm>
          <a:prstGeom prst="rect">
            <a:avLst/>
          </a:prstGeom>
          <a:noFill/>
        </p:spPr>
        <p:txBody>
          <a:bodyPr wrap="square" lIns="91440" tIns="45720" rIns="91440" bIns="45720" rtlCol="0" anchor="t">
            <a:spAutoFit/>
          </a:bodyPr>
          <a:lstStyle/>
          <a:p>
            <a:r>
              <a:rPr lang="en-GB" sz="1200" dirty="0"/>
              <a:t>This can suggest that the Greeks create mythical characters based on animals and creatures surrounding them. This could link with the creation of the Gorgons, they created something so monstrous, and to be feared for the intended purpose of protection. So, they used creatures that can represent this danger, yet this safety. </a:t>
            </a:r>
          </a:p>
        </p:txBody>
      </p:sp>
    </p:spTree>
    <p:extLst>
      <p:ext uri="{BB962C8B-B14F-4D97-AF65-F5344CB8AC3E}">
        <p14:creationId xmlns:p14="http://schemas.microsoft.com/office/powerpoint/2010/main" val="30670235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4">
            <a:extLst>
              <a:ext uri="{FF2B5EF4-FFF2-40B4-BE49-F238E27FC236}">
                <a16:creationId xmlns:a16="http://schemas.microsoft.com/office/drawing/2014/main" id="{9ECDA765-DB30-42D7-BD0A-5EB6C0EC8253}"/>
              </a:ext>
            </a:extLst>
          </p:cNvPr>
          <p:cNvSpPr>
            <a:spLocks noChangeArrowheads="1"/>
          </p:cNvSpPr>
          <p:nvPr/>
        </p:nvSpPr>
        <p:spPr bwMode="auto">
          <a:xfrm>
            <a:off x="727967" y="551066"/>
            <a:ext cx="8922059" cy="4724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sng" strike="noStrike" cap="none" normalizeH="0" baseline="0" dirty="0">
                <a:ln>
                  <a:noFill/>
                </a:ln>
                <a:solidFill>
                  <a:srgbClr val="2F5496"/>
                </a:solidFill>
                <a:effectLst/>
                <a:ea typeface="Times New Roman" panose="02020603050405020304" pitchFamily="18" charset="0"/>
                <a:cs typeface="Times New Roman" panose="02020603050405020304" pitchFamily="18" charset="0"/>
              </a:rPr>
              <a:t>References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rgbClr val="2F5496"/>
              </a:solidFill>
              <a:effectLst/>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Hesiod, n.d. </a:t>
            </a:r>
            <a:r>
              <a:rPr kumimoji="0" lang="en-US" altLang="en-US" sz="1200"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Theogony. </a:t>
            </a: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[Online] </a:t>
            </a:r>
            <a:b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Available at: </a:t>
            </a:r>
            <a:r>
              <a:rPr kumimoji="0" lang="en-US" altLang="en-US" sz="1200" b="0" i="0" u="sng" strike="noStrike" cap="none" normalizeH="0" baseline="0" dirty="0">
                <a:ln>
                  <a:noFill/>
                </a:ln>
                <a:solidFill>
                  <a:schemeClr val="tx1"/>
                </a:solidFill>
                <a:effectLst/>
                <a:ea typeface="Calibri" panose="020F0502020204030204" pitchFamily="34" charset="0"/>
                <a:cs typeface="Times New Roman" panose="02020603050405020304" pitchFamily="18" charset="0"/>
                <a:hlinkClick r:id="rId2"/>
              </a:rPr>
              <a:t>http://www.perseus.tufts.edu/hopper/text?doc=Perseus:abo:tlg,0020,001:287</a:t>
            </a:r>
            <a:endParaRPr kumimoji="0" lang="en-US" altLang="en-US" sz="1200" b="0" i="0" u="sng" strike="noStrike" cap="none" normalizeH="0" baseline="0" dirty="0">
              <a:ln>
                <a:noFill/>
              </a:ln>
              <a:solidFill>
                <a:schemeClr val="tx1"/>
              </a:solidFill>
              <a:effectLst/>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[Accessed 14 03 2021].</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ea typeface="Calibri" panose="020F0502020204030204" pitchFamily="34" charset="0"/>
              <a:cs typeface="Times New Roman" panose="02020603050405020304" pitchFamily="18" charset="0"/>
            </a:endParaRPr>
          </a:p>
          <a:p>
            <a:pPr eaLnBrk="0" fontAlgn="base" hangingPunct="0">
              <a:spcBef>
                <a:spcPct val="0"/>
              </a:spcBef>
              <a:spcAft>
                <a:spcPct val="0"/>
              </a:spcAft>
            </a:pPr>
            <a:r>
              <a:rPr lang="en-US" sz="1200" dirty="0">
                <a:effectLst/>
                <a:ea typeface="Calibri" panose="020F0502020204030204" pitchFamily="34" charset="0"/>
                <a:cs typeface="Times New Roman" panose="02020603050405020304" pitchFamily="18" charset="0"/>
              </a:rPr>
              <a:t>American Museum of Natural History, n.d. </a:t>
            </a:r>
            <a:r>
              <a:rPr lang="en-US" sz="1200" i="1" dirty="0">
                <a:effectLst/>
                <a:ea typeface="Calibri" panose="020F0502020204030204" pitchFamily="34" charset="0"/>
                <a:cs typeface="Times New Roman" panose="02020603050405020304" pitchFamily="18" charset="0"/>
              </a:rPr>
              <a:t>Griffin Bones. </a:t>
            </a:r>
            <a:r>
              <a:rPr lang="en-US" sz="1200" dirty="0">
                <a:effectLst/>
                <a:ea typeface="Calibri" panose="020F0502020204030204" pitchFamily="34" charset="0"/>
                <a:cs typeface="Times New Roman" panose="02020603050405020304" pitchFamily="18" charset="0"/>
              </a:rPr>
              <a:t>[Online] </a:t>
            </a:r>
            <a:br>
              <a:rPr lang="en-US" sz="1200" dirty="0">
                <a:effectLst/>
                <a:ea typeface="Calibri" panose="020F0502020204030204" pitchFamily="34" charset="0"/>
                <a:cs typeface="Times New Roman" panose="02020603050405020304" pitchFamily="18" charset="0"/>
              </a:rPr>
            </a:br>
            <a:r>
              <a:rPr lang="en-US" sz="1200" dirty="0">
                <a:effectLst/>
                <a:ea typeface="Calibri" panose="020F0502020204030204" pitchFamily="34" charset="0"/>
                <a:cs typeface="Times New Roman" panose="02020603050405020304" pitchFamily="18" charset="0"/>
              </a:rPr>
              <a:t>Available at: </a:t>
            </a:r>
            <a:r>
              <a:rPr lang="en-US" sz="1200" u="sng" dirty="0">
                <a:effectLst/>
                <a:ea typeface="Calibri" panose="020F0502020204030204" pitchFamily="34" charset="0"/>
                <a:cs typeface="Times New Roman" panose="02020603050405020304" pitchFamily="18" charset="0"/>
                <a:hlinkClick r:id="rId3"/>
              </a:rPr>
              <a:t>https://www.amnh.org/exhibitions/mythic-creatures/land/griffin-bones</a:t>
            </a:r>
            <a:endParaRPr lang="en-US" sz="1200" u="sng" dirty="0">
              <a:effectLst/>
              <a:ea typeface="Calibri" panose="020F0502020204030204" pitchFamily="34" charset="0"/>
              <a:cs typeface="Times New Roman" panose="02020603050405020304" pitchFamily="18" charset="0"/>
            </a:endParaRPr>
          </a:p>
          <a:p>
            <a:pPr eaLnBrk="0" fontAlgn="base" hangingPunct="0">
              <a:spcBef>
                <a:spcPct val="0"/>
              </a:spcBef>
              <a:spcAft>
                <a:spcPct val="0"/>
              </a:spcAft>
            </a:pPr>
            <a:r>
              <a:rPr lang="en-US" sz="1200" dirty="0">
                <a:effectLst/>
                <a:ea typeface="Calibri" panose="020F0502020204030204" pitchFamily="34" charset="0"/>
                <a:cs typeface="Times New Roman" panose="02020603050405020304" pitchFamily="18" charset="0"/>
              </a:rPr>
              <a:t>[Accessed 14 03 2021].</a:t>
            </a:r>
            <a:endParaRPr lang="en-GB" sz="1200" dirty="0">
              <a:effectLst/>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Homer, n.d. The Iliad. In: </a:t>
            </a:r>
            <a:r>
              <a:rPr kumimoji="0" lang="en-US" altLang="en-US" sz="1200" b="0" i="0"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s.l.:Penguin</a:t>
            </a: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Classics, p. 85.</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Homer, n.d. The Odyssey. In: </a:t>
            </a:r>
            <a:r>
              <a:rPr kumimoji="0" lang="en-US" altLang="en-US" sz="1200" b="0" i="0"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s.l.:Penguin</a:t>
            </a: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Classics, p. 156.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Mayor, A., 07/03/2011. </a:t>
            </a:r>
            <a:r>
              <a:rPr kumimoji="0" lang="en-US" altLang="en-US" sz="1200"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The First Fossil Hunters: Dinosaurs, Mammoths and Myths in Greek and Roman Times. </a:t>
            </a:r>
            <a:r>
              <a:rPr kumimoji="0" lang="en-US" altLang="en-US" sz="1200" b="0" i="0"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s.l.:Princeton</a:t>
            </a: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University Press.</a:t>
            </a: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Ovid, n.d. </a:t>
            </a:r>
            <a:r>
              <a:rPr kumimoji="0" lang="en-US" altLang="en-US" sz="1200"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Metamorphoses. </a:t>
            </a:r>
            <a:r>
              <a:rPr kumimoji="0" lang="en-US" altLang="en-US" sz="1200" b="0" i="0"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s.l.:Loeb</a:t>
            </a: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Classical Library.</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Pindar, 490BC. </a:t>
            </a:r>
            <a:r>
              <a:rPr kumimoji="0" lang="en-US" altLang="en-US" sz="1200"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Pythian 12. </a:t>
            </a: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[Online] </a:t>
            </a:r>
            <a:b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Available at: </a:t>
            </a:r>
            <a:r>
              <a:rPr kumimoji="0" lang="en-US" altLang="en-US" sz="1200" b="0" i="0" u="sng" strike="noStrike" cap="none" normalizeH="0" baseline="0" dirty="0">
                <a:ln>
                  <a:noFill/>
                </a:ln>
                <a:solidFill>
                  <a:schemeClr val="tx1"/>
                </a:solidFill>
                <a:effectLst/>
                <a:ea typeface="Calibri" panose="020F0502020204030204" pitchFamily="34" charset="0"/>
                <a:cs typeface="Times New Roman" panose="02020603050405020304" pitchFamily="18" charset="0"/>
                <a:hlinkClick r:id="rId4"/>
              </a:rPr>
              <a:t>http://www.perseus.tufts.edu/hopper/text?doc=urn:cts:greekLit:tlg0033.tlg002.perseus-eng1:12</a:t>
            </a:r>
            <a:endParaRPr kumimoji="0" lang="en-US" altLang="en-US" sz="1200" b="0" i="0" u="sng" strike="noStrike" cap="none" normalizeH="0" baseline="0" dirty="0">
              <a:ln>
                <a:noFill/>
              </a:ln>
              <a:solidFill>
                <a:schemeClr val="tx1"/>
              </a:solidFill>
              <a:effectLst/>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[Accessed 14 03 2021].</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Steiner, D., 2013. The Gorgons’ Lament: </a:t>
            </a:r>
            <a:r>
              <a:rPr kumimoji="0" lang="en-US" altLang="en-US" sz="1200" b="0" i="0"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Auletics</a:t>
            </a: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Poetics, and </a:t>
            </a:r>
            <a:r>
              <a:rPr kumimoji="0" lang="en-US" altLang="en-US" sz="1200" b="0" i="0"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Chorality</a:t>
            </a: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in Pindar’s Pythian 12. </a:t>
            </a:r>
            <a:r>
              <a:rPr kumimoji="0" lang="en-US" altLang="en-US" sz="1200"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American Journal of Philosophy , </a:t>
            </a: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pp. 205-206.</a:t>
            </a: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9562506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4" ma:contentTypeDescription="Create a new document." ma:contentTypeScope="" ma:versionID="6893e67edf0aecc9d56cbae15a71e3b4">
  <xsd:schema xmlns:xsd="http://www.w3.org/2001/XMLSchema" xmlns:xs="http://www.w3.org/2001/XMLSchema" xmlns:p="http://schemas.microsoft.com/office/2006/metadata/properties" xmlns:ns3="7b23fa32-4003-4364-bee1-595462966394" targetNamespace="http://schemas.microsoft.com/office/2006/metadata/properties" ma:root="true" ma:fieldsID="2b530e866435262d0c401c94dcf3a313" ns3:_="">
    <xsd:import namespace="7b23fa32-4003-4364-bee1-59546296639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7D69AF3-7AC5-4DB5-92DB-96715612A096}">
  <ds:schemaRefs>
    <ds:schemaRef ds:uri="http://schemas.microsoft.com/sharepoint/v3/contenttype/forms"/>
  </ds:schemaRefs>
</ds:datastoreItem>
</file>

<file path=customXml/itemProps2.xml><?xml version="1.0" encoding="utf-8"?>
<ds:datastoreItem xmlns:ds="http://schemas.openxmlformats.org/officeDocument/2006/customXml" ds:itemID="{3FA66704-FC4A-4478-BE09-BE11C55C9E2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23fa32-4003-4364-bee1-59546296639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040B7AF-F29E-4DFB-A676-B62C262300D6}">
  <ds:schemaRefs>
    <ds:schemaRef ds:uri="http://schemas.openxmlformats.org/package/2006/metadata/core-properties"/>
    <ds:schemaRef ds:uri="http://www.w3.org/XML/1998/namespace"/>
    <ds:schemaRef ds:uri="7b23fa32-4003-4364-bee1-595462966394"/>
    <ds:schemaRef ds:uri="http://purl.org/dc/dcmitype/"/>
    <ds:schemaRef ds:uri="http://schemas.microsoft.com/office/2006/documentManagement/types"/>
    <ds:schemaRef ds:uri="http://purl.org/dc/terms/"/>
    <ds:schemaRef ds:uri="http://schemas.microsoft.com/office/infopath/2007/PartnerControls"/>
    <ds:schemaRef ds:uri="http://schemas.microsoft.com/office/2006/metadata/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4757</TotalTime>
  <Words>2073</Words>
  <Application>Microsoft Office PowerPoint</Application>
  <PresentationFormat>Widescreen</PresentationFormat>
  <Paragraphs>78</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Emily Hughes (2003400)</dc:creator>
  <cp:lastModifiedBy>Emily Hughes</cp:lastModifiedBy>
  <cp:revision>16</cp:revision>
  <dcterms:created xsi:type="dcterms:W3CDTF">2021-03-11T10:12:05Z</dcterms:created>
  <dcterms:modified xsi:type="dcterms:W3CDTF">2021-03-14T17:42:02Z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