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9" autoAdjust="0"/>
    <p:restoredTop sz="95033" autoAdjust="0"/>
  </p:normalViewPr>
  <p:slideViewPr>
    <p:cSldViewPr snapToGrid="0">
      <p:cViewPr varScale="1">
        <p:scale>
          <a:sx n="27" d="100"/>
          <a:sy n="27" d="100"/>
        </p:scale>
        <p:origin x="1085" y="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B50D4-BFEB-4250-8033-68418E035AAB}"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IN"/>
        </a:p>
      </dgm:t>
    </dgm:pt>
    <dgm:pt modelId="{E22B548B-CFE6-4796-BC13-BC9B8D83CDF0}">
      <dgm:prSet/>
      <dgm:spPr/>
      <dgm:t>
        <a:bodyPr/>
        <a:lstStyle/>
        <a:p>
          <a:r>
            <a:rPr lang="en-IN" dirty="0"/>
            <a:t>Up to 1 in 4 women especially focusing on specific groups of demography, which experience conditions of perinatal mental health worldwide (Masefield et al., 2023). </a:t>
          </a:r>
        </a:p>
      </dgm:t>
    </dgm:pt>
    <dgm:pt modelId="{2A08059A-EB06-4681-BFC3-EFDB922437F5}" type="parTrans" cxnId="{5C1EFE8A-EE3C-4C4B-88F0-F725AD854040}">
      <dgm:prSet/>
      <dgm:spPr/>
      <dgm:t>
        <a:bodyPr/>
        <a:lstStyle/>
        <a:p>
          <a:endParaRPr lang="en-IN"/>
        </a:p>
      </dgm:t>
    </dgm:pt>
    <dgm:pt modelId="{A3A9173F-C3CA-45F1-999D-838D8F6AEA0F}" type="sibTrans" cxnId="{5C1EFE8A-EE3C-4C4B-88F0-F725AD854040}">
      <dgm:prSet/>
      <dgm:spPr/>
      <dgm:t>
        <a:bodyPr/>
        <a:lstStyle/>
        <a:p>
          <a:endParaRPr lang="en-IN"/>
        </a:p>
      </dgm:t>
    </dgm:pt>
    <dgm:pt modelId="{3A73D2F8-F321-43B2-AA7D-220AA703B1EA}">
      <dgm:prSet/>
      <dgm:spPr/>
      <dgm:t>
        <a:bodyPr/>
        <a:lstStyle/>
        <a:p>
          <a:r>
            <a:rPr lang="en-IN" dirty="0"/>
            <a:t>General estimates in the UK helps in suggesting that about 10-20% of women who are experiencing mental illness such as depression, and anxiety, during pregnancy or in the first post-delivery year (Public Health England, 2019). </a:t>
          </a:r>
        </a:p>
      </dgm:t>
    </dgm:pt>
    <dgm:pt modelId="{445744A7-44C8-463A-A9B2-D7195AB40442}" type="parTrans" cxnId="{9E96BEF6-FF6F-47E7-B010-BA27F9B8A8B7}">
      <dgm:prSet/>
      <dgm:spPr/>
      <dgm:t>
        <a:bodyPr/>
        <a:lstStyle/>
        <a:p>
          <a:endParaRPr lang="en-IN"/>
        </a:p>
      </dgm:t>
    </dgm:pt>
    <dgm:pt modelId="{5EE779D8-ADAD-4E41-B036-2EDF7F2E26A1}" type="sibTrans" cxnId="{9E96BEF6-FF6F-47E7-B010-BA27F9B8A8B7}">
      <dgm:prSet/>
      <dgm:spPr/>
      <dgm:t>
        <a:bodyPr/>
        <a:lstStyle/>
        <a:p>
          <a:endParaRPr lang="en-IN"/>
        </a:p>
      </dgm:t>
    </dgm:pt>
    <dgm:pt modelId="{C54F0F24-2105-43A0-8235-4D1688636770}" type="pres">
      <dgm:prSet presAssocID="{AFFB50D4-BFEB-4250-8033-68418E035AAB}" presName="CompostProcess" presStyleCnt="0">
        <dgm:presLayoutVars>
          <dgm:dir/>
          <dgm:resizeHandles val="exact"/>
        </dgm:presLayoutVars>
      </dgm:prSet>
      <dgm:spPr/>
    </dgm:pt>
    <dgm:pt modelId="{25AEF8AD-5A85-4A67-8CD6-E44EFAF653F4}" type="pres">
      <dgm:prSet presAssocID="{AFFB50D4-BFEB-4250-8033-68418E035AAB}" presName="arrow" presStyleLbl="bgShp" presStyleIdx="0" presStyleCnt="1"/>
      <dgm:spPr/>
    </dgm:pt>
    <dgm:pt modelId="{6FF936C7-7436-4DDC-944D-D1C55BBDB202}" type="pres">
      <dgm:prSet presAssocID="{AFFB50D4-BFEB-4250-8033-68418E035AAB}" presName="linearProcess" presStyleCnt="0"/>
      <dgm:spPr/>
    </dgm:pt>
    <dgm:pt modelId="{19FAAB63-84F1-46E0-AF91-03B75C84BFCC}" type="pres">
      <dgm:prSet presAssocID="{E22B548B-CFE6-4796-BC13-BC9B8D83CDF0}" presName="textNode" presStyleLbl="node1" presStyleIdx="0" presStyleCnt="2">
        <dgm:presLayoutVars>
          <dgm:bulletEnabled val="1"/>
        </dgm:presLayoutVars>
      </dgm:prSet>
      <dgm:spPr/>
    </dgm:pt>
    <dgm:pt modelId="{34B14024-7CD7-42E4-AE7F-D899CDAFED13}" type="pres">
      <dgm:prSet presAssocID="{A3A9173F-C3CA-45F1-999D-838D8F6AEA0F}" presName="sibTrans" presStyleCnt="0"/>
      <dgm:spPr/>
    </dgm:pt>
    <dgm:pt modelId="{CF3CFB3F-2499-428F-A146-7476001DCCD8}" type="pres">
      <dgm:prSet presAssocID="{3A73D2F8-F321-43B2-AA7D-220AA703B1EA}" presName="textNode" presStyleLbl="node1" presStyleIdx="1" presStyleCnt="2">
        <dgm:presLayoutVars>
          <dgm:bulletEnabled val="1"/>
        </dgm:presLayoutVars>
      </dgm:prSet>
      <dgm:spPr/>
    </dgm:pt>
  </dgm:ptLst>
  <dgm:cxnLst>
    <dgm:cxn modelId="{E7091185-B48A-4FA7-99DF-C3A2F48F125E}" type="presOf" srcId="{E22B548B-CFE6-4796-BC13-BC9B8D83CDF0}" destId="{19FAAB63-84F1-46E0-AF91-03B75C84BFCC}" srcOrd="0" destOrd="0" presId="urn:microsoft.com/office/officeart/2005/8/layout/hProcess9"/>
    <dgm:cxn modelId="{0A4CED8A-5DCE-42F2-BF81-21996C652C20}" type="presOf" srcId="{3A73D2F8-F321-43B2-AA7D-220AA703B1EA}" destId="{CF3CFB3F-2499-428F-A146-7476001DCCD8}" srcOrd="0" destOrd="0" presId="urn:microsoft.com/office/officeart/2005/8/layout/hProcess9"/>
    <dgm:cxn modelId="{5C1EFE8A-EE3C-4C4B-88F0-F725AD854040}" srcId="{AFFB50D4-BFEB-4250-8033-68418E035AAB}" destId="{E22B548B-CFE6-4796-BC13-BC9B8D83CDF0}" srcOrd="0" destOrd="0" parTransId="{2A08059A-EB06-4681-BFC3-EFDB922437F5}" sibTransId="{A3A9173F-C3CA-45F1-999D-838D8F6AEA0F}"/>
    <dgm:cxn modelId="{F7BDC8B6-A30C-4CE0-BF34-2F9C8E5AD2EC}" type="presOf" srcId="{AFFB50D4-BFEB-4250-8033-68418E035AAB}" destId="{C54F0F24-2105-43A0-8235-4D1688636770}" srcOrd="0" destOrd="0" presId="urn:microsoft.com/office/officeart/2005/8/layout/hProcess9"/>
    <dgm:cxn modelId="{9E96BEF6-FF6F-47E7-B010-BA27F9B8A8B7}" srcId="{AFFB50D4-BFEB-4250-8033-68418E035AAB}" destId="{3A73D2F8-F321-43B2-AA7D-220AA703B1EA}" srcOrd="1" destOrd="0" parTransId="{445744A7-44C8-463A-A9B2-D7195AB40442}" sibTransId="{5EE779D8-ADAD-4E41-B036-2EDF7F2E26A1}"/>
    <dgm:cxn modelId="{10C18A57-B720-4EE7-AD1A-95578ABF1D4E}" type="presParOf" srcId="{C54F0F24-2105-43A0-8235-4D1688636770}" destId="{25AEF8AD-5A85-4A67-8CD6-E44EFAF653F4}" srcOrd="0" destOrd="0" presId="urn:microsoft.com/office/officeart/2005/8/layout/hProcess9"/>
    <dgm:cxn modelId="{103F0835-F258-4AA3-BEF1-90666AE995D5}" type="presParOf" srcId="{C54F0F24-2105-43A0-8235-4D1688636770}" destId="{6FF936C7-7436-4DDC-944D-D1C55BBDB202}" srcOrd="1" destOrd="0" presId="urn:microsoft.com/office/officeart/2005/8/layout/hProcess9"/>
    <dgm:cxn modelId="{E20026F4-E8D1-4EB5-A381-2866448BA281}" type="presParOf" srcId="{6FF936C7-7436-4DDC-944D-D1C55BBDB202}" destId="{19FAAB63-84F1-46E0-AF91-03B75C84BFCC}" srcOrd="0" destOrd="0" presId="urn:microsoft.com/office/officeart/2005/8/layout/hProcess9"/>
    <dgm:cxn modelId="{A76D360C-458A-462F-8C5D-02D9B0782618}" type="presParOf" srcId="{6FF936C7-7436-4DDC-944D-D1C55BBDB202}" destId="{34B14024-7CD7-42E4-AE7F-D899CDAFED13}" srcOrd="1" destOrd="0" presId="urn:microsoft.com/office/officeart/2005/8/layout/hProcess9"/>
    <dgm:cxn modelId="{733F991F-038B-44ED-9235-6CCBC0CF2FAA}" type="presParOf" srcId="{6FF936C7-7436-4DDC-944D-D1C55BBDB202}" destId="{CF3CFB3F-2499-428F-A146-7476001DCCD8}"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CA0ACF-4CC0-41FA-BE47-36320741C51D}"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F836128E-49E1-463D-9344-8718871CCB8C}">
      <dgm:prSet custT="1"/>
      <dgm:spPr>
        <a:solidFill>
          <a:schemeClr val="bg1">
            <a:lumMod val="95000"/>
          </a:schemeClr>
        </a:solidFill>
      </dgm:spPr>
      <dgm:t>
        <a:bodyPr/>
        <a:lstStyle/>
        <a:p>
          <a:r>
            <a:rPr lang="en-IN" sz="1600" dirty="0"/>
            <a:t>Poor maternal mental health is associated with development in negative aspect, emotional, and cognitive outcomes for children and contribute towards long-term costs of socioeconomic aspects (Howard and Khalifeh, 2020).</a:t>
          </a:r>
        </a:p>
      </dgm:t>
    </dgm:pt>
    <dgm:pt modelId="{070F1EF9-13BF-4BE7-A13B-C1F7E71D7D82}" type="parTrans" cxnId="{1F411673-B5AB-4971-B57D-F46711D8AC03}">
      <dgm:prSet/>
      <dgm:spPr/>
      <dgm:t>
        <a:bodyPr/>
        <a:lstStyle/>
        <a:p>
          <a:endParaRPr lang="en-IN" sz="1200">
            <a:solidFill>
              <a:schemeClr val="tx1"/>
            </a:solidFill>
          </a:endParaRPr>
        </a:p>
      </dgm:t>
    </dgm:pt>
    <dgm:pt modelId="{45F301DF-63C7-4B67-9978-162B1749836A}" type="sibTrans" cxnId="{1F411673-B5AB-4971-B57D-F46711D8AC03}">
      <dgm:prSet/>
      <dgm:spPr/>
      <dgm:t>
        <a:bodyPr/>
        <a:lstStyle/>
        <a:p>
          <a:endParaRPr lang="en-IN" sz="1200">
            <a:solidFill>
              <a:schemeClr val="tx1"/>
            </a:solidFill>
          </a:endParaRPr>
        </a:p>
      </dgm:t>
    </dgm:pt>
    <dgm:pt modelId="{9CF49A31-24B0-4E2F-9F50-095531D4BE5A}">
      <dgm:prSet custT="1"/>
      <dgm:spPr/>
      <dgm:t>
        <a:bodyPr/>
        <a:lstStyle/>
        <a:p>
          <a:r>
            <a:rPr lang="en-IN" sz="1600"/>
            <a:t>Difficulties in perinatal mental health are forecasted to cost UK society at least £8.1 billion per birth unit for the effects on lifetime health, social and developmental landscape (Mental Health Foundation, 2022).</a:t>
          </a:r>
          <a:endParaRPr lang="en-IN" sz="1600" dirty="0"/>
        </a:p>
      </dgm:t>
    </dgm:pt>
    <dgm:pt modelId="{D0C5D883-79D7-475B-ADC5-84FE86127E92}" type="parTrans" cxnId="{185E1F9D-6FD3-4BA1-A6BC-F64940FE0E28}">
      <dgm:prSet/>
      <dgm:spPr/>
      <dgm:t>
        <a:bodyPr/>
        <a:lstStyle/>
        <a:p>
          <a:endParaRPr lang="en-IN" sz="1200">
            <a:solidFill>
              <a:schemeClr val="tx1"/>
            </a:solidFill>
          </a:endParaRPr>
        </a:p>
      </dgm:t>
    </dgm:pt>
    <dgm:pt modelId="{C76890AA-BCEB-430F-8DCF-A046D5C1AC9D}" type="sibTrans" cxnId="{185E1F9D-6FD3-4BA1-A6BC-F64940FE0E28}">
      <dgm:prSet/>
      <dgm:spPr/>
      <dgm:t>
        <a:bodyPr/>
        <a:lstStyle/>
        <a:p>
          <a:endParaRPr lang="en-IN" sz="1200">
            <a:solidFill>
              <a:schemeClr val="tx1"/>
            </a:solidFill>
          </a:endParaRPr>
        </a:p>
      </dgm:t>
    </dgm:pt>
    <dgm:pt modelId="{0E1ADA6F-85BD-460D-A630-6F7D5F0D2732}" type="pres">
      <dgm:prSet presAssocID="{1ACA0ACF-4CC0-41FA-BE47-36320741C51D}" presName="linear" presStyleCnt="0">
        <dgm:presLayoutVars>
          <dgm:animLvl val="lvl"/>
          <dgm:resizeHandles val="exact"/>
        </dgm:presLayoutVars>
      </dgm:prSet>
      <dgm:spPr/>
    </dgm:pt>
    <dgm:pt modelId="{E7EFB47B-8FE5-4200-A1A5-6F6688FE1982}" type="pres">
      <dgm:prSet presAssocID="{F836128E-49E1-463D-9344-8718871CCB8C}" presName="parentText" presStyleLbl="node1" presStyleIdx="0" presStyleCnt="2">
        <dgm:presLayoutVars>
          <dgm:chMax val="0"/>
          <dgm:bulletEnabled val="1"/>
        </dgm:presLayoutVars>
      </dgm:prSet>
      <dgm:spPr/>
    </dgm:pt>
    <dgm:pt modelId="{A4683F0C-3F44-4131-A1B1-DBBB65771DBE}" type="pres">
      <dgm:prSet presAssocID="{45F301DF-63C7-4B67-9978-162B1749836A}" presName="spacer" presStyleCnt="0"/>
      <dgm:spPr/>
    </dgm:pt>
    <dgm:pt modelId="{22E94BFB-ED96-46C0-9F24-B0DB6D8FEB69}" type="pres">
      <dgm:prSet presAssocID="{9CF49A31-24B0-4E2F-9F50-095531D4BE5A}" presName="parentText" presStyleLbl="node1" presStyleIdx="1" presStyleCnt="2" custLinFactNeighborY="-75595">
        <dgm:presLayoutVars>
          <dgm:chMax val="0"/>
          <dgm:bulletEnabled val="1"/>
        </dgm:presLayoutVars>
      </dgm:prSet>
      <dgm:spPr/>
    </dgm:pt>
  </dgm:ptLst>
  <dgm:cxnLst>
    <dgm:cxn modelId="{EDB0EC22-2345-441F-921F-782BFE886596}" type="presOf" srcId="{9CF49A31-24B0-4E2F-9F50-095531D4BE5A}" destId="{22E94BFB-ED96-46C0-9F24-B0DB6D8FEB69}" srcOrd="0" destOrd="0" presId="urn:microsoft.com/office/officeart/2005/8/layout/vList2"/>
    <dgm:cxn modelId="{C356222A-7B40-4FAB-B24B-53D25B78C869}" type="presOf" srcId="{1ACA0ACF-4CC0-41FA-BE47-36320741C51D}" destId="{0E1ADA6F-85BD-460D-A630-6F7D5F0D2732}" srcOrd="0" destOrd="0" presId="urn:microsoft.com/office/officeart/2005/8/layout/vList2"/>
    <dgm:cxn modelId="{1F411673-B5AB-4971-B57D-F46711D8AC03}" srcId="{1ACA0ACF-4CC0-41FA-BE47-36320741C51D}" destId="{F836128E-49E1-463D-9344-8718871CCB8C}" srcOrd="0" destOrd="0" parTransId="{070F1EF9-13BF-4BE7-A13B-C1F7E71D7D82}" sibTransId="{45F301DF-63C7-4B67-9978-162B1749836A}"/>
    <dgm:cxn modelId="{185E1F9D-6FD3-4BA1-A6BC-F64940FE0E28}" srcId="{1ACA0ACF-4CC0-41FA-BE47-36320741C51D}" destId="{9CF49A31-24B0-4E2F-9F50-095531D4BE5A}" srcOrd="1" destOrd="0" parTransId="{D0C5D883-79D7-475B-ADC5-84FE86127E92}" sibTransId="{C76890AA-BCEB-430F-8DCF-A046D5C1AC9D}"/>
    <dgm:cxn modelId="{DC78B2A4-390D-45F5-889B-F57CB6986779}" type="presOf" srcId="{F836128E-49E1-463D-9344-8718871CCB8C}" destId="{E7EFB47B-8FE5-4200-A1A5-6F6688FE1982}" srcOrd="0" destOrd="0" presId="urn:microsoft.com/office/officeart/2005/8/layout/vList2"/>
    <dgm:cxn modelId="{1C1DC848-DFBB-434C-84F2-AA762A113550}" type="presParOf" srcId="{0E1ADA6F-85BD-460D-A630-6F7D5F0D2732}" destId="{E7EFB47B-8FE5-4200-A1A5-6F6688FE1982}" srcOrd="0" destOrd="0" presId="urn:microsoft.com/office/officeart/2005/8/layout/vList2"/>
    <dgm:cxn modelId="{39E5384A-B0DB-430D-A4C4-FE3B7207FE70}" type="presParOf" srcId="{0E1ADA6F-85BD-460D-A630-6F7D5F0D2732}" destId="{A4683F0C-3F44-4131-A1B1-DBBB65771DBE}" srcOrd="1" destOrd="0" presId="urn:microsoft.com/office/officeart/2005/8/layout/vList2"/>
    <dgm:cxn modelId="{C434E050-03DC-4490-AC6A-88D4DDF89C7C}" type="presParOf" srcId="{0E1ADA6F-85BD-460D-A630-6F7D5F0D2732}" destId="{22E94BFB-ED96-46C0-9F24-B0DB6D8FEB69}"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B1823B-29EF-41C6-AA2A-CBBBCF130C15}"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05B917C6-5BBB-4F89-B93A-199CA5DC7046}">
      <dgm:prSet/>
      <dgm:spPr/>
      <dgm:t>
        <a:bodyPr/>
        <a:lstStyle/>
        <a:p>
          <a:r>
            <a:rPr lang="en-IN" dirty="0">
              <a:latin typeface="Arial" panose="020B0604020202020204" pitchFamily="34" charset="0"/>
              <a:cs typeface="Arial" panose="020B0604020202020204" pitchFamily="34" charset="0"/>
            </a:rPr>
            <a:t>Mood tracking and identification enabled through AI based on voice and text sentiment for early detection in risk.</a:t>
          </a:r>
        </a:p>
      </dgm:t>
    </dgm:pt>
    <dgm:pt modelId="{8AB21C6A-89AC-4C84-AA37-93FEEF0AFB3E}" type="parTrans" cxnId="{7FCFFD9D-CEEC-4CF6-9BA1-AE2187708B33}">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79A6CA64-87F3-4202-8D94-06C4D0B19E78}" type="sibTrans" cxnId="{7FCFFD9D-CEEC-4CF6-9BA1-AE2187708B33}">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953E78D0-0E82-4741-AF9E-51A9780BFEF6}">
      <dgm:prSet/>
      <dgm:spPr>
        <a:solidFill>
          <a:schemeClr val="accent2">
            <a:lumMod val="20000"/>
            <a:lumOff val="80000"/>
          </a:schemeClr>
        </a:solidFill>
      </dgm:spPr>
      <dgm:t>
        <a:bodyPr/>
        <a:lstStyle/>
        <a:p>
          <a:r>
            <a:rPr lang="en-IN" dirty="0">
              <a:latin typeface="Arial" panose="020B0604020202020204" pitchFamily="34" charset="0"/>
              <a:cs typeface="Arial" panose="020B0604020202020204" pitchFamily="34" charset="0"/>
            </a:rPr>
            <a:t>Modules that are short, micro-learning such as mental health, sleep, nutrition, and bonding.</a:t>
          </a:r>
        </a:p>
      </dgm:t>
    </dgm:pt>
    <dgm:pt modelId="{78AC8CBB-DC63-4A6F-868A-E472495B12F7}" type="parTrans" cxnId="{22EA6A00-49E8-4E22-9841-1ADF6F57F374}">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7F78286D-41FF-42D3-9AA3-506F8D30E959}" type="sibTrans" cxnId="{22EA6A00-49E8-4E22-9841-1ADF6F57F374}">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1EB514D3-0135-4A6D-9450-A6DEF760F806}">
      <dgm:prSet/>
      <dgm:spPr/>
      <dgm:t>
        <a:bodyPr/>
        <a:lstStyle/>
        <a:p>
          <a:r>
            <a:rPr lang="en-IN">
              <a:latin typeface="Arial" panose="020B0604020202020204" pitchFamily="34" charset="0"/>
              <a:cs typeface="Arial" panose="020B0604020202020204" pitchFamily="34" charset="0"/>
            </a:rPr>
            <a:t>Involving integration with the NHS, which is linkage to local services, referral reminders.</a:t>
          </a:r>
          <a:endParaRPr lang="en-IN" dirty="0">
            <a:latin typeface="Arial" panose="020B0604020202020204" pitchFamily="34" charset="0"/>
            <a:cs typeface="Arial" panose="020B0604020202020204" pitchFamily="34" charset="0"/>
          </a:endParaRPr>
        </a:p>
      </dgm:t>
    </dgm:pt>
    <dgm:pt modelId="{4F39C36F-B2C9-4E33-AE05-983F40AAACE4}" type="parTrans" cxnId="{013E52E9-2EF6-4A2B-A3F0-F31060DA3701}">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E0AC0CFC-BBF7-49E7-AE0D-FBCB5FFC44DA}" type="sibTrans" cxnId="{013E52E9-2EF6-4A2B-A3F0-F31060DA3701}">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16F57E3B-0833-4894-9E5B-22C9ACF04015}">
      <dgm:prSet/>
      <dgm:spPr>
        <a:solidFill>
          <a:schemeClr val="accent2">
            <a:lumMod val="20000"/>
            <a:lumOff val="80000"/>
          </a:schemeClr>
        </a:solidFill>
      </dgm:spPr>
      <dgm:t>
        <a:bodyPr/>
        <a:lstStyle/>
        <a:p>
          <a:r>
            <a:rPr lang="en-IN">
              <a:latin typeface="Arial" panose="020B0604020202020204" pitchFamily="34" charset="0"/>
              <a:cs typeface="Arial" panose="020B0604020202020204" pitchFamily="34" charset="0"/>
            </a:rPr>
            <a:t>Low-data and offline mode for users without connectivity</a:t>
          </a:r>
        </a:p>
      </dgm:t>
    </dgm:pt>
    <dgm:pt modelId="{BA93A922-7FFB-4B1C-BAEE-A4178B689792}" type="parTrans" cxnId="{481E8460-9C05-4E05-A94F-B8AC40B6E98F}">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A4ABCB22-0568-4E4B-BCD9-057AE8A60E5E}" type="sibTrans" cxnId="{481E8460-9C05-4E05-A94F-B8AC40B6E98F}">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56A33619-4A00-411F-822B-96BAC49EDECB}" type="pres">
      <dgm:prSet presAssocID="{2EB1823B-29EF-41C6-AA2A-CBBBCF130C15}" presName="linear" presStyleCnt="0">
        <dgm:presLayoutVars>
          <dgm:animLvl val="lvl"/>
          <dgm:resizeHandles val="exact"/>
        </dgm:presLayoutVars>
      </dgm:prSet>
      <dgm:spPr/>
    </dgm:pt>
    <dgm:pt modelId="{547EC24A-E388-4F76-8D25-8EB6644851F2}" type="pres">
      <dgm:prSet presAssocID="{05B917C6-5BBB-4F89-B93A-199CA5DC7046}" presName="parentText" presStyleLbl="node1" presStyleIdx="0" presStyleCnt="4">
        <dgm:presLayoutVars>
          <dgm:chMax val="0"/>
          <dgm:bulletEnabled val="1"/>
        </dgm:presLayoutVars>
      </dgm:prSet>
      <dgm:spPr/>
    </dgm:pt>
    <dgm:pt modelId="{35B3F19C-B63A-44D9-8FAA-89E8E3031859}" type="pres">
      <dgm:prSet presAssocID="{79A6CA64-87F3-4202-8D94-06C4D0B19E78}" presName="spacer" presStyleCnt="0"/>
      <dgm:spPr/>
    </dgm:pt>
    <dgm:pt modelId="{FE1207EC-1C9A-491A-9E86-6DD08B26D455}" type="pres">
      <dgm:prSet presAssocID="{953E78D0-0E82-4741-AF9E-51A9780BFEF6}" presName="parentText" presStyleLbl="node1" presStyleIdx="1" presStyleCnt="4">
        <dgm:presLayoutVars>
          <dgm:chMax val="0"/>
          <dgm:bulletEnabled val="1"/>
        </dgm:presLayoutVars>
      </dgm:prSet>
      <dgm:spPr/>
    </dgm:pt>
    <dgm:pt modelId="{4D53C252-063E-4CF1-A7BA-6DE3034525E4}" type="pres">
      <dgm:prSet presAssocID="{7F78286D-41FF-42D3-9AA3-506F8D30E959}" presName="spacer" presStyleCnt="0"/>
      <dgm:spPr/>
    </dgm:pt>
    <dgm:pt modelId="{E586DB2C-B919-4DDA-B5BC-FBF918DB353A}" type="pres">
      <dgm:prSet presAssocID="{1EB514D3-0135-4A6D-9450-A6DEF760F806}" presName="parentText" presStyleLbl="node1" presStyleIdx="2" presStyleCnt="4">
        <dgm:presLayoutVars>
          <dgm:chMax val="0"/>
          <dgm:bulletEnabled val="1"/>
        </dgm:presLayoutVars>
      </dgm:prSet>
      <dgm:spPr/>
    </dgm:pt>
    <dgm:pt modelId="{19C48CDE-F00F-4FB4-AAE2-86161BB7896D}" type="pres">
      <dgm:prSet presAssocID="{E0AC0CFC-BBF7-49E7-AE0D-FBCB5FFC44DA}" presName="spacer" presStyleCnt="0"/>
      <dgm:spPr/>
    </dgm:pt>
    <dgm:pt modelId="{8F86D678-DD88-4FFC-A7E0-3CC8BBAAD0C6}" type="pres">
      <dgm:prSet presAssocID="{16F57E3B-0833-4894-9E5B-22C9ACF04015}" presName="parentText" presStyleLbl="node1" presStyleIdx="3" presStyleCnt="4">
        <dgm:presLayoutVars>
          <dgm:chMax val="0"/>
          <dgm:bulletEnabled val="1"/>
        </dgm:presLayoutVars>
      </dgm:prSet>
      <dgm:spPr/>
    </dgm:pt>
  </dgm:ptLst>
  <dgm:cxnLst>
    <dgm:cxn modelId="{22EA6A00-49E8-4E22-9841-1ADF6F57F374}" srcId="{2EB1823B-29EF-41C6-AA2A-CBBBCF130C15}" destId="{953E78D0-0E82-4741-AF9E-51A9780BFEF6}" srcOrd="1" destOrd="0" parTransId="{78AC8CBB-DC63-4A6F-868A-E472495B12F7}" sibTransId="{7F78286D-41FF-42D3-9AA3-506F8D30E959}"/>
    <dgm:cxn modelId="{481E8460-9C05-4E05-A94F-B8AC40B6E98F}" srcId="{2EB1823B-29EF-41C6-AA2A-CBBBCF130C15}" destId="{16F57E3B-0833-4894-9E5B-22C9ACF04015}" srcOrd="3" destOrd="0" parTransId="{BA93A922-7FFB-4B1C-BAEE-A4178B689792}" sibTransId="{A4ABCB22-0568-4E4B-BCD9-057AE8A60E5E}"/>
    <dgm:cxn modelId="{DF7CA946-270F-449E-A7AF-0A49D99CA3E9}" type="presOf" srcId="{953E78D0-0E82-4741-AF9E-51A9780BFEF6}" destId="{FE1207EC-1C9A-491A-9E86-6DD08B26D455}" srcOrd="0" destOrd="0" presId="urn:microsoft.com/office/officeart/2005/8/layout/vList2"/>
    <dgm:cxn modelId="{78718F94-A0CC-4DE1-ABB6-7FBE1B8C161F}" type="presOf" srcId="{1EB514D3-0135-4A6D-9450-A6DEF760F806}" destId="{E586DB2C-B919-4DDA-B5BC-FBF918DB353A}" srcOrd="0" destOrd="0" presId="urn:microsoft.com/office/officeart/2005/8/layout/vList2"/>
    <dgm:cxn modelId="{7FCFFD9D-CEEC-4CF6-9BA1-AE2187708B33}" srcId="{2EB1823B-29EF-41C6-AA2A-CBBBCF130C15}" destId="{05B917C6-5BBB-4F89-B93A-199CA5DC7046}" srcOrd="0" destOrd="0" parTransId="{8AB21C6A-89AC-4C84-AA37-93FEEF0AFB3E}" sibTransId="{79A6CA64-87F3-4202-8D94-06C4D0B19E78}"/>
    <dgm:cxn modelId="{4AB323B9-F861-4650-B39D-C17B0183E936}" type="presOf" srcId="{2EB1823B-29EF-41C6-AA2A-CBBBCF130C15}" destId="{56A33619-4A00-411F-822B-96BAC49EDECB}" srcOrd="0" destOrd="0" presId="urn:microsoft.com/office/officeart/2005/8/layout/vList2"/>
    <dgm:cxn modelId="{3F79BED7-795A-47C8-951A-80E46D245384}" type="presOf" srcId="{16F57E3B-0833-4894-9E5B-22C9ACF04015}" destId="{8F86D678-DD88-4FFC-A7E0-3CC8BBAAD0C6}" srcOrd="0" destOrd="0" presId="urn:microsoft.com/office/officeart/2005/8/layout/vList2"/>
    <dgm:cxn modelId="{A229A0DA-6569-4850-9D3A-6BA196121F8C}" type="presOf" srcId="{05B917C6-5BBB-4F89-B93A-199CA5DC7046}" destId="{547EC24A-E388-4F76-8D25-8EB6644851F2}" srcOrd="0" destOrd="0" presId="urn:microsoft.com/office/officeart/2005/8/layout/vList2"/>
    <dgm:cxn modelId="{013E52E9-2EF6-4A2B-A3F0-F31060DA3701}" srcId="{2EB1823B-29EF-41C6-AA2A-CBBBCF130C15}" destId="{1EB514D3-0135-4A6D-9450-A6DEF760F806}" srcOrd="2" destOrd="0" parTransId="{4F39C36F-B2C9-4E33-AE05-983F40AAACE4}" sibTransId="{E0AC0CFC-BBF7-49E7-AE0D-FBCB5FFC44DA}"/>
    <dgm:cxn modelId="{53A69860-60FF-4DB3-AF0A-238FE562F72B}" type="presParOf" srcId="{56A33619-4A00-411F-822B-96BAC49EDECB}" destId="{547EC24A-E388-4F76-8D25-8EB6644851F2}" srcOrd="0" destOrd="0" presId="urn:microsoft.com/office/officeart/2005/8/layout/vList2"/>
    <dgm:cxn modelId="{A02C85D4-10D0-4C9C-AA6A-6C21F87FB1F3}" type="presParOf" srcId="{56A33619-4A00-411F-822B-96BAC49EDECB}" destId="{35B3F19C-B63A-44D9-8FAA-89E8E3031859}" srcOrd="1" destOrd="0" presId="urn:microsoft.com/office/officeart/2005/8/layout/vList2"/>
    <dgm:cxn modelId="{478F5270-5800-4589-8677-096E859A9FD4}" type="presParOf" srcId="{56A33619-4A00-411F-822B-96BAC49EDECB}" destId="{FE1207EC-1C9A-491A-9E86-6DD08B26D455}" srcOrd="2" destOrd="0" presId="urn:microsoft.com/office/officeart/2005/8/layout/vList2"/>
    <dgm:cxn modelId="{7E913211-06EF-48FB-823A-EC688B6FFFAA}" type="presParOf" srcId="{56A33619-4A00-411F-822B-96BAC49EDECB}" destId="{4D53C252-063E-4CF1-A7BA-6DE3034525E4}" srcOrd="3" destOrd="0" presId="urn:microsoft.com/office/officeart/2005/8/layout/vList2"/>
    <dgm:cxn modelId="{40E22B81-0FB9-42EF-A6B9-40FD9EFD6A4D}" type="presParOf" srcId="{56A33619-4A00-411F-822B-96BAC49EDECB}" destId="{E586DB2C-B919-4DDA-B5BC-FBF918DB353A}" srcOrd="4" destOrd="0" presId="urn:microsoft.com/office/officeart/2005/8/layout/vList2"/>
    <dgm:cxn modelId="{6A8D19D4-5055-4823-8CEE-3B53FACBD1A3}" type="presParOf" srcId="{56A33619-4A00-411F-822B-96BAC49EDECB}" destId="{19C48CDE-F00F-4FB4-AAE2-86161BB7896D}" srcOrd="5" destOrd="0" presId="urn:microsoft.com/office/officeart/2005/8/layout/vList2"/>
    <dgm:cxn modelId="{117D26A6-D058-4361-BF78-F00EAAE41470}" type="presParOf" srcId="{56A33619-4A00-411F-822B-96BAC49EDECB}" destId="{8F86D678-DD88-4FFC-A7E0-3CC8BBAAD0C6}" srcOrd="6" destOrd="0" presId="urn:microsoft.com/office/officeart/2005/8/layout/vList2"/>
  </dgm:cxnLst>
  <dgm:bg>
    <a:solidFill>
      <a:schemeClr val="accent2">
        <a:lumMod val="20000"/>
        <a:lumOff val="80000"/>
      </a:schemeClr>
    </a:solidFill>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DC3E5C-071D-4C25-8307-681692C49728}"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IN"/>
        </a:p>
      </dgm:t>
    </dgm:pt>
    <dgm:pt modelId="{768F606A-4C42-46A4-9115-128D506177AF}">
      <dgm:prSet/>
      <dgm:spPr/>
      <dgm:t>
        <a:bodyPr/>
        <a:lstStyle/>
        <a:p>
          <a:r>
            <a:rPr lang="en-IN"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gm:t>
    </dgm:pt>
    <dgm:pt modelId="{5F9C3165-3DCB-4CD2-AF9F-A58B88E0CBE6}" type="parTrans" cxnId="{48C10296-0ABE-4553-90BF-940E53BC35FF}">
      <dgm:prSet/>
      <dgm:spPr/>
      <dgm:t>
        <a:bodyPr/>
        <a:lstStyle/>
        <a:p>
          <a:endParaRPr lang="en-IN"/>
        </a:p>
      </dgm:t>
    </dgm:pt>
    <dgm:pt modelId="{D83B40CC-B509-44B4-AD81-A336026A78BE}" type="sibTrans" cxnId="{48C10296-0ABE-4553-90BF-940E53BC35FF}">
      <dgm:prSet/>
      <dgm:spPr/>
      <dgm:t>
        <a:bodyPr/>
        <a:lstStyle/>
        <a:p>
          <a:endParaRPr lang="en-IN"/>
        </a:p>
      </dgm:t>
    </dgm:pt>
    <dgm:pt modelId="{83F3191C-48FF-4754-8668-AE862263C5D7}">
      <dgm:prSet/>
      <dgm:spPr/>
      <dgm:t>
        <a:bodyPr/>
        <a:lstStyle/>
        <a:p>
          <a:r>
            <a:rPr lang="en-IN"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gm:t>
    </dgm:pt>
    <dgm:pt modelId="{82D3B179-FAEA-4A67-B644-A2B29F72B941}" type="parTrans" cxnId="{563313CD-1793-4105-BA00-6A68236E370D}">
      <dgm:prSet/>
      <dgm:spPr/>
      <dgm:t>
        <a:bodyPr/>
        <a:lstStyle/>
        <a:p>
          <a:endParaRPr lang="en-IN"/>
        </a:p>
      </dgm:t>
    </dgm:pt>
    <dgm:pt modelId="{14667AAE-6EE1-46DB-8BF1-4814ADBBA732}" type="sibTrans" cxnId="{563313CD-1793-4105-BA00-6A68236E370D}">
      <dgm:prSet/>
      <dgm:spPr/>
      <dgm:t>
        <a:bodyPr/>
        <a:lstStyle/>
        <a:p>
          <a:endParaRPr lang="en-IN"/>
        </a:p>
      </dgm:t>
    </dgm:pt>
    <dgm:pt modelId="{D5543C7A-4261-4116-A588-9215AA8E9EDC}">
      <dgm:prSet/>
      <dgm:spPr/>
      <dgm:t>
        <a:bodyPr/>
        <a:lstStyle/>
        <a:p>
          <a:r>
            <a:rPr lang="en-IN" dirty="0" err="1"/>
            <a:t>Pregna</a:t>
          </a:r>
          <a:r>
            <a:rPr lang="en-IN" dirty="0"/>
            <a:t> Guide also showcases the dimension of self-efficiency, which is outlined in the HBM. Researchers have recently identified that the apps based on digital maternal health include self-monitoring and feedback, which might focus on supporting the adoption of behaviours and sustained engagement (Shieh, Khan and Umoren, 2020). </a:t>
          </a:r>
        </a:p>
      </dgm:t>
    </dgm:pt>
    <dgm:pt modelId="{A510BB85-C13E-4629-B46E-AEF5CE8087CB}" type="parTrans" cxnId="{2D0F6315-552C-4E1F-9EC0-DFAE9B64F54D}">
      <dgm:prSet/>
      <dgm:spPr/>
      <dgm:t>
        <a:bodyPr/>
        <a:lstStyle/>
        <a:p>
          <a:endParaRPr lang="en-IN"/>
        </a:p>
      </dgm:t>
    </dgm:pt>
    <dgm:pt modelId="{3F3CAE29-A9A5-401F-A207-62B212181D9D}" type="sibTrans" cxnId="{2D0F6315-552C-4E1F-9EC0-DFAE9B64F54D}">
      <dgm:prSet/>
      <dgm:spPr/>
      <dgm:t>
        <a:bodyPr/>
        <a:lstStyle/>
        <a:p>
          <a:endParaRPr lang="en-IN"/>
        </a:p>
      </dgm:t>
    </dgm:pt>
    <dgm:pt modelId="{92976CB7-BB86-4C98-A08E-D2C63883DF34}" type="pres">
      <dgm:prSet presAssocID="{52DC3E5C-071D-4C25-8307-681692C49728}" presName="linear" presStyleCnt="0">
        <dgm:presLayoutVars>
          <dgm:animLvl val="lvl"/>
          <dgm:resizeHandles val="exact"/>
        </dgm:presLayoutVars>
      </dgm:prSet>
      <dgm:spPr/>
    </dgm:pt>
    <dgm:pt modelId="{4FD4A768-03CB-492E-8FEF-A37FAAB8C395}" type="pres">
      <dgm:prSet presAssocID="{768F606A-4C42-46A4-9115-128D506177AF}" presName="parentText" presStyleLbl="node1" presStyleIdx="0" presStyleCnt="3">
        <dgm:presLayoutVars>
          <dgm:chMax val="0"/>
          <dgm:bulletEnabled val="1"/>
        </dgm:presLayoutVars>
      </dgm:prSet>
      <dgm:spPr/>
    </dgm:pt>
    <dgm:pt modelId="{0408F931-2E05-4BAB-AF10-3F34E653D58E}" type="pres">
      <dgm:prSet presAssocID="{D83B40CC-B509-44B4-AD81-A336026A78BE}" presName="spacer" presStyleCnt="0"/>
      <dgm:spPr/>
    </dgm:pt>
    <dgm:pt modelId="{4E6032A5-5349-4EF1-88A4-A6FEF8371B45}" type="pres">
      <dgm:prSet presAssocID="{83F3191C-48FF-4754-8668-AE862263C5D7}" presName="parentText" presStyleLbl="node1" presStyleIdx="1" presStyleCnt="3">
        <dgm:presLayoutVars>
          <dgm:chMax val="0"/>
          <dgm:bulletEnabled val="1"/>
        </dgm:presLayoutVars>
      </dgm:prSet>
      <dgm:spPr/>
    </dgm:pt>
    <dgm:pt modelId="{A04B60E3-437E-4350-B018-C09D358ECAA4}" type="pres">
      <dgm:prSet presAssocID="{14667AAE-6EE1-46DB-8BF1-4814ADBBA732}" presName="spacer" presStyleCnt="0"/>
      <dgm:spPr/>
    </dgm:pt>
    <dgm:pt modelId="{1AD2CB27-267B-4412-B7E8-DC2BAF648422}" type="pres">
      <dgm:prSet presAssocID="{D5543C7A-4261-4116-A588-9215AA8E9EDC}" presName="parentText" presStyleLbl="node1" presStyleIdx="2" presStyleCnt="3">
        <dgm:presLayoutVars>
          <dgm:chMax val="0"/>
          <dgm:bulletEnabled val="1"/>
        </dgm:presLayoutVars>
      </dgm:prSet>
      <dgm:spPr/>
    </dgm:pt>
  </dgm:ptLst>
  <dgm:cxnLst>
    <dgm:cxn modelId="{2D0F6315-552C-4E1F-9EC0-DFAE9B64F54D}" srcId="{52DC3E5C-071D-4C25-8307-681692C49728}" destId="{D5543C7A-4261-4116-A588-9215AA8E9EDC}" srcOrd="2" destOrd="0" parTransId="{A510BB85-C13E-4629-B46E-AEF5CE8087CB}" sibTransId="{3F3CAE29-A9A5-401F-A207-62B212181D9D}"/>
    <dgm:cxn modelId="{64C86F70-392B-46D3-B33B-45BF53578F5B}" type="presOf" srcId="{D5543C7A-4261-4116-A588-9215AA8E9EDC}" destId="{1AD2CB27-267B-4412-B7E8-DC2BAF648422}" srcOrd="0" destOrd="0" presId="urn:microsoft.com/office/officeart/2005/8/layout/vList2"/>
    <dgm:cxn modelId="{0F637580-7BDC-46F5-9655-25B24A0D2574}" type="presOf" srcId="{52DC3E5C-071D-4C25-8307-681692C49728}" destId="{92976CB7-BB86-4C98-A08E-D2C63883DF34}" srcOrd="0" destOrd="0" presId="urn:microsoft.com/office/officeart/2005/8/layout/vList2"/>
    <dgm:cxn modelId="{48C10296-0ABE-4553-90BF-940E53BC35FF}" srcId="{52DC3E5C-071D-4C25-8307-681692C49728}" destId="{768F606A-4C42-46A4-9115-128D506177AF}" srcOrd="0" destOrd="0" parTransId="{5F9C3165-3DCB-4CD2-AF9F-A58B88E0CBE6}" sibTransId="{D83B40CC-B509-44B4-AD81-A336026A78BE}"/>
    <dgm:cxn modelId="{4E443CB1-13B0-4631-AE42-306E38690667}" type="presOf" srcId="{83F3191C-48FF-4754-8668-AE862263C5D7}" destId="{4E6032A5-5349-4EF1-88A4-A6FEF8371B45}" srcOrd="0" destOrd="0" presId="urn:microsoft.com/office/officeart/2005/8/layout/vList2"/>
    <dgm:cxn modelId="{5506B6B6-F4B5-4E08-AEB2-541ED55DA4BA}" type="presOf" srcId="{768F606A-4C42-46A4-9115-128D506177AF}" destId="{4FD4A768-03CB-492E-8FEF-A37FAAB8C395}" srcOrd="0" destOrd="0" presId="urn:microsoft.com/office/officeart/2005/8/layout/vList2"/>
    <dgm:cxn modelId="{563313CD-1793-4105-BA00-6A68236E370D}" srcId="{52DC3E5C-071D-4C25-8307-681692C49728}" destId="{83F3191C-48FF-4754-8668-AE862263C5D7}" srcOrd="1" destOrd="0" parTransId="{82D3B179-FAEA-4A67-B644-A2B29F72B941}" sibTransId="{14667AAE-6EE1-46DB-8BF1-4814ADBBA732}"/>
    <dgm:cxn modelId="{DF06DA3D-C5DC-450F-9211-7ABB8AC22352}" type="presParOf" srcId="{92976CB7-BB86-4C98-A08E-D2C63883DF34}" destId="{4FD4A768-03CB-492E-8FEF-A37FAAB8C395}" srcOrd="0" destOrd="0" presId="urn:microsoft.com/office/officeart/2005/8/layout/vList2"/>
    <dgm:cxn modelId="{CAA59027-88F3-443B-9B4A-33ACE32A9C66}" type="presParOf" srcId="{92976CB7-BB86-4C98-A08E-D2C63883DF34}" destId="{0408F931-2E05-4BAB-AF10-3F34E653D58E}" srcOrd="1" destOrd="0" presId="urn:microsoft.com/office/officeart/2005/8/layout/vList2"/>
    <dgm:cxn modelId="{0FE7EEF9-626D-437E-825F-FD54ABD7547A}" type="presParOf" srcId="{92976CB7-BB86-4C98-A08E-D2C63883DF34}" destId="{4E6032A5-5349-4EF1-88A4-A6FEF8371B45}" srcOrd="2" destOrd="0" presId="urn:microsoft.com/office/officeart/2005/8/layout/vList2"/>
    <dgm:cxn modelId="{B1C20C9A-EC4B-4C3D-B0BC-02766668E399}" type="presParOf" srcId="{92976CB7-BB86-4C98-A08E-D2C63883DF34}" destId="{A04B60E3-437E-4350-B018-C09D358ECAA4}" srcOrd="3" destOrd="0" presId="urn:microsoft.com/office/officeart/2005/8/layout/vList2"/>
    <dgm:cxn modelId="{57A81F95-7930-4D52-A67A-E912226D3288}" type="presParOf" srcId="{92976CB7-BB86-4C98-A08E-D2C63883DF34}" destId="{1AD2CB27-267B-4412-B7E8-DC2BAF648422}" srcOrd="4" destOrd="0" presId="urn:microsoft.com/office/officeart/2005/8/layout/vList2"/>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E87B26-CB84-4C21-8788-33221B8089EF}" type="doc">
      <dgm:prSet loTypeId="urn:microsoft.com/office/officeart/2005/8/layout/hList6" loCatId="list" qsTypeId="urn:microsoft.com/office/officeart/2005/8/quickstyle/simple1" qsCatId="simple" csTypeId="urn:microsoft.com/office/officeart/2005/8/colors/accent2_2" csCatId="accent2"/>
      <dgm:spPr/>
      <dgm:t>
        <a:bodyPr/>
        <a:lstStyle/>
        <a:p>
          <a:endParaRPr lang="en-IN"/>
        </a:p>
      </dgm:t>
    </dgm:pt>
    <dgm:pt modelId="{8EE87F58-4423-4490-BBD5-31DB5C9FD149}">
      <dgm:prSet/>
      <dgm:spPr/>
      <dgm:t>
        <a:bodyPr/>
        <a:lstStyle/>
        <a:p>
          <a:r>
            <a:rPr lang="en-IN" dirty="0" err="1"/>
            <a:t>Pregna</a:t>
          </a:r>
          <a:r>
            <a:rPr lang="en-IN" dirty="0"/>
            <a:t> Guide focuses on combining the strategies of health promotion with the Health Belief Model for the purpose of encouraging the proactive maternal self-care. </a:t>
          </a:r>
        </a:p>
      </dgm:t>
    </dgm:pt>
    <dgm:pt modelId="{DED73AA2-C71A-4C9E-8D7E-31401ED229EE}" type="parTrans" cxnId="{CA3BD4B1-2BFF-4080-97BC-A5F7B72D2FA2}">
      <dgm:prSet/>
      <dgm:spPr/>
      <dgm:t>
        <a:bodyPr/>
        <a:lstStyle/>
        <a:p>
          <a:endParaRPr lang="en-IN"/>
        </a:p>
      </dgm:t>
    </dgm:pt>
    <dgm:pt modelId="{D8F1B588-5D05-426C-A997-C2156E31DEF9}" type="sibTrans" cxnId="{CA3BD4B1-2BFF-4080-97BC-A5F7B72D2FA2}">
      <dgm:prSet/>
      <dgm:spPr/>
      <dgm:t>
        <a:bodyPr/>
        <a:lstStyle/>
        <a:p>
          <a:endParaRPr lang="en-IN"/>
        </a:p>
      </dgm:t>
    </dgm:pt>
    <dgm:pt modelId="{6AD53720-B914-4AD8-819F-7723AC9844A0}">
      <dgm:prSet/>
      <dgm:spPr/>
      <dgm:t>
        <a:bodyPr/>
        <a:lstStyle/>
        <a:p>
          <a:r>
            <a:rPr lang="en-IN" dirty="0"/>
            <a:t>Its design with an equity perspective, which is considering digital inclusion for ensuring access across the diverse population of the UK.</a:t>
          </a:r>
        </a:p>
      </dgm:t>
    </dgm:pt>
    <dgm:pt modelId="{65A4F3C9-FB40-4114-A1D5-BB589B9FEF8E}" type="parTrans" cxnId="{BB40A3F1-EE67-4F32-83BF-D0F65A64936F}">
      <dgm:prSet/>
      <dgm:spPr/>
      <dgm:t>
        <a:bodyPr/>
        <a:lstStyle/>
        <a:p>
          <a:endParaRPr lang="en-IN"/>
        </a:p>
      </dgm:t>
    </dgm:pt>
    <dgm:pt modelId="{6FED6E24-9DE7-4E2D-8AC5-F1CFE2B1E203}" type="sibTrans" cxnId="{BB40A3F1-EE67-4F32-83BF-D0F65A64936F}">
      <dgm:prSet/>
      <dgm:spPr/>
      <dgm:t>
        <a:bodyPr/>
        <a:lstStyle/>
        <a:p>
          <a:endParaRPr lang="en-IN"/>
        </a:p>
      </dgm:t>
    </dgm:pt>
    <dgm:pt modelId="{A5C279A8-D493-4BD1-BC13-59539968C8E1}">
      <dgm:prSet/>
      <dgm:spPr/>
      <dgm:t>
        <a:bodyPr/>
        <a:lstStyle/>
        <a:p>
          <a:r>
            <a:rPr lang="en-IN"/>
            <a:t>It supports individualized learning and integrates the NHS to ensure the changes based on long-term aspects in behaviours.</a:t>
          </a:r>
        </a:p>
      </dgm:t>
    </dgm:pt>
    <dgm:pt modelId="{1392120D-D4B0-4720-B28B-BA1A81692017}" type="parTrans" cxnId="{7A58BDE5-94C7-4D48-97D8-D402260A87B8}">
      <dgm:prSet/>
      <dgm:spPr/>
      <dgm:t>
        <a:bodyPr/>
        <a:lstStyle/>
        <a:p>
          <a:endParaRPr lang="en-IN"/>
        </a:p>
      </dgm:t>
    </dgm:pt>
    <dgm:pt modelId="{2C3108F1-5B47-432E-81EE-8480894CECA0}" type="sibTrans" cxnId="{7A58BDE5-94C7-4D48-97D8-D402260A87B8}">
      <dgm:prSet/>
      <dgm:spPr/>
      <dgm:t>
        <a:bodyPr/>
        <a:lstStyle/>
        <a:p>
          <a:endParaRPr lang="en-IN"/>
        </a:p>
      </dgm:t>
    </dgm:pt>
    <dgm:pt modelId="{94B13887-3446-4A02-92B6-BEFBB540349A}">
      <dgm:prSet/>
      <dgm:spPr/>
      <dgm:t>
        <a:bodyPr/>
        <a:lstStyle/>
        <a:p>
          <a:r>
            <a:rPr lang="en-IN"/>
            <a:t>Overall, Pregna Guide helps in exemplifying a digital solution for the process of promoting equitable well-being during pregnancy, and improves the resilience of the public health in UK.</a:t>
          </a:r>
        </a:p>
      </dgm:t>
    </dgm:pt>
    <dgm:pt modelId="{03B97BC9-FB74-4D15-969E-FA1A279885E4}" type="parTrans" cxnId="{3B941181-A1AB-4C59-BF04-7C21825474D9}">
      <dgm:prSet/>
      <dgm:spPr/>
      <dgm:t>
        <a:bodyPr/>
        <a:lstStyle/>
        <a:p>
          <a:endParaRPr lang="en-IN"/>
        </a:p>
      </dgm:t>
    </dgm:pt>
    <dgm:pt modelId="{AA803ED5-133D-45E8-9302-563711B4BD6B}" type="sibTrans" cxnId="{3B941181-A1AB-4C59-BF04-7C21825474D9}">
      <dgm:prSet/>
      <dgm:spPr/>
      <dgm:t>
        <a:bodyPr/>
        <a:lstStyle/>
        <a:p>
          <a:endParaRPr lang="en-IN"/>
        </a:p>
      </dgm:t>
    </dgm:pt>
    <dgm:pt modelId="{529A3159-30D2-44B3-B5A6-01D59016B0C7}" type="pres">
      <dgm:prSet presAssocID="{C6E87B26-CB84-4C21-8788-33221B8089EF}" presName="Name0" presStyleCnt="0">
        <dgm:presLayoutVars>
          <dgm:dir/>
          <dgm:resizeHandles val="exact"/>
        </dgm:presLayoutVars>
      </dgm:prSet>
      <dgm:spPr/>
    </dgm:pt>
    <dgm:pt modelId="{B9BF5B14-E468-4736-8EB4-008C6B0B7DC5}" type="pres">
      <dgm:prSet presAssocID="{8EE87F58-4423-4490-BBD5-31DB5C9FD149}" presName="node" presStyleLbl="node1" presStyleIdx="0" presStyleCnt="4">
        <dgm:presLayoutVars>
          <dgm:bulletEnabled val="1"/>
        </dgm:presLayoutVars>
      </dgm:prSet>
      <dgm:spPr/>
    </dgm:pt>
    <dgm:pt modelId="{DDC54F3F-0375-4211-BF69-9BAE78412A6B}" type="pres">
      <dgm:prSet presAssocID="{D8F1B588-5D05-426C-A997-C2156E31DEF9}" presName="sibTrans" presStyleCnt="0"/>
      <dgm:spPr/>
    </dgm:pt>
    <dgm:pt modelId="{8F50144C-1377-4D54-95C4-8CD5403C2666}" type="pres">
      <dgm:prSet presAssocID="{6AD53720-B914-4AD8-819F-7723AC9844A0}" presName="node" presStyleLbl="node1" presStyleIdx="1" presStyleCnt="4">
        <dgm:presLayoutVars>
          <dgm:bulletEnabled val="1"/>
        </dgm:presLayoutVars>
      </dgm:prSet>
      <dgm:spPr/>
    </dgm:pt>
    <dgm:pt modelId="{4CFD420E-F666-42A9-8AF6-4AFF0B583268}" type="pres">
      <dgm:prSet presAssocID="{6FED6E24-9DE7-4E2D-8AC5-F1CFE2B1E203}" presName="sibTrans" presStyleCnt="0"/>
      <dgm:spPr/>
    </dgm:pt>
    <dgm:pt modelId="{1E40C1C1-8A25-44F8-81B6-6686C0CBA813}" type="pres">
      <dgm:prSet presAssocID="{A5C279A8-D493-4BD1-BC13-59539968C8E1}" presName="node" presStyleLbl="node1" presStyleIdx="2" presStyleCnt="4">
        <dgm:presLayoutVars>
          <dgm:bulletEnabled val="1"/>
        </dgm:presLayoutVars>
      </dgm:prSet>
      <dgm:spPr/>
    </dgm:pt>
    <dgm:pt modelId="{37224B34-4626-45D2-B757-2180F7F667D1}" type="pres">
      <dgm:prSet presAssocID="{2C3108F1-5B47-432E-81EE-8480894CECA0}" presName="sibTrans" presStyleCnt="0"/>
      <dgm:spPr/>
    </dgm:pt>
    <dgm:pt modelId="{B25E399C-D056-4076-BD49-DFDDC78F9365}" type="pres">
      <dgm:prSet presAssocID="{94B13887-3446-4A02-92B6-BEFBB540349A}" presName="node" presStyleLbl="node1" presStyleIdx="3" presStyleCnt="4">
        <dgm:presLayoutVars>
          <dgm:bulletEnabled val="1"/>
        </dgm:presLayoutVars>
      </dgm:prSet>
      <dgm:spPr/>
    </dgm:pt>
  </dgm:ptLst>
  <dgm:cxnLst>
    <dgm:cxn modelId="{5FF60E12-34F8-4B6C-9760-88D3E1B4F482}" type="presOf" srcId="{C6E87B26-CB84-4C21-8788-33221B8089EF}" destId="{529A3159-30D2-44B3-B5A6-01D59016B0C7}" srcOrd="0" destOrd="0" presId="urn:microsoft.com/office/officeart/2005/8/layout/hList6"/>
    <dgm:cxn modelId="{3F419714-E8A3-4AA4-AB1E-F47C744B4D89}" type="presOf" srcId="{6AD53720-B914-4AD8-819F-7723AC9844A0}" destId="{8F50144C-1377-4D54-95C4-8CD5403C2666}" srcOrd="0" destOrd="0" presId="urn:microsoft.com/office/officeart/2005/8/layout/hList6"/>
    <dgm:cxn modelId="{AEDA3E3C-7D6F-4B33-B701-9DCFDA5A8418}" type="presOf" srcId="{94B13887-3446-4A02-92B6-BEFBB540349A}" destId="{B25E399C-D056-4076-BD49-DFDDC78F9365}" srcOrd="0" destOrd="0" presId="urn:microsoft.com/office/officeart/2005/8/layout/hList6"/>
    <dgm:cxn modelId="{2B6C203F-C1BE-4B07-8007-76C6B39A42F3}" type="presOf" srcId="{8EE87F58-4423-4490-BBD5-31DB5C9FD149}" destId="{B9BF5B14-E468-4736-8EB4-008C6B0B7DC5}" srcOrd="0" destOrd="0" presId="urn:microsoft.com/office/officeart/2005/8/layout/hList6"/>
    <dgm:cxn modelId="{3B941181-A1AB-4C59-BF04-7C21825474D9}" srcId="{C6E87B26-CB84-4C21-8788-33221B8089EF}" destId="{94B13887-3446-4A02-92B6-BEFBB540349A}" srcOrd="3" destOrd="0" parTransId="{03B97BC9-FB74-4D15-969E-FA1A279885E4}" sibTransId="{AA803ED5-133D-45E8-9302-563711B4BD6B}"/>
    <dgm:cxn modelId="{AEE34E8A-1E8D-4DB0-B5B7-71E5F9453179}" type="presOf" srcId="{A5C279A8-D493-4BD1-BC13-59539968C8E1}" destId="{1E40C1C1-8A25-44F8-81B6-6686C0CBA813}" srcOrd="0" destOrd="0" presId="urn:microsoft.com/office/officeart/2005/8/layout/hList6"/>
    <dgm:cxn modelId="{CA3BD4B1-2BFF-4080-97BC-A5F7B72D2FA2}" srcId="{C6E87B26-CB84-4C21-8788-33221B8089EF}" destId="{8EE87F58-4423-4490-BBD5-31DB5C9FD149}" srcOrd="0" destOrd="0" parTransId="{DED73AA2-C71A-4C9E-8D7E-31401ED229EE}" sibTransId="{D8F1B588-5D05-426C-A997-C2156E31DEF9}"/>
    <dgm:cxn modelId="{7A58BDE5-94C7-4D48-97D8-D402260A87B8}" srcId="{C6E87B26-CB84-4C21-8788-33221B8089EF}" destId="{A5C279A8-D493-4BD1-BC13-59539968C8E1}" srcOrd="2" destOrd="0" parTransId="{1392120D-D4B0-4720-B28B-BA1A81692017}" sibTransId="{2C3108F1-5B47-432E-81EE-8480894CECA0}"/>
    <dgm:cxn modelId="{BB40A3F1-EE67-4F32-83BF-D0F65A64936F}" srcId="{C6E87B26-CB84-4C21-8788-33221B8089EF}" destId="{6AD53720-B914-4AD8-819F-7723AC9844A0}" srcOrd="1" destOrd="0" parTransId="{65A4F3C9-FB40-4114-A1D5-BB589B9FEF8E}" sibTransId="{6FED6E24-9DE7-4E2D-8AC5-F1CFE2B1E203}"/>
    <dgm:cxn modelId="{30B5096D-6781-4452-AA7F-19D0DD225551}" type="presParOf" srcId="{529A3159-30D2-44B3-B5A6-01D59016B0C7}" destId="{B9BF5B14-E468-4736-8EB4-008C6B0B7DC5}" srcOrd="0" destOrd="0" presId="urn:microsoft.com/office/officeart/2005/8/layout/hList6"/>
    <dgm:cxn modelId="{2792EBC8-1833-4160-9460-99068C9F4666}" type="presParOf" srcId="{529A3159-30D2-44B3-B5A6-01D59016B0C7}" destId="{DDC54F3F-0375-4211-BF69-9BAE78412A6B}" srcOrd="1" destOrd="0" presId="urn:microsoft.com/office/officeart/2005/8/layout/hList6"/>
    <dgm:cxn modelId="{4B9D4EC3-CA3A-469C-AC6C-A6CB870EE262}" type="presParOf" srcId="{529A3159-30D2-44B3-B5A6-01D59016B0C7}" destId="{8F50144C-1377-4D54-95C4-8CD5403C2666}" srcOrd="2" destOrd="0" presId="urn:microsoft.com/office/officeart/2005/8/layout/hList6"/>
    <dgm:cxn modelId="{3C1154C9-4DDC-4CE2-9316-98668B9EA26F}" type="presParOf" srcId="{529A3159-30D2-44B3-B5A6-01D59016B0C7}" destId="{4CFD420E-F666-42A9-8AF6-4AFF0B583268}" srcOrd="3" destOrd="0" presId="urn:microsoft.com/office/officeart/2005/8/layout/hList6"/>
    <dgm:cxn modelId="{AF5D63C9-8FE5-4181-B700-26B76C4B7A5F}" type="presParOf" srcId="{529A3159-30D2-44B3-B5A6-01D59016B0C7}" destId="{1E40C1C1-8A25-44F8-81B6-6686C0CBA813}" srcOrd="4" destOrd="0" presId="urn:microsoft.com/office/officeart/2005/8/layout/hList6"/>
    <dgm:cxn modelId="{3098C93C-E5C2-474E-94EE-77672F9FC30B}" type="presParOf" srcId="{529A3159-30D2-44B3-B5A6-01D59016B0C7}" destId="{37224B34-4626-45D2-B757-2180F7F667D1}" srcOrd="5" destOrd="0" presId="urn:microsoft.com/office/officeart/2005/8/layout/hList6"/>
    <dgm:cxn modelId="{03B77ECD-4FDD-482F-B8F4-2B8916A43066}" type="presParOf" srcId="{529A3159-30D2-44B3-B5A6-01D59016B0C7}" destId="{B25E399C-D056-4076-BD49-DFDDC78F9365}" srcOrd="6" destOrd="0" presId="urn:microsoft.com/office/officeart/2005/8/layout/hList6"/>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EF8AD-5A85-4A67-8CD6-E44EFAF653F4}">
      <dsp:nvSpPr>
        <dsp:cNvPr id="0" name=""/>
        <dsp:cNvSpPr/>
      </dsp:nvSpPr>
      <dsp:spPr>
        <a:xfrm>
          <a:off x="721804" y="0"/>
          <a:ext cx="8180451" cy="388055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AAB63-84F1-46E0-AF91-03B75C84BFCC}">
      <dsp:nvSpPr>
        <dsp:cNvPr id="0" name=""/>
        <dsp:cNvSpPr/>
      </dsp:nvSpPr>
      <dsp:spPr>
        <a:xfrm>
          <a:off x="31132" y="1164167"/>
          <a:ext cx="4663533" cy="155222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t>Up to 1 in 4 women especially focusing on specific groups of demography, which experience conditions of perinatal mental health worldwide (Masefield et al., 2023). </a:t>
          </a:r>
        </a:p>
      </dsp:txBody>
      <dsp:txXfrm>
        <a:off x="106905" y="1239940"/>
        <a:ext cx="4511987" cy="1400677"/>
      </dsp:txXfrm>
    </dsp:sp>
    <dsp:sp modelId="{CF3CFB3F-2499-428F-A146-7476001DCCD8}">
      <dsp:nvSpPr>
        <dsp:cNvPr id="0" name=""/>
        <dsp:cNvSpPr/>
      </dsp:nvSpPr>
      <dsp:spPr>
        <a:xfrm>
          <a:off x="4929393" y="1164167"/>
          <a:ext cx="4663533" cy="1552223"/>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t>General estimates in the UK helps in suggesting that about 10-20% of women who are experiencing mental illness such as depression, and anxiety, during pregnancy or in the first post-delivery year (Public Health England, 2019). </a:t>
          </a:r>
        </a:p>
      </dsp:txBody>
      <dsp:txXfrm>
        <a:off x="5005166" y="1239940"/>
        <a:ext cx="4511987" cy="14006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FB47B-8FE5-4200-A1A5-6F6688FE1982}">
      <dsp:nvSpPr>
        <dsp:cNvPr id="0" name=""/>
        <dsp:cNvSpPr/>
      </dsp:nvSpPr>
      <dsp:spPr>
        <a:xfrm>
          <a:off x="0" y="488"/>
          <a:ext cx="5653460" cy="1198080"/>
        </a:xfrm>
        <a:prstGeom prst="roundRect">
          <a:avLst/>
        </a:prstGeom>
        <a:solidFill>
          <a:schemeClr val="bg1">
            <a:lumMod val="9500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t>Poor maternal mental health is associated with development in negative aspect, emotional, and cognitive outcomes for children and contribute towards long-term costs of socioeconomic aspects (Howard and Khalifeh, 2020).</a:t>
          </a:r>
        </a:p>
      </dsp:txBody>
      <dsp:txXfrm>
        <a:off x="58485" y="58973"/>
        <a:ext cx="5536490" cy="1081110"/>
      </dsp:txXfrm>
    </dsp:sp>
    <dsp:sp modelId="{22E94BFB-ED96-46C0-9F24-B0DB6D8FEB69}">
      <dsp:nvSpPr>
        <dsp:cNvPr id="0" name=""/>
        <dsp:cNvSpPr/>
      </dsp:nvSpPr>
      <dsp:spPr>
        <a:xfrm>
          <a:off x="0" y="1243552"/>
          <a:ext cx="5653460" cy="119808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Difficulties in perinatal mental health are forecasted to cost UK society at least £8.1 billion per birth unit for the effects on lifetime health, social and developmental landscape (Mental Health Foundation, 2022).</a:t>
          </a:r>
          <a:endParaRPr lang="en-IN" sz="1600" kern="1200" dirty="0"/>
        </a:p>
      </dsp:txBody>
      <dsp:txXfrm>
        <a:off x="58485" y="1302037"/>
        <a:ext cx="5536490" cy="1081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EC24A-E388-4F76-8D25-8EB6644851F2}">
      <dsp:nvSpPr>
        <dsp:cNvPr id="0" name=""/>
        <dsp:cNvSpPr/>
      </dsp:nvSpPr>
      <dsp:spPr>
        <a:xfrm>
          <a:off x="0" y="16338"/>
          <a:ext cx="9624060" cy="10424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dirty="0">
              <a:latin typeface="Arial" panose="020B0604020202020204" pitchFamily="34" charset="0"/>
              <a:cs typeface="Arial" panose="020B0604020202020204" pitchFamily="34" charset="0"/>
            </a:rPr>
            <a:t>Mood tracking and identification enabled through AI based on voice and text sentiment for early detection in risk.</a:t>
          </a:r>
        </a:p>
      </dsp:txBody>
      <dsp:txXfrm>
        <a:off x="50889" y="67227"/>
        <a:ext cx="9522282" cy="940692"/>
      </dsp:txXfrm>
    </dsp:sp>
    <dsp:sp modelId="{FE1207EC-1C9A-491A-9E86-6DD08B26D455}">
      <dsp:nvSpPr>
        <dsp:cNvPr id="0" name=""/>
        <dsp:cNvSpPr/>
      </dsp:nvSpPr>
      <dsp:spPr>
        <a:xfrm>
          <a:off x="0" y="1136568"/>
          <a:ext cx="9624060" cy="1042470"/>
        </a:xfrm>
        <a:prstGeom prst="roundRect">
          <a:avLst/>
        </a:prstGeom>
        <a:solidFill>
          <a:schemeClr val="accent2">
            <a:lumMod val="20000"/>
            <a:lumOff val="8000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dirty="0">
              <a:latin typeface="Arial" panose="020B0604020202020204" pitchFamily="34" charset="0"/>
              <a:cs typeface="Arial" panose="020B0604020202020204" pitchFamily="34" charset="0"/>
            </a:rPr>
            <a:t>Modules that are short, micro-learning such as mental health, sleep, nutrition, and bonding.</a:t>
          </a:r>
        </a:p>
      </dsp:txBody>
      <dsp:txXfrm>
        <a:off x="50889" y="1187457"/>
        <a:ext cx="9522282" cy="940692"/>
      </dsp:txXfrm>
    </dsp:sp>
    <dsp:sp modelId="{E586DB2C-B919-4DDA-B5BC-FBF918DB353A}">
      <dsp:nvSpPr>
        <dsp:cNvPr id="0" name=""/>
        <dsp:cNvSpPr/>
      </dsp:nvSpPr>
      <dsp:spPr>
        <a:xfrm>
          <a:off x="0" y="2256798"/>
          <a:ext cx="9624060" cy="10424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a:latin typeface="Arial" panose="020B0604020202020204" pitchFamily="34" charset="0"/>
              <a:cs typeface="Arial" panose="020B0604020202020204" pitchFamily="34" charset="0"/>
            </a:rPr>
            <a:t>Involving integration with the NHS, which is linkage to local services, referral reminders.</a:t>
          </a:r>
          <a:endParaRPr lang="en-IN" sz="2700" kern="1200" dirty="0">
            <a:latin typeface="Arial" panose="020B0604020202020204" pitchFamily="34" charset="0"/>
            <a:cs typeface="Arial" panose="020B0604020202020204" pitchFamily="34" charset="0"/>
          </a:endParaRPr>
        </a:p>
      </dsp:txBody>
      <dsp:txXfrm>
        <a:off x="50889" y="2307687"/>
        <a:ext cx="9522282" cy="940692"/>
      </dsp:txXfrm>
    </dsp:sp>
    <dsp:sp modelId="{8F86D678-DD88-4FFC-A7E0-3CC8BBAAD0C6}">
      <dsp:nvSpPr>
        <dsp:cNvPr id="0" name=""/>
        <dsp:cNvSpPr/>
      </dsp:nvSpPr>
      <dsp:spPr>
        <a:xfrm>
          <a:off x="0" y="3377028"/>
          <a:ext cx="9624060" cy="1042470"/>
        </a:xfrm>
        <a:prstGeom prst="roundRect">
          <a:avLst/>
        </a:prstGeom>
        <a:solidFill>
          <a:schemeClr val="accent2">
            <a:lumMod val="20000"/>
            <a:lumOff val="8000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a:latin typeface="Arial" panose="020B0604020202020204" pitchFamily="34" charset="0"/>
              <a:cs typeface="Arial" panose="020B0604020202020204" pitchFamily="34" charset="0"/>
            </a:rPr>
            <a:t>Low-data and offline mode for users without connectivity</a:t>
          </a:r>
        </a:p>
      </dsp:txBody>
      <dsp:txXfrm>
        <a:off x="50889" y="3427917"/>
        <a:ext cx="9522282" cy="9406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4A768-03CB-492E-8FEF-A37FAAB8C395}">
      <dsp:nvSpPr>
        <dsp:cNvPr id="0" name=""/>
        <dsp:cNvSpPr/>
      </dsp:nvSpPr>
      <dsp:spPr>
        <a:xfrm>
          <a:off x="0" y="314501"/>
          <a:ext cx="5512877" cy="785070"/>
        </a:xfrm>
        <a:prstGeom prst="round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sp:txBody>
      <dsp:txXfrm>
        <a:off x="38324" y="352825"/>
        <a:ext cx="5436229" cy="708422"/>
      </dsp:txXfrm>
    </dsp:sp>
    <dsp:sp modelId="{4E6032A5-5349-4EF1-88A4-A6FEF8371B45}">
      <dsp:nvSpPr>
        <dsp:cNvPr id="0" name=""/>
        <dsp:cNvSpPr/>
      </dsp:nvSpPr>
      <dsp:spPr>
        <a:xfrm>
          <a:off x="0" y="1131251"/>
          <a:ext cx="5512877" cy="785070"/>
        </a:xfrm>
        <a:prstGeom prst="round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sp:txBody>
      <dsp:txXfrm>
        <a:off x="38324" y="1169575"/>
        <a:ext cx="5436229" cy="708422"/>
      </dsp:txXfrm>
    </dsp:sp>
    <dsp:sp modelId="{1AD2CB27-267B-4412-B7E8-DC2BAF648422}">
      <dsp:nvSpPr>
        <dsp:cNvPr id="0" name=""/>
        <dsp:cNvSpPr/>
      </dsp:nvSpPr>
      <dsp:spPr>
        <a:xfrm>
          <a:off x="0" y="1948001"/>
          <a:ext cx="5512877" cy="785070"/>
        </a:xfrm>
        <a:prstGeom prst="round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err="1"/>
            <a:t>Pregna</a:t>
          </a:r>
          <a:r>
            <a:rPr lang="en-IN" sz="1100" kern="1200" dirty="0"/>
            <a:t> Guide also showcases the dimension of self-efficiency, which is outlined in the HBM. Researchers have recently identified that the apps based on digital maternal health include self-monitoring and feedback, which might focus on supporting the adoption of behaviours and sustained engagement (Shieh, Khan and Umoren, 2020). </a:t>
          </a:r>
        </a:p>
      </dsp:txBody>
      <dsp:txXfrm>
        <a:off x="38324" y="1986325"/>
        <a:ext cx="5436229" cy="7084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F5B14-E468-4736-8EB4-008C6B0B7DC5}">
      <dsp:nvSpPr>
        <dsp:cNvPr id="0" name=""/>
        <dsp:cNvSpPr/>
      </dsp:nvSpPr>
      <dsp:spPr>
        <a:xfrm rot="16200000">
          <a:off x="-285412"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dirty="0" err="1"/>
            <a:t>Pregna</a:t>
          </a:r>
          <a:r>
            <a:rPr lang="en-IN" sz="1500" kern="1200" dirty="0"/>
            <a:t> Guide focuses on combining the strategies of health promotion with the Health Belief Model for the purpose of encouraging the proactive maternal self-care. </a:t>
          </a:r>
        </a:p>
      </dsp:txBody>
      <dsp:txXfrm rot="5400000">
        <a:off x="2369" y="579939"/>
        <a:ext cx="2324139" cy="1739821"/>
      </dsp:txXfrm>
    </dsp:sp>
    <dsp:sp modelId="{8F50144C-1377-4D54-95C4-8CD5403C2666}">
      <dsp:nvSpPr>
        <dsp:cNvPr id="0" name=""/>
        <dsp:cNvSpPr/>
      </dsp:nvSpPr>
      <dsp:spPr>
        <a:xfrm rot="16200000">
          <a:off x="2213037"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dirty="0"/>
            <a:t>Its design with an equity perspective, which is considering digital inclusion for ensuring access across the diverse population of the UK.</a:t>
          </a:r>
        </a:p>
      </dsp:txBody>
      <dsp:txXfrm rot="5400000">
        <a:off x="2500818" y="579939"/>
        <a:ext cx="2324139" cy="1739821"/>
      </dsp:txXfrm>
    </dsp:sp>
    <dsp:sp modelId="{1E40C1C1-8A25-44F8-81B6-6686C0CBA813}">
      <dsp:nvSpPr>
        <dsp:cNvPr id="0" name=""/>
        <dsp:cNvSpPr/>
      </dsp:nvSpPr>
      <dsp:spPr>
        <a:xfrm rot="16200000">
          <a:off x="4711486"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a:t>It supports individualized learning and integrates the NHS to ensure the changes based on long-term aspects in behaviours.</a:t>
          </a:r>
        </a:p>
      </dsp:txBody>
      <dsp:txXfrm rot="5400000">
        <a:off x="4999267" y="579939"/>
        <a:ext cx="2324139" cy="1739821"/>
      </dsp:txXfrm>
    </dsp:sp>
    <dsp:sp modelId="{B25E399C-D056-4076-BD49-DFDDC78F9365}">
      <dsp:nvSpPr>
        <dsp:cNvPr id="0" name=""/>
        <dsp:cNvSpPr/>
      </dsp:nvSpPr>
      <dsp:spPr>
        <a:xfrm rot="16200000">
          <a:off x="7209936"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a:t>Overall, Pregna Guide helps in exemplifying a digital solution for the process of promoting equitable well-being during pregnancy, and improves the resilience of the public health in UK.</a:t>
          </a:r>
        </a:p>
      </dsp:txBody>
      <dsp:txXfrm rot="5400000">
        <a:off x="7497717" y="579939"/>
        <a:ext cx="2324139" cy="173982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802619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3545717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337001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FBE148-5731-4FDF-9504-940B948CEE30}" type="datetimeFigureOut">
              <a:rPr lang="en-IN" smtClean="0"/>
              <a:t>30-10-2025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1974529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FBE148-5731-4FDF-9504-940B948CEE30}" type="datetimeFigureOut">
              <a:rPr lang="en-IN" smtClean="0"/>
              <a:t>30-10-2025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4078691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FBE148-5731-4FDF-9504-940B948CEE30}" type="datetimeFigureOut">
              <a:rPr lang="en-IN" smtClean="0"/>
              <a:t>30-10-2025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429189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BE148-5731-4FDF-9504-940B948CEE30}" type="datetimeFigureOut">
              <a:rPr lang="en-IN" smtClean="0"/>
              <a:t>30-10-2025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1207316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25FBE148-5731-4FDF-9504-940B948CEE30}" type="datetimeFigureOut">
              <a:rPr lang="en-IN" smtClean="0"/>
              <a:t>30-10-2025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497833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25FBE148-5731-4FDF-9504-940B948CEE30}" type="datetimeFigureOut">
              <a:rPr lang="en-IN" smtClean="0"/>
              <a:t>30-10-2025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126370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018570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4272640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25FBE148-5731-4FDF-9504-940B948CEE30}" type="datetimeFigureOut">
              <a:rPr lang="en-IN" smtClean="0"/>
              <a:t>30-10-2025</a:t>
            </a:fld>
            <a:endParaRPr lang="en-IN"/>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CA9D0C7C-B541-4E8F-A56F-718DC362E3A2}" type="slidenum">
              <a:rPr lang="en-IN" smtClean="0"/>
              <a:t>‹#›</a:t>
            </a:fld>
            <a:endParaRPr lang="en-IN"/>
          </a:p>
        </p:txBody>
      </p:sp>
    </p:spTree>
    <p:extLst>
      <p:ext uri="{BB962C8B-B14F-4D97-AF65-F5344CB8AC3E}">
        <p14:creationId xmlns:p14="http://schemas.microsoft.com/office/powerpoint/2010/main" val="3160820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image" Target="../media/image3.png"/><Relationship Id="rId18" Type="http://schemas.microsoft.com/office/2007/relationships/diagramDrawing" Target="../diagrams/drawing3.xml"/><Relationship Id="rId26" Type="http://schemas.openxmlformats.org/officeDocument/2006/relationships/image" Target="../media/image6.png"/><Relationship Id="rId3" Type="http://schemas.openxmlformats.org/officeDocument/2006/relationships/diagramLayout" Target="../diagrams/layout1.xml"/><Relationship Id="rId21" Type="http://schemas.openxmlformats.org/officeDocument/2006/relationships/diagramData" Target="../diagrams/data4.xml"/><Relationship Id="rId7" Type="http://schemas.openxmlformats.org/officeDocument/2006/relationships/diagramData" Target="../diagrams/data2.xml"/><Relationship Id="rId12" Type="http://schemas.openxmlformats.org/officeDocument/2006/relationships/image" Target="../media/image2.png"/><Relationship Id="rId17" Type="http://schemas.openxmlformats.org/officeDocument/2006/relationships/diagramColors" Target="../diagrams/colors3.xml"/><Relationship Id="rId25" Type="http://schemas.microsoft.com/office/2007/relationships/diagramDrawing" Target="../diagrams/drawing4.xml"/><Relationship Id="rId33" Type="http://schemas.openxmlformats.org/officeDocument/2006/relationships/image" Target="../media/image8.png"/><Relationship Id="rId2" Type="http://schemas.openxmlformats.org/officeDocument/2006/relationships/diagramData" Target="../diagrams/data1.xml"/><Relationship Id="rId16" Type="http://schemas.openxmlformats.org/officeDocument/2006/relationships/diagramQuickStyle" Target="../diagrams/quickStyle3.xml"/><Relationship Id="rId20" Type="http://schemas.openxmlformats.org/officeDocument/2006/relationships/image" Target="../media/image5.png"/><Relationship Id="rId29" Type="http://schemas.openxmlformats.org/officeDocument/2006/relationships/diagramLayout" Target="../diagrams/layout5.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24" Type="http://schemas.openxmlformats.org/officeDocument/2006/relationships/diagramColors" Target="../diagrams/colors4.xml"/><Relationship Id="rId32" Type="http://schemas.microsoft.com/office/2007/relationships/diagramDrawing" Target="../diagrams/drawing5.xml"/><Relationship Id="rId5" Type="http://schemas.openxmlformats.org/officeDocument/2006/relationships/diagramColors" Target="../diagrams/colors1.xml"/><Relationship Id="rId15" Type="http://schemas.openxmlformats.org/officeDocument/2006/relationships/diagramLayout" Target="../diagrams/layout3.xml"/><Relationship Id="rId23" Type="http://schemas.openxmlformats.org/officeDocument/2006/relationships/diagramQuickStyle" Target="../diagrams/quickStyle4.xml"/><Relationship Id="rId28" Type="http://schemas.openxmlformats.org/officeDocument/2006/relationships/diagramData" Target="../diagrams/data5.xml"/><Relationship Id="rId10" Type="http://schemas.openxmlformats.org/officeDocument/2006/relationships/diagramColors" Target="../diagrams/colors2.xml"/><Relationship Id="rId19" Type="http://schemas.openxmlformats.org/officeDocument/2006/relationships/image" Target="../media/image4.png"/><Relationship Id="rId31" Type="http://schemas.openxmlformats.org/officeDocument/2006/relationships/diagramColors" Target="../diagrams/colors5.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Data" Target="../diagrams/data3.xml"/><Relationship Id="rId22" Type="http://schemas.openxmlformats.org/officeDocument/2006/relationships/diagramLayout" Target="../diagrams/layout4.xml"/><Relationship Id="rId27" Type="http://schemas.openxmlformats.org/officeDocument/2006/relationships/image" Target="../media/image7.png"/><Relationship Id="rId30" Type="http://schemas.openxmlformats.org/officeDocument/2006/relationships/diagramQuickStyle" Target="../diagrams/quickStyle5.xml"/><Relationship Id="rId8"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mentalhealth.org.uk/explore-mental-health/statistics/family-parenting-statistics" TargetMode="External"/><Relationship Id="rId13" Type="http://schemas.openxmlformats.org/officeDocument/2006/relationships/hyperlink" Target="https://pmc.ncbi.nlm.nih.gov/articles/PMC6347898/" TargetMode="External"/><Relationship Id="rId3" Type="http://schemas.openxmlformats.org/officeDocument/2006/relationships/hyperlink" Target="https://www.gov.uk/government/publications/perinatal-mental-health-condition-prevalence/estimated-prevalence-of-perinatal-mental-health-conditions-in-england-2016-to-2019" TargetMode="External"/><Relationship Id="rId7" Type="http://schemas.openxmlformats.org/officeDocument/2006/relationships/hyperlink" Target="https://pmc.ncbi.nlm.nih.gov/articles/PMC10797571/" TargetMode="External"/><Relationship Id="rId12" Type="http://schemas.openxmlformats.org/officeDocument/2006/relationships/hyperlink" Target="https://www.gov.uk/government/publications/better-mental-health-jsna-toolkit/4-perinatal-mental-health" TargetMode="External"/><Relationship Id="rId2" Type="http://schemas.openxmlformats.org/officeDocument/2006/relationships/hyperlink" Target="https://bmjopen.bmj.com/content/bmjopen/14/10/e079153.full.pdf" TargetMode="External"/><Relationship Id="rId16" Type="http://schemas.openxmlformats.org/officeDocument/2006/relationships/hyperlink" Target="https://www.who.int/health-topics/health-promotion" TargetMode="External"/><Relationship Id="rId1" Type="http://schemas.openxmlformats.org/officeDocument/2006/relationships/slideLayout" Target="../slideLayouts/slideLayout2.xml"/><Relationship Id="rId6" Type="http://schemas.openxmlformats.org/officeDocument/2006/relationships/hyperlink" Target="https://livewell.nelincs.gov.uk/start4life/start4life-pregnancy/" TargetMode="External"/><Relationship Id="rId11" Type="http://schemas.openxmlformats.org/officeDocument/2006/relationships/hyperlink" Target="https://www.frontiersin.org/journals/digital-health/articles/10.3389/fdgth.2023.1155708/pdf" TargetMode="External"/><Relationship Id="rId5" Type="http://schemas.openxmlformats.org/officeDocument/2006/relationships/hyperlink" Target="https://pmc.ncbi.nlm.nih.gov/articles/PMC7491613/" TargetMode="External"/><Relationship Id="rId15" Type="http://schemas.openxmlformats.org/officeDocument/2006/relationships/hyperlink" Target="https://maternalmentalhealthalliance.org/news/england-maternal-mental-health-service-progress-report/" TargetMode="External"/><Relationship Id="rId10" Type="http://schemas.openxmlformats.org/officeDocument/2006/relationships/hyperlink" Target="https://www.youth.ie/articles/principles-of-health-promotion/" TargetMode="External"/><Relationship Id="rId4" Type="http://schemas.openxmlformats.org/officeDocument/2006/relationships/hyperlink" Target="https://www.grandviewresearch.com/industry-analysis/maternal-mental-health-market-report" TargetMode="External"/><Relationship Id="rId9" Type="http://schemas.openxmlformats.org/officeDocument/2006/relationships/hyperlink" Target="https://link.springer.com/content/pdf/10.1186/s12884-025-07209-8.pdf" TargetMode="External"/><Relationship Id="rId14" Type="http://schemas.openxmlformats.org/officeDocument/2006/relationships/hyperlink" Target="https://www.sciencedirect.com/science/article/pii/S22113355203007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67FAE21-05A9-725B-39EE-9BDBB4F3DD7D}"/>
              </a:ext>
            </a:extLst>
          </p:cNvPr>
          <p:cNvSpPr>
            <a:spLocks noGrp="1"/>
          </p:cNvSpPr>
          <p:nvPr>
            <p:ph type="subTitle" idx="1"/>
          </p:nvPr>
        </p:nvSpPr>
        <p:spPr>
          <a:xfrm>
            <a:off x="3081108" y="10568588"/>
            <a:ext cx="24101580" cy="4032099"/>
          </a:xfrm>
        </p:spPr>
        <p:txBody>
          <a:bodyPr anchor="t">
            <a:normAutofit/>
          </a:bodyPr>
          <a:lstStyle/>
          <a:p>
            <a:r>
              <a:rPr lang="en-IN" sz="7200" b="1" dirty="0" err="1">
                <a:solidFill>
                  <a:schemeClr val="accent2">
                    <a:lumMod val="60000"/>
                    <a:lumOff val="40000"/>
                  </a:schemeClr>
                </a:solidFill>
                <a:latin typeface="Arial" panose="020B0604020202020204" pitchFamily="34" charset="0"/>
                <a:cs typeface="Arial" panose="020B0604020202020204" pitchFamily="34" charset="0"/>
              </a:rPr>
              <a:t>Pregna</a:t>
            </a:r>
            <a:r>
              <a:rPr lang="en-IN" sz="7200" b="1" dirty="0">
                <a:solidFill>
                  <a:schemeClr val="accent2">
                    <a:lumMod val="60000"/>
                    <a:lumOff val="40000"/>
                  </a:schemeClr>
                </a:solidFill>
                <a:latin typeface="Arial" panose="020B0604020202020204" pitchFamily="34" charset="0"/>
                <a:cs typeface="Arial" panose="020B0604020202020204" pitchFamily="34" charset="0"/>
              </a:rPr>
              <a:t> Guide: A Digital Innovation for Promoting Maternal Wellbeing Through Health Belief and Empowerment Models in the UK</a:t>
            </a:r>
            <a:endParaRPr lang="en-IN" sz="7200"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5297" y="17177530"/>
            <a:ext cx="11353205" cy="57023"/>
          </a:xfrm>
          <a:custGeom>
            <a:avLst/>
            <a:gdLst>
              <a:gd name="connsiteX0" fmla="*/ 0 w 11353205"/>
              <a:gd name="connsiteY0" fmla="*/ 0 h 57023"/>
              <a:gd name="connsiteX1" fmla="*/ 327239 w 11353205"/>
              <a:gd name="connsiteY1" fmla="*/ 0 h 57023"/>
              <a:gd name="connsiteX2" fmla="*/ 1222139 w 11353205"/>
              <a:gd name="connsiteY2" fmla="*/ 0 h 57023"/>
              <a:gd name="connsiteX3" fmla="*/ 1889975 w 11353205"/>
              <a:gd name="connsiteY3" fmla="*/ 0 h 57023"/>
              <a:gd name="connsiteX4" fmla="*/ 2217214 w 11353205"/>
              <a:gd name="connsiteY4" fmla="*/ 0 h 57023"/>
              <a:gd name="connsiteX5" fmla="*/ 2657986 w 11353205"/>
              <a:gd name="connsiteY5" fmla="*/ 0 h 57023"/>
              <a:gd name="connsiteX6" fmla="*/ 3552885 w 11353205"/>
              <a:gd name="connsiteY6" fmla="*/ 0 h 57023"/>
              <a:gd name="connsiteX7" fmla="*/ 4447785 w 11353205"/>
              <a:gd name="connsiteY7" fmla="*/ 0 h 57023"/>
              <a:gd name="connsiteX8" fmla="*/ 5342685 w 11353205"/>
              <a:gd name="connsiteY8" fmla="*/ 0 h 57023"/>
              <a:gd name="connsiteX9" fmla="*/ 5669924 w 11353205"/>
              <a:gd name="connsiteY9" fmla="*/ 0 h 57023"/>
              <a:gd name="connsiteX10" fmla="*/ 6337760 w 11353205"/>
              <a:gd name="connsiteY10" fmla="*/ 0 h 57023"/>
              <a:gd name="connsiteX11" fmla="*/ 6892063 w 11353205"/>
              <a:gd name="connsiteY11" fmla="*/ 0 h 57023"/>
              <a:gd name="connsiteX12" fmla="*/ 7219303 w 11353205"/>
              <a:gd name="connsiteY12" fmla="*/ 0 h 57023"/>
              <a:gd name="connsiteX13" fmla="*/ 8114202 w 11353205"/>
              <a:gd name="connsiteY13" fmla="*/ 0 h 57023"/>
              <a:gd name="connsiteX14" fmla="*/ 8441442 w 11353205"/>
              <a:gd name="connsiteY14" fmla="*/ 0 h 57023"/>
              <a:gd name="connsiteX15" fmla="*/ 8768681 w 11353205"/>
              <a:gd name="connsiteY15" fmla="*/ 0 h 57023"/>
              <a:gd name="connsiteX16" fmla="*/ 9322985 w 11353205"/>
              <a:gd name="connsiteY16" fmla="*/ 0 h 57023"/>
              <a:gd name="connsiteX17" fmla="*/ 9990820 w 11353205"/>
              <a:gd name="connsiteY17" fmla="*/ 0 h 57023"/>
              <a:gd name="connsiteX18" fmla="*/ 10772188 w 11353205"/>
              <a:gd name="connsiteY18" fmla="*/ 0 h 57023"/>
              <a:gd name="connsiteX19" fmla="*/ 11353205 w 11353205"/>
              <a:gd name="connsiteY19" fmla="*/ 0 h 57023"/>
              <a:gd name="connsiteX20" fmla="*/ 11353205 w 11353205"/>
              <a:gd name="connsiteY20" fmla="*/ 57023 h 57023"/>
              <a:gd name="connsiteX21" fmla="*/ 10458305 w 11353205"/>
              <a:gd name="connsiteY21" fmla="*/ 57023 h 57023"/>
              <a:gd name="connsiteX22" fmla="*/ 9790470 w 11353205"/>
              <a:gd name="connsiteY22" fmla="*/ 57023 h 57023"/>
              <a:gd name="connsiteX23" fmla="*/ 9463230 w 11353205"/>
              <a:gd name="connsiteY23" fmla="*/ 57023 h 57023"/>
              <a:gd name="connsiteX24" fmla="*/ 8795395 w 11353205"/>
              <a:gd name="connsiteY24" fmla="*/ 57023 h 57023"/>
              <a:gd name="connsiteX25" fmla="*/ 8014027 w 11353205"/>
              <a:gd name="connsiteY25" fmla="*/ 57023 h 57023"/>
              <a:gd name="connsiteX26" fmla="*/ 7346191 w 11353205"/>
              <a:gd name="connsiteY26" fmla="*/ 57023 h 57023"/>
              <a:gd name="connsiteX27" fmla="*/ 6564824 w 11353205"/>
              <a:gd name="connsiteY27" fmla="*/ 57023 h 57023"/>
              <a:gd name="connsiteX28" fmla="*/ 5783456 w 11353205"/>
              <a:gd name="connsiteY28" fmla="*/ 57023 h 57023"/>
              <a:gd name="connsiteX29" fmla="*/ 5456217 w 11353205"/>
              <a:gd name="connsiteY29" fmla="*/ 57023 h 57023"/>
              <a:gd name="connsiteX30" fmla="*/ 5015445 w 11353205"/>
              <a:gd name="connsiteY30" fmla="*/ 57023 h 57023"/>
              <a:gd name="connsiteX31" fmla="*/ 4461142 w 11353205"/>
              <a:gd name="connsiteY31" fmla="*/ 57023 h 57023"/>
              <a:gd name="connsiteX32" fmla="*/ 3793306 w 11353205"/>
              <a:gd name="connsiteY32" fmla="*/ 57023 h 57023"/>
              <a:gd name="connsiteX33" fmla="*/ 2898406 w 11353205"/>
              <a:gd name="connsiteY33" fmla="*/ 57023 h 57023"/>
              <a:gd name="connsiteX34" fmla="*/ 2117039 w 11353205"/>
              <a:gd name="connsiteY34" fmla="*/ 57023 h 57023"/>
              <a:gd name="connsiteX35" fmla="*/ 1449203 w 11353205"/>
              <a:gd name="connsiteY35" fmla="*/ 57023 h 57023"/>
              <a:gd name="connsiteX36" fmla="*/ 667836 w 11353205"/>
              <a:gd name="connsiteY36" fmla="*/ 57023 h 57023"/>
              <a:gd name="connsiteX37" fmla="*/ 0 w 11353205"/>
              <a:gd name="connsiteY37" fmla="*/ 57023 h 57023"/>
              <a:gd name="connsiteX38" fmla="*/ 0 w 11353205"/>
              <a:gd name="connsiteY38" fmla="*/ 0 h 5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353205" h="57023" fill="none" extrusionOk="0">
                <a:moveTo>
                  <a:pt x="0" y="0"/>
                </a:moveTo>
                <a:cubicBezTo>
                  <a:pt x="84068" y="-8757"/>
                  <a:pt x="183348" y="-13906"/>
                  <a:pt x="327239" y="0"/>
                </a:cubicBezTo>
                <a:cubicBezTo>
                  <a:pt x="471130" y="13906"/>
                  <a:pt x="853571" y="4155"/>
                  <a:pt x="1222139" y="0"/>
                </a:cubicBezTo>
                <a:cubicBezTo>
                  <a:pt x="1590707" y="-4155"/>
                  <a:pt x="1649324" y="-29187"/>
                  <a:pt x="1889975" y="0"/>
                </a:cubicBezTo>
                <a:cubicBezTo>
                  <a:pt x="2130626" y="29187"/>
                  <a:pt x="2087122" y="15812"/>
                  <a:pt x="2217214" y="0"/>
                </a:cubicBezTo>
                <a:cubicBezTo>
                  <a:pt x="2347306" y="-15812"/>
                  <a:pt x="2460863" y="-16199"/>
                  <a:pt x="2657986" y="0"/>
                </a:cubicBezTo>
                <a:cubicBezTo>
                  <a:pt x="2855109" y="16199"/>
                  <a:pt x="3340004" y="-36128"/>
                  <a:pt x="3552885" y="0"/>
                </a:cubicBezTo>
                <a:cubicBezTo>
                  <a:pt x="3765766" y="36128"/>
                  <a:pt x="4121615" y="-11"/>
                  <a:pt x="4447785" y="0"/>
                </a:cubicBezTo>
                <a:cubicBezTo>
                  <a:pt x="4773955" y="11"/>
                  <a:pt x="4996873" y="-44028"/>
                  <a:pt x="5342685" y="0"/>
                </a:cubicBezTo>
                <a:cubicBezTo>
                  <a:pt x="5688497" y="44028"/>
                  <a:pt x="5580579" y="11095"/>
                  <a:pt x="5669924" y="0"/>
                </a:cubicBezTo>
                <a:cubicBezTo>
                  <a:pt x="5759269" y="-11095"/>
                  <a:pt x="6191799" y="495"/>
                  <a:pt x="6337760" y="0"/>
                </a:cubicBezTo>
                <a:cubicBezTo>
                  <a:pt x="6483721" y="-495"/>
                  <a:pt x="6706346" y="11245"/>
                  <a:pt x="6892063" y="0"/>
                </a:cubicBezTo>
                <a:cubicBezTo>
                  <a:pt x="7077780" y="-11245"/>
                  <a:pt x="7103718" y="13557"/>
                  <a:pt x="7219303" y="0"/>
                </a:cubicBezTo>
                <a:cubicBezTo>
                  <a:pt x="7334888" y="-13557"/>
                  <a:pt x="7758268" y="25018"/>
                  <a:pt x="8114202" y="0"/>
                </a:cubicBezTo>
                <a:cubicBezTo>
                  <a:pt x="8470136" y="-25018"/>
                  <a:pt x="8292657" y="-8309"/>
                  <a:pt x="8441442" y="0"/>
                </a:cubicBezTo>
                <a:cubicBezTo>
                  <a:pt x="8590227" y="8309"/>
                  <a:pt x="8646775" y="11378"/>
                  <a:pt x="8768681" y="0"/>
                </a:cubicBezTo>
                <a:cubicBezTo>
                  <a:pt x="8890587" y="-11378"/>
                  <a:pt x="9198966" y="-2856"/>
                  <a:pt x="9322985" y="0"/>
                </a:cubicBezTo>
                <a:cubicBezTo>
                  <a:pt x="9447004" y="2856"/>
                  <a:pt x="9815355" y="-17767"/>
                  <a:pt x="9990820" y="0"/>
                </a:cubicBezTo>
                <a:cubicBezTo>
                  <a:pt x="10166285" y="17767"/>
                  <a:pt x="10514235" y="37111"/>
                  <a:pt x="10772188" y="0"/>
                </a:cubicBezTo>
                <a:cubicBezTo>
                  <a:pt x="11030141" y="-37111"/>
                  <a:pt x="11207555" y="17414"/>
                  <a:pt x="11353205" y="0"/>
                </a:cubicBezTo>
                <a:cubicBezTo>
                  <a:pt x="11355168" y="17716"/>
                  <a:pt x="11352107" y="33654"/>
                  <a:pt x="11353205" y="57023"/>
                </a:cubicBezTo>
                <a:cubicBezTo>
                  <a:pt x="10954359" y="45716"/>
                  <a:pt x="10764724" y="62713"/>
                  <a:pt x="10458305" y="57023"/>
                </a:cubicBezTo>
                <a:cubicBezTo>
                  <a:pt x="10151886" y="51333"/>
                  <a:pt x="10038534" y="41580"/>
                  <a:pt x="9790470" y="57023"/>
                </a:cubicBezTo>
                <a:cubicBezTo>
                  <a:pt x="9542407" y="72466"/>
                  <a:pt x="9538401" y="70912"/>
                  <a:pt x="9463230" y="57023"/>
                </a:cubicBezTo>
                <a:cubicBezTo>
                  <a:pt x="9388059" y="43134"/>
                  <a:pt x="9049349" y="52687"/>
                  <a:pt x="8795395" y="57023"/>
                </a:cubicBezTo>
                <a:cubicBezTo>
                  <a:pt x="8541442" y="61359"/>
                  <a:pt x="8393378" y="35165"/>
                  <a:pt x="8014027" y="57023"/>
                </a:cubicBezTo>
                <a:cubicBezTo>
                  <a:pt x="7634676" y="78881"/>
                  <a:pt x="7661476" y="33709"/>
                  <a:pt x="7346191" y="57023"/>
                </a:cubicBezTo>
                <a:cubicBezTo>
                  <a:pt x="7030906" y="80337"/>
                  <a:pt x="6815885" y="65414"/>
                  <a:pt x="6564824" y="57023"/>
                </a:cubicBezTo>
                <a:cubicBezTo>
                  <a:pt x="6313763" y="48632"/>
                  <a:pt x="5977596" y="27902"/>
                  <a:pt x="5783456" y="57023"/>
                </a:cubicBezTo>
                <a:cubicBezTo>
                  <a:pt x="5589316" y="86144"/>
                  <a:pt x="5524995" y="48969"/>
                  <a:pt x="5456217" y="57023"/>
                </a:cubicBezTo>
                <a:cubicBezTo>
                  <a:pt x="5387439" y="65077"/>
                  <a:pt x="5155773" y="53191"/>
                  <a:pt x="5015445" y="57023"/>
                </a:cubicBezTo>
                <a:cubicBezTo>
                  <a:pt x="4875117" y="60855"/>
                  <a:pt x="4633721" y="65978"/>
                  <a:pt x="4461142" y="57023"/>
                </a:cubicBezTo>
                <a:cubicBezTo>
                  <a:pt x="4288563" y="48068"/>
                  <a:pt x="4116735" y="40227"/>
                  <a:pt x="3793306" y="57023"/>
                </a:cubicBezTo>
                <a:cubicBezTo>
                  <a:pt x="3469877" y="73819"/>
                  <a:pt x="3165022" y="75026"/>
                  <a:pt x="2898406" y="57023"/>
                </a:cubicBezTo>
                <a:cubicBezTo>
                  <a:pt x="2631790" y="39020"/>
                  <a:pt x="2503979" y="46146"/>
                  <a:pt x="2117039" y="57023"/>
                </a:cubicBezTo>
                <a:cubicBezTo>
                  <a:pt x="1730099" y="67900"/>
                  <a:pt x="1639428" y="57002"/>
                  <a:pt x="1449203" y="57023"/>
                </a:cubicBezTo>
                <a:cubicBezTo>
                  <a:pt x="1258978" y="57044"/>
                  <a:pt x="930368" y="84214"/>
                  <a:pt x="667836" y="57023"/>
                </a:cubicBezTo>
                <a:cubicBezTo>
                  <a:pt x="405304" y="29832"/>
                  <a:pt x="272701" y="24405"/>
                  <a:pt x="0" y="57023"/>
                </a:cubicBezTo>
                <a:cubicBezTo>
                  <a:pt x="1530" y="44839"/>
                  <a:pt x="2822" y="15792"/>
                  <a:pt x="0" y="0"/>
                </a:cubicBezTo>
                <a:close/>
              </a:path>
              <a:path w="11353205" h="57023" stroke="0" extrusionOk="0">
                <a:moveTo>
                  <a:pt x="0" y="0"/>
                </a:moveTo>
                <a:cubicBezTo>
                  <a:pt x="150008" y="16906"/>
                  <a:pt x="304734" y="-5040"/>
                  <a:pt x="440771" y="0"/>
                </a:cubicBezTo>
                <a:cubicBezTo>
                  <a:pt x="576808" y="5040"/>
                  <a:pt x="684574" y="-7439"/>
                  <a:pt x="768011" y="0"/>
                </a:cubicBezTo>
                <a:cubicBezTo>
                  <a:pt x="851448" y="7439"/>
                  <a:pt x="991075" y="6707"/>
                  <a:pt x="1208782" y="0"/>
                </a:cubicBezTo>
                <a:cubicBezTo>
                  <a:pt x="1426489" y="-6707"/>
                  <a:pt x="1739701" y="-2400"/>
                  <a:pt x="1876618" y="0"/>
                </a:cubicBezTo>
                <a:cubicBezTo>
                  <a:pt x="2013535" y="2400"/>
                  <a:pt x="2304896" y="38791"/>
                  <a:pt x="2657986" y="0"/>
                </a:cubicBezTo>
                <a:cubicBezTo>
                  <a:pt x="3011076" y="-38791"/>
                  <a:pt x="3295229" y="-18130"/>
                  <a:pt x="3552885" y="0"/>
                </a:cubicBezTo>
                <a:cubicBezTo>
                  <a:pt x="3810541" y="18130"/>
                  <a:pt x="4091335" y="17490"/>
                  <a:pt x="4447785" y="0"/>
                </a:cubicBezTo>
                <a:cubicBezTo>
                  <a:pt x="4804235" y="-17490"/>
                  <a:pt x="4825940" y="-26605"/>
                  <a:pt x="5002089" y="0"/>
                </a:cubicBezTo>
                <a:cubicBezTo>
                  <a:pt x="5178238" y="26605"/>
                  <a:pt x="5479513" y="35363"/>
                  <a:pt x="5783456" y="0"/>
                </a:cubicBezTo>
                <a:cubicBezTo>
                  <a:pt x="6087399" y="-35363"/>
                  <a:pt x="6216173" y="-15439"/>
                  <a:pt x="6451292" y="0"/>
                </a:cubicBezTo>
                <a:cubicBezTo>
                  <a:pt x="6686411" y="15439"/>
                  <a:pt x="6845361" y="23450"/>
                  <a:pt x="7005595" y="0"/>
                </a:cubicBezTo>
                <a:cubicBezTo>
                  <a:pt x="7165829" y="-23450"/>
                  <a:pt x="7553800" y="13645"/>
                  <a:pt x="7786963" y="0"/>
                </a:cubicBezTo>
                <a:cubicBezTo>
                  <a:pt x="8020126" y="-13645"/>
                  <a:pt x="7968356" y="-10127"/>
                  <a:pt x="8114202" y="0"/>
                </a:cubicBezTo>
                <a:cubicBezTo>
                  <a:pt x="8260048" y="10127"/>
                  <a:pt x="8471576" y="12450"/>
                  <a:pt x="8668506" y="0"/>
                </a:cubicBezTo>
                <a:cubicBezTo>
                  <a:pt x="8865436" y="-12450"/>
                  <a:pt x="9151972" y="-20026"/>
                  <a:pt x="9336342" y="0"/>
                </a:cubicBezTo>
                <a:cubicBezTo>
                  <a:pt x="9520712" y="20026"/>
                  <a:pt x="9907197" y="-5585"/>
                  <a:pt x="10117709" y="0"/>
                </a:cubicBezTo>
                <a:cubicBezTo>
                  <a:pt x="10328221" y="5585"/>
                  <a:pt x="10789165" y="-42784"/>
                  <a:pt x="11353205" y="0"/>
                </a:cubicBezTo>
                <a:cubicBezTo>
                  <a:pt x="11354215" y="14986"/>
                  <a:pt x="11353454" y="31435"/>
                  <a:pt x="11353205" y="57023"/>
                </a:cubicBezTo>
                <a:cubicBezTo>
                  <a:pt x="11154564" y="26955"/>
                  <a:pt x="10950392" y="82546"/>
                  <a:pt x="10685369" y="57023"/>
                </a:cubicBezTo>
                <a:cubicBezTo>
                  <a:pt x="10420346" y="31500"/>
                  <a:pt x="10291853" y="34771"/>
                  <a:pt x="10017534" y="57023"/>
                </a:cubicBezTo>
                <a:cubicBezTo>
                  <a:pt x="9743216" y="79275"/>
                  <a:pt x="9719491" y="75717"/>
                  <a:pt x="9576762" y="57023"/>
                </a:cubicBezTo>
                <a:cubicBezTo>
                  <a:pt x="9434033" y="38329"/>
                  <a:pt x="8965325" y="35924"/>
                  <a:pt x="8681863" y="57023"/>
                </a:cubicBezTo>
                <a:cubicBezTo>
                  <a:pt x="8398401" y="78122"/>
                  <a:pt x="8453516" y="66140"/>
                  <a:pt x="8354623" y="57023"/>
                </a:cubicBezTo>
                <a:cubicBezTo>
                  <a:pt x="8255730" y="47906"/>
                  <a:pt x="7937360" y="29806"/>
                  <a:pt x="7686788" y="57023"/>
                </a:cubicBezTo>
                <a:cubicBezTo>
                  <a:pt x="7436216" y="84240"/>
                  <a:pt x="7507306" y="51151"/>
                  <a:pt x="7359548" y="57023"/>
                </a:cubicBezTo>
                <a:cubicBezTo>
                  <a:pt x="7211790" y="62895"/>
                  <a:pt x="7126099" y="50221"/>
                  <a:pt x="6918777" y="57023"/>
                </a:cubicBezTo>
                <a:cubicBezTo>
                  <a:pt x="6711455" y="63825"/>
                  <a:pt x="6329168" y="36984"/>
                  <a:pt x="6137409" y="57023"/>
                </a:cubicBezTo>
                <a:cubicBezTo>
                  <a:pt x="5945650" y="77062"/>
                  <a:pt x="5534659" y="62191"/>
                  <a:pt x="5242509" y="57023"/>
                </a:cubicBezTo>
                <a:cubicBezTo>
                  <a:pt x="4950359" y="51855"/>
                  <a:pt x="5003284" y="68676"/>
                  <a:pt x="4801738" y="57023"/>
                </a:cubicBezTo>
                <a:cubicBezTo>
                  <a:pt x="4600192" y="45370"/>
                  <a:pt x="4465356" y="59296"/>
                  <a:pt x="4133902" y="57023"/>
                </a:cubicBezTo>
                <a:cubicBezTo>
                  <a:pt x="3802448" y="54750"/>
                  <a:pt x="3898252" y="40217"/>
                  <a:pt x="3693131" y="57023"/>
                </a:cubicBezTo>
                <a:cubicBezTo>
                  <a:pt x="3488010" y="73829"/>
                  <a:pt x="3239064" y="47184"/>
                  <a:pt x="2911763" y="57023"/>
                </a:cubicBezTo>
                <a:cubicBezTo>
                  <a:pt x="2584462" y="66862"/>
                  <a:pt x="2556304" y="82874"/>
                  <a:pt x="2357460" y="57023"/>
                </a:cubicBezTo>
                <a:cubicBezTo>
                  <a:pt x="2158616" y="31172"/>
                  <a:pt x="2037771" y="40897"/>
                  <a:pt x="1916688" y="57023"/>
                </a:cubicBezTo>
                <a:cubicBezTo>
                  <a:pt x="1795605" y="73149"/>
                  <a:pt x="1681170" y="58400"/>
                  <a:pt x="1589449" y="57023"/>
                </a:cubicBezTo>
                <a:cubicBezTo>
                  <a:pt x="1497728" y="55646"/>
                  <a:pt x="1090950" y="78660"/>
                  <a:pt x="921613" y="57023"/>
                </a:cubicBezTo>
                <a:cubicBezTo>
                  <a:pt x="752276" y="35386"/>
                  <a:pt x="221460" y="20398"/>
                  <a:pt x="0" y="57023"/>
                </a:cubicBezTo>
                <a:cubicBezTo>
                  <a:pt x="-942" y="41788"/>
                  <a:pt x="-2139" y="2797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B28B344-E157-4343-84DA-EAAC3933FF35}"/>
              </a:ext>
            </a:extLst>
          </p:cNvPr>
          <p:cNvSpPr txBox="1"/>
          <p:nvPr/>
        </p:nvSpPr>
        <p:spPr>
          <a:xfrm>
            <a:off x="908975" y="17597973"/>
            <a:ext cx="28445847" cy="3785652"/>
          </a:xfrm>
          <a:prstGeom prst="rect">
            <a:avLst/>
          </a:prstGeom>
          <a:noFill/>
        </p:spPr>
        <p:txBody>
          <a:bodyPr wrap="square" rtlCol="0">
            <a:spAutoFit/>
          </a:bodyPr>
          <a:lstStyle/>
          <a:p>
            <a:r>
              <a:rPr lang="en-IN" sz="4800" dirty="0">
                <a:solidFill>
                  <a:schemeClr val="accent2">
                    <a:lumMod val="60000"/>
                    <a:lumOff val="40000"/>
                  </a:schemeClr>
                </a:solidFill>
                <a:latin typeface="Arial" panose="020B0604020202020204" pitchFamily="34" charset="0"/>
                <a:cs typeface="Arial" panose="020B0604020202020204" pitchFamily="34" charset="0"/>
              </a:rPr>
              <a:t>Student Name: Krina </a:t>
            </a:r>
            <a:r>
              <a:rPr lang="en-IN" sz="4800" dirty="0" err="1">
                <a:solidFill>
                  <a:schemeClr val="accent2">
                    <a:lumMod val="60000"/>
                    <a:lumOff val="40000"/>
                  </a:schemeClr>
                </a:solidFill>
                <a:latin typeface="Arial" panose="020B0604020202020204" pitchFamily="34" charset="0"/>
                <a:cs typeface="Arial" panose="020B0604020202020204" pitchFamily="34" charset="0"/>
              </a:rPr>
              <a:t>Bharatbhai</a:t>
            </a:r>
            <a:r>
              <a:rPr lang="en-IN" sz="4800" dirty="0">
                <a:solidFill>
                  <a:schemeClr val="accent2">
                    <a:lumMod val="60000"/>
                    <a:lumOff val="40000"/>
                  </a:schemeClr>
                </a:solidFill>
                <a:latin typeface="Arial" panose="020B0604020202020204" pitchFamily="34" charset="0"/>
                <a:cs typeface="Arial" panose="020B0604020202020204" pitchFamily="34" charset="0"/>
              </a:rPr>
              <a:t> Patel</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Student Number: 2430442</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Supervisor: Dr Besty Jose</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Programme: MSc / Level 7 Public Health And Social Care Practice</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Module: Lchs7009 – </a:t>
            </a:r>
            <a:r>
              <a:rPr lang="en-US" sz="4800" dirty="0">
                <a:solidFill>
                  <a:schemeClr val="accent2">
                    <a:lumMod val="60000"/>
                    <a:lumOff val="40000"/>
                  </a:schemeClr>
                </a:solidFill>
                <a:latin typeface="Arial" panose="020B0604020202020204" pitchFamily="34" charset="0"/>
                <a:cs typeface="Arial" panose="020B0604020202020204" pitchFamily="34" charset="0"/>
              </a:rPr>
              <a:t>Population Health And Digital Health Promotion (Component 2 Poster) </a:t>
            </a:r>
            <a:endParaRPr lang="en-IN" sz="4800" dirty="0">
              <a:solidFill>
                <a:schemeClr val="accent2">
                  <a:lumMod val="60000"/>
                  <a:lumOff val="40000"/>
                </a:schemeClr>
              </a:solidFill>
              <a:latin typeface="Arial" panose="020B0604020202020204" pitchFamily="34" charset="0"/>
              <a:cs typeface="Arial" panose="020B0604020202020204" pitchFamily="34" charset="0"/>
            </a:endParaRPr>
          </a:p>
        </p:txBody>
      </p:sp>
      <p:pic>
        <p:nvPicPr>
          <p:cNvPr id="9" name="Picture 8" descr="A silhouette of a person holding a baby&#10;&#10;AI-generated content may be incorrect.">
            <a:extLst>
              <a:ext uri="{FF2B5EF4-FFF2-40B4-BE49-F238E27FC236}">
                <a16:creationId xmlns:a16="http://schemas.microsoft.com/office/drawing/2014/main" id="{5E458E00-799F-D614-41A0-565B7F655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1898" y="1283762"/>
            <a:ext cx="15240000" cy="85725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82644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Diagram 15">
            <a:extLst>
              <a:ext uri="{FF2B5EF4-FFF2-40B4-BE49-F238E27FC236}">
                <a16:creationId xmlns:a16="http://schemas.microsoft.com/office/drawing/2014/main" id="{5958C94C-C752-0025-8F93-3BD872D6372B}"/>
              </a:ext>
            </a:extLst>
          </p:cNvPr>
          <p:cNvGraphicFramePr/>
          <p:nvPr>
            <p:extLst>
              <p:ext uri="{D42A27DB-BD31-4B8C-83A1-F6EECF244321}">
                <p14:modId xmlns:p14="http://schemas.microsoft.com/office/powerpoint/2010/main" val="3544460621"/>
              </p:ext>
            </p:extLst>
          </p:nvPr>
        </p:nvGraphicFramePr>
        <p:xfrm>
          <a:off x="160020" y="3670805"/>
          <a:ext cx="9624060" cy="3880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A86560B-DA9F-8E69-A0B2-72F0BD6AD071}"/>
              </a:ext>
            </a:extLst>
          </p:cNvPr>
          <p:cNvSpPr txBox="1"/>
          <p:nvPr/>
        </p:nvSpPr>
        <p:spPr>
          <a:xfrm>
            <a:off x="160020" y="83123"/>
            <a:ext cx="9624060" cy="707886"/>
          </a:xfrm>
          <a:prstGeom prst="rect">
            <a:avLst/>
          </a:prstGeom>
          <a:solidFill>
            <a:schemeClr val="accent2">
              <a:lumMod val="50000"/>
            </a:schemeClr>
          </a:solidFill>
        </p:spPr>
        <p:txBody>
          <a:bodyPr wrap="square">
            <a:spAutoFit/>
          </a:bodyPr>
          <a:lstStyle/>
          <a:p>
            <a:pPr algn="ctr"/>
            <a:r>
              <a:rPr lang="en-IN" sz="4000" b="1" dirty="0">
                <a:solidFill>
                  <a:schemeClr val="bg1"/>
                </a:solidFill>
                <a:effectLst/>
                <a:latin typeface="Arial" panose="020B0604020202020204" pitchFamily="34" charset="0"/>
                <a:ea typeface="Aptos" panose="020B0004020202020204" pitchFamily="34" charset="0"/>
                <a:cs typeface="Arial" panose="020B0604020202020204" pitchFamily="34" charset="0"/>
              </a:rPr>
              <a:t>1. Background</a:t>
            </a:r>
            <a:endParaRPr lang="en-IN" sz="4000" dirty="0">
              <a:solidFill>
                <a:schemeClr val="bg1"/>
              </a:solidFill>
              <a:latin typeface="Arial" panose="020B0604020202020204" pitchFamily="34" charset="0"/>
              <a:cs typeface="Arial" panose="020B0604020202020204" pitchFamily="34" charset="0"/>
            </a:endParaRPr>
          </a:p>
        </p:txBody>
      </p:sp>
      <p:graphicFrame>
        <p:nvGraphicFramePr>
          <p:cNvPr id="8" name="Diagram 7">
            <a:extLst>
              <a:ext uri="{FF2B5EF4-FFF2-40B4-BE49-F238E27FC236}">
                <a16:creationId xmlns:a16="http://schemas.microsoft.com/office/drawing/2014/main" id="{C9BB1A20-5BEC-52D5-6324-C553BF0B1CA4}"/>
              </a:ext>
            </a:extLst>
          </p:cNvPr>
          <p:cNvGraphicFramePr/>
          <p:nvPr>
            <p:extLst>
              <p:ext uri="{D42A27DB-BD31-4B8C-83A1-F6EECF244321}">
                <p14:modId xmlns:p14="http://schemas.microsoft.com/office/powerpoint/2010/main" val="3639182824"/>
              </p:ext>
            </p:extLst>
          </p:nvPr>
        </p:nvGraphicFramePr>
        <p:xfrm>
          <a:off x="230743" y="873836"/>
          <a:ext cx="5653460" cy="25814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889D3CB4-384D-4CA8-9CEA-CEEB1A12B15C}"/>
              </a:ext>
            </a:extLst>
          </p:cNvPr>
          <p:cNvSpPr txBox="1"/>
          <p:nvPr/>
        </p:nvSpPr>
        <p:spPr>
          <a:xfrm>
            <a:off x="160020" y="3605178"/>
            <a:ext cx="9624060" cy="699230"/>
          </a:xfrm>
          <a:prstGeom prst="rect">
            <a:avLst/>
          </a:prstGeom>
          <a:solidFill>
            <a:srgbClr val="FFC000"/>
          </a:solidFill>
        </p:spPr>
        <p:txBody>
          <a:bodyPr wrap="square">
            <a:spAutoFit/>
          </a:bodyPr>
          <a:lstStyle/>
          <a:p>
            <a:pPr algn="ctr">
              <a:lnSpc>
                <a:spcPct val="150000"/>
              </a:lnSpc>
              <a:spcBef>
                <a:spcPts val="1200"/>
              </a:spcBef>
              <a:spcAft>
                <a:spcPts val="1200"/>
              </a:spcAft>
              <a:buNone/>
            </a:pPr>
            <a:r>
              <a:rPr lang="en-IN" sz="3000" b="1" kern="100" dirty="0">
                <a:effectLst/>
                <a:latin typeface="Arial" panose="020B0604020202020204" pitchFamily="34" charset="0"/>
                <a:ea typeface="Times New Roman" panose="02020603050405020304" pitchFamily="18" charset="0"/>
                <a:cs typeface="Arial" panose="020B0604020202020204" pitchFamily="34" charset="0"/>
              </a:rPr>
              <a:t>1.1 Scale and Burden</a:t>
            </a:r>
          </a:p>
        </p:txBody>
      </p:sp>
      <p:pic>
        <p:nvPicPr>
          <p:cNvPr id="11" name="Picture 10" descr="U.S. maternal mental health market size and growth rate, 2023 - 2030">
            <a:extLst>
              <a:ext uri="{FF2B5EF4-FFF2-40B4-BE49-F238E27FC236}">
                <a16:creationId xmlns:a16="http://schemas.microsoft.com/office/drawing/2014/main" id="{50976B39-5638-5651-6790-9DC688EFB794}"/>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0051256" y="115780"/>
            <a:ext cx="9624060" cy="4676404"/>
          </a:xfrm>
          <a:prstGeom prst="rect">
            <a:avLst/>
          </a:prstGeom>
          <a:noFill/>
          <a:ln>
            <a:noFill/>
          </a:ln>
        </p:spPr>
      </p:pic>
      <p:sp>
        <p:nvSpPr>
          <p:cNvPr id="13" name="TextBox 12">
            <a:extLst>
              <a:ext uri="{FF2B5EF4-FFF2-40B4-BE49-F238E27FC236}">
                <a16:creationId xmlns:a16="http://schemas.microsoft.com/office/drawing/2014/main" id="{F39BA2F6-2D24-D4A2-CC40-E52483D1629E}"/>
              </a:ext>
            </a:extLst>
          </p:cNvPr>
          <p:cNvSpPr txBox="1"/>
          <p:nvPr/>
        </p:nvSpPr>
        <p:spPr>
          <a:xfrm>
            <a:off x="12314396" y="4722030"/>
            <a:ext cx="5646420" cy="456535"/>
          </a:xfrm>
          <a:prstGeom prst="rect">
            <a:avLst/>
          </a:prstGeom>
          <a:noFill/>
        </p:spPr>
        <p:txBody>
          <a:bodyPr wrap="square">
            <a:spAutoFit/>
          </a:bodyPr>
          <a:lstStyle/>
          <a:p>
            <a:pPr algn="ctr">
              <a:lnSpc>
                <a:spcPct val="150000"/>
              </a:lnSpc>
              <a:spcBef>
                <a:spcPts val="1200"/>
              </a:spcBef>
              <a:spcAft>
                <a:spcPts val="1200"/>
              </a:spcAft>
              <a:buNone/>
            </a:pPr>
            <a:r>
              <a:rPr lang="en-IN" sz="1800" b="1" kern="100" dirty="0">
                <a:effectLst/>
                <a:latin typeface="Arial" panose="020B0604020202020204" pitchFamily="34" charset="0"/>
                <a:ea typeface="Aptos" panose="020B0004020202020204" pitchFamily="34" charset="0"/>
                <a:cs typeface="Arial" panose="020B0604020202020204" pitchFamily="34" charset="0"/>
              </a:rPr>
              <a:t>(Source: </a:t>
            </a:r>
            <a:r>
              <a:rPr lang="en-IN" sz="1800" b="1" kern="100" dirty="0" err="1">
                <a:effectLst/>
                <a:latin typeface="Arial" panose="020B0604020202020204" pitchFamily="34" charset="0"/>
                <a:ea typeface="Aptos" panose="020B0004020202020204" pitchFamily="34" charset="0"/>
                <a:cs typeface="Arial" panose="020B0604020202020204" pitchFamily="34" charset="0"/>
              </a:rPr>
              <a:t>Grandviewresearch</a:t>
            </a:r>
            <a:r>
              <a:rPr lang="en-IN" sz="1800" b="1" kern="100" dirty="0">
                <a:effectLst/>
                <a:latin typeface="Arial" panose="020B0604020202020204" pitchFamily="34" charset="0"/>
                <a:ea typeface="Aptos" panose="020B0004020202020204" pitchFamily="34" charset="0"/>
                <a:cs typeface="Arial" panose="020B0604020202020204" pitchFamily="34" charset="0"/>
              </a:rPr>
              <a:t>, 2025)</a:t>
            </a:r>
          </a:p>
        </p:txBody>
      </p:sp>
      <p:sp>
        <p:nvSpPr>
          <p:cNvPr id="18" name="TextBox 17">
            <a:extLst>
              <a:ext uri="{FF2B5EF4-FFF2-40B4-BE49-F238E27FC236}">
                <a16:creationId xmlns:a16="http://schemas.microsoft.com/office/drawing/2014/main" id="{1C74D182-2706-8FA4-ECB7-57CD587F2F09}"/>
              </a:ext>
            </a:extLst>
          </p:cNvPr>
          <p:cNvSpPr txBox="1"/>
          <p:nvPr/>
        </p:nvSpPr>
        <p:spPr>
          <a:xfrm>
            <a:off x="271835" y="17843761"/>
            <a:ext cx="9624060" cy="553998"/>
          </a:xfrm>
          <a:prstGeom prst="rect">
            <a:avLst/>
          </a:prstGeom>
          <a:solidFill>
            <a:srgbClr val="FFC000"/>
          </a:solidFill>
        </p:spPr>
        <p:txBody>
          <a:bodyPr wrap="square">
            <a:spAutoFit/>
          </a:bodyPr>
          <a:lstStyle/>
          <a:p>
            <a:pPr algn="ctr"/>
            <a:r>
              <a:rPr lang="en-IN" sz="3000" b="1" dirty="0">
                <a:effectLst/>
                <a:latin typeface="Arial" panose="020B0604020202020204" pitchFamily="34" charset="0"/>
                <a:ea typeface="Aptos" panose="020B0004020202020204" pitchFamily="34" charset="0"/>
                <a:cs typeface="Arial" panose="020B0604020202020204" pitchFamily="34" charset="0"/>
              </a:rPr>
              <a:t>1.3 Need for intervention and gaps in care</a:t>
            </a:r>
            <a:endParaRPr lang="en-IN" sz="3000" b="1"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0BA97F4D-DF20-EBA8-38A2-0D6BC343F23C}"/>
              </a:ext>
            </a:extLst>
          </p:cNvPr>
          <p:cNvSpPr txBox="1"/>
          <p:nvPr/>
        </p:nvSpPr>
        <p:spPr>
          <a:xfrm>
            <a:off x="262548" y="18571969"/>
            <a:ext cx="9642634" cy="2534027"/>
          </a:xfrm>
          <a:prstGeom prst="rect">
            <a:avLst/>
          </a:prstGeom>
          <a:solidFill>
            <a:schemeClr val="accent2">
              <a:lumMod val="20000"/>
              <a:lumOff val="80000"/>
            </a:schemeClr>
          </a:solidFill>
          <a:ln>
            <a:solidFill>
              <a:schemeClr val="accent2">
                <a:lumMod val="50000"/>
              </a:schemeClr>
            </a:solidFill>
          </a:ln>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1800" kern="100" dirty="0">
                <a:effectLst/>
                <a:latin typeface="Arial" panose="020B0604020202020204" pitchFamily="34" charset="0"/>
                <a:ea typeface="Aptos" panose="020B0004020202020204" pitchFamily="34" charset="0"/>
                <a:cs typeface="Arial" panose="020B0604020202020204" pitchFamily="34" charset="0"/>
              </a:rPr>
              <a:t>Many women face access barriers such as only a minority who receive specialist services based on perinatal mental health, and waiting times are often considered long (Sambrook Smith et al., 2019). </a:t>
            </a:r>
          </a:p>
          <a:p>
            <a:pPr marL="342900" lvl="0" indent="-342900" algn="just">
              <a:lnSpc>
                <a:spcPct val="150000"/>
              </a:lnSpc>
              <a:spcAft>
                <a:spcPts val="1200"/>
              </a:spcAft>
              <a:buFont typeface="Symbol" panose="05050102010706020507" pitchFamily="18" charset="2"/>
              <a:buChar char=""/>
            </a:pPr>
            <a:r>
              <a:rPr lang="en-IN" sz="1800" kern="100" dirty="0">
                <a:effectLst/>
                <a:latin typeface="Arial" panose="020B0604020202020204" pitchFamily="34" charset="0"/>
                <a:ea typeface="Aptos" panose="020B0004020202020204" pitchFamily="34" charset="0"/>
                <a:cs typeface="Arial" panose="020B0604020202020204" pitchFamily="34" charset="0"/>
              </a:rPr>
              <a:t>Existing maternity and mental health services are often considered under-resourced, fragmented, or poorly integrated, which results in isolation of mental and physical health (Public Health England, 2019). </a:t>
            </a:r>
          </a:p>
        </p:txBody>
      </p:sp>
      <p:pic>
        <p:nvPicPr>
          <p:cNvPr id="21" name="Picture 20" descr="A graph of different colored vertical lines&#10;&#10;AI-generated content may be incorrect.">
            <a:extLst>
              <a:ext uri="{FF2B5EF4-FFF2-40B4-BE49-F238E27FC236}">
                <a16:creationId xmlns:a16="http://schemas.microsoft.com/office/drawing/2014/main" id="{B932BD26-47D8-840D-93D0-80D6E9E88F56}"/>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20040" y="12981344"/>
            <a:ext cx="9482614" cy="4608257"/>
          </a:xfrm>
          <a:prstGeom prst="rect">
            <a:avLst/>
          </a:prstGeom>
          <a:noFill/>
          <a:ln>
            <a:solidFill>
              <a:schemeClr val="accent1"/>
            </a:solidFill>
          </a:ln>
        </p:spPr>
      </p:pic>
      <p:sp>
        <p:nvSpPr>
          <p:cNvPr id="23" name="TextBox 22">
            <a:extLst>
              <a:ext uri="{FF2B5EF4-FFF2-40B4-BE49-F238E27FC236}">
                <a16:creationId xmlns:a16="http://schemas.microsoft.com/office/drawing/2014/main" id="{5C67618D-41BE-4764-4BB6-7B2FD0E32910}"/>
              </a:ext>
            </a:extLst>
          </p:cNvPr>
          <p:cNvSpPr txBox="1"/>
          <p:nvPr/>
        </p:nvSpPr>
        <p:spPr>
          <a:xfrm>
            <a:off x="160020" y="6950217"/>
            <a:ext cx="9624060" cy="699230"/>
          </a:xfrm>
          <a:prstGeom prst="rect">
            <a:avLst/>
          </a:prstGeom>
          <a:solidFill>
            <a:srgbClr val="FFC000"/>
          </a:solidFill>
        </p:spPr>
        <p:txBody>
          <a:bodyPr wrap="square">
            <a:spAutoFit/>
          </a:bodyPr>
          <a:lstStyle/>
          <a:p>
            <a:pPr algn="ctr">
              <a:lnSpc>
                <a:spcPct val="150000"/>
              </a:lnSpc>
              <a:spcBef>
                <a:spcPts val="1200"/>
              </a:spcBef>
              <a:spcAft>
                <a:spcPts val="1200"/>
              </a:spcAft>
              <a:buNone/>
            </a:pPr>
            <a:r>
              <a:rPr lang="en-IN" sz="3000" b="1" kern="100" dirty="0">
                <a:effectLst/>
                <a:latin typeface="Arial" panose="020B0604020202020204" pitchFamily="34" charset="0"/>
                <a:ea typeface="Times New Roman" panose="02020603050405020304" pitchFamily="18" charset="0"/>
                <a:cs typeface="Arial" panose="020B0604020202020204" pitchFamily="34" charset="0"/>
              </a:rPr>
              <a:t>1.2 Existing interventions and their limitations</a:t>
            </a:r>
          </a:p>
        </p:txBody>
      </p:sp>
      <p:graphicFrame>
        <p:nvGraphicFramePr>
          <p:cNvPr id="24" name="Table 23">
            <a:extLst>
              <a:ext uri="{FF2B5EF4-FFF2-40B4-BE49-F238E27FC236}">
                <a16:creationId xmlns:a16="http://schemas.microsoft.com/office/drawing/2014/main" id="{9AD588FE-5AF1-CBB2-35A3-8D6E240F4696}"/>
              </a:ext>
            </a:extLst>
          </p:cNvPr>
          <p:cNvGraphicFramePr>
            <a:graphicFrameLocks noGrp="1"/>
          </p:cNvGraphicFramePr>
          <p:nvPr>
            <p:extLst>
              <p:ext uri="{D42A27DB-BD31-4B8C-83A1-F6EECF244321}">
                <p14:modId xmlns:p14="http://schemas.microsoft.com/office/powerpoint/2010/main" val="3217179701"/>
              </p:ext>
            </p:extLst>
          </p:nvPr>
        </p:nvGraphicFramePr>
        <p:xfrm>
          <a:off x="203624" y="7804566"/>
          <a:ext cx="9624060" cy="4879959"/>
        </p:xfrm>
        <a:graphic>
          <a:graphicData uri="http://schemas.openxmlformats.org/drawingml/2006/table">
            <a:tbl>
              <a:tblPr firstRow="1" firstCol="1" bandRow="1">
                <a:tableStyleId>{10A1B5D5-9B99-4C35-A422-299274C87663}</a:tableStyleId>
              </a:tblPr>
              <a:tblGrid>
                <a:gridCol w="874062">
                  <a:extLst>
                    <a:ext uri="{9D8B030D-6E8A-4147-A177-3AD203B41FA5}">
                      <a16:colId xmlns:a16="http://schemas.microsoft.com/office/drawing/2014/main" val="323203967"/>
                    </a:ext>
                  </a:extLst>
                </a:gridCol>
                <a:gridCol w="1926771">
                  <a:extLst>
                    <a:ext uri="{9D8B030D-6E8A-4147-A177-3AD203B41FA5}">
                      <a16:colId xmlns:a16="http://schemas.microsoft.com/office/drawing/2014/main" val="3310970698"/>
                    </a:ext>
                  </a:extLst>
                </a:gridCol>
                <a:gridCol w="3348507">
                  <a:extLst>
                    <a:ext uri="{9D8B030D-6E8A-4147-A177-3AD203B41FA5}">
                      <a16:colId xmlns:a16="http://schemas.microsoft.com/office/drawing/2014/main" val="242753325"/>
                    </a:ext>
                  </a:extLst>
                </a:gridCol>
                <a:gridCol w="3474720">
                  <a:extLst>
                    <a:ext uri="{9D8B030D-6E8A-4147-A177-3AD203B41FA5}">
                      <a16:colId xmlns:a16="http://schemas.microsoft.com/office/drawing/2014/main" val="2527066540"/>
                    </a:ext>
                  </a:extLst>
                </a:gridCol>
              </a:tblGrid>
              <a:tr h="437753">
                <a:tc>
                  <a:txBody>
                    <a:bodyPr/>
                    <a:lstStyle/>
                    <a:p>
                      <a:pPr algn="ctr">
                        <a:lnSpc>
                          <a:spcPct val="150000"/>
                        </a:lnSpc>
                        <a:spcBef>
                          <a:spcPts val="1200"/>
                        </a:spcBef>
                        <a:spcAft>
                          <a:spcPts val="1200"/>
                        </a:spcAft>
                        <a:buNone/>
                      </a:pPr>
                      <a:r>
                        <a:rPr lang="en-IN" sz="1800" kern="100">
                          <a:effectLst/>
                        </a:rPr>
                        <a:t>Type</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800" kern="100" dirty="0">
                          <a:effectLst/>
                        </a:rPr>
                        <a:t>Examples</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800" kern="100">
                          <a:effectLst/>
                        </a:rPr>
                        <a:t>Strengths</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800" kern="100">
                          <a:effectLst/>
                        </a:rPr>
                        <a:t>Limitations</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110267359"/>
                  </a:ext>
                </a:extLst>
              </a:tr>
              <a:tr h="1881062">
                <a:tc>
                  <a:txBody>
                    <a:bodyPr/>
                    <a:lstStyle/>
                    <a:p>
                      <a:pPr algn="just">
                        <a:lnSpc>
                          <a:spcPct val="150000"/>
                        </a:lnSpc>
                        <a:spcBef>
                          <a:spcPts val="1200"/>
                        </a:spcBef>
                        <a:spcAft>
                          <a:spcPts val="1200"/>
                        </a:spcAft>
                        <a:buNone/>
                      </a:pPr>
                      <a:r>
                        <a:rPr lang="en-IN" sz="1800" kern="100" dirty="0">
                          <a:effectLst/>
                        </a:rPr>
                        <a:t>Digital</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err="1">
                          <a:effectLst/>
                        </a:rPr>
                        <a:t>BabyCentre</a:t>
                      </a:r>
                      <a:r>
                        <a:rPr lang="en-IN" sz="1800" kern="100" dirty="0">
                          <a:effectLst/>
                        </a:rPr>
                        <a:t>, What to Expect, NHS Start4Life</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Provide pregnancy education, reminders, and online peer forums; align with NHS guidance and promote accessible information (LiveWell, 2025).</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Lack personalised mental health screening or AI-driven support; limited interactivity and cultural adaptation for UK users; low engagement retention.</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37490054"/>
                  </a:ext>
                </a:extLst>
              </a:tr>
              <a:tr h="1608359">
                <a:tc>
                  <a:txBody>
                    <a:bodyPr/>
                    <a:lstStyle/>
                    <a:p>
                      <a:pPr algn="just">
                        <a:lnSpc>
                          <a:spcPct val="150000"/>
                        </a:lnSpc>
                        <a:spcBef>
                          <a:spcPts val="1200"/>
                        </a:spcBef>
                        <a:spcAft>
                          <a:spcPts val="1200"/>
                        </a:spcAft>
                        <a:buNone/>
                      </a:pPr>
                      <a:r>
                        <a:rPr lang="en-IN" sz="1800" kern="100">
                          <a:effectLst/>
                        </a:rPr>
                        <a:t>Non-Digital</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a:effectLst/>
                        </a:rPr>
                        <a:t>Community midwifery programmes, maternal support groups</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Offer in-person emotional and social support; promote holistic maternal care and peer connections.</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Resource-intensive, inconsistent service availability, and limited reach in rural or deprived areas; reduced accessibility during pandemics or mobility constraints.</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43113049"/>
                  </a:ext>
                </a:extLst>
              </a:tr>
            </a:tbl>
          </a:graphicData>
        </a:graphic>
      </p:graphicFrame>
      <p:sp>
        <p:nvSpPr>
          <p:cNvPr id="26" name="TextBox 25">
            <a:extLst>
              <a:ext uri="{FF2B5EF4-FFF2-40B4-BE49-F238E27FC236}">
                <a16:creationId xmlns:a16="http://schemas.microsoft.com/office/drawing/2014/main" id="{14016232-E7DF-7859-C150-832AB21022B3}"/>
              </a:ext>
            </a:extLst>
          </p:cNvPr>
          <p:cNvSpPr txBox="1"/>
          <p:nvPr/>
        </p:nvSpPr>
        <p:spPr>
          <a:xfrm>
            <a:off x="10051256" y="5176280"/>
            <a:ext cx="9624060" cy="699230"/>
          </a:xfrm>
          <a:prstGeom prst="rect">
            <a:avLst/>
          </a:prstGeom>
          <a:solidFill>
            <a:srgbClr val="FFC000"/>
          </a:solidFill>
        </p:spPr>
        <p:txBody>
          <a:bodyPr wrap="square">
            <a:spAutoFit/>
          </a:bodyPr>
          <a:lstStyle/>
          <a:p>
            <a:pPr algn="ctr">
              <a:lnSpc>
                <a:spcPct val="150000"/>
              </a:lnSpc>
              <a:spcBef>
                <a:spcPts val="1200"/>
              </a:spcBef>
              <a:spcAft>
                <a:spcPts val="1200"/>
              </a:spcAft>
              <a:buNone/>
            </a:pPr>
            <a:r>
              <a:rPr lang="en-IN" sz="3000" b="1" kern="100" dirty="0">
                <a:effectLst/>
                <a:latin typeface="Arial" panose="020B0604020202020204" pitchFamily="34" charset="0"/>
                <a:ea typeface="Times New Roman" panose="02020603050405020304" pitchFamily="18" charset="0"/>
                <a:cs typeface="Arial" panose="020B0604020202020204" pitchFamily="34" charset="0"/>
              </a:rPr>
              <a:t>1.4 Introducing </a:t>
            </a:r>
            <a:r>
              <a:rPr lang="en-IN" sz="3000" b="1" kern="100" dirty="0" err="1">
                <a:effectLst/>
                <a:latin typeface="Arial" panose="020B0604020202020204" pitchFamily="34" charset="0"/>
                <a:ea typeface="Times New Roman" panose="02020603050405020304" pitchFamily="18" charset="0"/>
                <a:cs typeface="Arial" panose="020B0604020202020204" pitchFamily="34" charset="0"/>
              </a:rPr>
              <a:t>Pregna</a:t>
            </a:r>
            <a:r>
              <a:rPr lang="en-IN" sz="3000" b="1" kern="100" dirty="0">
                <a:effectLst/>
                <a:latin typeface="Arial" panose="020B0604020202020204" pitchFamily="34" charset="0"/>
                <a:ea typeface="Times New Roman" panose="02020603050405020304" pitchFamily="18" charset="0"/>
                <a:cs typeface="Arial" panose="020B0604020202020204" pitchFamily="34" charset="0"/>
              </a:rPr>
              <a:t> Guide</a:t>
            </a:r>
          </a:p>
        </p:txBody>
      </p:sp>
      <p:graphicFrame>
        <p:nvGraphicFramePr>
          <p:cNvPr id="29" name="Diagram 28">
            <a:extLst>
              <a:ext uri="{FF2B5EF4-FFF2-40B4-BE49-F238E27FC236}">
                <a16:creationId xmlns:a16="http://schemas.microsoft.com/office/drawing/2014/main" id="{70B7BCB2-8EE3-0C25-1DE9-8D8FB0294EE6}"/>
              </a:ext>
            </a:extLst>
          </p:cNvPr>
          <p:cNvGraphicFramePr/>
          <p:nvPr>
            <p:extLst>
              <p:ext uri="{D42A27DB-BD31-4B8C-83A1-F6EECF244321}">
                <p14:modId xmlns:p14="http://schemas.microsoft.com/office/powerpoint/2010/main" val="1135619833"/>
              </p:ext>
            </p:extLst>
          </p:nvPr>
        </p:nvGraphicFramePr>
        <p:xfrm>
          <a:off x="10051256" y="5929418"/>
          <a:ext cx="9624060" cy="4435836"/>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31" name="TextBox 30">
            <a:extLst>
              <a:ext uri="{FF2B5EF4-FFF2-40B4-BE49-F238E27FC236}">
                <a16:creationId xmlns:a16="http://schemas.microsoft.com/office/drawing/2014/main" id="{A175B952-64E7-6267-BA38-BF2AA4EDB422}"/>
              </a:ext>
            </a:extLst>
          </p:cNvPr>
          <p:cNvSpPr txBox="1"/>
          <p:nvPr/>
        </p:nvSpPr>
        <p:spPr>
          <a:xfrm>
            <a:off x="10192702" y="10486466"/>
            <a:ext cx="9482614" cy="646331"/>
          </a:xfrm>
          <a:prstGeom prst="rect">
            <a:avLst/>
          </a:prstGeom>
          <a:solidFill>
            <a:schemeClr val="accent2">
              <a:lumMod val="50000"/>
            </a:schemeClr>
          </a:solidFill>
        </p:spPr>
        <p:txBody>
          <a:bodyPr wrap="square">
            <a:spAutoFit/>
          </a:bodyPr>
          <a:lstStyle/>
          <a:p>
            <a:pPr algn="ctr">
              <a:spcBef>
                <a:spcPts val="600"/>
              </a:spcBef>
              <a:spcAft>
                <a:spcPts val="600"/>
              </a:spcAft>
              <a:buNone/>
            </a:pPr>
            <a:r>
              <a:rPr lang="en-IN" sz="36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2. Health Promotion Values and Principles</a:t>
            </a:r>
          </a:p>
        </p:txBody>
      </p:sp>
      <p:graphicFrame>
        <p:nvGraphicFramePr>
          <p:cNvPr id="32" name="Table 31">
            <a:extLst>
              <a:ext uri="{FF2B5EF4-FFF2-40B4-BE49-F238E27FC236}">
                <a16:creationId xmlns:a16="http://schemas.microsoft.com/office/drawing/2014/main" id="{7671DA51-827D-24F0-9133-52F5D239988E}"/>
              </a:ext>
            </a:extLst>
          </p:cNvPr>
          <p:cNvGraphicFramePr>
            <a:graphicFrameLocks noGrp="1"/>
          </p:cNvGraphicFramePr>
          <p:nvPr>
            <p:extLst>
              <p:ext uri="{D42A27DB-BD31-4B8C-83A1-F6EECF244321}">
                <p14:modId xmlns:p14="http://schemas.microsoft.com/office/powerpoint/2010/main" val="4066799574"/>
              </p:ext>
            </p:extLst>
          </p:nvPr>
        </p:nvGraphicFramePr>
        <p:xfrm>
          <a:off x="10192702" y="15889367"/>
          <a:ext cx="9482614" cy="5365205"/>
        </p:xfrm>
        <a:graphic>
          <a:graphicData uri="http://schemas.openxmlformats.org/drawingml/2006/table">
            <a:tbl>
              <a:tblPr firstRow="1" firstCol="1" bandRow="1">
                <a:tableStyleId>{9DCAF9ED-07DC-4A11-8D7F-57B35C25682E}</a:tableStyleId>
              </a:tblPr>
              <a:tblGrid>
                <a:gridCol w="1491299">
                  <a:extLst>
                    <a:ext uri="{9D8B030D-6E8A-4147-A177-3AD203B41FA5}">
                      <a16:colId xmlns:a16="http://schemas.microsoft.com/office/drawing/2014/main" val="1830796145"/>
                    </a:ext>
                  </a:extLst>
                </a:gridCol>
                <a:gridCol w="7991315">
                  <a:extLst>
                    <a:ext uri="{9D8B030D-6E8A-4147-A177-3AD203B41FA5}">
                      <a16:colId xmlns:a16="http://schemas.microsoft.com/office/drawing/2014/main" val="1785844924"/>
                    </a:ext>
                  </a:extLst>
                </a:gridCol>
              </a:tblGrid>
              <a:tr h="376239">
                <a:tc>
                  <a:txBody>
                    <a:bodyPr/>
                    <a:lstStyle/>
                    <a:p>
                      <a:pPr algn="ctr">
                        <a:lnSpc>
                          <a:spcPct val="150000"/>
                        </a:lnSpc>
                        <a:spcBef>
                          <a:spcPts val="1200"/>
                        </a:spcBef>
                        <a:spcAft>
                          <a:spcPts val="1200"/>
                        </a:spcAft>
                        <a:buNone/>
                      </a:pPr>
                      <a:r>
                        <a:rPr lang="en-IN" sz="1600" kern="100">
                          <a:effectLst/>
                        </a:rPr>
                        <a:t>Principle</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600" kern="100" dirty="0">
                          <a:effectLst/>
                        </a:rPr>
                        <a:t>Application within </a:t>
                      </a:r>
                      <a:r>
                        <a:rPr lang="en-IN" sz="1600" kern="100" dirty="0" err="1">
                          <a:effectLst/>
                        </a:rPr>
                        <a:t>Pregna</a:t>
                      </a:r>
                      <a:r>
                        <a:rPr lang="en-IN" sz="1600" kern="100" dirty="0">
                          <a:effectLst/>
                        </a:rPr>
                        <a:t> Guide</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4025752"/>
                  </a:ext>
                </a:extLst>
              </a:tr>
              <a:tr h="1234851">
                <a:tc>
                  <a:txBody>
                    <a:bodyPr/>
                    <a:lstStyle/>
                    <a:p>
                      <a:pPr algn="ctr">
                        <a:lnSpc>
                          <a:spcPct val="150000"/>
                        </a:lnSpc>
                        <a:spcBef>
                          <a:spcPts val="1200"/>
                        </a:spcBef>
                        <a:spcAft>
                          <a:spcPts val="1200"/>
                        </a:spcAft>
                        <a:buNone/>
                      </a:pPr>
                      <a:r>
                        <a:rPr lang="en-IN" sz="1600" kern="100">
                          <a:effectLst/>
                        </a:rPr>
                        <a:t>Empowerment</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Provides personalised learning modules, progress dashboards, and self-tracking tools to build confidence and self-efficacy in managing physical and mental health.</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392345355"/>
                  </a:ext>
                </a:extLst>
              </a:tr>
              <a:tr h="1073105">
                <a:tc>
                  <a:txBody>
                    <a:bodyPr/>
                    <a:lstStyle/>
                    <a:p>
                      <a:pPr algn="ctr">
                        <a:lnSpc>
                          <a:spcPct val="150000"/>
                        </a:lnSpc>
                        <a:spcBef>
                          <a:spcPts val="1200"/>
                        </a:spcBef>
                        <a:spcAft>
                          <a:spcPts val="1200"/>
                        </a:spcAft>
                        <a:buNone/>
                      </a:pPr>
                      <a:r>
                        <a:rPr lang="en-IN" sz="1600" kern="100">
                          <a:effectLst/>
                        </a:rPr>
                        <a:t>Equity</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Offers low-data functionality, multilingual options, and NHS integration to reach digitally excluded or underserved maternal groups.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647508462"/>
                  </a:ext>
                </a:extLst>
              </a:tr>
              <a:tr h="1446159">
                <a:tc>
                  <a:txBody>
                    <a:bodyPr/>
                    <a:lstStyle/>
                    <a:p>
                      <a:pPr algn="ctr">
                        <a:lnSpc>
                          <a:spcPct val="150000"/>
                        </a:lnSpc>
                        <a:spcBef>
                          <a:spcPts val="1200"/>
                        </a:spcBef>
                        <a:spcAft>
                          <a:spcPts val="1200"/>
                        </a:spcAft>
                        <a:buNone/>
                      </a:pPr>
                      <a:r>
                        <a:rPr lang="en-IN" sz="1600" kern="100" dirty="0">
                          <a:effectLst/>
                        </a:rPr>
                        <a:t>Participation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Encourages engagement through moderated peer-support forums, user feedback surveys, and collaborative content co-creation with mothers and health professionals (National Youth Council of Ireland, 2023).</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424281406"/>
                  </a:ext>
                </a:extLst>
              </a:tr>
              <a:tr h="1234851">
                <a:tc>
                  <a:txBody>
                    <a:bodyPr/>
                    <a:lstStyle/>
                    <a:p>
                      <a:pPr algn="ctr">
                        <a:lnSpc>
                          <a:spcPct val="150000"/>
                        </a:lnSpc>
                        <a:spcBef>
                          <a:spcPts val="1200"/>
                        </a:spcBef>
                        <a:spcAft>
                          <a:spcPts val="1200"/>
                        </a:spcAft>
                        <a:buNone/>
                      </a:pPr>
                      <a:r>
                        <a:rPr lang="en-IN" sz="1600" kern="100">
                          <a:effectLst/>
                        </a:rPr>
                        <a:t>Holism</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Integrates nutrition, exercise, sleep, and emotional wellbeing modules which is addressing comprehensive health needs during pregnancy and postpartum.</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896445443"/>
                  </a:ext>
                </a:extLst>
              </a:tr>
            </a:tbl>
          </a:graphicData>
        </a:graphic>
      </p:graphicFrame>
      <p:pic>
        <p:nvPicPr>
          <p:cNvPr id="1026" name="Picture 2" descr="Model of Health and Wellbeing | Alliance for Healthier Communities">
            <a:extLst>
              <a:ext uri="{FF2B5EF4-FFF2-40B4-BE49-F238E27FC236}">
                <a16:creationId xmlns:a16="http://schemas.microsoft.com/office/drawing/2014/main" id="{E108A48A-462E-9BD4-03F2-0E5CDA46C974}"/>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2124" t="2599" r="1550" b="4783"/>
          <a:stretch>
            <a:fillRect/>
          </a:stretch>
        </p:blipFill>
        <p:spPr bwMode="auto">
          <a:xfrm>
            <a:off x="15201888" y="11297086"/>
            <a:ext cx="4395390" cy="4486095"/>
          </a:xfrm>
          <a:prstGeom prst="ellipse">
            <a:avLst/>
          </a:prstGeom>
          <a:noFill/>
          <a:extLst>
            <a:ext uri="{909E8E84-426E-40DD-AFC4-6F175D3DCCD1}">
              <a14:hiddenFill xmlns:a14="http://schemas.microsoft.com/office/drawing/2010/main">
                <a:solidFill>
                  <a:srgbClr val="FFFFFF"/>
                </a:solidFill>
              </a14:hiddenFill>
            </a:ext>
          </a:extLst>
        </p:spPr>
      </p:pic>
      <p:pic>
        <p:nvPicPr>
          <p:cNvPr id="36" name="Picture 35">
            <a:extLst>
              <a:ext uri="{FF2B5EF4-FFF2-40B4-BE49-F238E27FC236}">
                <a16:creationId xmlns:a16="http://schemas.microsoft.com/office/drawing/2014/main" id="{85D26E9A-7C7A-6D08-7945-973D5477532F}"/>
              </a:ext>
            </a:extLst>
          </p:cNvPr>
          <p:cNvPicPr>
            <a:picLocks noChangeAspect="1"/>
          </p:cNvPicPr>
          <p:nvPr/>
        </p:nvPicPr>
        <p:blipFill>
          <a:blip r:embed="rId20"/>
          <a:srcRect l="55682" t="5562" r="5776" b="5616"/>
          <a:stretch>
            <a:fillRect/>
          </a:stretch>
        </p:blipFill>
        <p:spPr>
          <a:xfrm>
            <a:off x="10128422" y="11268034"/>
            <a:ext cx="4944904" cy="4486095"/>
          </a:xfrm>
          <a:prstGeom prst="rect">
            <a:avLst/>
          </a:prstGeom>
        </p:spPr>
      </p:pic>
      <p:sp>
        <p:nvSpPr>
          <p:cNvPr id="38" name="TextBox 37">
            <a:extLst>
              <a:ext uri="{FF2B5EF4-FFF2-40B4-BE49-F238E27FC236}">
                <a16:creationId xmlns:a16="http://schemas.microsoft.com/office/drawing/2014/main" id="{DD39C484-3511-0FF5-37D5-2FE3F1F0F75D}"/>
              </a:ext>
            </a:extLst>
          </p:cNvPr>
          <p:cNvSpPr txBox="1"/>
          <p:nvPr/>
        </p:nvSpPr>
        <p:spPr>
          <a:xfrm>
            <a:off x="19942492" y="83123"/>
            <a:ext cx="10172701" cy="1200329"/>
          </a:xfrm>
          <a:prstGeom prst="rect">
            <a:avLst/>
          </a:prstGeom>
          <a:solidFill>
            <a:schemeClr val="accent2">
              <a:lumMod val="50000"/>
            </a:schemeClr>
          </a:solidFill>
        </p:spPr>
        <p:txBody>
          <a:bodyPr wrap="square">
            <a:spAutoFit/>
          </a:bodyPr>
          <a:lstStyle/>
          <a:p>
            <a:pPr algn="ctr"/>
            <a:r>
              <a:rPr lang="en-IN" sz="3600" b="1" dirty="0">
                <a:solidFill>
                  <a:schemeClr val="bg1"/>
                </a:solidFill>
                <a:effectLst/>
                <a:latin typeface="Arial" panose="020B0604020202020204" pitchFamily="34" charset="0"/>
                <a:ea typeface="Aptos" panose="020B0004020202020204" pitchFamily="34" charset="0"/>
                <a:cs typeface="Arial" panose="020B0604020202020204" pitchFamily="34" charset="0"/>
              </a:rPr>
              <a:t>3. Behavioural Change Theory: Health Belief Model</a:t>
            </a:r>
            <a:endParaRPr lang="en-IN" sz="3600" dirty="0">
              <a:solidFill>
                <a:schemeClr val="bg1"/>
              </a:solidFill>
              <a:latin typeface="Arial" panose="020B0604020202020204" pitchFamily="34" charset="0"/>
              <a:cs typeface="Arial" panose="020B0604020202020204" pitchFamily="34" charset="0"/>
            </a:endParaRPr>
          </a:p>
        </p:txBody>
      </p:sp>
      <p:graphicFrame>
        <p:nvGraphicFramePr>
          <p:cNvPr id="39" name="Table 38">
            <a:extLst>
              <a:ext uri="{FF2B5EF4-FFF2-40B4-BE49-F238E27FC236}">
                <a16:creationId xmlns:a16="http://schemas.microsoft.com/office/drawing/2014/main" id="{559DBF7C-8D39-3350-4C69-DFC7773A24C4}"/>
              </a:ext>
            </a:extLst>
          </p:cNvPr>
          <p:cNvGraphicFramePr>
            <a:graphicFrameLocks noGrp="1"/>
          </p:cNvGraphicFramePr>
          <p:nvPr>
            <p:extLst>
              <p:ext uri="{D42A27DB-BD31-4B8C-83A1-F6EECF244321}">
                <p14:modId xmlns:p14="http://schemas.microsoft.com/office/powerpoint/2010/main" val="4089473383"/>
              </p:ext>
            </p:extLst>
          </p:nvPr>
        </p:nvGraphicFramePr>
        <p:xfrm>
          <a:off x="19942492" y="1324009"/>
          <a:ext cx="10172701" cy="3883600"/>
        </p:xfrm>
        <a:graphic>
          <a:graphicData uri="http://schemas.openxmlformats.org/drawingml/2006/table">
            <a:tbl>
              <a:tblPr firstRow="1" firstCol="1" bandRow="1">
                <a:tableStyleId>{8A107856-5554-42FB-B03E-39F5DBC370BA}</a:tableStyleId>
              </a:tblPr>
              <a:tblGrid>
                <a:gridCol w="1702562">
                  <a:extLst>
                    <a:ext uri="{9D8B030D-6E8A-4147-A177-3AD203B41FA5}">
                      <a16:colId xmlns:a16="http://schemas.microsoft.com/office/drawing/2014/main" val="2719892005"/>
                    </a:ext>
                  </a:extLst>
                </a:gridCol>
                <a:gridCol w="8470139">
                  <a:extLst>
                    <a:ext uri="{9D8B030D-6E8A-4147-A177-3AD203B41FA5}">
                      <a16:colId xmlns:a16="http://schemas.microsoft.com/office/drawing/2014/main" val="1325723433"/>
                    </a:ext>
                  </a:extLst>
                </a:gridCol>
              </a:tblGrid>
              <a:tr h="241194">
                <a:tc>
                  <a:txBody>
                    <a:bodyPr/>
                    <a:lstStyle/>
                    <a:p>
                      <a:pPr algn="ctr">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HBM Construct</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Application in Pregna Guide</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52351277"/>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Susceptibility</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dirty="0">
                          <a:effectLst/>
                          <a:latin typeface="Arial" panose="020B0604020202020204" pitchFamily="34" charset="0"/>
                          <a:cs typeface="Arial" panose="020B0604020202020204" pitchFamily="34" charset="0"/>
                        </a:rPr>
                        <a:t>Raises awareness of perinatal mental-health risks through educational micro-modules and AI-based screening prompts (Mohamed et al. 2025).</a:t>
                      </a:r>
                      <a:endParaRPr lang="en-IN"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865125470"/>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Severity</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Highlights the emotional and developmental consequences of untreated maternal distress for both mother and child, reinforcing early help-seeking.</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68777260"/>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Benefits</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Demonstrates how regular mood tracking, NHS-linked resources, and self-care guidance improve overall wellbeing and pregnancy outcomes.</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497450058"/>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Barriers</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dirty="0">
                          <a:effectLst/>
                          <a:latin typeface="Arial" panose="020B0604020202020204" pitchFamily="34" charset="0"/>
                          <a:cs typeface="Arial" panose="020B0604020202020204" pitchFamily="34" charset="0"/>
                        </a:rPr>
                        <a:t>Minimises access barriers via low-data/offline access, intuitive design, multilingual support, and NHS service integration.</a:t>
                      </a:r>
                      <a:endParaRPr lang="en-IN"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97055806"/>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Cues to Action</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Uses push notifications, gamified reminders, and AI alerts to prompt health check-ins and sustained engagement (Pierce, Whitten and Hillman, 2023).</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22302844"/>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Self-Efficacy</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dirty="0">
                          <a:effectLst/>
                          <a:latin typeface="Arial" panose="020B0604020202020204" pitchFamily="34" charset="0"/>
                          <a:cs typeface="Arial" panose="020B0604020202020204" pitchFamily="34" charset="0"/>
                        </a:rPr>
                        <a:t>Empowers users with visual progress dashboards, personalised feedback, and goal-tracking tools that build confidence in self-management (Shieh, Khan and Umoren, 2020).</a:t>
                      </a:r>
                      <a:endParaRPr lang="en-IN"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304353504"/>
                  </a:ext>
                </a:extLst>
              </a:tr>
            </a:tbl>
          </a:graphicData>
        </a:graphic>
      </p:graphicFrame>
      <p:graphicFrame>
        <p:nvGraphicFramePr>
          <p:cNvPr id="42" name="Diagram 41">
            <a:extLst>
              <a:ext uri="{FF2B5EF4-FFF2-40B4-BE49-F238E27FC236}">
                <a16:creationId xmlns:a16="http://schemas.microsoft.com/office/drawing/2014/main" id="{39331958-3BBC-5957-71FB-4D6B25AA6BB7}"/>
              </a:ext>
            </a:extLst>
          </p:cNvPr>
          <p:cNvGraphicFramePr/>
          <p:nvPr>
            <p:extLst>
              <p:ext uri="{D42A27DB-BD31-4B8C-83A1-F6EECF244321}">
                <p14:modId xmlns:p14="http://schemas.microsoft.com/office/powerpoint/2010/main" val="4153841404"/>
              </p:ext>
            </p:extLst>
          </p:nvPr>
        </p:nvGraphicFramePr>
        <p:xfrm>
          <a:off x="19961066" y="5248166"/>
          <a:ext cx="5512877" cy="3047573"/>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pic>
        <p:nvPicPr>
          <p:cNvPr id="43" name="Picture 42" descr="A graph of a number of blue rectangular bars&#10;&#10;AI-generated content may be incorrect.">
            <a:extLst>
              <a:ext uri="{FF2B5EF4-FFF2-40B4-BE49-F238E27FC236}">
                <a16:creationId xmlns:a16="http://schemas.microsoft.com/office/drawing/2014/main" id="{37FD661F-A5DB-925C-F5A0-8783B0E77CEF}"/>
              </a:ext>
            </a:extLst>
          </p:cNvPr>
          <p:cNvPicPr>
            <a:picLocks noChangeAspect="1"/>
          </p:cNvPicPr>
          <p:nvPr/>
        </p:nvPicPr>
        <p:blipFill>
          <a:blip r:embed="rId26" cstate="print">
            <a:extLst>
              <a:ext uri="{28A0092B-C50C-407E-A947-70E740481C1C}">
                <a14:useLocalDpi xmlns:a14="http://schemas.microsoft.com/office/drawing/2010/main" val="0"/>
              </a:ext>
            </a:extLst>
          </a:blip>
          <a:srcRect/>
          <a:stretch>
            <a:fillRect/>
          </a:stretch>
        </p:blipFill>
        <p:spPr bwMode="auto">
          <a:xfrm>
            <a:off x="20023825" y="8395099"/>
            <a:ext cx="5235734" cy="2800341"/>
          </a:xfrm>
          <a:prstGeom prst="rect">
            <a:avLst/>
          </a:prstGeom>
          <a:noFill/>
          <a:ln>
            <a:solidFill>
              <a:schemeClr val="accent1"/>
            </a:solidFill>
          </a:ln>
        </p:spPr>
      </p:pic>
      <p:pic>
        <p:nvPicPr>
          <p:cNvPr id="44" name="Picture 43">
            <a:extLst>
              <a:ext uri="{FF2B5EF4-FFF2-40B4-BE49-F238E27FC236}">
                <a16:creationId xmlns:a16="http://schemas.microsoft.com/office/drawing/2014/main" id="{975AA534-D073-6AE8-6281-BBDC4AEA0F5A}"/>
              </a:ext>
            </a:extLst>
          </p:cNvPr>
          <p:cNvPicPr>
            <a:picLocks noChangeAspect="1"/>
          </p:cNvPicPr>
          <p:nvPr/>
        </p:nvPicPr>
        <p:blipFill>
          <a:blip r:embed="rId27">
            <a:extLst>
              <a:ext uri="{28A0092B-C50C-407E-A947-70E740481C1C}">
                <a14:useLocalDpi xmlns:a14="http://schemas.microsoft.com/office/drawing/2010/main" val="0"/>
              </a:ext>
            </a:extLst>
          </a:blip>
          <a:srcRect/>
          <a:stretch>
            <a:fillRect/>
          </a:stretch>
        </p:blipFill>
        <p:spPr bwMode="auto">
          <a:xfrm>
            <a:off x="6151379" y="791009"/>
            <a:ext cx="3632700" cy="2724677"/>
          </a:xfrm>
          <a:prstGeom prst="rect">
            <a:avLst/>
          </a:prstGeom>
          <a:noFill/>
          <a:ln>
            <a:solidFill>
              <a:schemeClr val="accent1"/>
            </a:solidFill>
          </a:ln>
        </p:spPr>
      </p:pic>
      <p:sp>
        <p:nvSpPr>
          <p:cNvPr id="46" name="TextBox 45">
            <a:extLst>
              <a:ext uri="{FF2B5EF4-FFF2-40B4-BE49-F238E27FC236}">
                <a16:creationId xmlns:a16="http://schemas.microsoft.com/office/drawing/2014/main" id="{69B954D1-BCA6-1F7F-8D06-01402F97C6CC}"/>
              </a:ext>
            </a:extLst>
          </p:cNvPr>
          <p:cNvSpPr txBox="1"/>
          <p:nvPr/>
        </p:nvSpPr>
        <p:spPr>
          <a:xfrm>
            <a:off x="20023825" y="11294800"/>
            <a:ext cx="9991831" cy="584775"/>
          </a:xfrm>
          <a:prstGeom prst="rect">
            <a:avLst/>
          </a:prstGeom>
          <a:solidFill>
            <a:schemeClr val="accent2">
              <a:lumMod val="50000"/>
            </a:schemeClr>
          </a:solidFill>
        </p:spPr>
        <p:txBody>
          <a:bodyPr wrap="square">
            <a:spAutoFit/>
          </a:bodyPr>
          <a:lstStyle/>
          <a:p>
            <a:pPr algn="ctr">
              <a:spcBef>
                <a:spcPts val="1200"/>
              </a:spcBef>
              <a:spcAft>
                <a:spcPts val="1200"/>
              </a:spcAft>
              <a:buNone/>
            </a:pPr>
            <a:r>
              <a:rPr lang="en-IN" sz="32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4. Expected Outcomes</a:t>
            </a:r>
          </a:p>
        </p:txBody>
      </p:sp>
      <p:graphicFrame>
        <p:nvGraphicFramePr>
          <p:cNvPr id="47" name="Table 46">
            <a:extLst>
              <a:ext uri="{FF2B5EF4-FFF2-40B4-BE49-F238E27FC236}">
                <a16:creationId xmlns:a16="http://schemas.microsoft.com/office/drawing/2014/main" id="{B54248F1-90BA-46F9-3219-098CC70AA55F}"/>
              </a:ext>
            </a:extLst>
          </p:cNvPr>
          <p:cNvGraphicFramePr>
            <a:graphicFrameLocks noGrp="1"/>
          </p:cNvGraphicFramePr>
          <p:nvPr>
            <p:extLst>
              <p:ext uri="{D42A27DB-BD31-4B8C-83A1-F6EECF244321}">
                <p14:modId xmlns:p14="http://schemas.microsoft.com/office/powerpoint/2010/main" val="1115266682"/>
              </p:ext>
            </p:extLst>
          </p:nvPr>
        </p:nvGraphicFramePr>
        <p:xfrm>
          <a:off x="19994641" y="12057894"/>
          <a:ext cx="9931347" cy="5317175"/>
        </p:xfrm>
        <a:graphic>
          <a:graphicData uri="http://schemas.openxmlformats.org/drawingml/2006/table">
            <a:tbl>
              <a:tblPr firstRow="1" firstCol="1" bandRow="1">
                <a:tableStyleId>{E8B1032C-EA38-4F05-BA0D-38AFFFC7BED3}</a:tableStyleId>
              </a:tblPr>
              <a:tblGrid>
                <a:gridCol w="3310449">
                  <a:extLst>
                    <a:ext uri="{9D8B030D-6E8A-4147-A177-3AD203B41FA5}">
                      <a16:colId xmlns:a16="http://schemas.microsoft.com/office/drawing/2014/main" val="3230822061"/>
                    </a:ext>
                  </a:extLst>
                </a:gridCol>
                <a:gridCol w="3310449">
                  <a:extLst>
                    <a:ext uri="{9D8B030D-6E8A-4147-A177-3AD203B41FA5}">
                      <a16:colId xmlns:a16="http://schemas.microsoft.com/office/drawing/2014/main" val="1886001570"/>
                    </a:ext>
                  </a:extLst>
                </a:gridCol>
                <a:gridCol w="3310449">
                  <a:extLst>
                    <a:ext uri="{9D8B030D-6E8A-4147-A177-3AD203B41FA5}">
                      <a16:colId xmlns:a16="http://schemas.microsoft.com/office/drawing/2014/main" val="1385282549"/>
                    </a:ext>
                  </a:extLst>
                </a:gridCol>
              </a:tblGrid>
              <a:tr h="145933">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Expected Impact Area</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Description and Critical Discussion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Projected Outcomes / Evidence</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222174849"/>
                  </a:ext>
                </a:extLst>
              </a:tr>
              <a:tr h="1121331">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Enhanced Maternal Knowledge &amp; Early Recognition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err="1">
                          <a:effectLst/>
                          <a:latin typeface="Arial" panose="020B0604020202020204" pitchFamily="34" charset="0"/>
                          <a:cs typeface="Arial" panose="020B0604020202020204" pitchFamily="34" charset="0"/>
                        </a:rPr>
                        <a:t>Pregna</a:t>
                      </a:r>
                      <a:r>
                        <a:rPr lang="en-IN" sz="1200" kern="100" dirty="0">
                          <a:effectLst/>
                          <a:latin typeface="Arial" panose="020B0604020202020204" pitchFamily="34" charset="0"/>
                          <a:cs typeface="Arial" panose="020B0604020202020204" pitchFamily="34" charset="0"/>
                        </a:rPr>
                        <a:t> Guide’s micro-learning modules and AI-based alerts improve users’ understanding of perinatal mental health, enabling early identification of symptoms and timely help-seeking. This aligns with NHS England’s digital maternity transformation goals promoting informed decision-making (Evans et al., 2024).</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Studies show digital learning tools can raise health knowledge by 15–20% among pregnant women.</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670600302"/>
                  </a:ext>
                </a:extLst>
              </a:tr>
              <a:tr h="633632">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Improved Antenatal/Postnatal Check-up Adherence</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Regular push notifications and calendar reminders act as cues to action under the HBM, encouraging consistent attendance at medical appointments.</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UK digital interventions report 10–15% higher appointment adherence and reduced missed visits.</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88255349"/>
                  </a:ext>
                </a:extLst>
              </a:tr>
              <a:tr h="633632">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Increased Uptake of Healthy Lifestyle Practices</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Integrating nutritional advice, physical-activity trackers, and stress-reduction exercises supports holistic wellbeing and behavioural consistency.</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International evidence links HBM-based digital apps to 10–20% increases in healthy behaviour adoption.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787803063"/>
                  </a:ext>
                </a:extLst>
              </a:tr>
              <a:tr h="633632">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Reduced Perinatal Anxiety and Depression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Early detection and peer-support engagement help lower anxiety and depressive symptoms through self-management and social connection.</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UK pilot studies note significant reductions in perinatal distress scores and improved self-efficacy.</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651221671"/>
                  </a:ext>
                </a:extLst>
              </a:tr>
            </a:tbl>
          </a:graphicData>
        </a:graphic>
      </p:graphicFrame>
      <p:sp>
        <p:nvSpPr>
          <p:cNvPr id="49" name="TextBox 48">
            <a:extLst>
              <a:ext uri="{FF2B5EF4-FFF2-40B4-BE49-F238E27FC236}">
                <a16:creationId xmlns:a16="http://schemas.microsoft.com/office/drawing/2014/main" id="{936C65CD-E99E-3823-6E8B-7E30126B873E}"/>
              </a:ext>
            </a:extLst>
          </p:cNvPr>
          <p:cNvSpPr txBox="1"/>
          <p:nvPr/>
        </p:nvSpPr>
        <p:spPr>
          <a:xfrm>
            <a:off x="20023825" y="17474429"/>
            <a:ext cx="9902163" cy="646331"/>
          </a:xfrm>
          <a:prstGeom prst="rect">
            <a:avLst/>
          </a:prstGeom>
          <a:solidFill>
            <a:schemeClr val="accent2">
              <a:lumMod val="50000"/>
            </a:schemeClr>
          </a:solidFill>
        </p:spPr>
        <p:txBody>
          <a:bodyPr wrap="square">
            <a:spAutoFit/>
          </a:bodyPr>
          <a:lstStyle/>
          <a:p>
            <a:pPr algn="ctr"/>
            <a:r>
              <a:rPr lang="en-IN" sz="3600" b="1" dirty="0">
                <a:solidFill>
                  <a:schemeClr val="bg1"/>
                </a:solidFill>
                <a:effectLst/>
                <a:latin typeface="Arial" panose="020B0604020202020204" pitchFamily="34" charset="0"/>
                <a:ea typeface="Aptos" panose="020B0004020202020204" pitchFamily="34" charset="0"/>
                <a:cs typeface="Arial" panose="020B0604020202020204" pitchFamily="34" charset="0"/>
              </a:rPr>
              <a:t>5. Conclusion</a:t>
            </a:r>
            <a:endParaRPr lang="en-IN" sz="3600" dirty="0">
              <a:solidFill>
                <a:schemeClr val="bg1"/>
              </a:solidFill>
              <a:latin typeface="Arial" panose="020B0604020202020204" pitchFamily="34" charset="0"/>
              <a:cs typeface="Arial" panose="020B0604020202020204" pitchFamily="34" charset="0"/>
            </a:endParaRPr>
          </a:p>
        </p:txBody>
      </p:sp>
      <p:graphicFrame>
        <p:nvGraphicFramePr>
          <p:cNvPr id="52" name="Diagram 51">
            <a:extLst>
              <a:ext uri="{FF2B5EF4-FFF2-40B4-BE49-F238E27FC236}">
                <a16:creationId xmlns:a16="http://schemas.microsoft.com/office/drawing/2014/main" id="{758285F8-B1F0-1283-99A1-A3F27A0DD8ED}"/>
              </a:ext>
            </a:extLst>
          </p:cNvPr>
          <p:cNvGraphicFramePr/>
          <p:nvPr>
            <p:extLst>
              <p:ext uri="{D42A27DB-BD31-4B8C-83A1-F6EECF244321}">
                <p14:modId xmlns:p14="http://schemas.microsoft.com/office/powerpoint/2010/main" val="3335669139"/>
              </p:ext>
            </p:extLst>
          </p:nvPr>
        </p:nvGraphicFramePr>
        <p:xfrm>
          <a:off x="20065364" y="18120760"/>
          <a:ext cx="9824225" cy="2899701"/>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pic>
        <p:nvPicPr>
          <p:cNvPr id="56" name="Picture 55">
            <a:extLst>
              <a:ext uri="{FF2B5EF4-FFF2-40B4-BE49-F238E27FC236}">
                <a16:creationId xmlns:a16="http://schemas.microsoft.com/office/drawing/2014/main" id="{C0E4B394-4E88-8A13-308C-5EBC2796E778}"/>
              </a:ext>
            </a:extLst>
          </p:cNvPr>
          <p:cNvPicPr>
            <a:picLocks noChangeAspect="1"/>
          </p:cNvPicPr>
          <p:nvPr/>
        </p:nvPicPr>
        <p:blipFill>
          <a:blip r:embed="rId33"/>
          <a:stretch>
            <a:fillRect/>
          </a:stretch>
        </p:blipFill>
        <p:spPr>
          <a:xfrm>
            <a:off x="25604571" y="5454286"/>
            <a:ext cx="4541713" cy="5662195"/>
          </a:xfrm>
          <a:prstGeom prst="rect">
            <a:avLst/>
          </a:prstGeom>
        </p:spPr>
      </p:pic>
    </p:spTree>
    <p:extLst>
      <p:ext uri="{BB962C8B-B14F-4D97-AF65-F5344CB8AC3E}">
        <p14:creationId xmlns:p14="http://schemas.microsoft.com/office/powerpoint/2010/main" val="2020700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3EC07-449E-5DE6-AF9A-3DC26A6A7FBD}"/>
              </a:ext>
            </a:extLst>
          </p:cNvPr>
          <p:cNvSpPr>
            <a:spLocks noGrp="1"/>
          </p:cNvSpPr>
          <p:nvPr>
            <p:ph type="title"/>
          </p:nvPr>
        </p:nvSpPr>
        <p:spPr>
          <a:xfrm>
            <a:off x="1099288" y="1138486"/>
            <a:ext cx="28263111" cy="2993248"/>
          </a:xfrm>
          <a:solidFill>
            <a:schemeClr val="accent2">
              <a:lumMod val="50000"/>
            </a:schemeClr>
          </a:solidFill>
        </p:spPr>
        <p:txBody>
          <a:bodyPr>
            <a:normAutofit/>
          </a:bodyPr>
          <a:lstStyle/>
          <a:p>
            <a:pPr algn="ctr">
              <a:lnSpc>
                <a:spcPct val="150000"/>
              </a:lnSpc>
              <a:spcBef>
                <a:spcPts val="1200"/>
              </a:spcBef>
              <a:spcAft>
                <a:spcPts val="1200"/>
              </a:spcAft>
            </a:pPr>
            <a:r>
              <a:rPr lang="en-IN" sz="9600" b="1"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Reference List</a:t>
            </a:r>
            <a:endParaRPr lang="en-IN" dirty="0">
              <a:solidFill>
                <a:schemeClr val="bg1"/>
              </a:solidFill>
            </a:endParaRPr>
          </a:p>
        </p:txBody>
      </p:sp>
      <p:sp>
        <p:nvSpPr>
          <p:cNvPr id="3" name="Content Placeholder 2">
            <a:extLst>
              <a:ext uri="{FF2B5EF4-FFF2-40B4-BE49-F238E27FC236}">
                <a16:creationId xmlns:a16="http://schemas.microsoft.com/office/drawing/2014/main" id="{96D4337D-6043-5A4F-EFBE-F3959FEFF75C}"/>
              </a:ext>
            </a:extLst>
          </p:cNvPr>
          <p:cNvSpPr>
            <a:spLocks noGrp="1"/>
          </p:cNvSpPr>
          <p:nvPr>
            <p:ph idx="1"/>
          </p:nvPr>
        </p:nvSpPr>
        <p:spPr>
          <a:xfrm>
            <a:off x="1099288" y="4809067"/>
            <a:ext cx="28263112" cy="15436074"/>
          </a:xfrm>
          <a:solidFill>
            <a:schemeClr val="accent2">
              <a:lumMod val="20000"/>
              <a:lumOff val="80000"/>
            </a:schemeClr>
          </a:solidFill>
        </p:spPr>
        <p:txBody>
          <a:bodyPr>
            <a:normAutofit fontScale="25000" lnSpcReduction="20000"/>
          </a:bodyPr>
          <a:lstStyle/>
          <a:p>
            <a:pPr>
              <a:lnSpc>
                <a:spcPct val="120000"/>
              </a:lnSpc>
            </a:pPr>
            <a:r>
              <a:rPr lang="en-IN" dirty="0">
                <a:latin typeface="Arial" panose="020B0604020202020204" pitchFamily="34" charset="0"/>
                <a:cs typeface="Arial" panose="020B0604020202020204" pitchFamily="34" charset="0"/>
              </a:rPr>
              <a:t>Evans, C., Clancy, G., Evans, K., Booth, A., </a:t>
            </a:r>
            <a:r>
              <a:rPr lang="en-IN" dirty="0" err="1">
                <a:latin typeface="Arial" panose="020B0604020202020204" pitchFamily="34" charset="0"/>
                <a:cs typeface="Arial" panose="020B0604020202020204" pitchFamily="34" charset="0"/>
              </a:rPr>
              <a:t>Nazmeen</a:t>
            </a:r>
            <a:r>
              <a:rPr lang="en-IN" dirty="0">
                <a:latin typeface="Arial" panose="020B0604020202020204" pitchFamily="34" charset="0"/>
                <a:cs typeface="Arial" panose="020B0604020202020204" pitchFamily="34" charset="0"/>
              </a:rPr>
              <a:t>, B., Sunney, C., Clowes, M., Jones, N., Timmons, S. and Spiby, H., (2024). Optimising digital clinical consultations in maternity care: a realist review and implementation principles. </a:t>
            </a:r>
            <a:r>
              <a:rPr lang="en-IN" i="1" dirty="0">
                <a:latin typeface="Arial" panose="020B0604020202020204" pitchFamily="34" charset="0"/>
                <a:cs typeface="Arial" panose="020B0604020202020204" pitchFamily="34" charset="0"/>
              </a:rPr>
              <a:t>BMJ open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14</a:t>
            </a:r>
            <a:r>
              <a:rPr lang="en-IN" dirty="0">
                <a:latin typeface="Arial" panose="020B0604020202020204" pitchFamily="34" charset="0"/>
                <a:cs typeface="Arial" panose="020B0604020202020204" pitchFamily="34" charset="0"/>
              </a:rPr>
              <a:t>(10), p.e079153. </a:t>
            </a:r>
            <a:r>
              <a:rPr lang="en-IN" u="sng" dirty="0">
                <a:latin typeface="Arial" panose="020B0604020202020204" pitchFamily="34" charset="0"/>
                <a:cs typeface="Arial" panose="020B0604020202020204" pitchFamily="34" charset="0"/>
                <a:hlinkClick r:id="rId2"/>
              </a:rPr>
              <a:t>https://bmjopen.bmj.com/content/bmjopen/14/10/e079153.full.pdf</a:t>
            </a:r>
            <a:r>
              <a:rPr lang="en-IN" dirty="0">
                <a:latin typeface="Arial" panose="020B0604020202020204" pitchFamily="34" charset="0"/>
                <a:cs typeface="Arial" panose="020B0604020202020204" pitchFamily="34" charset="0"/>
              </a:rPr>
              <a:t> </a:t>
            </a:r>
          </a:p>
          <a:p>
            <a:pPr>
              <a:lnSpc>
                <a:spcPct val="120000"/>
              </a:lnSpc>
            </a:pPr>
            <a:r>
              <a:rPr lang="en-IN" dirty="0">
                <a:latin typeface="Arial" panose="020B0604020202020204" pitchFamily="34" charset="0"/>
                <a:cs typeface="Arial" panose="020B0604020202020204" pitchFamily="34" charset="0"/>
              </a:rPr>
              <a:t>GOV.UK (2025). </a:t>
            </a:r>
            <a:r>
              <a:rPr lang="en-IN" i="1" dirty="0">
                <a:latin typeface="Arial" panose="020B0604020202020204" pitchFamily="34" charset="0"/>
                <a:cs typeface="Arial" panose="020B0604020202020204" pitchFamily="34" charset="0"/>
              </a:rPr>
              <a:t>Estimated prevalence of perinatal mental health conditions in England, 2016 to 2019</a:t>
            </a:r>
            <a:r>
              <a:rPr lang="en-IN" dirty="0">
                <a:latin typeface="Arial" panose="020B0604020202020204" pitchFamily="34" charset="0"/>
                <a:cs typeface="Arial" panose="020B0604020202020204" pitchFamily="34" charset="0"/>
              </a:rPr>
              <a:t>. GOV.UK. Available at: </a:t>
            </a:r>
            <a:r>
              <a:rPr lang="en-IN" u="sng" dirty="0">
                <a:latin typeface="Arial" panose="020B0604020202020204" pitchFamily="34" charset="0"/>
                <a:cs typeface="Arial" panose="020B0604020202020204" pitchFamily="34" charset="0"/>
                <a:hlinkClick r:id="rId3"/>
              </a:rPr>
              <a:t>https://www.gov.uk/government/publications/perinatal-mental-health-condition-prevalence/estimated-prevalence-of-perinatal-mental-health-conditions-in-england-2016-to-2019</a:t>
            </a:r>
            <a:r>
              <a:rPr lang="en-IN" dirty="0">
                <a:latin typeface="Arial" panose="020B0604020202020204" pitchFamily="34" charset="0"/>
                <a:cs typeface="Arial" panose="020B0604020202020204" pitchFamily="34" charset="0"/>
              </a:rPr>
              <a:t> (Accessed: 30 October 2025).</a:t>
            </a:r>
          </a:p>
          <a:p>
            <a:pPr>
              <a:lnSpc>
                <a:spcPct val="120000"/>
              </a:lnSpc>
            </a:pPr>
            <a:r>
              <a:rPr lang="en-IN" dirty="0" err="1">
                <a:latin typeface="Arial" panose="020B0604020202020204" pitchFamily="34" charset="0"/>
                <a:cs typeface="Arial" panose="020B0604020202020204" pitchFamily="34" charset="0"/>
              </a:rPr>
              <a:t>Grandviewresearch</a:t>
            </a:r>
            <a:r>
              <a:rPr lang="en-IN" dirty="0">
                <a:latin typeface="Arial" panose="020B0604020202020204" pitchFamily="34" charset="0"/>
                <a:cs typeface="Arial" panose="020B0604020202020204" pitchFamily="34" charset="0"/>
              </a:rPr>
              <a:t> (2025). </a:t>
            </a:r>
            <a:r>
              <a:rPr lang="en-IN" i="1" dirty="0">
                <a:latin typeface="Arial" panose="020B0604020202020204" pitchFamily="34" charset="0"/>
                <a:cs typeface="Arial" panose="020B0604020202020204" pitchFamily="34" charset="0"/>
              </a:rPr>
              <a:t>Maternal Mental Health Market Size &amp; Share Report, 2030</a:t>
            </a:r>
            <a:r>
              <a:rPr lang="en-IN" dirty="0">
                <a:latin typeface="Arial" panose="020B0604020202020204" pitchFamily="34" charset="0"/>
                <a:cs typeface="Arial" panose="020B0604020202020204" pitchFamily="34" charset="0"/>
              </a:rPr>
              <a:t>. www.grandviewresearch.com. Available at: </a:t>
            </a:r>
            <a:r>
              <a:rPr lang="en-IN" u="sng" dirty="0">
                <a:latin typeface="Arial" panose="020B0604020202020204" pitchFamily="34" charset="0"/>
                <a:cs typeface="Arial" panose="020B0604020202020204" pitchFamily="34" charset="0"/>
                <a:hlinkClick r:id="rId4"/>
              </a:rPr>
              <a:t>https://www.grandviewresearch.com/industry-analysis/maternal-mental-health-market-report</a:t>
            </a:r>
            <a:r>
              <a:rPr lang="en-IN" dirty="0">
                <a:latin typeface="Arial" panose="020B0604020202020204" pitchFamily="34" charset="0"/>
                <a:cs typeface="Arial" panose="020B0604020202020204" pitchFamily="34" charset="0"/>
              </a:rPr>
              <a:t> (Accessed: 30 October 2025).</a:t>
            </a:r>
          </a:p>
          <a:p>
            <a:pPr>
              <a:lnSpc>
                <a:spcPct val="120000"/>
              </a:lnSpc>
            </a:pPr>
            <a:r>
              <a:rPr lang="en-IN" dirty="0">
                <a:latin typeface="Arial" panose="020B0604020202020204" pitchFamily="34" charset="0"/>
                <a:cs typeface="Arial" panose="020B0604020202020204" pitchFamily="34" charset="0"/>
              </a:rPr>
              <a:t>Howard, L. M., and Khalifeh, H. (2020). Perinatal mental health: a review of progress and challenges. </a:t>
            </a:r>
            <a:r>
              <a:rPr lang="en-IN" i="1" dirty="0">
                <a:latin typeface="Arial" panose="020B0604020202020204" pitchFamily="34" charset="0"/>
                <a:cs typeface="Arial" panose="020B0604020202020204" pitchFamily="34" charset="0"/>
              </a:rPr>
              <a:t>World psychiatry : official journal of the World Psychiatric Association (WPA)</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19</a:t>
            </a:r>
            <a:r>
              <a:rPr lang="en-IN" dirty="0">
                <a:latin typeface="Arial" panose="020B0604020202020204" pitchFamily="34" charset="0"/>
                <a:cs typeface="Arial" panose="020B0604020202020204" pitchFamily="34" charset="0"/>
              </a:rPr>
              <a:t>(3), 313–327. </a:t>
            </a:r>
            <a:r>
              <a:rPr lang="en-IN" u="sng" dirty="0">
                <a:latin typeface="Arial" panose="020B0604020202020204" pitchFamily="34" charset="0"/>
                <a:cs typeface="Arial" panose="020B0604020202020204" pitchFamily="34" charset="0"/>
                <a:hlinkClick r:id="rId5"/>
              </a:rPr>
              <a:t>https://pmc.ncbi.nlm.nih.gov/articles/PMC7491613/</a:t>
            </a:r>
            <a:r>
              <a:rPr lang="en-IN" dirty="0">
                <a:latin typeface="Arial" panose="020B0604020202020204" pitchFamily="34" charset="0"/>
                <a:cs typeface="Arial" panose="020B0604020202020204" pitchFamily="34" charset="0"/>
              </a:rPr>
              <a:t>  </a:t>
            </a:r>
          </a:p>
          <a:p>
            <a:pPr>
              <a:lnSpc>
                <a:spcPct val="120000"/>
              </a:lnSpc>
            </a:pPr>
            <a:r>
              <a:rPr lang="en-IN" dirty="0">
                <a:latin typeface="Arial" panose="020B0604020202020204" pitchFamily="34" charset="0"/>
                <a:cs typeface="Arial" panose="020B0604020202020204" pitchFamily="34" charset="0"/>
              </a:rPr>
              <a:t>LiveWell (2025). </a:t>
            </a:r>
            <a:r>
              <a:rPr lang="en-IN" i="1" dirty="0">
                <a:latin typeface="Arial" panose="020B0604020202020204" pitchFamily="34" charset="0"/>
                <a:cs typeface="Arial" panose="020B0604020202020204" pitchFamily="34" charset="0"/>
              </a:rPr>
              <a:t>Start for Life baby on the way - LiveWell</a:t>
            </a:r>
            <a:r>
              <a:rPr lang="en-IN" dirty="0">
                <a:latin typeface="Arial" panose="020B0604020202020204" pitchFamily="34" charset="0"/>
                <a:cs typeface="Arial" panose="020B0604020202020204" pitchFamily="34" charset="0"/>
              </a:rPr>
              <a:t>. LiveWell. Available at: </a:t>
            </a:r>
            <a:r>
              <a:rPr lang="en-IN" u="sng" dirty="0">
                <a:latin typeface="Arial" panose="020B0604020202020204" pitchFamily="34" charset="0"/>
                <a:cs typeface="Arial" panose="020B0604020202020204" pitchFamily="34" charset="0"/>
                <a:hlinkClick r:id="rId6"/>
              </a:rPr>
              <a:t>https://livewell.nelincs.gov.uk/start4life/start4life-pregnancy/</a:t>
            </a:r>
            <a:r>
              <a:rPr lang="en-IN" dirty="0">
                <a:latin typeface="Arial" panose="020B0604020202020204" pitchFamily="34" charset="0"/>
                <a:cs typeface="Arial" panose="020B0604020202020204" pitchFamily="34" charset="0"/>
              </a:rPr>
              <a:t> (Accessed: 30 October 2025).</a:t>
            </a:r>
          </a:p>
          <a:p>
            <a:pPr>
              <a:lnSpc>
                <a:spcPct val="120000"/>
              </a:lnSpc>
            </a:pPr>
            <a:r>
              <a:rPr lang="en-IN" dirty="0">
                <a:latin typeface="Arial" panose="020B0604020202020204" pitchFamily="34" charset="0"/>
                <a:cs typeface="Arial" panose="020B0604020202020204" pitchFamily="34" charset="0"/>
              </a:rPr>
              <a:t>Masefield, S., Willan, K., Darwin, Z., Blower, S., </a:t>
            </a:r>
            <a:r>
              <a:rPr lang="en-IN" dirty="0" err="1">
                <a:latin typeface="Arial" panose="020B0604020202020204" pitchFamily="34" charset="0"/>
                <a:cs typeface="Arial" panose="020B0604020202020204" pitchFamily="34" charset="0"/>
              </a:rPr>
              <a:t>Nekitsing</a:t>
            </a:r>
            <a:r>
              <a:rPr lang="en-IN" dirty="0">
                <a:latin typeface="Arial" panose="020B0604020202020204" pitchFamily="34" charset="0"/>
                <a:cs typeface="Arial" panose="020B0604020202020204" pitchFamily="34" charset="0"/>
              </a:rPr>
              <a:t>, C., and Dickerson, J. (2023). Can we identify the prevalence of perinatal mental health using routinely collected health data?: A review of publicly available perinatal mental health data sources in England. </a:t>
            </a:r>
            <a:r>
              <a:rPr lang="en-IN" i="1" dirty="0">
                <a:latin typeface="Arial" panose="020B0604020202020204" pitchFamily="34" charset="0"/>
                <a:cs typeface="Arial" panose="020B0604020202020204" pitchFamily="34" charset="0"/>
              </a:rPr>
              <a:t>Learning health systems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a:t>
            </a:r>
            <a:r>
              <a:rPr lang="en-IN" dirty="0">
                <a:latin typeface="Arial" panose="020B0604020202020204" pitchFamily="34" charset="0"/>
                <a:cs typeface="Arial" panose="020B0604020202020204" pitchFamily="34" charset="0"/>
              </a:rPr>
              <a:t>(1), e10374. </a:t>
            </a:r>
            <a:r>
              <a:rPr lang="en-IN" u="sng" dirty="0">
                <a:latin typeface="Arial" panose="020B0604020202020204" pitchFamily="34" charset="0"/>
                <a:cs typeface="Arial" panose="020B0604020202020204" pitchFamily="34" charset="0"/>
                <a:hlinkClick r:id="rId7"/>
              </a:rPr>
              <a:t>https://pmc.ncbi.nlm.nih.gov/articles/PMC10797571/</a:t>
            </a:r>
            <a:r>
              <a:rPr lang="en-IN" dirty="0">
                <a:latin typeface="Arial" panose="020B0604020202020204" pitchFamily="34" charset="0"/>
                <a:cs typeface="Arial" panose="020B0604020202020204" pitchFamily="34" charset="0"/>
              </a:rPr>
              <a:t> </a:t>
            </a:r>
          </a:p>
          <a:p>
            <a:pPr>
              <a:lnSpc>
                <a:spcPct val="120000"/>
              </a:lnSpc>
            </a:pPr>
            <a:r>
              <a:rPr lang="en-IN" dirty="0">
                <a:latin typeface="Arial" panose="020B0604020202020204" pitchFamily="34" charset="0"/>
                <a:cs typeface="Arial" panose="020B0604020202020204" pitchFamily="34" charset="0"/>
              </a:rPr>
              <a:t>Mental Health Foundation (2022). </a:t>
            </a:r>
            <a:r>
              <a:rPr lang="en-IN" i="1" dirty="0">
                <a:latin typeface="Arial" panose="020B0604020202020204" pitchFamily="34" charset="0"/>
                <a:cs typeface="Arial" panose="020B0604020202020204" pitchFamily="34" charset="0"/>
              </a:rPr>
              <a:t>Family and parenting: Statistics</a:t>
            </a:r>
            <a:r>
              <a:rPr lang="en-IN" dirty="0">
                <a:latin typeface="Arial" panose="020B0604020202020204" pitchFamily="34" charset="0"/>
                <a:cs typeface="Arial" panose="020B0604020202020204" pitchFamily="34" charset="0"/>
              </a:rPr>
              <a:t>. www.mentalhealth.org.uk. Available at: </a:t>
            </a:r>
            <a:r>
              <a:rPr lang="en-IN" u="sng" dirty="0">
                <a:latin typeface="Arial" panose="020B0604020202020204" pitchFamily="34" charset="0"/>
                <a:cs typeface="Arial" panose="020B0604020202020204" pitchFamily="34" charset="0"/>
                <a:hlinkClick r:id="rId8"/>
              </a:rPr>
              <a:t>https://www.mentalhealth.org.uk/explore-mental-health/statistics/family-parenting-statistics</a:t>
            </a:r>
            <a:r>
              <a:rPr lang="en-IN" dirty="0">
                <a:latin typeface="Arial" panose="020B0604020202020204" pitchFamily="34" charset="0"/>
                <a:cs typeface="Arial" panose="020B0604020202020204" pitchFamily="34" charset="0"/>
              </a:rPr>
              <a:t> (Accessed: 30 October 2025).</a:t>
            </a:r>
          </a:p>
          <a:p>
            <a:pPr>
              <a:lnSpc>
                <a:spcPct val="120000"/>
              </a:lnSpc>
            </a:pPr>
            <a:r>
              <a:rPr lang="en-IN" dirty="0">
                <a:latin typeface="Arial" panose="020B0604020202020204" pitchFamily="34" charset="0"/>
                <a:cs typeface="Arial" panose="020B0604020202020204" pitchFamily="34" charset="0"/>
              </a:rPr>
              <a:t>Mohamed, H., Ismail, A., Sutan, R., Rahman, R.A. and Juval, K., (2025). A scoping review of digital technologies in antenatal care: recent progress and applications of digital technologies. </a:t>
            </a:r>
            <a:r>
              <a:rPr lang="en-IN" i="1" dirty="0">
                <a:latin typeface="Arial" panose="020B0604020202020204" pitchFamily="34" charset="0"/>
                <a:cs typeface="Arial" panose="020B0604020202020204" pitchFamily="34" charset="0"/>
              </a:rPr>
              <a:t>BMC pregnancy and childbirth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25</a:t>
            </a:r>
            <a:r>
              <a:rPr lang="en-IN" dirty="0">
                <a:latin typeface="Arial" panose="020B0604020202020204" pitchFamily="34" charset="0"/>
                <a:cs typeface="Arial" panose="020B0604020202020204" pitchFamily="34" charset="0"/>
              </a:rPr>
              <a:t>(1), p.153. </a:t>
            </a:r>
            <a:r>
              <a:rPr lang="en-IN" u="sng" dirty="0">
                <a:latin typeface="Arial" panose="020B0604020202020204" pitchFamily="34" charset="0"/>
                <a:cs typeface="Arial" panose="020B0604020202020204" pitchFamily="34" charset="0"/>
                <a:hlinkClick r:id="rId9"/>
              </a:rPr>
              <a:t>https://link.springer.com/content/pdf/10.1186/s12884-025-07209-8.pdf</a:t>
            </a:r>
            <a:r>
              <a:rPr lang="en-IN" dirty="0">
                <a:latin typeface="Arial" panose="020B0604020202020204" pitchFamily="34" charset="0"/>
                <a:cs typeface="Arial" panose="020B0604020202020204" pitchFamily="34" charset="0"/>
              </a:rPr>
              <a:t> </a:t>
            </a:r>
          </a:p>
          <a:p>
            <a:pPr>
              <a:lnSpc>
                <a:spcPct val="120000"/>
              </a:lnSpc>
            </a:pPr>
            <a:r>
              <a:rPr lang="en-IN" dirty="0">
                <a:latin typeface="Arial" panose="020B0604020202020204" pitchFamily="34" charset="0"/>
                <a:cs typeface="Arial" panose="020B0604020202020204" pitchFamily="34" charset="0"/>
              </a:rPr>
              <a:t>National Youth Council of Ireland (2023). </a:t>
            </a:r>
            <a:r>
              <a:rPr lang="en-IN" i="1" dirty="0">
                <a:latin typeface="Arial" panose="020B0604020202020204" pitchFamily="34" charset="0"/>
                <a:cs typeface="Arial" panose="020B0604020202020204" pitchFamily="34" charset="0"/>
              </a:rPr>
              <a:t>Principles of Health Promotion</a:t>
            </a:r>
            <a:r>
              <a:rPr lang="en-IN" dirty="0">
                <a:latin typeface="Arial" panose="020B0604020202020204" pitchFamily="34" charset="0"/>
                <a:cs typeface="Arial" panose="020B0604020202020204" pitchFamily="34" charset="0"/>
              </a:rPr>
              <a:t>. [online] National Youth Council of Ireland. Available at: </a:t>
            </a:r>
            <a:r>
              <a:rPr lang="en-IN" u="sng" dirty="0">
                <a:latin typeface="Arial" panose="020B0604020202020204" pitchFamily="34" charset="0"/>
                <a:cs typeface="Arial" panose="020B0604020202020204" pitchFamily="34" charset="0"/>
                <a:hlinkClick r:id="rId10"/>
              </a:rPr>
              <a:t>https://www.youth.ie/articles/principles-of-health-promotion/</a:t>
            </a:r>
            <a:r>
              <a:rPr lang="en-IN" dirty="0">
                <a:latin typeface="Arial" panose="020B0604020202020204" pitchFamily="34" charset="0"/>
                <a:cs typeface="Arial" panose="020B0604020202020204" pitchFamily="34" charset="0"/>
              </a:rPr>
              <a:t> (Accessed: 30 October 2025).</a:t>
            </a:r>
          </a:p>
          <a:p>
            <a:pPr>
              <a:lnSpc>
                <a:spcPct val="120000"/>
              </a:lnSpc>
            </a:pPr>
            <a:r>
              <a:rPr lang="en-IN" dirty="0">
                <a:latin typeface="Arial" panose="020B0604020202020204" pitchFamily="34" charset="0"/>
                <a:cs typeface="Arial" panose="020B0604020202020204" pitchFamily="34" charset="0"/>
              </a:rPr>
              <a:t>Pierce, P., Whitten, M. and Hillman, S., (2023). The impact of digital healthcare on vulnerable pregnant women: A review of the use of the </a:t>
            </a:r>
            <a:r>
              <a:rPr lang="en-IN" dirty="0" err="1">
                <a:latin typeface="Arial" panose="020B0604020202020204" pitchFamily="34" charset="0"/>
                <a:cs typeface="Arial" panose="020B0604020202020204" pitchFamily="34" charset="0"/>
              </a:rPr>
              <a:t>MyCare</a:t>
            </a:r>
            <a:r>
              <a:rPr lang="en-IN" dirty="0">
                <a:latin typeface="Arial" panose="020B0604020202020204" pitchFamily="34" charset="0"/>
                <a:cs typeface="Arial" panose="020B0604020202020204" pitchFamily="34" charset="0"/>
              </a:rPr>
              <a:t> app in the maternity department at a central London tertiary unit. </a:t>
            </a:r>
            <a:r>
              <a:rPr lang="en-IN" i="1" dirty="0">
                <a:latin typeface="Arial" panose="020B0604020202020204" pitchFamily="34" charset="0"/>
                <a:cs typeface="Arial" panose="020B0604020202020204" pitchFamily="34" charset="0"/>
              </a:rPr>
              <a:t>Frontiers in Digital Health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5</a:t>
            </a:r>
            <a:r>
              <a:rPr lang="en-IN" dirty="0">
                <a:latin typeface="Arial" panose="020B0604020202020204" pitchFamily="34" charset="0"/>
                <a:cs typeface="Arial" panose="020B0604020202020204" pitchFamily="34" charset="0"/>
              </a:rPr>
              <a:t>, p.1155708. </a:t>
            </a:r>
            <a:r>
              <a:rPr lang="en-IN" u="sng" dirty="0">
                <a:latin typeface="Arial" panose="020B0604020202020204" pitchFamily="34" charset="0"/>
                <a:cs typeface="Arial" panose="020B0604020202020204" pitchFamily="34" charset="0"/>
                <a:hlinkClick r:id="rId11"/>
              </a:rPr>
              <a:t>https://www.frontiersin.org/journals/digital-health/articles/10.3389/fdgth.2023.1155708/pdf</a:t>
            </a:r>
            <a:r>
              <a:rPr lang="en-IN" dirty="0">
                <a:latin typeface="Arial" panose="020B0604020202020204" pitchFamily="34" charset="0"/>
                <a:cs typeface="Arial" panose="020B0604020202020204" pitchFamily="34" charset="0"/>
              </a:rPr>
              <a:t> </a:t>
            </a:r>
          </a:p>
          <a:p>
            <a:pPr>
              <a:lnSpc>
                <a:spcPct val="120000"/>
              </a:lnSpc>
            </a:pPr>
            <a:r>
              <a:rPr lang="en-IN" dirty="0">
                <a:latin typeface="Arial" panose="020B0604020202020204" pitchFamily="34" charset="0"/>
                <a:cs typeface="Arial" panose="020B0604020202020204" pitchFamily="34" charset="0"/>
              </a:rPr>
              <a:t>Public Health England (2019). </a:t>
            </a:r>
            <a:r>
              <a:rPr lang="en-IN" i="1" dirty="0">
                <a:latin typeface="Arial" panose="020B0604020202020204" pitchFamily="34" charset="0"/>
                <a:cs typeface="Arial" panose="020B0604020202020204" pitchFamily="34" charset="0"/>
              </a:rPr>
              <a:t>Perinatal Mental Health</a:t>
            </a:r>
            <a:r>
              <a:rPr lang="en-IN" dirty="0">
                <a:latin typeface="Arial" panose="020B0604020202020204" pitchFamily="34" charset="0"/>
                <a:cs typeface="Arial" panose="020B0604020202020204" pitchFamily="34" charset="0"/>
              </a:rPr>
              <a:t>. GOV.uk. Available at: </a:t>
            </a:r>
            <a:r>
              <a:rPr lang="en-IN" u="sng" dirty="0">
                <a:latin typeface="Arial" panose="020B0604020202020204" pitchFamily="34" charset="0"/>
                <a:cs typeface="Arial" panose="020B0604020202020204" pitchFamily="34" charset="0"/>
                <a:hlinkClick r:id="rId12"/>
              </a:rPr>
              <a:t>https://www.gov.uk/government/publications/better-mental-health-jsna-toolkit/4-perinatal-mental-health</a:t>
            </a:r>
            <a:r>
              <a:rPr lang="en-IN" dirty="0">
                <a:latin typeface="Arial" panose="020B0604020202020204" pitchFamily="34" charset="0"/>
                <a:cs typeface="Arial" panose="020B0604020202020204" pitchFamily="34" charset="0"/>
              </a:rPr>
              <a:t> (Accessed: 30 October 2025).</a:t>
            </a:r>
          </a:p>
          <a:p>
            <a:pPr>
              <a:lnSpc>
                <a:spcPct val="120000"/>
              </a:lnSpc>
            </a:pPr>
            <a:r>
              <a:rPr lang="en-IN" dirty="0">
                <a:latin typeface="Arial" panose="020B0604020202020204" pitchFamily="34" charset="0"/>
                <a:cs typeface="Arial" panose="020B0604020202020204" pitchFamily="34" charset="0"/>
              </a:rPr>
              <a:t>Sambrook Smith, M., Lawrence, V., Sadler, E., and Easter, A. (2019). Barriers to accessing mental health services for women with perinatal mental illness: systematic review and meta-synthesis of qualitative studies in the UK. </a:t>
            </a:r>
            <a:r>
              <a:rPr lang="en-IN" i="1" dirty="0">
                <a:latin typeface="Arial" panose="020B0604020202020204" pitchFamily="34" charset="0"/>
                <a:cs typeface="Arial" panose="020B0604020202020204" pitchFamily="34" charset="0"/>
              </a:rPr>
              <a:t>BMJ open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9</a:t>
            </a:r>
            <a:r>
              <a:rPr lang="en-IN" dirty="0">
                <a:latin typeface="Arial" panose="020B0604020202020204" pitchFamily="34" charset="0"/>
                <a:cs typeface="Arial" panose="020B0604020202020204" pitchFamily="34" charset="0"/>
              </a:rPr>
              <a:t>(1), e024803. </a:t>
            </a:r>
            <a:r>
              <a:rPr lang="en-IN" u="sng" dirty="0">
                <a:latin typeface="Arial" panose="020B0604020202020204" pitchFamily="34" charset="0"/>
                <a:cs typeface="Arial" panose="020B0604020202020204" pitchFamily="34" charset="0"/>
                <a:hlinkClick r:id="rId13"/>
              </a:rPr>
              <a:t>https://pmc.ncbi.nlm.nih.gov/articles/PMC6347898/</a:t>
            </a:r>
            <a:r>
              <a:rPr lang="en-IN" dirty="0">
                <a:latin typeface="Arial" panose="020B0604020202020204" pitchFamily="34" charset="0"/>
                <a:cs typeface="Arial" panose="020B0604020202020204" pitchFamily="34" charset="0"/>
              </a:rPr>
              <a:t> </a:t>
            </a:r>
          </a:p>
          <a:p>
            <a:pPr>
              <a:lnSpc>
                <a:spcPct val="120000"/>
              </a:lnSpc>
            </a:pPr>
            <a:r>
              <a:rPr lang="en-IN" dirty="0">
                <a:latin typeface="Arial" panose="020B0604020202020204" pitchFamily="34" charset="0"/>
                <a:cs typeface="Arial" panose="020B0604020202020204" pitchFamily="34" charset="0"/>
              </a:rPr>
              <a:t>Shieh, C., Khan, I. and Umoren, R. (2020). Engagement design in studies on pregnancy and infant health using social media: Systematic review. </a:t>
            </a:r>
            <a:r>
              <a:rPr lang="en-IN" i="1" dirty="0">
                <a:latin typeface="Arial" panose="020B0604020202020204" pitchFamily="34" charset="0"/>
                <a:cs typeface="Arial" panose="020B0604020202020204" pitchFamily="34" charset="0"/>
              </a:rPr>
              <a:t>Preventive Medicine Reports</a:t>
            </a:r>
            <a:r>
              <a:rPr lang="en-IN" dirty="0">
                <a:latin typeface="Arial" panose="020B0604020202020204" pitchFamily="34" charset="0"/>
                <a:cs typeface="Arial" panose="020B0604020202020204" pitchFamily="34" charset="0"/>
              </a:rPr>
              <a:t>, 19, p.101113. </a:t>
            </a:r>
            <a:r>
              <a:rPr lang="en-IN" u="sng" dirty="0">
                <a:latin typeface="Arial" panose="020B0604020202020204" pitchFamily="34" charset="0"/>
                <a:cs typeface="Arial" panose="020B0604020202020204" pitchFamily="34" charset="0"/>
                <a:hlinkClick r:id="rId14"/>
              </a:rPr>
              <a:t>https://www.sciencedirect.com/science/article/pii/S2211335520300735</a:t>
            </a:r>
            <a:r>
              <a:rPr lang="en-IN" dirty="0">
                <a:latin typeface="Arial" panose="020B0604020202020204" pitchFamily="34" charset="0"/>
                <a:cs typeface="Arial" panose="020B0604020202020204" pitchFamily="34" charset="0"/>
              </a:rPr>
              <a:t> </a:t>
            </a:r>
          </a:p>
          <a:p>
            <a:pPr>
              <a:lnSpc>
                <a:spcPct val="120000"/>
              </a:lnSpc>
            </a:pPr>
            <a:r>
              <a:rPr lang="en-IN" dirty="0">
                <a:latin typeface="Arial" panose="020B0604020202020204" pitchFamily="34" charset="0"/>
                <a:cs typeface="Arial" panose="020B0604020202020204" pitchFamily="34" charset="0"/>
              </a:rPr>
              <a:t>Tubb, A. (2023). </a:t>
            </a:r>
            <a:r>
              <a:rPr lang="en-IN" i="1" dirty="0">
                <a:latin typeface="Arial" panose="020B0604020202020204" pitchFamily="34" charset="0"/>
                <a:cs typeface="Arial" panose="020B0604020202020204" pitchFamily="34" charset="0"/>
              </a:rPr>
              <a:t>Women in England are suffering due to patchy Maternal Mental Health Service provision | Maternal Mental Health Alliance</a:t>
            </a:r>
            <a:r>
              <a:rPr lang="en-IN" dirty="0">
                <a:latin typeface="Arial" panose="020B0604020202020204" pitchFamily="34" charset="0"/>
                <a:cs typeface="Arial" panose="020B0604020202020204" pitchFamily="34" charset="0"/>
              </a:rPr>
              <a:t>. Maternalmentalhealthalliance.org. Available at: </a:t>
            </a:r>
            <a:r>
              <a:rPr lang="en-IN" u="sng" dirty="0">
                <a:latin typeface="Arial" panose="020B0604020202020204" pitchFamily="34" charset="0"/>
                <a:cs typeface="Arial" panose="020B0604020202020204" pitchFamily="34" charset="0"/>
                <a:hlinkClick r:id="rId15"/>
              </a:rPr>
              <a:t>https://maternalmentalhealthalliance.org/news/england-maternal-mental-health-service-progress-report/</a:t>
            </a:r>
            <a:r>
              <a:rPr lang="en-IN" dirty="0">
                <a:latin typeface="Arial" panose="020B0604020202020204" pitchFamily="34" charset="0"/>
                <a:cs typeface="Arial" panose="020B0604020202020204" pitchFamily="34" charset="0"/>
              </a:rPr>
              <a:t> (Accessed: 30 October 2025).</a:t>
            </a:r>
          </a:p>
          <a:p>
            <a:pPr>
              <a:lnSpc>
                <a:spcPct val="120000"/>
              </a:lnSpc>
            </a:pPr>
            <a:r>
              <a:rPr lang="en-IN" dirty="0">
                <a:latin typeface="Arial" panose="020B0604020202020204" pitchFamily="34" charset="0"/>
                <a:cs typeface="Arial" panose="020B0604020202020204" pitchFamily="34" charset="0"/>
              </a:rPr>
              <a:t>WHO (2023). </a:t>
            </a:r>
            <a:r>
              <a:rPr lang="en-IN" i="1" dirty="0">
                <a:latin typeface="Arial" panose="020B0604020202020204" pitchFamily="34" charset="0"/>
                <a:cs typeface="Arial" panose="020B0604020202020204" pitchFamily="34" charset="0"/>
              </a:rPr>
              <a:t>Health promotion</a:t>
            </a:r>
            <a:r>
              <a:rPr lang="en-IN" dirty="0">
                <a:latin typeface="Arial" panose="020B0604020202020204" pitchFamily="34" charset="0"/>
                <a:cs typeface="Arial" panose="020B0604020202020204" pitchFamily="34" charset="0"/>
              </a:rPr>
              <a:t>. www.who.int. Available at: </a:t>
            </a:r>
            <a:r>
              <a:rPr lang="en-IN" u="sng" dirty="0">
                <a:latin typeface="Arial" panose="020B0604020202020204" pitchFamily="34" charset="0"/>
                <a:cs typeface="Arial" panose="020B0604020202020204" pitchFamily="34" charset="0"/>
                <a:hlinkClick r:id="rId16"/>
              </a:rPr>
              <a:t>https://www.who.int/health-topics/health-promotion</a:t>
            </a:r>
            <a:r>
              <a:rPr lang="en-IN" dirty="0">
                <a:latin typeface="Arial" panose="020B0604020202020204" pitchFamily="34" charset="0"/>
                <a:cs typeface="Arial" panose="020B0604020202020204" pitchFamily="34" charset="0"/>
              </a:rPr>
              <a:t> (Accessed: 30 October 2025).</a:t>
            </a:r>
          </a:p>
        </p:txBody>
      </p:sp>
    </p:spTree>
    <p:extLst>
      <p:ext uri="{BB962C8B-B14F-4D97-AF65-F5344CB8AC3E}">
        <p14:creationId xmlns:p14="http://schemas.microsoft.com/office/powerpoint/2010/main" val="35729598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74</TotalTime>
  <Words>2033</Words>
  <Application>Microsoft Office PowerPoint</Application>
  <PresentationFormat>Custom</PresentationFormat>
  <Paragraphs>96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Symbol</vt:lpstr>
      <vt:lpstr>Office Theme</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LAPTOP</dc:creator>
  <cp:lastModifiedBy>vaibhavi1609@outlook.com</cp:lastModifiedBy>
  <cp:revision>9</cp:revision>
  <dcterms:created xsi:type="dcterms:W3CDTF">2025-10-30T10:51:20Z</dcterms:created>
  <dcterms:modified xsi:type="dcterms:W3CDTF">2025-10-30T21:54:56Z</dcterms:modified>
</cp:coreProperties>
</file>