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1452D9B-A630-5389-6ED9-E97322B343F6}" v="6685" dt="2021-09-13T22:08:53.966"/>
    <p1510:client id="{3681BD28-5A76-3A47-9667-10F1F733DA6E}" v="3755" dt="2021-09-14T22:09:27.684"/>
    <p1510:client id="{51E9B723-AE64-0138-6DCF-66B02BACA9D2}" v="1481" dt="2021-09-14T19:36:10.210"/>
    <p1510:client id="{5798088A-E98E-710D-E7FA-C84B5A1CD48A}" v="1390" dt="2021-09-12T22:26:45.147"/>
    <p1510:client id="{6457423B-E0F5-EAF7-4234-686B5D802609}" v="172" dt="2021-09-09T21:15:11.350"/>
    <p1510:client id="{6C105481-8846-EE53-698A-89A76191FF5B}" v="3731" dt="2021-09-20T02:35:04.909"/>
    <p1510:client id="{71103AA5-A433-87E1-6C1E-1979B3353F5B}" v="6981" dt="2021-09-17T21:18:26.132"/>
    <p1510:client id="{7C993F24-0520-4FA0-8B3C-B65B7A567217}" v="505" dt="2021-09-05T09:59:33.288"/>
    <p1510:client id="{8DEF956F-97E9-C246-8711-3B17D3F09FCB}" v="126" dt="2021-09-11T18:51:45.012"/>
    <p1510:client id="{B07F10D3-7137-0E2A-3582-9C65B5E74F21}" v="5" dt="2021-09-09T19:53:58.573"/>
    <p1510:client id="{B28B8B8B-2023-86E8-8E10-8E9646DD9939}" v="17928" dt="2021-09-20T01:02:55.162"/>
    <p1510:client id="{CAC31F8A-356D-8EA1-BF16-608E84DFB201}" v="2555" dt="2021-09-12T15:08:38.690"/>
    <p1510:client id="{E5570C0A-C075-4764-035B-449AF8045A42}" v="837" dt="2021-09-07T22:25:30.698"/>
    <p1510:client id="{E879E678-6A92-590C-4DF8-4C902B9EF4ED}" v="338" dt="2021-09-13T09:57:14.8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2.xml" Id="rId3" /><Relationship Type="http://schemas.openxmlformats.org/officeDocument/2006/relationships/tableStyles" Target="tableStyles.xml" Id="rId7"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theme" Target="theme/theme1.xml" Id="rId6" /><Relationship Type="http://schemas.openxmlformats.org/officeDocument/2006/relationships/viewProps" Target="viewProps.xml" Id="rId5" /><Relationship Type="http://schemas.openxmlformats.org/officeDocument/2006/relationships/presProps" Target="presProps.xml" Id="rId4" /><Relationship Type="http://schemas.microsoft.com/office/2015/10/relationships/revisionInfo" Target="revisionInfo.xml" Id="rId9"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19/09/2021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19/09/2021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19/09/2021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19/09/2021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 y="928"/>
            <a:ext cx="12191997" cy="1108017"/>
          </a:xfrm>
          <a:solidFill>
            <a:schemeClr val="accent2">
              <a:lumMod val="60000"/>
              <a:lumOff val="40000"/>
            </a:schemeClr>
          </a:solidFill>
          <a:ln>
            <a:solidFill>
              <a:schemeClr val="bg1"/>
            </a:solidFill>
          </a:ln>
        </p:spPr>
        <p:style>
          <a:lnRef idx="1">
            <a:schemeClr val="accent3"/>
          </a:lnRef>
          <a:fillRef idx="2">
            <a:schemeClr val="accent3"/>
          </a:fillRef>
          <a:effectRef idx="1">
            <a:schemeClr val="accent3"/>
          </a:effectRef>
          <a:fontRef idx="minor">
            <a:schemeClr val="dk1"/>
          </a:fontRef>
        </p:style>
        <p:txBody>
          <a:bodyPr vert="horz" lIns="91440" tIns="45720" rIns="91440" bIns="45720" rtlCol="0" anchor="t">
            <a:noAutofit/>
          </a:bodyPr>
          <a:lstStyle/>
          <a:p>
            <a:pPr algn="l"/>
            <a:r>
              <a:rPr lang="en-GB" sz="2400" b="1" dirty="0">
                <a:solidFill>
                  <a:schemeClr val="tx1"/>
                </a:solidFill>
                <a:latin typeface="Arial Black"/>
                <a:cs typeface="Calibri Light"/>
              </a:rPr>
              <a:t>THE SKILLS AND QUALITIES THAT INFLUENCE THE DEVELOPMENT OF CRITICAL THINKING IN EDUCATION</a:t>
            </a:r>
            <a:br>
              <a:rPr lang="en-GB" sz="2400" b="1" dirty="0">
                <a:latin typeface="Arial Black"/>
                <a:cs typeface="Calibri Light"/>
              </a:rPr>
            </a:br>
            <a:br>
              <a:rPr lang="en-GB" sz="2400" b="1" dirty="0">
                <a:latin typeface="Arial Black"/>
                <a:cs typeface="Calibri Light"/>
              </a:rPr>
            </a:br>
            <a:br>
              <a:rPr lang="en-GB" sz="1400" b="1" dirty="0">
                <a:latin typeface="Arial Black"/>
                <a:cs typeface="Calibri Light"/>
              </a:rPr>
            </a:br>
            <a:br>
              <a:rPr lang="en-GB" sz="2800" b="1" dirty="0">
                <a:latin typeface="Arial Black"/>
                <a:cs typeface="Calibri Light"/>
              </a:rPr>
            </a:br>
            <a:r>
              <a:rPr lang="en-GB" sz="1600" b="1" dirty="0">
                <a:solidFill>
                  <a:schemeClr val="tx1"/>
                </a:solidFill>
                <a:latin typeface="Arial Black"/>
                <a:ea typeface="+mn-lt"/>
                <a:cs typeface="Calibri Light"/>
              </a:rPr>
              <a:t>   </a:t>
            </a:r>
            <a:r>
              <a:rPr lang="en-GB" sz="1400" b="1" dirty="0">
                <a:solidFill>
                  <a:schemeClr val="tx1"/>
                </a:solidFill>
                <a:latin typeface="Arial Black"/>
                <a:ea typeface="+mn-lt"/>
                <a:cs typeface="Calibri Light"/>
              </a:rPr>
              <a:t>   </a:t>
            </a:r>
            <a:r>
              <a:rPr lang="en-GB" sz="1600" b="1" dirty="0">
                <a:solidFill>
                  <a:schemeClr val="tx1"/>
                </a:solidFill>
                <a:latin typeface="Arial Black"/>
                <a:ea typeface="+mn-lt"/>
                <a:cs typeface="Calibri Light"/>
              </a:rPr>
              <a:t>                                                                                         </a:t>
            </a:r>
            <a:r>
              <a:rPr lang="en-GB" sz="2800" b="1" dirty="0">
                <a:solidFill>
                  <a:schemeClr val="tx1"/>
                </a:solidFill>
                <a:latin typeface="Arial Black"/>
                <a:ea typeface="+mn-lt"/>
                <a:cs typeface="Calibri Light"/>
              </a:rPr>
              <a:t>                      </a:t>
            </a:r>
            <a:endParaRPr lang="en-GB" dirty="0">
              <a:solidFill>
                <a:schemeClr val="tx1"/>
              </a:solidFill>
              <a:cs typeface="Calibri" panose="020F0502020204030204"/>
            </a:endParaRPr>
          </a:p>
          <a:p>
            <a:endParaRPr lang="en-GB" sz="2800" b="1" dirty="0">
              <a:solidFill>
                <a:schemeClr val="tx1"/>
              </a:solidFill>
              <a:latin typeface="Arial Black"/>
              <a:cs typeface="Calibri Light"/>
            </a:endParaRPr>
          </a:p>
        </p:txBody>
      </p:sp>
      <p:sp>
        <p:nvSpPr>
          <p:cNvPr id="4" name="TextBox 3">
            <a:extLst>
              <a:ext uri="{FF2B5EF4-FFF2-40B4-BE49-F238E27FC236}">
                <a16:creationId xmlns:a16="http://schemas.microsoft.com/office/drawing/2014/main" id="{A644FF74-0D49-441F-8AA1-E2EFDB6ABE50}"/>
              </a:ext>
            </a:extLst>
          </p:cNvPr>
          <p:cNvSpPr txBox="1"/>
          <p:nvPr/>
        </p:nvSpPr>
        <p:spPr>
          <a:xfrm>
            <a:off x="828136" y="1230704"/>
            <a:ext cx="2470032" cy="369332"/>
          </a:xfrm>
          <a:prstGeom prst="rect">
            <a:avLst/>
          </a:prstGeom>
          <a:solidFill>
            <a:schemeClr val="accent2">
              <a:lumMod val="60000"/>
              <a:lumOff val="40000"/>
            </a:schemeClr>
          </a:solidFill>
          <a:ln>
            <a:solidFill>
              <a:schemeClr val="bg1"/>
            </a:solidFill>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tx1"/>
                </a:solidFill>
                <a:latin typeface="Arial Black"/>
                <a:cs typeface="Calibri"/>
              </a:rPr>
              <a:t>INTRODUCTION</a:t>
            </a:r>
          </a:p>
        </p:txBody>
      </p:sp>
      <p:sp>
        <p:nvSpPr>
          <p:cNvPr id="6" name="TextBox 5">
            <a:extLst>
              <a:ext uri="{FF2B5EF4-FFF2-40B4-BE49-F238E27FC236}">
                <a16:creationId xmlns:a16="http://schemas.microsoft.com/office/drawing/2014/main" id="{F08D8CAF-D0EB-4773-9DC8-ACA6AD5DD882}"/>
              </a:ext>
            </a:extLst>
          </p:cNvPr>
          <p:cNvSpPr txBox="1"/>
          <p:nvPr/>
        </p:nvSpPr>
        <p:spPr>
          <a:xfrm>
            <a:off x="4765736" y="1228904"/>
            <a:ext cx="3145765" cy="369332"/>
          </a:xfrm>
          <a:prstGeom prst="rect">
            <a:avLst/>
          </a:prstGeom>
          <a:solidFill>
            <a:schemeClr val="accent2">
              <a:lumMod val="60000"/>
              <a:lumOff val="40000"/>
            </a:schemeClr>
          </a:solidFill>
          <a:ln>
            <a:solidFill>
              <a:schemeClr val="bg1"/>
            </a:solidFill>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latin typeface="Arial Black"/>
                <a:cs typeface="Calibri"/>
              </a:rPr>
              <a:t>TIME MANAGEMENT</a:t>
            </a:r>
          </a:p>
        </p:txBody>
      </p:sp>
      <p:sp>
        <p:nvSpPr>
          <p:cNvPr id="7" name="TextBox 6">
            <a:extLst>
              <a:ext uri="{FF2B5EF4-FFF2-40B4-BE49-F238E27FC236}">
                <a16:creationId xmlns:a16="http://schemas.microsoft.com/office/drawing/2014/main" id="{F448B042-B430-46E5-B99F-AE6214B3E8B7}"/>
              </a:ext>
            </a:extLst>
          </p:cNvPr>
          <p:cNvSpPr txBox="1"/>
          <p:nvPr/>
        </p:nvSpPr>
        <p:spPr>
          <a:xfrm>
            <a:off x="4462912" y="1544309"/>
            <a:ext cx="3864635" cy="304698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800" dirty="0">
                <a:latin typeface="Arial"/>
                <a:cs typeface="Calibri"/>
              </a:rPr>
              <a:t>It is a well-known fact that time management is an important skill that involves achieving an adequate balance of work and home life. When studying is added to the equation a plan is beneficial to keep everything on track. Firstly, to effectively manage time techniques such as using a diary, files or a to do list can help to organise and prioritise workload. Study strategies may include a weekly or monthly planner which can help when organising time to complete objectives such as essays and presentation's </a:t>
            </a:r>
            <a:r>
              <a:rPr lang="en-GB" sz="800" dirty="0">
                <a:ea typeface="+mn-lt"/>
                <a:cs typeface="+mn-lt"/>
              </a:rPr>
              <a:t>(</a:t>
            </a:r>
            <a:r>
              <a:rPr lang="en-GB" sz="800" dirty="0">
                <a:latin typeface="Arial"/>
                <a:ea typeface="+mn-lt"/>
                <a:cs typeface="+mn-lt"/>
              </a:rPr>
              <a:t>Forsyth</a:t>
            </a:r>
            <a:r>
              <a:rPr lang="en-GB" sz="800" dirty="0">
                <a:ea typeface="+mn-lt"/>
                <a:cs typeface="+mn-lt"/>
              </a:rPr>
              <a:t>,</a:t>
            </a:r>
            <a:r>
              <a:rPr lang="en-GB" sz="800" dirty="0">
                <a:latin typeface="Arial"/>
                <a:ea typeface="+mn-lt"/>
                <a:cs typeface="+mn-lt"/>
              </a:rPr>
              <a:t> 2013)</a:t>
            </a:r>
            <a:r>
              <a:rPr lang="en-GB" sz="800" dirty="0">
                <a:ea typeface="+mn-lt"/>
                <a:cs typeface="+mn-lt"/>
              </a:rPr>
              <a:t>.</a:t>
            </a:r>
            <a:endParaRPr lang="en-GB" dirty="0">
              <a:ea typeface="+mn-lt"/>
              <a:cs typeface="+mn-lt"/>
            </a:endParaRPr>
          </a:p>
          <a:p>
            <a:pPr algn="just"/>
            <a:r>
              <a:rPr lang="en-GB" sz="800" dirty="0">
                <a:latin typeface="Arial"/>
                <a:cs typeface="Calibri"/>
              </a:rPr>
              <a:t>Secondly, </a:t>
            </a:r>
            <a:r>
              <a:rPr lang="en-GB" sz="800" dirty="0">
                <a:latin typeface="Arial"/>
                <a:ea typeface="+mn-lt"/>
                <a:cs typeface="+mn-lt"/>
              </a:rPr>
              <a:t>being realistic from the start and understanding the demands of the course is beneficial to the student. Studying can be stressful and mentally demanding, individuals soon realise and discover how important time is. Students that take a holistic approach to their studies by using strategies and techniques can make studying a more enjoyable experience (Cottrell, 2019).  </a:t>
            </a:r>
          </a:p>
          <a:p>
            <a:pPr algn="just"/>
            <a:r>
              <a:rPr lang="en-GB" sz="800" dirty="0">
                <a:latin typeface="Arial"/>
                <a:ea typeface="+mn-lt"/>
                <a:cs typeface="+mn-lt"/>
              </a:rPr>
              <a:t>Additionally, being mindful to remember life does not always go to plan and having a flexible approach towards planning and study is equally considered. Furthermore, the student considers when to take time away from studying to protect their well-being and health. The balance of work, home and study is essential otherwise the individual becomes fatigued and unlikely will produce higher quality work. </a:t>
            </a:r>
            <a:r>
              <a:rPr lang="en-GB" sz="800" dirty="0">
                <a:latin typeface="Arial"/>
                <a:ea typeface="+mn-lt"/>
                <a:cs typeface="Arial"/>
              </a:rPr>
              <a:t>(Savitsky, 2019) states to fight procrastination and to maintain endurance is key, whilst identifying any distractions from the start.</a:t>
            </a:r>
            <a:endParaRPr lang="en-GB" dirty="0">
              <a:latin typeface="Calibri" panose="020F0502020204030204"/>
              <a:ea typeface="+mn-lt"/>
              <a:cs typeface="Calibri" panose="020F0502020204030204"/>
            </a:endParaRPr>
          </a:p>
          <a:p>
            <a:pPr algn="just"/>
            <a:r>
              <a:rPr lang="en-GB" sz="800" dirty="0">
                <a:latin typeface="Arial"/>
                <a:ea typeface="+mn-lt"/>
                <a:cs typeface="Arial"/>
              </a:rPr>
              <a:t>Finally, to be effective in managing time the essence of having good planning from the start, being honest and understanding what is expected can help students achieve good quality work and stop burnt-out. </a:t>
            </a:r>
            <a:r>
              <a:rPr lang="en-GB" sz="800" dirty="0">
                <a:ea typeface="+mn-lt"/>
                <a:cs typeface="+mn-lt"/>
              </a:rPr>
              <a:t>(</a:t>
            </a:r>
            <a:r>
              <a:rPr lang="en-GB" sz="800" dirty="0">
                <a:latin typeface="Arial"/>
                <a:ea typeface="+mn-lt"/>
                <a:cs typeface="+mn-lt"/>
              </a:rPr>
              <a:t>Bedford and Wilson, 2009)</a:t>
            </a:r>
            <a:endParaRPr lang="en-GB" dirty="0">
              <a:cs typeface="Calibri"/>
            </a:endParaRPr>
          </a:p>
          <a:p>
            <a:pPr algn="just"/>
            <a:endParaRPr lang="en-GB" sz="800" dirty="0">
              <a:latin typeface="Arial"/>
              <a:cs typeface="Calibri"/>
            </a:endParaRPr>
          </a:p>
        </p:txBody>
      </p:sp>
      <p:sp>
        <p:nvSpPr>
          <p:cNvPr id="8" name="TextBox 7">
            <a:extLst>
              <a:ext uri="{FF2B5EF4-FFF2-40B4-BE49-F238E27FC236}">
                <a16:creationId xmlns:a16="http://schemas.microsoft.com/office/drawing/2014/main" id="{FB4E56F1-A1A2-4FCC-A4AB-8A7D8F6E2A2A}"/>
              </a:ext>
            </a:extLst>
          </p:cNvPr>
          <p:cNvSpPr txBox="1"/>
          <p:nvPr/>
        </p:nvSpPr>
        <p:spPr>
          <a:xfrm>
            <a:off x="2176012" y="4692053"/>
            <a:ext cx="3922144" cy="369332"/>
          </a:xfrm>
          <a:prstGeom prst="rect">
            <a:avLst/>
          </a:prstGeom>
          <a:solidFill>
            <a:schemeClr val="accent2">
              <a:lumMod val="60000"/>
              <a:lumOff val="40000"/>
            </a:schemeClr>
          </a:solidFill>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Black"/>
                <a:cs typeface="Calibri"/>
              </a:rPr>
              <a:t>READING AND NOTE TAKING</a:t>
            </a:r>
            <a:endParaRPr lang="en-GB" b="1" dirty="0">
              <a:latin typeface="Arial Black"/>
              <a:cs typeface="Calibri"/>
            </a:endParaRPr>
          </a:p>
        </p:txBody>
      </p:sp>
      <p:sp>
        <p:nvSpPr>
          <p:cNvPr id="10" name="TextBox 9">
            <a:extLst>
              <a:ext uri="{FF2B5EF4-FFF2-40B4-BE49-F238E27FC236}">
                <a16:creationId xmlns:a16="http://schemas.microsoft.com/office/drawing/2014/main" id="{515B4D4D-A4F7-45C8-B383-28B71BE0126E}"/>
              </a:ext>
            </a:extLst>
          </p:cNvPr>
          <p:cNvSpPr txBox="1"/>
          <p:nvPr/>
        </p:nvSpPr>
        <p:spPr>
          <a:xfrm>
            <a:off x="147012" y="1541616"/>
            <a:ext cx="4065915" cy="304698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800" dirty="0">
                <a:latin typeface="Arial"/>
                <a:cs typeface="Calibri"/>
              </a:rPr>
              <a:t>Let us begin by considering what is Critical thinking, it is actively engaging in techniques and strategies whilst analysing and evaluating the knowledge that has been acquired during obtaining information, ideas or theories of others. Academically this is explored by visiting a range of sources Including lectures, textbooks and engaging in debates. </a:t>
            </a:r>
            <a:endParaRPr lang="en-GB">
              <a:latin typeface="Calibri" panose="020F0502020204030204"/>
              <a:cs typeface="Calibri"/>
            </a:endParaRPr>
          </a:p>
          <a:p>
            <a:pPr algn="just"/>
            <a:r>
              <a:rPr lang="en-GB" sz="800">
                <a:latin typeface="Arial"/>
                <a:cs typeface="Calibri"/>
              </a:rPr>
              <a:t>Firstly, critical thinking is a skill that may not come natural to everyone, people have different beliefs and has experienced life differently. Christopher Hitchens </a:t>
            </a:r>
            <a:r>
              <a:rPr lang="en-GB" sz="800" dirty="0">
                <a:latin typeface="Arial"/>
                <a:cs typeface="Calibri"/>
              </a:rPr>
              <a:t>states, "The essence of the independent mind lies not in what it thinks, but in how it thinks" and therefore to think critically many different cognitive processes such as the ability </a:t>
            </a:r>
            <a:r>
              <a:rPr lang="en-GB" sz="800">
                <a:latin typeface="Arial"/>
                <a:cs typeface="Calibri"/>
              </a:rPr>
              <a:t>to think, problem solve and to make judgement are required (</a:t>
            </a:r>
            <a:r>
              <a:rPr lang="en-GB" sz="800" err="1">
                <a:latin typeface="Arial"/>
                <a:cs typeface="Calibri"/>
              </a:rPr>
              <a:t>Dwyer,2017</a:t>
            </a:r>
            <a:r>
              <a:rPr lang="en-GB" sz="800" dirty="0">
                <a:latin typeface="Arial"/>
                <a:cs typeface="Calibri"/>
              </a:rPr>
              <a:t>).</a:t>
            </a:r>
            <a:endParaRPr lang="en-GB">
              <a:cs typeface="Calibri"/>
            </a:endParaRPr>
          </a:p>
          <a:p>
            <a:pPr algn="just"/>
            <a:r>
              <a:rPr lang="en-GB" sz="800" dirty="0">
                <a:latin typeface="Arial"/>
                <a:cs typeface="Calibri"/>
              </a:rPr>
              <a:t>Secondly, Individuals who put aside their own opinions, who are willing to understand other point of views inevitably initiates the process of eliminating, rationalising and finding probable cause which provides the student to make a formal judgement. </a:t>
            </a:r>
            <a:r>
              <a:rPr lang="en-GB" sz="800" dirty="0">
                <a:latin typeface="Arial"/>
                <a:cs typeface="Arial"/>
              </a:rPr>
              <a:t>According to Maslow, it is important to remember without basic needs being met such as the ability to be kept warm, fed, safe and to experience </a:t>
            </a:r>
            <a:r>
              <a:rPr lang="en-GB" sz="800">
                <a:latin typeface="Arial"/>
                <a:cs typeface="Arial"/>
              </a:rPr>
              <a:t>meaningful relationships the ability to think critically becomes difficult </a:t>
            </a:r>
            <a:r>
              <a:rPr lang="en-GB" sz="800" dirty="0">
                <a:latin typeface="Arial"/>
                <a:cs typeface="Arial"/>
              </a:rPr>
              <a:t>(</a:t>
            </a:r>
            <a:r>
              <a:rPr lang="en-GB" sz="800" err="1">
                <a:latin typeface="Arial"/>
                <a:cs typeface="Arial"/>
              </a:rPr>
              <a:t>Cadiat,Probert</a:t>
            </a:r>
            <a:r>
              <a:rPr lang="en-GB" sz="800" dirty="0">
                <a:latin typeface="Arial"/>
                <a:cs typeface="Arial"/>
              </a:rPr>
              <a:t> and </a:t>
            </a:r>
            <a:r>
              <a:rPr lang="en-GB" sz="800" err="1">
                <a:latin typeface="Arial"/>
                <a:cs typeface="Arial"/>
              </a:rPr>
              <a:t>Pichere,2015</a:t>
            </a:r>
            <a:r>
              <a:rPr lang="en-GB" sz="800" dirty="0">
                <a:latin typeface="Arial"/>
                <a:cs typeface="Arial"/>
              </a:rPr>
              <a:t>).</a:t>
            </a:r>
            <a:endParaRPr lang="en-GB">
              <a:latin typeface="Calibri" panose="020F0502020204030204"/>
              <a:cs typeface="Calibri"/>
            </a:endParaRPr>
          </a:p>
          <a:p>
            <a:pPr algn="just"/>
            <a:r>
              <a:rPr lang="en-GB" sz="800" dirty="0">
                <a:latin typeface="Arial"/>
                <a:cs typeface="Calibri"/>
              </a:rPr>
              <a:t>Finally, </a:t>
            </a:r>
            <a:r>
              <a:rPr lang="en-GB" sz="800">
                <a:latin typeface="Arial"/>
                <a:cs typeface="Calibri"/>
              </a:rPr>
              <a:t>critical thinking is a skill that is needed more than ever, large volumes of information are either non-factual or based on fake news, decision making is becoming based on emotions rather than reason. Techniques</a:t>
            </a:r>
            <a:r>
              <a:rPr lang="en-GB" sz="800" dirty="0">
                <a:latin typeface="Arial"/>
                <a:cs typeface="Calibri"/>
              </a:rPr>
              <a:t> and strategies that are applied from a young age, allow individuals to become better at decision making and problem solving which will only help build a more equal and better society (Haber,2020).</a:t>
            </a:r>
            <a:endParaRPr lang="en-GB" sz="800" dirty="0">
              <a:latin typeface="Arial"/>
              <a:cs typeface="Arial"/>
            </a:endParaRPr>
          </a:p>
          <a:p>
            <a:endParaRPr lang="en-GB" sz="800" dirty="0">
              <a:latin typeface="Arial"/>
              <a:cs typeface="Calibri"/>
            </a:endParaRPr>
          </a:p>
        </p:txBody>
      </p:sp>
      <p:sp>
        <p:nvSpPr>
          <p:cNvPr id="11" name="TextBox 10">
            <a:extLst>
              <a:ext uri="{FF2B5EF4-FFF2-40B4-BE49-F238E27FC236}">
                <a16:creationId xmlns:a16="http://schemas.microsoft.com/office/drawing/2014/main" id="{C24C83F0-AABE-4678-9358-0C003386D0FF}"/>
              </a:ext>
            </a:extLst>
          </p:cNvPr>
          <p:cNvSpPr txBox="1"/>
          <p:nvPr/>
        </p:nvSpPr>
        <p:spPr>
          <a:xfrm>
            <a:off x="9175091" y="1224411"/>
            <a:ext cx="1966823" cy="369332"/>
          </a:xfrm>
          <a:prstGeom prst="rect">
            <a:avLst/>
          </a:prstGeom>
          <a:solidFill>
            <a:schemeClr val="accent2">
              <a:lumMod val="60000"/>
              <a:lumOff val="40000"/>
            </a:schemeClr>
          </a:solidFill>
          <a:ln>
            <a:solidFill>
              <a:schemeClr val="bg1"/>
            </a:solidFill>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latin typeface="Arial Black"/>
                <a:cs typeface="Calibri"/>
              </a:rPr>
              <a:t>REFLECTION</a:t>
            </a:r>
          </a:p>
        </p:txBody>
      </p:sp>
      <p:sp>
        <p:nvSpPr>
          <p:cNvPr id="12" name="TextBox 11">
            <a:extLst>
              <a:ext uri="{FF2B5EF4-FFF2-40B4-BE49-F238E27FC236}">
                <a16:creationId xmlns:a16="http://schemas.microsoft.com/office/drawing/2014/main" id="{C9EE981B-377C-47C9-BC61-D3BB7A9CA47D}"/>
              </a:ext>
            </a:extLst>
          </p:cNvPr>
          <p:cNvSpPr txBox="1"/>
          <p:nvPr/>
        </p:nvSpPr>
        <p:spPr>
          <a:xfrm>
            <a:off x="8570346" y="1539815"/>
            <a:ext cx="3505199" cy="2923877"/>
          </a:xfrm>
          <a:prstGeom prst="rect">
            <a:avLst/>
          </a:prstGeom>
          <a:solidFill>
            <a:schemeClr val="bg1"/>
          </a:solid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800" dirty="0">
                <a:latin typeface="Arial"/>
                <a:cs typeface="Calibri"/>
              </a:rPr>
              <a:t>Let us begin by considering what the term reflection is and what it consists of. Individuals reflect every day, the need to self-reflect is essential to grow and evolve. Firstly, the process of reflection consists of assessing how the events of the day went, in addition to this it is also the process to look back and evaluate. Bodner suggests that students need to question everything, by openly asking how and why </a:t>
            </a:r>
            <a:r>
              <a:rPr lang="en-GB" sz="800" dirty="0">
                <a:latin typeface="Arial"/>
                <a:ea typeface="+mn-lt"/>
                <a:cs typeface="+mn-lt"/>
              </a:rPr>
              <a:t>in order to learn </a:t>
            </a:r>
            <a:r>
              <a:rPr lang="en-GB" sz="800">
                <a:latin typeface="Arial"/>
                <a:ea typeface="+mn-lt"/>
                <a:cs typeface="+mn-lt"/>
              </a:rPr>
              <a:t>and to do things different next time (Cottrell, 2017).</a:t>
            </a:r>
            <a:endParaRPr lang="en-US">
              <a:latin typeface="Arial"/>
              <a:cs typeface="Calibri" panose="020F0502020204030204"/>
            </a:endParaRPr>
          </a:p>
          <a:p>
            <a:pPr algn="just"/>
            <a:r>
              <a:rPr lang="en-GB" sz="800" dirty="0">
                <a:latin typeface="Arial"/>
                <a:cs typeface="Calibri" panose="020F0502020204030204"/>
              </a:rPr>
              <a:t>Secondly, students who self-reflect can acknowledge what they excel in and what they struggle with. This makes room for the individual to grow in the areas that need more development. Strategies such as using a diary or using a brainstorming technique can help remind the student of the information they have learnt or help with evaluation </a:t>
            </a:r>
            <a:r>
              <a:rPr lang="en-GB" sz="800" dirty="0">
                <a:latin typeface="Arial"/>
                <a:ea typeface="+mn-lt"/>
                <a:cs typeface="+mn-lt"/>
              </a:rPr>
              <a:t>(Burroughs, 2019).</a:t>
            </a:r>
            <a:r>
              <a:rPr lang="en-GB" sz="800" dirty="0">
                <a:latin typeface="Arial"/>
                <a:cs typeface="Calibri"/>
              </a:rPr>
              <a:t> Furthermore, when </a:t>
            </a:r>
            <a:r>
              <a:rPr lang="en-GB" sz="800">
                <a:latin typeface="Arial"/>
                <a:cs typeface="Calibri"/>
              </a:rPr>
              <a:t>setbacks</a:t>
            </a:r>
            <a:r>
              <a:rPr lang="en-GB" sz="800" dirty="0">
                <a:latin typeface="Arial"/>
                <a:cs typeface="Calibri"/>
              </a:rPr>
              <a:t> and challenges occur reaching out to the lecturer can prevent further problems occurring.</a:t>
            </a:r>
          </a:p>
          <a:p>
            <a:pPr algn="just"/>
            <a:r>
              <a:rPr lang="en-GB" sz="800" dirty="0">
                <a:latin typeface="Arial"/>
                <a:cs typeface="Calibri"/>
              </a:rPr>
              <a:t>(Fenwick,2017) believes adapting a reflective mindset and following three steps known as bonding, forming and serving helps the individual to </a:t>
            </a:r>
            <a:r>
              <a:rPr lang="en-GB" sz="800">
                <a:latin typeface="Arial"/>
                <a:cs typeface="Calibri"/>
              </a:rPr>
              <a:t>become resilient which inevitably provides a more meaningful </a:t>
            </a:r>
            <a:r>
              <a:rPr lang="en-GB" sz="800" dirty="0">
                <a:latin typeface="Arial"/>
                <a:cs typeface="Calibri"/>
              </a:rPr>
              <a:t>experience and outcome.</a:t>
            </a:r>
            <a:endParaRPr lang="en-GB" sz="800" dirty="0">
              <a:latin typeface="Arial"/>
              <a:cs typeface="Arial"/>
            </a:endParaRPr>
          </a:p>
          <a:p>
            <a:pPr algn="just"/>
            <a:r>
              <a:rPr lang="en-GB" sz="800">
                <a:latin typeface="Arial"/>
                <a:cs typeface="Arial"/>
              </a:rPr>
              <a:t>Finally, (Bassot, 2020) points out to self-reflect provides the opportunity </a:t>
            </a:r>
            <a:r>
              <a:rPr lang="en-GB" sz="800" dirty="0">
                <a:latin typeface="Arial"/>
                <a:cs typeface="Arial"/>
              </a:rPr>
              <a:t>to look within and find out what motivates the individual. Studying is a big commitment, to explore the reason of motivation from early onset will help keep focus to complete the course.</a:t>
            </a:r>
          </a:p>
          <a:p>
            <a:pPr algn="just"/>
            <a:endParaRPr lang="en-GB" sz="800" dirty="0">
              <a:latin typeface="Arial"/>
              <a:ea typeface="+mn-lt"/>
              <a:cs typeface="Arial"/>
            </a:endParaRPr>
          </a:p>
        </p:txBody>
      </p:sp>
      <p:sp>
        <p:nvSpPr>
          <p:cNvPr id="15" name="TextBox 14">
            <a:extLst>
              <a:ext uri="{FF2B5EF4-FFF2-40B4-BE49-F238E27FC236}">
                <a16:creationId xmlns:a16="http://schemas.microsoft.com/office/drawing/2014/main" id="{38D16A79-5110-404E-ACB9-E3E6C328F125}"/>
              </a:ext>
            </a:extLst>
          </p:cNvPr>
          <p:cNvSpPr txBox="1"/>
          <p:nvPr/>
        </p:nvSpPr>
        <p:spPr>
          <a:xfrm>
            <a:off x="9171498" y="4685760"/>
            <a:ext cx="2081841" cy="369332"/>
          </a:xfrm>
          <a:prstGeom prst="rect">
            <a:avLst/>
          </a:prstGeom>
          <a:solidFill>
            <a:schemeClr val="accent2">
              <a:lumMod val="60000"/>
              <a:lumOff val="40000"/>
            </a:schemeClr>
          </a:solidFill>
          <a:ln>
            <a:solidFill>
              <a:schemeClr val="bg1"/>
            </a:solidFill>
          </a:ln>
        </p:spPr>
        <p:style>
          <a:lnRef idx="1">
            <a:schemeClr val="accent3"/>
          </a:lnRef>
          <a:fillRef idx="2">
            <a:schemeClr val="accent3"/>
          </a:fillRef>
          <a:effectRef idx="1">
            <a:schemeClr val="accent3"/>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b="1" dirty="0">
                <a:latin typeface="Arial Black"/>
              </a:rPr>
              <a:t>CONCLUSION</a:t>
            </a:r>
          </a:p>
        </p:txBody>
      </p:sp>
      <p:sp>
        <p:nvSpPr>
          <p:cNvPr id="9" name="TextBox 8">
            <a:extLst>
              <a:ext uri="{FF2B5EF4-FFF2-40B4-BE49-F238E27FC236}">
                <a16:creationId xmlns:a16="http://schemas.microsoft.com/office/drawing/2014/main" id="{0B4C0C91-EE3E-4FC7-BECB-53097D41FE3B}"/>
              </a:ext>
            </a:extLst>
          </p:cNvPr>
          <p:cNvSpPr txBox="1"/>
          <p:nvPr/>
        </p:nvSpPr>
        <p:spPr>
          <a:xfrm>
            <a:off x="165880" y="812860"/>
            <a:ext cx="2743200" cy="36933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Hannah Chapman</a:t>
            </a:r>
            <a:endParaRPr lang="en-GB">
              <a:cs typeface="Calibri"/>
            </a:endParaRPr>
          </a:p>
        </p:txBody>
      </p:sp>
      <p:sp>
        <p:nvSpPr>
          <p:cNvPr id="14" name="TextBox 13">
            <a:extLst>
              <a:ext uri="{FF2B5EF4-FFF2-40B4-BE49-F238E27FC236}">
                <a16:creationId xmlns:a16="http://schemas.microsoft.com/office/drawing/2014/main" id="{909772B3-33DD-4CA3-8FC4-F3D5A605BC0A}"/>
              </a:ext>
            </a:extLst>
          </p:cNvPr>
          <p:cNvSpPr txBox="1"/>
          <p:nvPr/>
        </p:nvSpPr>
        <p:spPr>
          <a:xfrm>
            <a:off x="5887168" y="797584"/>
            <a:ext cx="2743200" cy="369332"/>
          </a:xfrm>
          <a:prstGeom prst="rect">
            <a:avLst/>
          </a:prstGeom>
          <a:no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Calibri"/>
              </a:rPr>
              <a:t>2110399</a:t>
            </a:r>
            <a:endParaRPr lang="en-GB" dirty="0">
              <a:cs typeface="Calibri"/>
            </a:endParaRPr>
          </a:p>
        </p:txBody>
      </p:sp>
      <p:pic>
        <p:nvPicPr>
          <p:cNvPr id="16" name="Picture 16" descr="5-Step Critical Thinking – Student Voices">
            <a:extLst>
              <a:ext uri="{FF2B5EF4-FFF2-40B4-BE49-F238E27FC236}">
                <a16:creationId xmlns:a16="http://schemas.microsoft.com/office/drawing/2014/main" id="{737E5EFC-AD30-4C75-B49E-D6497E97EDD8}"/>
              </a:ext>
            </a:extLst>
          </p:cNvPr>
          <p:cNvPicPr>
            <a:picLocks noChangeAspect="1"/>
          </p:cNvPicPr>
          <p:nvPr/>
        </p:nvPicPr>
        <p:blipFill>
          <a:blip r:embed="rId2"/>
          <a:stretch>
            <a:fillRect/>
          </a:stretch>
        </p:blipFill>
        <p:spPr>
          <a:xfrm>
            <a:off x="8836325" y="5920596"/>
            <a:ext cx="2915727" cy="839639"/>
          </a:xfrm>
          <a:prstGeom prst="rect">
            <a:avLst/>
          </a:prstGeom>
        </p:spPr>
      </p:pic>
      <p:sp>
        <p:nvSpPr>
          <p:cNvPr id="3" name="TextBox 2">
            <a:extLst>
              <a:ext uri="{FF2B5EF4-FFF2-40B4-BE49-F238E27FC236}">
                <a16:creationId xmlns:a16="http://schemas.microsoft.com/office/drawing/2014/main" id="{D5577847-5BFA-499F-B01F-4AF36F1F103C}"/>
              </a:ext>
            </a:extLst>
          </p:cNvPr>
          <p:cNvSpPr txBox="1"/>
          <p:nvPr/>
        </p:nvSpPr>
        <p:spPr>
          <a:xfrm rot="10800000" flipV="1">
            <a:off x="324929" y="5100921"/>
            <a:ext cx="800531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cs typeface="Calibri"/>
            </a:endParaRPr>
          </a:p>
        </p:txBody>
      </p:sp>
      <p:sp>
        <p:nvSpPr>
          <p:cNvPr id="5" name="TextBox 4">
            <a:extLst>
              <a:ext uri="{FF2B5EF4-FFF2-40B4-BE49-F238E27FC236}">
                <a16:creationId xmlns:a16="http://schemas.microsoft.com/office/drawing/2014/main" id="{8DC5094D-AE5E-4FBB-ADA0-C7E4416ECB79}"/>
              </a:ext>
            </a:extLst>
          </p:cNvPr>
          <p:cNvSpPr txBox="1"/>
          <p:nvPr/>
        </p:nvSpPr>
        <p:spPr>
          <a:xfrm>
            <a:off x="165879" y="5039804"/>
            <a:ext cx="8335990" cy="1815882"/>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800" dirty="0">
                <a:latin typeface="Arial"/>
                <a:cs typeface="Calibri"/>
              </a:rPr>
              <a:t>It is often said reading and note taking combined is the most time-consuming undertaking a student will do during their time at university. Firstly, many essays are assigned to the </a:t>
            </a:r>
            <a:r>
              <a:rPr lang="en-GB" sz="800">
                <a:latin typeface="Arial"/>
                <a:cs typeface="Calibri"/>
              </a:rPr>
              <a:t>individual throughout the course. Most of the time is devoted to reading and following a process of obtaining relevant text, note taking, paraphrasing then summarising. To the </a:t>
            </a:r>
            <a:r>
              <a:rPr lang="en-GB" sz="800" dirty="0">
                <a:latin typeface="Arial"/>
                <a:cs typeface="Calibri"/>
              </a:rPr>
              <a:t>individual who is new to learning the process can seem a big commitment with this in mind to combine the two skills together will take practice and perseverance (Cottrell, 2019). Secondly, acknowledging strategies and implementing different reading methods such as, scanning, skimming, detailed and critical reading can become a shortcut when researching. Furthermore, to save time the abstract within the book can offer the student a wealth of information which they can determine if the book is useful.</a:t>
            </a:r>
            <a:endParaRPr lang="en-US" dirty="0">
              <a:latin typeface="Calibri" panose="020F0502020204030204"/>
              <a:cs typeface="Calibri"/>
            </a:endParaRPr>
          </a:p>
          <a:p>
            <a:pPr algn="just"/>
            <a:r>
              <a:rPr lang="en-GB" sz="800" dirty="0">
                <a:latin typeface="Arial"/>
                <a:cs typeface="Calibri"/>
              </a:rPr>
              <a:t>Notably, reading academic text is complex and adapting note taking alongside will offer a way to save what has been learnt. (Wagner, 2017) claims that the method mind mapping is good for learning, storing and retrieving information especially for those students who find it hard to obtain knowledge. At times the brain can get overloaded students who are </a:t>
            </a:r>
            <a:r>
              <a:rPr lang="en-GB" sz="800">
                <a:latin typeface="Arial"/>
                <a:cs typeface="Calibri"/>
              </a:rPr>
              <a:t>visual and kinaesthetic learners can benefit from applying this methodology. Additionally, other methods consist of photocopying articles with the use of highlighter's and the outlining </a:t>
            </a:r>
            <a:r>
              <a:rPr lang="en-GB" sz="800" dirty="0">
                <a:latin typeface="Arial"/>
                <a:cs typeface="Calibri"/>
              </a:rPr>
              <a:t>method which includes headings and bullet points</a:t>
            </a:r>
            <a:r>
              <a:rPr lang="en-GB" sz="800" dirty="0">
                <a:latin typeface="Arial"/>
                <a:ea typeface="+mn-lt"/>
                <a:cs typeface="+mn-lt"/>
              </a:rPr>
              <a:t>.</a:t>
            </a:r>
            <a:r>
              <a:rPr lang="en-GB" sz="800" dirty="0">
                <a:latin typeface="Arial"/>
                <a:ea typeface="+mn-lt"/>
                <a:cs typeface="Arial"/>
              </a:rPr>
              <a:t>Consequently during any storing of relevant information it is advised the student notes the sources down ready for referencing to avoid plagiarism (McMillan and Weyers, 2012). </a:t>
            </a:r>
            <a:endParaRPr lang="en-GB" sz="800" dirty="0">
              <a:ea typeface="+mn-lt"/>
              <a:cs typeface="+mn-lt"/>
            </a:endParaRPr>
          </a:p>
          <a:p>
            <a:pPr algn="just"/>
            <a:r>
              <a:rPr lang="en-GB" sz="800" dirty="0">
                <a:latin typeface="Arial"/>
                <a:ea typeface="+mn-lt"/>
                <a:cs typeface="Arial"/>
              </a:rPr>
              <a:t>As a final point the student can avoid unnecessary stress by making sure the retrieved information is reliable from academic and scholarly sources which has been peer reviewed by academic professionals. Non-academic sources such as newspapers, Wikipedia, tv channels and blogs are not considered reliable to be used for essays. Students that take the time to engage in reading and writing notes have a richer understanding of the topic with </a:t>
            </a:r>
            <a:r>
              <a:rPr lang="en-GB" sz="800">
                <a:latin typeface="Arial"/>
                <a:ea typeface="+mn-lt"/>
                <a:cs typeface="Arial"/>
              </a:rPr>
              <a:t>a broader</a:t>
            </a:r>
            <a:r>
              <a:rPr lang="en-GB" sz="800" dirty="0">
                <a:latin typeface="Arial"/>
                <a:ea typeface="+mn-lt"/>
                <a:cs typeface="Arial"/>
              </a:rPr>
              <a:t> range of vocabulary and this effort is identified with the work the student produces </a:t>
            </a:r>
            <a:r>
              <a:rPr lang="en-GB" sz="800" dirty="0">
                <a:latin typeface="Arial"/>
                <a:ea typeface="+mn-lt"/>
                <a:cs typeface="+mn-lt"/>
              </a:rPr>
              <a:t>(Godfrey, 2018).</a:t>
            </a:r>
          </a:p>
        </p:txBody>
      </p:sp>
      <p:sp>
        <p:nvSpPr>
          <p:cNvPr id="18" name="TextBox 17">
            <a:extLst>
              <a:ext uri="{FF2B5EF4-FFF2-40B4-BE49-F238E27FC236}">
                <a16:creationId xmlns:a16="http://schemas.microsoft.com/office/drawing/2014/main" id="{F47A3162-1E4F-4AF6-A7A0-DDC3C74A6895}"/>
              </a:ext>
            </a:extLst>
          </p:cNvPr>
          <p:cNvSpPr txBox="1"/>
          <p:nvPr/>
        </p:nvSpPr>
        <p:spPr>
          <a:xfrm>
            <a:off x="8574837" y="5052382"/>
            <a:ext cx="3562708" cy="830997"/>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800" dirty="0">
                <a:latin typeface="Arial"/>
                <a:cs typeface="Arial"/>
              </a:rPr>
              <a:t>There is no doubt that it takes many different skills to be a critical thinker. It is clear to see that these skills will take time to learn, and the student will change the thinking process to "how they think" not "what they think".</a:t>
            </a:r>
            <a:endParaRPr lang="en-US" dirty="0"/>
          </a:p>
          <a:p>
            <a:pPr algn="just"/>
            <a:r>
              <a:rPr lang="en-GB" sz="800" dirty="0">
                <a:latin typeface="Arial"/>
                <a:cs typeface="Arial"/>
              </a:rPr>
              <a:t>The one thing that is consistent throughout this topic is the need of time there is a definite need for everyone to achieve good time management from the beginning of the course and with this brings endless possibilities. </a:t>
            </a:r>
            <a:endParaRPr lang="en-GB" dirty="0"/>
          </a:p>
        </p:txBody>
      </p:sp>
      <p:pic>
        <p:nvPicPr>
          <p:cNvPr id="13" name="Picture 16" descr="Three neatly stacked books">
            <a:extLst>
              <a:ext uri="{FF2B5EF4-FFF2-40B4-BE49-F238E27FC236}">
                <a16:creationId xmlns:a16="http://schemas.microsoft.com/office/drawing/2014/main" id="{7C51D15A-7191-46C0-AF07-E040DC51EF60}"/>
              </a:ext>
            </a:extLst>
          </p:cNvPr>
          <p:cNvPicPr>
            <a:picLocks noChangeAspect="1"/>
          </p:cNvPicPr>
          <p:nvPr/>
        </p:nvPicPr>
        <p:blipFill>
          <a:blip r:embed="rId3"/>
          <a:stretch>
            <a:fillRect/>
          </a:stretch>
        </p:blipFill>
        <p:spPr>
          <a:xfrm>
            <a:off x="11208587" y="358219"/>
            <a:ext cx="989161" cy="750052"/>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1D05F8-EF68-4713-87B8-82A439F2BA32}"/>
              </a:ext>
            </a:extLst>
          </p:cNvPr>
          <p:cNvSpPr txBox="1"/>
          <p:nvPr/>
        </p:nvSpPr>
        <p:spPr>
          <a:xfrm>
            <a:off x="-5750" y="152400"/>
            <a:ext cx="12203501" cy="64556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a:latin typeface="Times New Roman"/>
                <a:cs typeface="Segoe UI"/>
              </a:rPr>
              <a:t>Hannah Chapman</a:t>
            </a:r>
            <a:r>
              <a:rPr lang="en-GB" sz="1200" dirty="0">
                <a:latin typeface="Times New Roman"/>
                <a:cs typeface="Segoe UI"/>
              </a:rPr>
              <a:t>                                                                                                               </a:t>
            </a:r>
            <a:r>
              <a:rPr lang="en-GB" sz="1200" b="1" dirty="0">
                <a:latin typeface="Times New Roman"/>
                <a:cs typeface="Segoe UI"/>
              </a:rPr>
              <a:t>  2110399</a:t>
            </a:r>
            <a:r>
              <a:rPr lang="en-GB" sz="1200" dirty="0">
                <a:latin typeface="Times New Roman"/>
                <a:cs typeface="Segoe UI"/>
              </a:rPr>
              <a:t>       </a:t>
            </a:r>
          </a:p>
          <a:p>
            <a:endParaRPr lang="en-GB" sz="1200" dirty="0">
              <a:latin typeface="Times New Roman"/>
              <a:cs typeface="Segoe UI"/>
            </a:endParaRPr>
          </a:p>
          <a:p>
            <a:r>
              <a:rPr lang="en-GB" sz="1200" u="sng">
                <a:latin typeface="Times New Roman"/>
                <a:cs typeface="Segoe UI"/>
              </a:rPr>
              <a:t>Reference List</a:t>
            </a:r>
            <a:r>
              <a:rPr lang="en-GB" sz="1200" dirty="0">
                <a:latin typeface="Times New Roman"/>
                <a:cs typeface="Segoe UI"/>
              </a:rPr>
              <a:t> </a:t>
            </a:r>
            <a:r>
              <a:rPr lang="en-GB" sz="1200" dirty="0">
                <a:latin typeface="Times New Roman"/>
                <a:cs typeface="Times New Roman"/>
              </a:rPr>
              <a:t> </a:t>
            </a:r>
            <a:endParaRPr lang="en-US" dirty="0">
              <a:cs typeface="Calibri" panose="020F0502020204030204"/>
            </a:endParaRPr>
          </a:p>
          <a:p>
            <a:endParaRPr lang="en-GB" sz="1200">
              <a:latin typeface="Times New Roman"/>
              <a:cs typeface="Segoe UI"/>
            </a:endParaRPr>
          </a:p>
          <a:p>
            <a:r>
              <a:rPr lang="en-GB" sz="1200">
                <a:latin typeface="Times New Roman"/>
                <a:cs typeface="Segoe UI"/>
              </a:rPr>
              <a:t>Bassot, B., 2020. </a:t>
            </a:r>
            <a:r>
              <a:rPr lang="en-GB" sz="1200" i="1">
                <a:latin typeface="Times New Roman"/>
                <a:cs typeface="Segoe UI"/>
              </a:rPr>
              <a:t>The Reflective Journal</a:t>
            </a:r>
            <a:r>
              <a:rPr lang="en-GB" sz="1200">
                <a:latin typeface="Times New Roman"/>
                <a:cs typeface="Segoe UI"/>
              </a:rPr>
              <a:t>. 3rd ed. London: Red Globe Press, p.8. </a:t>
            </a:r>
          </a:p>
          <a:p>
            <a:endParaRPr lang="en-GB" sz="1200" dirty="0">
              <a:latin typeface="Times New Roman"/>
              <a:cs typeface="Segoe UI"/>
            </a:endParaRPr>
          </a:p>
          <a:p>
            <a:r>
              <a:rPr lang="en-GB" sz="1100">
                <a:latin typeface="Times New Roman"/>
                <a:cs typeface="Segoe UI"/>
              </a:rPr>
              <a:t>Bedford, D. and Wilson, E., 2009. </a:t>
            </a:r>
            <a:r>
              <a:rPr lang="en-GB" sz="1100" i="1">
                <a:latin typeface="Times New Roman"/>
                <a:cs typeface="Segoe UI"/>
              </a:rPr>
              <a:t>Study skills for part-time students, </a:t>
            </a:r>
            <a:r>
              <a:rPr lang="en-GB" sz="1100">
                <a:latin typeface="Times New Roman"/>
                <a:cs typeface="Segoe UI"/>
              </a:rPr>
              <a:t>London: Pearson Longman, pp.11-13. </a:t>
            </a:r>
          </a:p>
          <a:p>
            <a:endParaRPr lang="en-GB" sz="1100" dirty="0">
              <a:latin typeface="Times New Roman"/>
              <a:cs typeface="Segoe UI"/>
            </a:endParaRPr>
          </a:p>
          <a:p>
            <a:r>
              <a:rPr lang="en-GB" sz="1100">
                <a:latin typeface="Times New Roman"/>
                <a:cs typeface="Segoe UI"/>
              </a:rPr>
              <a:t>Burroughs, C., 2019. </a:t>
            </a:r>
            <a:r>
              <a:rPr lang="en-GB" sz="1100" i="1">
                <a:latin typeface="Times New Roman"/>
                <a:cs typeface="Segoe UI"/>
              </a:rPr>
              <a:t>The Return to Study Handbook: Study Skills for Mature, Distance, and Workplace Learners</a:t>
            </a:r>
            <a:r>
              <a:rPr lang="en-GB" sz="1100">
                <a:latin typeface="Times New Roman"/>
                <a:cs typeface="Segoe UI"/>
              </a:rPr>
              <a:t>. London, England: Kogan Page, p.100. </a:t>
            </a:r>
          </a:p>
          <a:p>
            <a:endParaRPr lang="en-GB" sz="1100" dirty="0">
              <a:latin typeface="Times New Roman"/>
              <a:cs typeface="Segoe UI"/>
            </a:endParaRPr>
          </a:p>
          <a:p>
            <a:r>
              <a:rPr lang="en-GB" sz="1200">
                <a:latin typeface="Times New Roman"/>
                <a:cs typeface="Segoe UI"/>
              </a:rPr>
              <a:t>Cadiat, A., Probert, C. and Pichere, P., 2015. </a:t>
            </a:r>
            <a:r>
              <a:rPr lang="en-GB" sz="1200" i="1">
                <a:latin typeface="Times New Roman"/>
                <a:cs typeface="Segoe UI"/>
              </a:rPr>
              <a:t>Maslow's hierarchy of needs.</a:t>
            </a:r>
            <a:r>
              <a:rPr lang="en-GB" sz="1200">
                <a:latin typeface="Times New Roman"/>
                <a:cs typeface="Segoe UI"/>
              </a:rPr>
              <a:t> 1st ed. Lemaitre Publishing, pp.8-11. </a:t>
            </a:r>
          </a:p>
          <a:p>
            <a:endParaRPr lang="en-GB" sz="1200" dirty="0">
              <a:latin typeface="Times New Roman"/>
              <a:cs typeface="Segoe UI"/>
            </a:endParaRPr>
          </a:p>
          <a:p>
            <a:r>
              <a:rPr lang="en-GB" sz="1200">
                <a:latin typeface="Times New Roman"/>
                <a:cs typeface="Segoe UI"/>
              </a:rPr>
              <a:t>Cottrell, S., 2017. </a:t>
            </a:r>
            <a:r>
              <a:rPr lang="en-GB" sz="1200" i="1">
                <a:latin typeface="Times New Roman"/>
                <a:cs typeface="Segoe UI"/>
              </a:rPr>
              <a:t>Critical Thinking Skills</a:t>
            </a:r>
            <a:r>
              <a:rPr lang="en-GB" sz="1200">
                <a:latin typeface="Times New Roman"/>
                <a:cs typeface="Segoe UI"/>
              </a:rPr>
              <a:t>. 3rd ed. London: Palgrave Macmillan, pp.5-7. </a:t>
            </a:r>
          </a:p>
          <a:p>
            <a:endParaRPr lang="en-GB" sz="1200" dirty="0">
              <a:latin typeface="Times New Roman"/>
              <a:cs typeface="Segoe UI"/>
            </a:endParaRPr>
          </a:p>
          <a:p>
            <a:r>
              <a:rPr lang="en-GB" sz="1200">
                <a:latin typeface="Times New Roman"/>
                <a:cs typeface="Segoe UI"/>
              </a:rPr>
              <a:t>Cottrell, S., 2019. </a:t>
            </a:r>
            <a:r>
              <a:rPr lang="en-GB" sz="1200" i="1">
                <a:latin typeface="Times New Roman"/>
                <a:cs typeface="Segoe UI"/>
              </a:rPr>
              <a:t>The study skills handbook.</a:t>
            </a:r>
            <a:r>
              <a:rPr lang="en-GB" sz="1200">
                <a:latin typeface="Times New Roman"/>
                <a:cs typeface="Segoe UI"/>
              </a:rPr>
              <a:t> 5th ed. London: Red Globe Press, pp.6-23 </a:t>
            </a:r>
          </a:p>
          <a:p>
            <a:endParaRPr lang="en-GB" sz="1200" dirty="0">
              <a:latin typeface="Times New Roman"/>
              <a:cs typeface="Segoe UI"/>
            </a:endParaRPr>
          </a:p>
          <a:p>
            <a:r>
              <a:rPr lang="en-GB" sz="1200">
                <a:latin typeface="Times New Roman"/>
                <a:cs typeface="Segoe UI"/>
              </a:rPr>
              <a:t>Dwyer, C., 2017. </a:t>
            </a:r>
            <a:r>
              <a:rPr lang="en-GB" sz="1200" i="1">
                <a:latin typeface="Times New Roman"/>
                <a:cs typeface="Segoe UI"/>
              </a:rPr>
              <a:t>Critical Thinking Conceptual Perspectives and Practical Guidelines</a:t>
            </a:r>
            <a:r>
              <a:rPr lang="en-GB" sz="1200">
                <a:latin typeface="Times New Roman"/>
                <a:cs typeface="Segoe UI"/>
              </a:rPr>
              <a:t>. 1st ed. Cambridge University, pp.7-9. </a:t>
            </a:r>
            <a:endParaRPr lang="en-GB">
              <a:latin typeface="Calibri" panose="020F0502020204030204"/>
              <a:cs typeface="Calibri" panose="020F0502020204030204"/>
            </a:endParaRPr>
          </a:p>
          <a:p>
            <a:endParaRPr lang="en-GB" sz="1200" dirty="0">
              <a:latin typeface="Times New Roman"/>
              <a:cs typeface="Segoe UI"/>
            </a:endParaRPr>
          </a:p>
          <a:p>
            <a:r>
              <a:rPr lang="en-GB" sz="1200">
                <a:latin typeface="Times New Roman"/>
                <a:cs typeface="Segoe UI"/>
              </a:rPr>
              <a:t>Fenwick, A., 2017. </a:t>
            </a:r>
            <a:r>
              <a:rPr lang="en-GB" sz="1200" i="1">
                <a:latin typeface="Times New Roman"/>
                <a:cs typeface="Segoe UI"/>
              </a:rPr>
              <a:t>A Reflective Mindset – The Secret to a Better and Longer Life</a:t>
            </a:r>
            <a:r>
              <a:rPr lang="en-GB" sz="1200">
                <a:latin typeface="Times New Roman"/>
                <a:cs typeface="Segoe UI"/>
              </a:rPr>
              <a:t>. [video] Available at: &lt;https://www.youtube.com/watch?v=YM1yPq0Q_MM&gt; [Accessed 19 September 2021].</a:t>
            </a:r>
          </a:p>
          <a:p>
            <a:endParaRPr lang="en-GB" sz="1200" dirty="0">
              <a:latin typeface="Times New Roman"/>
              <a:cs typeface="Segoe UI"/>
            </a:endParaRPr>
          </a:p>
          <a:p>
            <a:r>
              <a:rPr lang="en-GB" sz="1200">
                <a:latin typeface="Times New Roman"/>
                <a:cs typeface="Segoe UI"/>
              </a:rPr>
              <a:t>Forsyth, P., 2013. </a:t>
            </a:r>
            <a:r>
              <a:rPr lang="en-GB" sz="1200" i="1">
                <a:latin typeface="Times New Roman"/>
                <a:cs typeface="Segoe UI"/>
              </a:rPr>
              <a:t>Chapter 02: First steps towards effective time management.</a:t>
            </a:r>
            <a:r>
              <a:rPr lang="en-GB" sz="1200">
                <a:latin typeface="Times New Roman"/>
                <a:cs typeface="Segoe UI"/>
              </a:rPr>
              <a:t>3</a:t>
            </a:r>
            <a:r>
              <a:rPr lang="en-GB" sz="950" baseline="30000">
                <a:latin typeface="Times New Roman"/>
                <a:cs typeface="Segoe UI"/>
              </a:rPr>
              <a:t>rd</a:t>
            </a:r>
            <a:r>
              <a:rPr lang="en-GB" sz="1200">
                <a:latin typeface="Times New Roman"/>
                <a:cs typeface="Segoe UI"/>
              </a:rPr>
              <a:t> edition edn. London: Kogan Page Ltd, </a:t>
            </a:r>
            <a:endParaRPr lang="en-GB">
              <a:latin typeface="Calibri" panose="020F0502020204030204"/>
              <a:cs typeface="Calibri" panose="020F0502020204030204"/>
            </a:endParaRPr>
          </a:p>
          <a:p>
            <a:endParaRPr lang="en-GB" sz="1200" dirty="0">
              <a:solidFill>
                <a:srgbClr val="000000"/>
              </a:solidFill>
              <a:latin typeface="Times New Roman"/>
              <a:cs typeface="Segoe UI"/>
            </a:endParaRPr>
          </a:p>
          <a:p>
            <a:r>
              <a:rPr lang="en-GB" sz="1200">
                <a:solidFill>
                  <a:srgbClr val="3A3A3A"/>
                </a:solidFill>
                <a:latin typeface="Times New Roman"/>
                <a:cs typeface="Segoe UI"/>
              </a:rPr>
              <a:t>Giancarlo, C. A., &amp; Facione, P. A. (2001).</a:t>
            </a:r>
            <a:r>
              <a:rPr lang="en-GB" sz="1200" i="1">
                <a:solidFill>
                  <a:srgbClr val="3A3A3A"/>
                </a:solidFill>
                <a:latin typeface="Times New Roman"/>
                <a:cs typeface="Segoe UI"/>
              </a:rPr>
              <a:t> A Look Across Four Years at the Disposition Toward Critical Thinking Among Undergraduate Students. The Journal of General Education </a:t>
            </a:r>
            <a:r>
              <a:rPr lang="en-GB" sz="1200">
                <a:solidFill>
                  <a:srgbClr val="3A3A3A"/>
                </a:solidFill>
                <a:latin typeface="Times New Roman"/>
                <a:cs typeface="Segoe UI"/>
              </a:rPr>
              <a:t>(University Park, Pa.), 50(1), 29–55. </a:t>
            </a:r>
          </a:p>
          <a:p>
            <a:endParaRPr lang="en-GB" sz="1200" dirty="0">
              <a:solidFill>
                <a:srgbClr val="3A3A3A"/>
              </a:solidFill>
              <a:latin typeface="Times New Roman"/>
              <a:cs typeface="Segoe UI"/>
            </a:endParaRPr>
          </a:p>
          <a:p>
            <a:r>
              <a:rPr lang="en-GB" sz="1200">
                <a:latin typeface="Times New Roman"/>
                <a:cs typeface="Segoe UI"/>
              </a:rPr>
              <a:t>Godfrey, J., 2018. </a:t>
            </a:r>
            <a:r>
              <a:rPr lang="en-GB" sz="1200" i="1">
                <a:latin typeface="Times New Roman"/>
                <a:cs typeface="Segoe UI"/>
              </a:rPr>
              <a:t>How to Use your Reading in your Essays</a:t>
            </a:r>
            <a:r>
              <a:rPr lang="en-GB" sz="1200">
                <a:latin typeface="Times New Roman"/>
                <a:cs typeface="Segoe UI"/>
              </a:rPr>
              <a:t>. 3rd ed. London: Palgrave, p.23</a:t>
            </a:r>
            <a:r>
              <a:rPr lang="en-GB" sz="950">
                <a:latin typeface="Open Sans"/>
                <a:cs typeface="Segoe UI"/>
              </a:rPr>
              <a:t>. </a:t>
            </a:r>
            <a:endParaRPr lang="en-GB" sz="950">
              <a:latin typeface="Open Sans"/>
              <a:ea typeface="Open Sans"/>
              <a:cs typeface="Segoe UI"/>
            </a:endParaRPr>
          </a:p>
          <a:p>
            <a:endParaRPr lang="en-GB" sz="950" dirty="0">
              <a:latin typeface="Open Sans"/>
              <a:ea typeface="Open Sans"/>
              <a:cs typeface="Segoe UI"/>
            </a:endParaRPr>
          </a:p>
          <a:p>
            <a:r>
              <a:rPr lang="en-GB" sz="1200">
                <a:latin typeface="Times New Roman"/>
                <a:cs typeface="Segoe UI"/>
              </a:rPr>
              <a:t>Haber, J., 2020. </a:t>
            </a:r>
            <a:r>
              <a:rPr lang="en-GB" sz="1200" i="1">
                <a:latin typeface="Times New Roman"/>
                <a:cs typeface="Segoe UI"/>
              </a:rPr>
              <a:t>Critical thinking. Cambridge</a:t>
            </a:r>
            <a:r>
              <a:rPr lang="en-GB" sz="1200">
                <a:latin typeface="Times New Roman"/>
                <a:cs typeface="Segoe UI"/>
              </a:rPr>
              <a:t>, Massachusetts ; London, England : The MIT Press Creation Date, pp.37-39. </a:t>
            </a:r>
          </a:p>
          <a:p>
            <a:endParaRPr lang="en-GB" sz="1200" dirty="0">
              <a:latin typeface="Times New Roman"/>
              <a:cs typeface="Segoe UI"/>
            </a:endParaRPr>
          </a:p>
          <a:p>
            <a:r>
              <a:rPr lang="en-GB" sz="1200">
                <a:latin typeface="Times New Roman"/>
                <a:cs typeface="Segoe UI"/>
              </a:rPr>
              <a:t>McMillan, K. and Weyers, J., 2012. </a:t>
            </a:r>
            <a:r>
              <a:rPr lang="en-GB" sz="1200" i="1">
                <a:latin typeface="Times New Roman"/>
                <a:cs typeface="Segoe UI"/>
              </a:rPr>
              <a:t>The study skills book</a:t>
            </a:r>
            <a:r>
              <a:rPr lang="en-GB" sz="1200">
                <a:latin typeface="Times New Roman"/>
                <a:cs typeface="Segoe UI"/>
              </a:rPr>
              <a:t>. 3rd ed. London: Pearson Education, p.95. </a:t>
            </a:r>
          </a:p>
          <a:p>
            <a:endParaRPr lang="en-GB" sz="1200" dirty="0">
              <a:latin typeface="Times New Roman"/>
              <a:cs typeface="Segoe UI"/>
            </a:endParaRPr>
          </a:p>
          <a:p>
            <a:r>
              <a:rPr lang="en-GB" sz="1200">
                <a:latin typeface="Times New Roman"/>
                <a:cs typeface="Segoe UI"/>
              </a:rPr>
              <a:t>Savitsky, Y., 2019. </a:t>
            </a:r>
            <a:r>
              <a:rPr lang="en-GB" sz="1200" i="1">
                <a:latin typeface="Times New Roman"/>
                <a:cs typeface="Segoe UI"/>
              </a:rPr>
              <a:t>How a student changed her study habits by setting goals and managing time</a:t>
            </a:r>
            <a:r>
              <a:rPr lang="en-GB" sz="1200">
                <a:latin typeface="Times New Roman"/>
                <a:cs typeface="Segoe UI"/>
              </a:rPr>
              <a:t>. [video] Available at: &lt;https://www.youtube.com/watch?v=z7e7gtU3PHY&gt; [Accessed 13 September 2021]. </a:t>
            </a:r>
          </a:p>
          <a:p>
            <a:pPr algn="just"/>
            <a:endParaRPr lang="en-GB" sz="1200">
              <a:latin typeface="Times New Roman"/>
              <a:cs typeface="Segoe UI"/>
            </a:endParaRPr>
          </a:p>
          <a:p>
            <a:pPr algn="just"/>
            <a:endParaRPr lang="en-GB" sz="1200">
              <a:solidFill>
                <a:srgbClr val="555555"/>
              </a:solidFill>
              <a:latin typeface="Times New Roman"/>
              <a:cs typeface="Segoe UI"/>
            </a:endParaRPr>
          </a:p>
        </p:txBody>
      </p:sp>
    </p:spTree>
    <p:extLst>
      <p:ext uri="{BB962C8B-B14F-4D97-AF65-F5344CB8AC3E}">
        <p14:creationId xmlns:p14="http://schemas.microsoft.com/office/powerpoint/2010/main" val="239747390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THE SKILLS AND QUALITIES THAT INFLUENCE THE DEVELOPMENT OF CRITICAL THINKING IN EDUCATION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5544</cp:revision>
  <dcterms:created xsi:type="dcterms:W3CDTF">2021-09-02T13:43:06Z</dcterms:created>
  <dcterms:modified xsi:type="dcterms:W3CDTF">2021-09-20T02:35:10Z</dcterms:modified>
</cp:coreProperties>
</file>