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30"/>
  </p:notesMasterIdLst>
  <p:handoutMasterIdLst>
    <p:handoutMasterId r:id="rId31"/>
  </p:handoutMasterIdLst>
  <p:sldIdLst>
    <p:sldId id="332" r:id="rId5"/>
    <p:sldId id="380" r:id="rId6"/>
    <p:sldId id="417" r:id="rId7"/>
    <p:sldId id="418" r:id="rId8"/>
    <p:sldId id="419" r:id="rId9"/>
    <p:sldId id="420" r:id="rId10"/>
    <p:sldId id="395" r:id="rId11"/>
    <p:sldId id="396" r:id="rId12"/>
    <p:sldId id="397" r:id="rId13"/>
    <p:sldId id="398" r:id="rId14"/>
    <p:sldId id="421" r:id="rId15"/>
    <p:sldId id="422" r:id="rId16"/>
    <p:sldId id="423" r:id="rId17"/>
    <p:sldId id="424" r:id="rId18"/>
    <p:sldId id="425" r:id="rId19"/>
    <p:sldId id="426" r:id="rId20"/>
    <p:sldId id="427" r:id="rId21"/>
    <p:sldId id="428" r:id="rId22"/>
    <p:sldId id="429" r:id="rId23"/>
    <p:sldId id="430" r:id="rId24"/>
    <p:sldId id="431" r:id="rId25"/>
    <p:sldId id="432" r:id="rId26"/>
    <p:sldId id="433" r:id="rId27"/>
    <p:sldId id="369" r:id="rId28"/>
    <p:sldId id="393" r:id="rId29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582" autoAdjust="0"/>
    <p:restoredTop sz="94576" autoAdjust="0"/>
  </p:normalViewPr>
  <p:slideViewPr>
    <p:cSldViewPr>
      <p:cViewPr varScale="1">
        <p:scale>
          <a:sx n="70" d="100"/>
          <a:sy n="70" d="100"/>
        </p:scale>
        <p:origin x="1632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F0916F-5E50-4736-AF54-43775EB480FA}" type="doc">
      <dgm:prSet loTypeId="urn:microsoft.com/office/officeart/2005/8/layout/default#1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25F6DE34-CCE1-4131-A22B-97577B5CBE50}">
      <dgm:prSet/>
      <dgm:spPr/>
      <dgm:t>
        <a:bodyPr/>
        <a:lstStyle/>
        <a:p>
          <a:r>
            <a:rPr lang="en-US" b="0" dirty="0">
              <a:latin typeface="Gisha" panose="020B0502040204020203" pitchFamily="34" charset="-79"/>
              <a:cs typeface="Gisha" panose="020B0502040204020203" pitchFamily="34" charset="-79"/>
            </a:rPr>
            <a:t>Roles of employees and managers</a:t>
          </a:r>
        </a:p>
      </dgm:t>
    </dgm:pt>
    <dgm:pt modelId="{49E6C688-9AE1-4AD7-A05F-56EFD855E6F3}" type="parTrans" cxnId="{D80F6905-4A5B-48B2-9B7D-B0396B79DBC0}">
      <dgm:prSet/>
      <dgm:spPr/>
      <dgm:t>
        <a:bodyPr/>
        <a:lstStyle/>
        <a:p>
          <a:endParaRPr lang="en-US"/>
        </a:p>
      </dgm:t>
    </dgm:pt>
    <dgm:pt modelId="{F4F1D56C-04DA-408F-AC2A-9A782DD7484B}" type="sibTrans" cxnId="{D80F6905-4A5B-48B2-9B7D-B0396B79DBC0}">
      <dgm:prSet/>
      <dgm:spPr/>
      <dgm:t>
        <a:bodyPr/>
        <a:lstStyle/>
        <a:p>
          <a:endParaRPr lang="en-US"/>
        </a:p>
      </dgm:t>
    </dgm:pt>
    <dgm:pt modelId="{57AFAEA2-BC21-48FC-B9F5-2E8275A3D185}">
      <dgm:prSet/>
      <dgm:spPr/>
      <dgm:t>
        <a:bodyPr/>
        <a:lstStyle/>
        <a:p>
          <a:r>
            <a:rPr lang="en-US" b="0" dirty="0">
              <a:latin typeface="Gisha" panose="020B0502040204020203" pitchFamily="34" charset="-79"/>
              <a:cs typeface="Gisha" panose="020B0502040204020203" pitchFamily="34" charset="-79"/>
            </a:rPr>
            <a:t>Top management support</a:t>
          </a:r>
        </a:p>
      </dgm:t>
    </dgm:pt>
    <dgm:pt modelId="{E8ABE40A-3700-4031-B06E-7CA1C3A86668}" type="parTrans" cxnId="{F7BE96D1-3099-49AD-BBAB-99322E6A77C0}">
      <dgm:prSet/>
      <dgm:spPr/>
      <dgm:t>
        <a:bodyPr/>
        <a:lstStyle/>
        <a:p>
          <a:endParaRPr lang="en-US"/>
        </a:p>
      </dgm:t>
    </dgm:pt>
    <dgm:pt modelId="{3CE63BB3-525E-48B1-B716-AE137F202205}" type="sibTrans" cxnId="{F7BE96D1-3099-49AD-BBAB-99322E6A77C0}">
      <dgm:prSet/>
      <dgm:spPr/>
      <dgm:t>
        <a:bodyPr/>
        <a:lstStyle/>
        <a:p>
          <a:endParaRPr lang="en-US"/>
        </a:p>
      </dgm:t>
    </dgm:pt>
    <dgm:pt modelId="{48AF8BA3-F0D5-4D18-B1F0-291C83330BEC}">
      <dgm:prSet/>
      <dgm:spPr/>
      <dgm:t>
        <a:bodyPr/>
        <a:lstStyle/>
        <a:p>
          <a:r>
            <a:rPr lang="en-US" b="0" dirty="0">
              <a:latin typeface="Gisha" panose="020B0502040204020203" pitchFamily="34" charset="-79"/>
              <a:cs typeface="Gisha" panose="020B0502040204020203" pitchFamily="34" charset="-79"/>
            </a:rPr>
            <a:t>Integration of business units</a:t>
          </a:r>
        </a:p>
      </dgm:t>
    </dgm:pt>
    <dgm:pt modelId="{F4F04F66-6265-4068-A0D5-CE33018A5041}" type="parTrans" cxnId="{B8987CFF-5D4C-4144-9409-5A4A50AC1B4B}">
      <dgm:prSet/>
      <dgm:spPr/>
      <dgm:t>
        <a:bodyPr/>
        <a:lstStyle/>
        <a:p>
          <a:endParaRPr lang="en-US"/>
        </a:p>
      </dgm:t>
    </dgm:pt>
    <dgm:pt modelId="{FDF7B7FC-9549-4BA0-B7D8-9459287C5845}" type="sibTrans" cxnId="{B8987CFF-5D4C-4144-9409-5A4A50AC1B4B}">
      <dgm:prSet/>
      <dgm:spPr/>
      <dgm:t>
        <a:bodyPr/>
        <a:lstStyle/>
        <a:p>
          <a:endParaRPr lang="en-US"/>
        </a:p>
      </dgm:t>
    </dgm:pt>
    <dgm:pt modelId="{4C147BF5-FF17-4387-ADE1-21374698BD27}">
      <dgm:prSet/>
      <dgm:spPr/>
      <dgm:t>
        <a:bodyPr/>
        <a:lstStyle/>
        <a:p>
          <a:r>
            <a:rPr lang="en-US" b="0" dirty="0">
              <a:latin typeface="Gisha" panose="020B0502040204020203" pitchFamily="34" charset="-79"/>
              <a:cs typeface="Gisha" panose="020B0502040204020203" pitchFamily="34" charset="-79"/>
            </a:rPr>
            <a:t>Global presence</a:t>
          </a:r>
        </a:p>
      </dgm:t>
    </dgm:pt>
    <dgm:pt modelId="{2BD59B92-EFC0-4CAE-B7DB-9BA45A21E08A}" type="parTrans" cxnId="{1302F06C-1640-446B-B538-27C39B304E14}">
      <dgm:prSet/>
      <dgm:spPr/>
      <dgm:t>
        <a:bodyPr/>
        <a:lstStyle/>
        <a:p>
          <a:endParaRPr lang="en-US"/>
        </a:p>
      </dgm:t>
    </dgm:pt>
    <dgm:pt modelId="{79C54BDD-D275-4F4F-ACFF-29AE82203E20}" type="sibTrans" cxnId="{1302F06C-1640-446B-B538-27C39B304E14}">
      <dgm:prSet/>
      <dgm:spPr/>
      <dgm:t>
        <a:bodyPr/>
        <a:lstStyle/>
        <a:p>
          <a:endParaRPr lang="en-US"/>
        </a:p>
      </dgm:t>
    </dgm:pt>
    <dgm:pt modelId="{5EA32823-3955-4352-BB43-7ABE6B6F3E17}">
      <dgm:prSet/>
      <dgm:spPr/>
      <dgm:t>
        <a:bodyPr/>
        <a:lstStyle/>
        <a:p>
          <a:r>
            <a:rPr lang="en-US" b="0" dirty="0">
              <a:latin typeface="Gisha" panose="020B0502040204020203" pitchFamily="34" charset="-79"/>
              <a:cs typeface="Gisha" panose="020B0502040204020203" pitchFamily="34" charset="-79"/>
            </a:rPr>
            <a:t>Business conditions</a:t>
          </a:r>
        </a:p>
      </dgm:t>
    </dgm:pt>
    <dgm:pt modelId="{C09432B3-6625-4D39-9173-68A5AEED5C52}" type="parTrans" cxnId="{5175410A-280F-44B3-87F9-EF42FF44C279}">
      <dgm:prSet/>
      <dgm:spPr/>
      <dgm:t>
        <a:bodyPr/>
        <a:lstStyle/>
        <a:p>
          <a:endParaRPr lang="en-US"/>
        </a:p>
      </dgm:t>
    </dgm:pt>
    <dgm:pt modelId="{72BF824D-6EF1-4287-9232-0CC56FED1286}" type="sibTrans" cxnId="{5175410A-280F-44B3-87F9-EF42FF44C279}">
      <dgm:prSet/>
      <dgm:spPr/>
      <dgm:t>
        <a:bodyPr/>
        <a:lstStyle/>
        <a:p>
          <a:endParaRPr lang="en-US"/>
        </a:p>
      </dgm:t>
    </dgm:pt>
    <dgm:pt modelId="{8C6A1273-8848-40FA-91A6-0E49BF8DED6C}">
      <dgm:prSet/>
      <dgm:spPr/>
      <dgm:t>
        <a:bodyPr/>
        <a:lstStyle/>
        <a:p>
          <a:r>
            <a:rPr lang="en-US" b="0" dirty="0">
              <a:latin typeface="Gisha" panose="020B0502040204020203" pitchFamily="34" charset="-79"/>
              <a:cs typeface="Gisha" panose="020B0502040204020203" pitchFamily="34" charset="-79"/>
            </a:rPr>
            <a:t>Other HRM practices</a:t>
          </a:r>
        </a:p>
      </dgm:t>
    </dgm:pt>
    <dgm:pt modelId="{2D261511-1D02-4931-B2E8-C1E56B575589}" type="parTrans" cxnId="{7A9E2CAB-D258-4A39-AAF5-CC2CFF11A09D}">
      <dgm:prSet/>
      <dgm:spPr/>
      <dgm:t>
        <a:bodyPr/>
        <a:lstStyle/>
        <a:p>
          <a:endParaRPr lang="en-US"/>
        </a:p>
      </dgm:t>
    </dgm:pt>
    <dgm:pt modelId="{FA224474-BB7B-4DC3-A556-9D27A7110644}" type="sibTrans" cxnId="{7A9E2CAB-D258-4A39-AAF5-CC2CFF11A09D}">
      <dgm:prSet/>
      <dgm:spPr/>
      <dgm:t>
        <a:bodyPr/>
        <a:lstStyle/>
        <a:p>
          <a:endParaRPr lang="en-US"/>
        </a:p>
      </dgm:t>
    </dgm:pt>
    <dgm:pt modelId="{B3D42DB7-0CC5-43B3-9DE0-61291DAD5D25}">
      <dgm:prSet/>
      <dgm:spPr/>
      <dgm:t>
        <a:bodyPr/>
        <a:lstStyle/>
        <a:p>
          <a:r>
            <a:rPr lang="en-US" b="0" dirty="0">
              <a:latin typeface="Gisha" panose="020B0502040204020203" pitchFamily="34" charset="-79"/>
              <a:cs typeface="Gisha" panose="020B0502040204020203" pitchFamily="34" charset="-79"/>
            </a:rPr>
            <a:t>Strategic value of jobs and employee uniqueness</a:t>
          </a:r>
        </a:p>
      </dgm:t>
    </dgm:pt>
    <dgm:pt modelId="{A8584A68-5395-440B-96A2-5547D918EE9E}" type="parTrans" cxnId="{CABCC5E8-DBC8-4A76-9F66-572D3B48C395}">
      <dgm:prSet/>
      <dgm:spPr/>
      <dgm:t>
        <a:bodyPr/>
        <a:lstStyle/>
        <a:p>
          <a:endParaRPr lang="en-US"/>
        </a:p>
      </dgm:t>
    </dgm:pt>
    <dgm:pt modelId="{EA31320F-7E56-48B4-9DAD-B6BA0B2A8350}" type="sibTrans" cxnId="{CABCC5E8-DBC8-4A76-9F66-572D3B48C395}">
      <dgm:prSet/>
      <dgm:spPr/>
      <dgm:t>
        <a:bodyPr/>
        <a:lstStyle/>
        <a:p>
          <a:endParaRPr lang="en-US"/>
        </a:p>
      </dgm:t>
    </dgm:pt>
    <dgm:pt modelId="{A3F6A980-9F8D-4B17-BC0B-26B676A0EFD3}">
      <dgm:prSet/>
      <dgm:spPr/>
      <dgm:t>
        <a:bodyPr/>
        <a:lstStyle/>
        <a:p>
          <a:r>
            <a:rPr lang="en-US" b="0" dirty="0">
              <a:latin typeface="Gisha" panose="020B0502040204020203" pitchFamily="34" charset="-79"/>
              <a:cs typeface="Gisha" panose="020B0502040204020203" pitchFamily="34" charset="-79"/>
            </a:rPr>
            <a:t>Unionization</a:t>
          </a:r>
        </a:p>
      </dgm:t>
    </dgm:pt>
    <dgm:pt modelId="{2666AE36-289D-4055-AD87-D2B80700933F}" type="parTrans" cxnId="{E506DDDA-DC6C-49D8-BD9A-F411B0B16C3B}">
      <dgm:prSet/>
      <dgm:spPr/>
      <dgm:t>
        <a:bodyPr/>
        <a:lstStyle/>
        <a:p>
          <a:endParaRPr lang="en-US"/>
        </a:p>
      </dgm:t>
    </dgm:pt>
    <dgm:pt modelId="{B971A959-392D-468D-8CD6-3689E8C8BF36}" type="sibTrans" cxnId="{E506DDDA-DC6C-49D8-BD9A-F411B0B16C3B}">
      <dgm:prSet/>
      <dgm:spPr/>
      <dgm:t>
        <a:bodyPr/>
        <a:lstStyle/>
        <a:p>
          <a:endParaRPr lang="en-US"/>
        </a:p>
      </dgm:t>
    </dgm:pt>
    <dgm:pt modelId="{512E7B23-05A0-4D77-84EB-8BF8FCD8B8A2}">
      <dgm:prSet/>
      <dgm:spPr/>
      <dgm:t>
        <a:bodyPr/>
        <a:lstStyle/>
        <a:p>
          <a:r>
            <a:rPr lang="en-US" b="0" dirty="0">
              <a:latin typeface="Gisha" panose="020B0502040204020203" pitchFamily="34" charset="-79"/>
              <a:cs typeface="Gisha" panose="020B0502040204020203" pitchFamily="34" charset="-79"/>
            </a:rPr>
            <a:t>Staff involvement</a:t>
          </a:r>
        </a:p>
      </dgm:t>
    </dgm:pt>
    <dgm:pt modelId="{4F87A29A-E071-4764-AC6B-B225C81D2F92}" type="parTrans" cxnId="{AB18F016-F569-49FD-AEB3-84C71F1D1E1D}">
      <dgm:prSet/>
      <dgm:spPr/>
      <dgm:t>
        <a:bodyPr/>
        <a:lstStyle/>
        <a:p>
          <a:endParaRPr lang="en-US"/>
        </a:p>
      </dgm:t>
    </dgm:pt>
    <dgm:pt modelId="{62AFBD7A-4768-497C-9AFE-14D46656FE3D}" type="sibTrans" cxnId="{AB18F016-F569-49FD-AEB3-84C71F1D1E1D}">
      <dgm:prSet/>
      <dgm:spPr/>
      <dgm:t>
        <a:bodyPr/>
        <a:lstStyle/>
        <a:p>
          <a:endParaRPr lang="en-US"/>
        </a:p>
      </dgm:t>
    </dgm:pt>
    <dgm:pt modelId="{A1516013-0E6A-4F2B-97F0-BCED9687E25C}" type="pres">
      <dgm:prSet presAssocID="{58F0916F-5E50-4736-AF54-43775EB480FA}" presName="diagram" presStyleCnt="0">
        <dgm:presLayoutVars>
          <dgm:dir/>
          <dgm:resizeHandles val="exact"/>
        </dgm:presLayoutVars>
      </dgm:prSet>
      <dgm:spPr/>
    </dgm:pt>
    <dgm:pt modelId="{075BB219-1EE8-45D5-AB48-80DC445D481B}" type="pres">
      <dgm:prSet presAssocID="{25F6DE34-CCE1-4131-A22B-97577B5CBE50}" presName="node" presStyleLbl="node1" presStyleIdx="0" presStyleCnt="9">
        <dgm:presLayoutVars>
          <dgm:bulletEnabled val="1"/>
        </dgm:presLayoutVars>
      </dgm:prSet>
      <dgm:spPr/>
    </dgm:pt>
    <dgm:pt modelId="{16BCC89E-E29A-4D43-8578-5D55FC5E1220}" type="pres">
      <dgm:prSet presAssocID="{F4F1D56C-04DA-408F-AC2A-9A782DD7484B}" presName="sibTrans" presStyleCnt="0"/>
      <dgm:spPr/>
    </dgm:pt>
    <dgm:pt modelId="{91A70274-DFA6-4682-B734-7EABC380D772}" type="pres">
      <dgm:prSet presAssocID="{57AFAEA2-BC21-48FC-B9F5-2E8275A3D185}" presName="node" presStyleLbl="node1" presStyleIdx="1" presStyleCnt="9">
        <dgm:presLayoutVars>
          <dgm:bulletEnabled val="1"/>
        </dgm:presLayoutVars>
      </dgm:prSet>
      <dgm:spPr/>
    </dgm:pt>
    <dgm:pt modelId="{13E33D7B-1883-47B6-8F0C-149E80ACFCBF}" type="pres">
      <dgm:prSet presAssocID="{3CE63BB3-525E-48B1-B716-AE137F202205}" presName="sibTrans" presStyleCnt="0"/>
      <dgm:spPr/>
    </dgm:pt>
    <dgm:pt modelId="{AC113EFE-34F5-4BF4-906A-789B092B0381}" type="pres">
      <dgm:prSet presAssocID="{48AF8BA3-F0D5-4D18-B1F0-291C83330BEC}" presName="node" presStyleLbl="node1" presStyleIdx="2" presStyleCnt="9">
        <dgm:presLayoutVars>
          <dgm:bulletEnabled val="1"/>
        </dgm:presLayoutVars>
      </dgm:prSet>
      <dgm:spPr/>
    </dgm:pt>
    <dgm:pt modelId="{7DE4E7C5-E1B2-4EAA-BB2B-2AE3BAADA1C6}" type="pres">
      <dgm:prSet presAssocID="{FDF7B7FC-9549-4BA0-B7D8-9459287C5845}" presName="sibTrans" presStyleCnt="0"/>
      <dgm:spPr/>
    </dgm:pt>
    <dgm:pt modelId="{E990360D-5789-4F51-BE55-DADBCEFF1798}" type="pres">
      <dgm:prSet presAssocID="{4C147BF5-FF17-4387-ADE1-21374698BD27}" presName="node" presStyleLbl="node1" presStyleIdx="3" presStyleCnt="9">
        <dgm:presLayoutVars>
          <dgm:bulletEnabled val="1"/>
        </dgm:presLayoutVars>
      </dgm:prSet>
      <dgm:spPr/>
    </dgm:pt>
    <dgm:pt modelId="{DC74C31C-F544-42C3-9413-4232C9A577FB}" type="pres">
      <dgm:prSet presAssocID="{79C54BDD-D275-4F4F-ACFF-29AE82203E20}" presName="sibTrans" presStyleCnt="0"/>
      <dgm:spPr/>
    </dgm:pt>
    <dgm:pt modelId="{4E965F7B-7FE6-4F76-9829-4972A7350847}" type="pres">
      <dgm:prSet presAssocID="{5EA32823-3955-4352-BB43-7ABE6B6F3E17}" presName="node" presStyleLbl="node1" presStyleIdx="4" presStyleCnt="9">
        <dgm:presLayoutVars>
          <dgm:bulletEnabled val="1"/>
        </dgm:presLayoutVars>
      </dgm:prSet>
      <dgm:spPr/>
    </dgm:pt>
    <dgm:pt modelId="{2693FCD5-959A-482C-9A82-CFCC26213F71}" type="pres">
      <dgm:prSet presAssocID="{72BF824D-6EF1-4287-9232-0CC56FED1286}" presName="sibTrans" presStyleCnt="0"/>
      <dgm:spPr/>
    </dgm:pt>
    <dgm:pt modelId="{989C4383-D8CE-4158-AF4C-381599AD2972}" type="pres">
      <dgm:prSet presAssocID="{8C6A1273-8848-40FA-91A6-0E49BF8DED6C}" presName="node" presStyleLbl="node1" presStyleIdx="5" presStyleCnt="9">
        <dgm:presLayoutVars>
          <dgm:bulletEnabled val="1"/>
        </dgm:presLayoutVars>
      </dgm:prSet>
      <dgm:spPr/>
    </dgm:pt>
    <dgm:pt modelId="{E70AEC9E-678F-48EA-AEC0-906AB15CEEF8}" type="pres">
      <dgm:prSet presAssocID="{FA224474-BB7B-4DC3-A556-9D27A7110644}" presName="sibTrans" presStyleCnt="0"/>
      <dgm:spPr/>
    </dgm:pt>
    <dgm:pt modelId="{2B6ED0B0-9AA1-464B-9D7C-642E51FDEAE2}" type="pres">
      <dgm:prSet presAssocID="{B3D42DB7-0CC5-43B3-9DE0-61291DAD5D25}" presName="node" presStyleLbl="node1" presStyleIdx="6" presStyleCnt="9">
        <dgm:presLayoutVars>
          <dgm:bulletEnabled val="1"/>
        </dgm:presLayoutVars>
      </dgm:prSet>
      <dgm:spPr/>
    </dgm:pt>
    <dgm:pt modelId="{39407489-4116-4537-AEBE-99E76A918C23}" type="pres">
      <dgm:prSet presAssocID="{EA31320F-7E56-48B4-9DAD-B6BA0B2A8350}" presName="sibTrans" presStyleCnt="0"/>
      <dgm:spPr/>
    </dgm:pt>
    <dgm:pt modelId="{CD3B8A6A-DC6B-45BB-9A4B-6192BFEA321A}" type="pres">
      <dgm:prSet presAssocID="{A3F6A980-9F8D-4B17-BC0B-26B676A0EFD3}" presName="node" presStyleLbl="node1" presStyleIdx="7" presStyleCnt="9">
        <dgm:presLayoutVars>
          <dgm:bulletEnabled val="1"/>
        </dgm:presLayoutVars>
      </dgm:prSet>
      <dgm:spPr/>
    </dgm:pt>
    <dgm:pt modelId="{55D39F45-DD96-455D-9F3F-D41E12FDF72E}" type="pres">
      <dgm:prSet presAssocID="{B971A959-392D-468D-8CD6-3689E8C8BF36}" presName="sibTrans" presStyleCnt="0"/>
      <dgm:spPr/>
    </dgm:pt>
    <dgm:pt modelId="{6A11E189-8B4D-49E2-A46B-FF74D90E189D}" type="pres">
      <dgm:prSet presAssocID="{512E7B23-05A0-4D77-84EB-8BF8FCD8B8A2}" presName="node" presStyleLbl="node1" presStyleIdx="8" presStyleCnt="9">
        <dgm:presLayoutVars>
          <dgm:bulletEnabled val="1"/>
        </dgm:presLayoutVars>
      </dgm:prSet>
      <dgm:spPr/>
    </dgm:pt>
  </dgm:ptLst>
  <dgm:cxnLst>
    <dgm:cxn modelId="{D80F6905-4A5B-48B2-9B7D-B0396B79DBC0}" srcId="{58F0916F-5E50-4736-AF54-43775EB480FA}" destId="{25F6DE34-CCE1-4131-A22B-97577B5CBE50}" srcOrd="0" destOrd="0" parTransId="{49E6C688-9AE1-4AD7-A05F-56EFD855E6F3}" sibTransId="{F4F1D56C-04DA-408F-AC2A-9A782DD7484B}"/>
    <dgm:cxn modelId="{5175410A-280F-44B3-87F9-EF42FF44C279}" srcId="{58F0916F-5E50-4736-AF54-43775EB480FA}" destId="{5EA32823-3955-4352-BB43-7ABE6B6F3E17}" srcOrd="4" destOrd="0" parTransId="{C09432B3-6625-4D39-9173-68A5AEED5C52}" sibTransId="{72BF824D-6EF1-4287-9232-0CC56FED1286}"/>
    <dgm:cxn modelId="{AB18F016-F569-49FD-AEB3-84C71F1D1E1D}" srcId="{58F0916F-5E50-4736-AF54-43775EB480FA}" destId="{512E7B23-05A0-4D77-84EB-8BF8FCD8B8A2}" srcOrd="8" destOrd="0" parTransId="{4F87A29A-E071-4764-AC6B-B225C81D2F92}" sibTransId="{62AFBD7A-4768-497C-9AFE-14D46656FE3D}"/>
    <dgm:cxn modelId="{A295A367-601B-45C4-8A9C-B8B849356F69}" type="presOf" srcId="{5EA32823-3955-4352-BB43-7ABE6B6F3E17}" destId="{4E965F7B-7FE6-4F76-9829-4972A7350847}" srcOrd="0" destOrd="0" presId="urn:microsoft.com/office/officeart/2005/8/layout/default#1"/>
    <dgm:cxn modelId="{1302F06C-1640-446B-B538-27C39B304E14}" srcId="{58F0916F-5E50-4736-AF54-43775EB480FA}" destId="{4C147BF5-FF17-4387-ADE1-21374698BD27}" srcOrd="3" destOrd="0" parTransId="{2BD59B92-EFC0-4CAE-B7DB-9BA45A21E08A}" sibTransId="{79C54BDD-D275-4F4F-ACFF-29AE82203E20}"/>
    <dgm:cxn modelId="{2EFFBE7B-2230-4E2D-B3CC-71EF2A90E280}" type="presOf" srcId="{25F6DE34-CCE1-4131-A22B-97577B5CBE50}" destId="{075BB219-1EE8-45D5-AB48-80DC445D481B}" srcOrd="0" destOrd="0" presId="urn:microsoft.com/office/officeart/2005/8/layout/default#1"/>
    <dgm:cxn modelId="{550D4A80-ADC2-4764-8BA3-DEFC86691BA2}" type="presOf" srcId="{A3F6A980-9F8D-4B17-BC0B-26B676A0EFD3}" destId="{CD3B8A6A-DC6B-45BB-9A4B-6192BFEA321A}" srcOrd="0" destOrd="0" presId="urn:microsoft.com/office/officeart/2005/8/layout/default#1"/>
    <dgm:cxn modelId="{B08A7184-FD0C-4471-9766-06496FDA8D35}" type="presOf" srcId="{58F0916F-5E50-4736-AF54-43775EB480FA}" destId="{A1516013-0E6A-4F2B-97F0-BCED9687E25C}" srcOrd="0" destOrd="0" presId="urn:microsoft.com/office/officeart/2005/8/layout/default#1"/>
    <dgm:cxn modelId="{480C3A90-F076-481B-8D4D-4F9877833C13}" type="presOf" srcId="{48AF8BA3-F0D5-4D18-B1F0-291C83330BEC}" destId="{AC113EFE-34F5-4BF4-906A-789B092B0381}" srcOrd="0" destOrd="0" presId="urn:microsoft.com/office/officeart/2005/8/layout/default#1"/>
    <dgm:cxn modelId="{3AEE21AB-90E6-437A-93E3-D559FF9681E3}" type="presOf" srcId="{4C147BF5-FF17-4387-ADE1-21374698BD27}" destId="{E990360D-5789-4F51-BE55-DADBCEFF1798}" srcOrd="0" destOrd="0" presId="urn:microsoft.com/office/officeart/2005/8/layout/default#1"/>
    <dgm:cxn modelId="{7A9E2CAB-D258-4A39-AAF5-CC2CFF11A09D}" srcId="{58F0916F-5E50-4736-AF54-43775EB480FA}" destId="{8C6A1273-8848-40FA-91A6-0E49BF8DED6C}" srcOrd="5" destOrd="0" parTransId="{2D261511-1D02-4931-B2E8-C1E56B575589}" sibTransId="{FA224474-BB7B-4DC3-A556-9D27A7110644}"/>
    <dgm:cxn modelId="{B3F36ABD-466C-4722-8E31-CE0D47FC82F2}" type="presOf" srcId="{57AFAEA2-BC21-48FC-B9F5-2E8275A3D185}" destId="{91A70274-DFA6-4682-B734-7EABC380D772}" srcOrd="0" destOrd="0" presId="urn:microsoft.com/office/officeart/2005/8/layout/default#1"/>
    <dgm:cxn modelId="{D8EBCDC2-9012-4DF2-8D41-F481B837EFA5}" type="presOf" srcId="{B3D42DB7-0CC5-43B3-9DE0-61291DAD5D25}" destId="{2B6ED0B0-9AA1-464B-9D7C-642E51FDEAE2}" srcOrd="0" destOrd="0" presId="urn:microsoft.com/office/officeart/2005/8/layout/default#1"/>
    <dgm:cxn modelId="{F7BE96D1-3099-49AD-BBAB-99322E6A77C0}" srcId="{58F0916F-5E50-4736-AF54-43775EB480FA}" destId="{57AFAEA2-BC21-48FC-B9F5-2E8275A3D185}" srcOrd="1" destOrd="0" parTransId="{E8ABE40A-3700-4031-B06E-7CA1C3A86668}" sibTransId="{3CE63BB3-525E-48B1-B716-AE137F202205}"/>
    <dgm:cxn modelId="{E506DDDA-DC6C-49D8-BD9A-F411B0B16C3B}" srcId="{58F0916F-5E50-4736-AF54-43775EB480FA}" destId="{A3F6A980-9F8D-4B17-BC0B-26B676A0EFD3}" srcOrd="7" destOrd="0" parTransId="{2666AE36-289D-4055-AD87-D2B80700933F}" sibTransId="{B971A959-392D-468D-8CD6-3689E8C8BF36}"/>
    <dgm:cxn modelId="{CABCC5E8-DBC8-4A76-9F66-572D3B48C395}" srcId="{58F0916F-5E50-4736-AF54-43775EB480FA}" destId="{B3D42DB7-0CC5-43B3-9DE0-61291DAD5D25}" srcOrd="6" destOrd="0" parTransId="{A8584A68-5395-440B-96A2-5547D918EE9E}" sibTransId="{EA31320F-7E56-48B4-9DAD-B6BA0B2A8350}"/>
    <dgm:cxn modelId="{53B666EA-B5FB-40DC-9A36-738220A2E8D2}" type="presOf" srcId="{8C6A1273-8848-40FA-91A6-0E49BF8DED6C}" destId="{989C4383-D8CE-4158-AF4C-381599AD2972}" srcOrd="0" destOrd="0" presId="urn:microsoft.com/office/officeart/2005/8/layout/default#1"/>
    <dgm:cxn modelId="{FEFFDBEF-C1E7-4BCC-8078-2248D21EB752}" type="presOf" srcId="{512E7B23-05A0-4D77-84EB-8BF8FCD8B8A2}" destId="{6A11E189-8B4D-49E2-A46B-FF74D90E189D}" srcOrd="0" destOrd="0" presId="urn:microsoft.com/office/officeart/2005/8/layout/default#1"/>
    <dgm:cxn modelId="{B8987CFF-5D4C-4144-9409-5A4A50AC1B4B}" srcId="{58F0916F-5E50-4736-AF54-43775EB480FA}" destId="{48AF8BA3-F0D5-4D18-B1F0-291C83330BEC}" srcOrd="2" destOrd="0" parTransId="{F4F04F66-6265-4068-A0D5-CE33018A5041}" sibTransId="{FDF7B7FC-9549-4BA0-B7D8-9459287C5845}"/>
    <dgm:cxn modelId="{B66F759C-6019-4978-9223-2C7EC3139F8B}" type="presParOf" srcId="{A1516013-0E6A-4F2B-97F0-BCED9687E25C}" destId="{075BB219-1EE8-45D5-AB48-80DC445D481B}" srcOrd="0" destOrd="0" presId="urn:microsoft.com/office/officeart/2005/8/layout/default#1"/>
    <dgm:cxn modelId="{F8B4D5DD-5696-4679-9141-0E464A9CF3A7}" type="presParOf" srcId="{A1516013-0E6A-4F2B-97F0-BCED9687E25C}" destId="{16BCC89E-E29A-4D43-8578-5D55FC5E1220}" srcOrd="1" destOrd="0" presId="urn:microsoft.com/office/officeart/2005/8/layout/default#1"/>
    <dgm:cxn modelId="{0D1C5261-1B09-4CA0-A03F-47445335925C}" type="presParOf" srcId="{A1516013-0E6A-4F2B-97F0-BCED9687E25C}" destId="{91A70274-DFA6-4682-B734-7EABC380D772}" srcOrd="2" destOrd="0" presId="urn:microsoft.com/office/officeart/2005/8/layout/default#1"/>
    <dgm:cxn modelId="{D60D1052-B40E-494A-AFED-65E63923AA44}" type="presParOf" srcId="{A1516013-0E6A-4F2B-97F0-BCED9687E25C}" destId="{13E33D7B-1883-47B6-8F0C-149E80ACFCBF}" srcOrd="3" destOrd="0" presId="urn:microsoft.com/office/officeart/2005/8/layout/default#1"/>
    <dgm:cxn modelId="{CC86ED64-7B18-4C58-9DB8-2D1668022821}" type="presParOf" srcId="{A1516013-0E6A-4F2B-97F0-BCED9687E25C}" destId="{AC113EFE-34F5-4BF4-906A-789B092B0381}" srcOrd="4" destOrd="0" presId="urn:microsoft.com/office/officeart/2005/8/layout/default#1"/>
    <dgm:cxn modelId="{3B5CA300-16AC-4B66-9EAB-368D7BA497FF}" type="presParOf" srcId="{A1516013-0E6A-4F2B-97F0-BCED9687E25C}" destId="{7DE4E7C5-E1B2-4EAA-BB2B-2AE3BAADA1C6}" srcOrd="5" destOrd="0" presId="urn:microsoft.com/office/officeart/2005/8/layout/default#1"/>
    <dgm:cxn modelId="{0551678E-2908-441D-8F71-466188286C4A}" type="presParOf" srcId="{A1516013-0E6A-4F2B-97F0-BCED9687E25C}" destId="{E990360D-5789-4F51-BE55-DADBCEFF1798}" srcOrd="6" destOrd="0" presId="urn:microsoft.com/office/officeart/2005/8/layout/default#1"/>
    <dgm:cxn modelId="{3DAAD30E-E0DD-4395-8FDB-1D1EF1E88DB2}" type="presParOf" srcId="{A1516013-0E6A-4F2B-97F0-BCED9687E25C}" destId="{DC74C31C-F544-42C3-9413-4232C9A577FB}" srcOrd="7" destOrd="0" presId="urn:microsoft.com/office/officeart/2005/8/layout/default#1"/>
    <dgm:cxn modelId="{4D6FEDAB-8B84-4587-8455-3FF1F3B8FB57}" type="presParOf" srcId="{A1516013-0E6A-4F2B-97F0-BCED9687E25C}" destId="{4E965F7B-7FE6-4F76-9829-4972A7350847}" srcOrd="8" destOrd="0" presId="urn:microsoft.com/office/officeart/2005/8/layout/default#1"/>
    <dgm:cxn modelId="{35C8869A-8A55-4600-913B-FAB3F2D0791F}" type="presParOf" srcId="{A1516013-0E6A-4F2B-97F0-BCED9687E25C}" destId="{2693FCD5-959A-482C-9A82-CFCC26213F71}" srcOrd="9" destOrd="0" presId="urn:microsoft.com/office/officeart/2005/8/layout/default#1"/>
    <dgm:cxn modelId="{BBD2DBE8-1700-45E8-9CB8-810360F3E291}" type="presParOf" srcId="{A1516013-0E6A-4F2B-97F0-BCED9687E25C}" destId="{989C4383-D8CE-4158-AF4C-381599AD2972}" srcOrd="10" destOrd="0" presId="urn:microsoft.com/office/officeart/2005/8/layout/default#1"/>
    <dgm:cxn modelId="{7C6AC86B-160F-486C-AC41-E849EEC70725}" type="presParOf" srcId="{A1516013-0E6A-4F2B-97F0-BCED9687E25C}" destId="{E70AEC9E-678F-48EA-AEC0-906AB15CEEF8}" srcOrd="11" destOrd="0" presId="urn:microsoft.com/office/officeart/2005/8/layout/default#1"/>
    <dgm:cxn modelId="{58CC1576-113A-453E-AC1B-00AFCFCEA394}" type="presParOf" srcId="{A1516013-0E6A-4F2B-97F0-BCED9687E25C}" destId="{2B6ED0B0-9AA1-464B-9D7C-642E51FDEAE2}" srcOrd="12" destOrd="0" presId="urn:microsoft.com/office/officeart/2005/8/layout/default#1"/>
    <dgm:cxn modelId="{E457FF56-1AAC-48B0-908E-55F83FA88B65}" type="presParOf" srcId="{A1516013-0E6A-4F2B-97F0-BCED9687E25C}" destId="{39407489-4116-4537-AEBE-99E76A918C23}" srcOrd="13" destOrd="0" presId="urn:microsoft.com/office/officeart/2005/8/layout/default#1"/>
    <dgm:cxn modelId="{1923EDA8-9B6A-4029-A480-C5BBC8B14DA7}" type="presParOf" srcId="{A1516013-0E6A-4F2B-97F0-BCED9687E25C}" destId="{CD3B8A6A-DC6B-45BB-9A4B-6192BFEA321A}" srcOrd="14" destOrd="0" presId="urn:microsoft.com/office/officeart/2005/8/layout/default#1"/>
    <dgm:cxn modelId="{87DEF71D-B1ED-46C4-82C2-1AA3527C5502}" type="presParOf" srcId="{A1516013-0E6A-4F2B-97F0-BCED9687E25C}" destId="{55D39F45-DD96-455D-9F3F-D41E12FDF72E}" srcOrd="15" destOrd="0" presId="urn:microsoft.com/office/officeart/2005/8/layout/default#1"/>
    <dgm:cxn modelId="{7DAFC4BC-6C7E-43B8-865F-0A872F38A935}" type="presParOf" srcId="{A1516013-0E6A-4F2B-97F0-BCED9687E25C}" destId="{6A11E189-8B4D-49E2-A46B-FF74D90E189D}" srcOrd="16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5BB219-1EE8-45D5-AB48-80DC445D481B}">
      <dsp:nvSpPr>
        <dsp:cNvPr id="0" name=""/>
        <dsp:cNvSpPr/>
      </dsp:nvSpPr>
      <dsp:spPr>
        <a:xfrm>
          <a:off x="236061" y="361"/>
          <a:ext cx="1485538" cy="89132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Gisha" panose="020B0502040204020203" pitchFamily="34" charset="-79"/>
              <a:cs typeface="Gisha" panose="020B0502040204020203" pitchFamily="34" charset="-79"/>
            </a:rPr>
            <a:t>Roles of employees and managers</a:t>
          </a:r>
        </a:p>
      </dsp:txBody>
      <dsp:txXfrm>
        <a:off x="236061" y="361"/>
        <a:ext cx="1485538" cy="891323"/>
      </dsp:txXfrm>
    </dsp:sp>
    <dsp:sp modelId="{91A70274-DFA6-4682-B734-7EABC380D772}">
      <dsp:nvSpPr>
        <dsp:cNvPr id="0" name=""/>
        <dsp:cNvSpPr/>
      </dsp:nvSpPr>
      <dsp:spPr>
        <a:xfrm>
          <a:off x="1870154" y="361"/>
          <a:ext cx="1485538" cy="89132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Gisha" panose="020B0502040204020203" pitchFamily="34" charset="-79"/>
              <a:cs typeface="Gisha" panose="020B0502040204020203" pitchFamily="34" charset="-79"/>
            </a:rPr>
            <a:t>Top management support</a:t>
          </a:r>
        </a:p>
      </dsp:txBody>
      <dsp:txXfrm>
        <a:off x="1870154" y="361"/>
        <a:ext cx="1485538" cy="891323"/>
      </dsp:txXfrm>
    </dsp:sp>
    <dsp:sp modelId="{AC113EFE-34F5-4BF4-906A-789B092B0381}">
      <dsp:nvSpPr>
        <dsp:cNvPr id="0" name=""/>
        <dsp:cNvSpPr/>
      </dsp:nvSpPr>
      <dsp:spPr>
        <a:xfrm>
          <a:off x="3504247" y="361"/>
          <a:ext cx="1485538" cy="89132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Gisha" panose="020B0502040204020203" pitchFamily="34" charset="-79"/>
              <a:cs typeface="Gisha" panose="020B0502040204020203" pitchFamily="34" charset="-79"/>
            </a:rPr>
            <a:t>Integration of business units</a:t>
          </a:r>
        </a:p>
      </dsp:txBody>
      <dsp:txXfrm>
        <a:off x="3504247" y="361"/>
        <a:ext cx="1485538" cy="891323"/>
      </dsp:txXfrm>
    </dsp:sp>
    <dsp:sp modelId="{E990360D-5789-4F51-BE55-DADBCEFF1798}">
      <dsp:nvSpPr>
        <dsp:cNvPr id="0" name=""/>
        <dsp:cNvSpPr/>
      </dsp:nvSpPr>
      <dsp:spPr>
        <a:xfrm>
          <a:off x="5138340" y="361"/>
          <a:ext cx="1485538" cy="89132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Gisha" panose="020B0502040204020203" pitchFamily="34" charset="-79"/>
              <a:cs typeface="Gisha" panose="020B0502040204020203" pitchFamily="34" charset="-79"/>
            </a:rPr>
            <a:t>Global presence</a:t>
          </a:r>
        </a:p>
      </dsp:txBody>
      <dsp:txXfrm>
        <a:off x="5138340" y="361"/>
        <a:ext cx="1485538" cy="891323"/>
      </dsp:txXfrm>
    </dsp:sp>
    <dsp:sp modelId="{4E965F7B-7FE6-4F76-9829-4972A7350847}">
      <dsp:nvSpPr>
        <dsp:cNvPr id="0" name=""/>
        <dsp:cNvSpPr/>
      </dsp:nvSpPr>
      <dsp:spPr>
        <a:xfrm>
          <a:off x="236061" y="1040238"/>
          <a:ext cx="1485538" cy="89132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Gisha" panose="020B0502040204020203" pitchFamily="34" charset="-79"/>
              <a:cs typeface="Gisha" panose="020B0502040204020203" pitchFamily="34" charset="-79"/>
            </a:rPr>
            <a:t>Business conditions</a:t>
          </a:r>
        </a:p>
      </dsp:txBody>
      <dsp:txXfrm>
        <a:off x="236061" y="1040238"/>
        <a:ext cx="1485538" cy="891323"/>
      </dsp:txXfrm>
    </dsp:sp>
    <dsp:sp modelId="{989C4383-D8CE-4158-AF4C-381599AD2972}">
      <dsp:nvSpPr>
        <dsp:cNvPr id="0" name=""/>
        <dsp:cNvSpPr/>
      </dsp:nvSpPr>
      <dsp:spPr>
        <a:xfrm>
          <a:off x="1870154" y="1040238"/>
          <a:ext cx="1485538" cy="89132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Gisha" panose="020B0502040204020203" pitchFamily="34" charset="-79"/>
              <a:cs typeface="Gisha" panose="020B0502040204020203" pitchFamily="34" charset="-79"/>
            </a:rPr>
            <a:t>Other HRM practices</a:t>
          </a:r>
        </a:p>
      </dsp:txBody>
      <dsp:txXfrm>
        <a:off x="1870154" y="1040238"/>
        <a:ext cx="1485538" cy="891323"/>
      </dsp:txXfrm>
    </dsp:sp>
    <dsp:sp modelId="{2B6ED0B0-9AA1-464B-9D7C-642E51FDEAE2}">
      <dsp:nvSpPr>
        <dsp:cNvPr id="0" name=""/>
        <dsp:cNvSpPr/>
      </dsp:nvSpPr>
      <dsp:spPr>
        <a:xfrm>
          <a:off x="3504247" y="1040238"/>
          <a:ext cx="1485538" cy="89132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Gisha" panose="020B0502040204020203" pitchFamily="34" charset="-79"/>
              <a:cs typeface="Gisha" panose="020B0502040204020203" pitchFamily="34" charset="-79"/>
            </a:rPr>
            <a:t>Strategic value of jobs and employee uniqueness</a:t>
          </a:r>
        </a:p>
      </dsp:txBody>
      <dsp:txXfrm>
        <a:off x="3504247" y="1040238"/>
        <a:ext cx="1485538" cy="891323"/>
      </dsp:txXfrm>
    </dsp:sp>
    <dsp:sp modelId="{CD3B8A6A-DC6B-45BB-9A4B-6192BFEA321A}">
      <dsp:nvSpPr>
        <dsp:cNvPr id="0" name=""/>
        <dsp:cNvSpPr/>
      </dsp:nvSpPr>
      <dsp:spPr>
        <a:xfrm>
          <a:off x="5138340" y="1040238"/>
          <a:ext cx="1485538" cy="89132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Gisha" panose="020B0502040204020203" pitchFamily="34" charset="-79"/>
              <a:cs typeface="Gisha" panose="020B0502040204020203" pitchFamily="34" charset="-79"/>
            </a:rPr>
            <a:t>Unionization</a:t>
          </a:r>
        </a:p>
      </dsp:txBody>
      <dsp:txXfrm>
        <a:off x="5138340" y="1040238"/>
        <a:ext cx="1485538" cy="891323"/>
      </dsp:txXfrm>
    </dsp:sp>
    <dsp:sp modelId="{6A11E189-8B4D-49E2-A46B-FF74D90E189D}">
      <dsp:nvSpPr>
        <dsp:cNvPr id="0" name=""/>
        <dsp:cNvSpPr/>
      </dsp:nvSpPr>
      <dsp:spPr>
        <a:xfrm>
          <a:off x="2687201" y="2080115"/>
          <a:ext cx="1485538" cy="89132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Gisha" panose="020B0502040204020203" pitchFamily="34" charset="-79"/>
              <a:cs typeface="Gisha" panose="020B0502040204020203" pitchFamily="34" charset="-79"/>
            </a:rPr>
            <a:t>Staff involvement</a:t>
          </a:r>
        </a:p>
      </dsp:txBody>
      <dsp:txXfrm>
        <a:off x="2687201" y="2080115"/>
        <a:ext cx="1485538" cy="8913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09F6C21-E255-9CB9-B308-623B4FA5D404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FA22DD95-9F41-2FDF-54D7-A016F6DB8F7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678658C5-9FD4-8236-4219-205E10C3A96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02E28262-FD0C-F902-BDA0-931D5D3A3E5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9DE60278-4B17-4AE6-80BB-0FEAD25A2B8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E969C1AE-35EB-7276-5B14-1F25C173D0B1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8E68F41B-5309-C858-0918-92A26E56BDC8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F93ACB5F-187D-1F5D-0EC9-27A64381B2D2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AE14F37-68CA-733E-629E-5F9E5495F2B2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444DF636-B668-5D8C-0558-2CA5F3521318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5BA18080-1143-0CE3-5CAB-B71173B9977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D5EEE29-C40E-4E28-9310-25D6960014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621663-AD65-17C4-2F0A-2530FBF16E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65A97F-2D94-4EFC-9FAC-EA2166157B8D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D60BC-1424-43CE-85D2-AA1EDFB60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EA59BB-C6BD-7F4C-3323-70E3D02E5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AFBB3-F4AC-438A-A477-20B672CDB25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3844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ED224-47E1-0AD0-8473-B3C47E672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99441-DF5E-43A1-907C-EEE51D832205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8B7238-25CD-2599-5AE2-642492A46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3474B6-F110-C204-AF2E-D402F956F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AC4B12-5E10-4C8D-B2EB-240193E429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9246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AD4C0-EFD4-CD50-BFD9-9BC7416117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EA467E-A594-427E-B071-09A3392DEE35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919AF4E-BBDD-C1B1-5DE4-2190F3A240B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E6176-229A-4AA5-9B81-E29B8391F29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5203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8045D2-F955-273F-083C-8FCF6E3BF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8AECB-F398-429C-A4CF-3BAE95DCEED6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1E3A0-AD87-61D0-921A-4EC5368A734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0341E-2E85-42BD-95F3-4BDBF4E8B2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9365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B0B6E0F-01EA-7DF4-02DE-255A5BCF6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374A80-C0C7-430E-BE0C-D11AE11F50DA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7B10610-E653-0BC7-7A9D-8DE41B3C6D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8FCF2-658B-4D82-93B2-47F728B696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310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A697533-C75A-73FD-C252-7E6B7E8AA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981781-AF2C-4753-87B4-16AC08585EC1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FA67B53-EB3B-9784-4196-3EF9D6831D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89ABF-54AF-42C1-A924-F87490FB39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2295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61F13D8-49D8-04FC-0BF8-760042907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9D417A-EAE3-4F9C-9D90-F5FBD26F8196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69A5357-1592-4B20-513E-EC34E1A8E4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498DF-9F5D-49A3-AAFB-C4E494BB4D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9613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BB1A8F2-9580-528D-8930-7B4AB6BDC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BD6CCE-AE3B-4A54-9B6C-E75B2390B616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3F1A7F-8B80-564E-7809-CFCDAD88CD1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C7E63-8044-48C4-AD07-A7F0BB86839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0568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AA91E0F-0BE0-53D5-AE0D-5433C4F272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2B1E4-F8E9-467B-80DD-D2AD093FC409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43FAB-843B-B565-73A7-201492E063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758B78-137E-4B8C-8DDD-448580649A3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9082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F3BD31-723D-2C77-CA6D-4772DF5FE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0158E5-5D48-4560-A9F5-D223D996C4EA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C005BE1-613D-012E-AB8B-DAC02424A1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9D726-0F92-4704-807B-C4B44AAA89E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9587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6949EA-DF7D-CDAB-F685-2999D84F34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368E7A-8E5C-4327-9ADD-0EFA67E5AF65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4CFA945-9637-3A5C-ACC1-CF9B233493C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6BB3A-EA38-4BB1-8497-381B0ECC933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8476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0285964-728A-48B3-E011-D4E61FB21F4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29C4E4D0-4B33-C15D-4499-5180885C9F1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8E654-BA72-28CF-A622-FCFF9DD998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1BBD288-516C-4D17-900A-A68BE8FAF3C4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B6AFEF-930D-30B5-182E-B2CB87E356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5E377C3B-3794-403E-BD30-68A18D1C9F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47" r:id="rId3"/>
    <p:sldLayoutId id="2147483848" r:id="rId4"/>
    <p:sldLayoutId id="2147483849" r:id="rId5"/>
    <p:sldLayoutId id="2147483850" r:id="rId6"/>
    <p:sldLayoutId id="2147483851" r:id="rId7"/>
    <p:sldLayoutId id="2147483852" r:id="rId8"/>
    <p:sldLayoutId id="2147483853" r:id="rId9"/>
    <p:sldLayoutId id="2147483854" r:id="rId10"/>
    <p:sldLayoutId id="214748385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hbr.org/2022/11/using-simulations-to-upskill-employees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779A5DF9-E697-3916-1DDD-A1201E5B02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/>
              <a:t>LCBB5004 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647EDD85-4E08-5459-F80F-8E16EAF6A7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1413" y="2081213"/>
            <a:ext cx="6400800" cy="3363912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Ma</a:t>
            </a:r>
            <a:r>
              <a:rPr lang="en-US" altLang="en-US" b="1" dirty="0" err="1">
                <a:solidFill>
                  <a:schemeClr val="tx1"/>
                </a:solidFill>
              </a:rPr>
              <a:t>naging</a:t>
            </a:r>
            <a:r>
              <a:rPr lang="en-US" altLang="en-US" b="1" dirty="0">
                <a:solidFill>
                  <a:schemeClr val="tx1"/>
                </a:solidFill>
              </a:rPr>
              <a:t> People</a:t>
            </a:r>
          </a:p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Week 5 </a:t>
            </a:r>
            <a:r>
              <a:rPr lang="en-US" altLang="en-US" b="1" dirty="0">
                <a:solidFill>
                  <a:schemeClr val="tx1"/>
                </a:solidFill>
              </a:rPr>
              <a:t>:Session 1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Strategic Training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412A32-A48A-2708-25C7-ED7937DDDD8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A9D9EC1C-BB1C-28B5-4884-266F6F10389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F56FEEC-B08F-485A-BCDC-94B3FB21CF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2A7B41CA-C754-BF8E-A051-79702222B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Learning outcomes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726DB4CF-99C7-8138-5759-FFEB74D79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lvl="0"/>
            <a:r>
              <a:rPr lang="en-US" sz="2400" dirty="0"/>
              <a:t>Discuss how business strategy influences the type and amount of training in a company</a:t>
            </a:r>
          </a:p>
          <a:p>
            <a:pPr lvl="0"/>
            <a:r>
              <a:rPr lang="en-US" sz="2400" dirty="0"/>
              <a:t>Describe the strategic training and development process</a:t>
            </a:r>
          </a:p>
          <a:p>
            <a:pPr lvl="0"/>
            <a:r>
              <a:rPr lang="en-US" sz="2400" dirty="0"/>
              <a:t>Discuss how a company’s staffing and human resource planning strategies influence training</a:t>
            </a:r>
          </a:p>
          <a:p>
            <a:pPr lvl="0"/>
            <a:r>
              <a:rPr lang="en-US" sz="2400" dirty="0"/>
              <a:t>Explain the training needs created by concentration, internal growth, external growth, and disinvestment business strategies</a:t>
            </a:r>
          </a:p>
          <a:p>
            <a:pPr lvl="0">
              <a:buNone/>
            </a:pP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3BB50-68C1-CCBC-70E6-8E438DAECE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268DF8-2FE3-43EC-BD75-3FF36714AA41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4F0C27-AF9E-3FFB-F84B-99473D962B6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33A81C8-6A17-4121-B514-3EC55CA20287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2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2A7B41CA-C754-BF8E-A051-79702222B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Learning outcomes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726DB4CF-99C7-8138-5759-FFEB74D79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lvl="0"/>
            <a:r>
              <a:rPr lang="en-US" sz="2400" dirty="0"/>
              <a:t>Discuss the advantages and disadvantages of centralizing the training function</a:t>
            </a:r>
          </a:p>
          <a:p>
            <a:pPr lvl="0"/>
            <a:r>
              <a:rPr lang="en-US" sz="2400" dirty="0"/>
              <a:t>Explain a corporate university and its benefits</a:t>
            </a:r>
          </a:p>
          <a:p>
            <a:pPr lvl="0"/>
            <a:r>
              <a:rPr lang="en-US" sz="2400" dirty="0"/>
              <a:t>Discuss the strengths of a business-embedded learning function</a:t>
            </a:r>
          </a:p>
          <a:p>
            <a:pPr lvl="0"/>
            <a:r>
              <a:rPr lang="en-US" sz="2400" dirty="0"/>
              <a:t>Discuss how to create a learning or training brand and why it is important</a:t>
            </a:r>
          </a:p>
          <a:p>
            <a:pPr lvl="0">
              <a:buNone/>
            </a:pPr>
            <a:endParaRPr lang="en-US" sz="2400" dirty="0"/>
          </a:p>
          <a:p>
            <a:pPr lvl="0">
              <a:buNone/>
            </a:pP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3BB50-68C1-CCBC-70E6-8E438DAECE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268DF8-2FE3-43EC-BD75-3FF36714AA41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4F0C27-AF9E-3FFB-F84B-99473D962B6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33A81C8-6A17-4121-B514-3EC55CA20287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3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2A7B41CA-C754-BF8E-A051-79702222B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Training is Strategic</a:t>
            </a:r>
            <a:endParaRPr lang="en-GB" altLang="en-US" dirty="0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726DB4CF-99C7-8138-5759-FFEB74D79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034" y="1428736"/>
            <a:ext cx="8229600" cy="4071966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en-US" sz="2600" dirty="0"/>
              <a:t>Training can have both a direct an indirect impact on organizational success</a:t>
            </a:r>
          </a:p>
          <a:p>
            <a:pPr>
              <a:spcBef>
                <a:spcPts val="0"/>
              </a:spcBef>
              <a:buNone/>
            </a:pPr>
            <a:endParaRPr lang="en-US" sz="2600" dirty="0"/>
          </a:p>
          <a:p>
            <a:pPr>
              <a:spcBef>
                <a:spcPts val="0"/>
              </a:spcBef>
            </a:pPr>
            <a:r>
              <a:rPr lang="en-US" sz="2600" dirty="0"/>
              <a:t>Business strategy will shape the training function</a:t>
            </a:r>
          </a:p>
          <a:p>
            <a:pPr lvl="1">
              <a:spcBef>
                <a:spcPts val="0"/>
              </a:spcBef>
            </a:pPr>
            <a:r>
              <a:rPr lang="en-US" sz="2600" dirty="0"/>
              <a:t>Strategic impacts what gets trained, who gets training, and how much training is valued</a:t>
            </a:r>
          </a:p>
          <a:p>
            <a:pPr lvl="1">
              <a:spcBef>
                <a:spcPts val="0"/>
              </a:spcBef>
              <a:buNone/>
            </a:pPr>
            <a:endParaRPr lang="en-US" sz="2600" dirty="0"/>
          </a:p>
          <a:p>
            <a:pPr>
              <a:spcBef>
                <a:spcPts val="0"/>
              </a:spcBef>
            </a:pPr>
            <a:r>
              <a:rPr lang="en-US" sz="2600" dirty="0"/>
              <a:t>The role of training is evolving</a:t>
            </a:r>
          </a:p>
          <a:p>
            <a:pPr lvl="0">
              <a:buNone/>
            </a:pPr>
            <a:endParaRPr lang="en-US" sz="2400" dirty="0"/>
          </a:p>
          <a:p>
            <a:pPr lvl="0">
              <a:buNone/>
            </a:pP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3BB50-68C1-CCBC-70E6-8E438DAECE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268DF8-2FE3-43EC-BD75-3FF36714AA41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4F0C27-AF9E-3FFB-F84B-99473D962B6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33A81C8-6A17-4121-B514-3EC55CA20287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4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2A7B41CA-C754-BF8E-A051-79702222B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Learning Organization</a:t>
            </a:r>
            <a:endParaRPr lang="en-GB" altLang="en-US" dirty="0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726DB4CF-99C7-8138-5759-FFEB74D79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034" y="1428736"/>
            <a:ext cx="8229600" cy="4071966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en-US" dirty="0"/>
              <a:t>A company that has:</a:t>
            </a:r>
          </a:p>
          <a:p>
            <a:pPr lvl="1">
              <a:spcBef>
                <a:spcPts val="0"/>
              </a:spcBef>
            </a:pPr>
            <a:r>
              <a:rPr lang="en-US" dirty="0"/>
              <a:t>an enhanced capacity </a:t>
            </a:r>
            <a:r>
              <a:rPr lang="en-IN" dirty="0"/>
              <a:t>to learn, adapt, and change</a:t>
            </a:r>
          </a:p>
          <a:p>
            <a:pPr lvl="1">
              <a:spcBef>
                <a:spcPts val="0"/>
              </a:spcBef>
            </a:pPr>
            <a:r>
              <a:rPr lang="en-IN" dirty="0"/>
              <a:t>carefully </a:t>
            </a:r>
            <a:r>
              <a:rPr lang="en-US" dirty="0"/>
              <a:t>scrutinized and aligned training processes with company goals</a:t>
            </a:r>
          </a:p>
          <a:p>
            <a:pPr lvl="1">
              <a:spcBef>
                <a:spcPts val="0"/>
              </a:spcBef>
            </a:pPr>
            <a:r>
              <a:rPr lang="en-US" dirty="0"/>
              <a:t>training as a part of a system designed to create human capital</a:t>
            </a:r>
          </a:p>
          <a:p>
            <a:pPr lvl="1">
              <a:spcBef>
                <a:spcPts val="0"/>
              </a:spcBef>
            </a:pPr>
            <a:endParaRPr lang="en-US" dirty="0"/>
          </a:p>
          <a:p>
            <a:pPr lvl="1">
              <a:spcBef>
                <a:spcPts val="0"/>
              </a:spcBef>
            </a:pPr>
            <a:r>
              <a:rPr lang="en-US" dirty="0" err="1"/>
              <a:t>Example:Google</a:t>
            </a:r>
            <a:r>
              <a:rPr lang="en-US" dirty="0"/>
              <a:t> ,Tesla</a:t>
            </a:r>
            <a:endParaRPr lang="en-IN" dirty="0"/>
          </a:p>
          <a:p>
            <a:pPr lvl="0">
              <a:buNone/>
            </a:pPr>
            <a:endParaRPr lang="en-US" sz="2400" dirty="0"/>
          </a:p>
          <a:p>
            <a:pPr lvl="0">
              <a:buNone/>
            </a:pP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3BB50-68C1-CCBC-70E6-8E438DAECE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268DF8-2FE3-43EC-BD75-3FF36714AA41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4F0C27-AF9E-3FFB-F84B-99473D962B6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33A81C8-6A17-4121-B514-3EC55CA20287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5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2A7B41CA-C754-BF8E-A051-79702222B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4 Steps of Strategic Training</a:t>
            </a:r>
            <a:endParaRPr lang="en-GB" altLang="en-US" sz="4000" dirty="0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726DB4CF-99C7-8138-5759-FFEB74D79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034" y="1428736"/>
            <a:ext cx="8229600" cy="4071966"/>
          </a:xfrm>
        </p:spPr>
        <p:txBody>
          <a:bodyPr/>
          <a:lstStyle/>
          <a:p>
            <a:pPr lvl="0"/>
            <a:r>
              <a:rPr lang="en-US" sz="2600" dirty="0"/>
              <a:t>Identify the organization’s business strategy</a:t>
            </a:r>
          </a:p>
          <a:p>
            <a:pPr lvl="0"/>
            <a:endParaRPr lang="en-US" sz="2600" dirty="0"/>
          </a:p>
          <a:p>
            <a:pPr lvl="0"/>
            <a:r>
              <a:rPr lang="en-US" sz="2600" dirty="0"/>
              <a:t>Determine strategic training initiatives</a:t>
            </a:r>
          </a:p>
          <a:p>
            <a:pPr lvl="0"/>
            <a:endParaRPr lang="en-US" sz="2600" dirty="0"/>
          </a:p>
          <a:p>
            <a:pPr lvl="0"/>
            <a:r>
              <a:rPr lang="en-US" sz="2600" dirty="0"/>
              <a:t>Translate initiatives into concrete learning activities</a:t>
            </a:r>
          </a:p>
          <a:p>
            <a:pPr lvl="0"/>
            <a:endParaRPr lang="en-US" sz="2600" dirty="0"/>
          </a:p>
          <a:p>
            <a:pPr lvl="0"/>
            <a:r>
              <a:rPr lang="en-US" sz="2600" dirty="0"/>
              <a:t>Identify metrics and evaluate</a:t>
            </a:r>
            <a:endParaRPr lang="en-US" sz="2600" b="1" dirty="0"/>
          </a:p>
          <a:p>
            <a:pPr lvl="0">
              <a:buNone/>
            </a:pPr>
            <a:endParaRPr lang="en-US" sz="2400" dirty="0"/>
          </a:p>
          <a:p>
            <a:pPr lvl="0">
              <a:buNone/>
            </a:pP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3BB50-68C1-CCBC-70E6-8E438DAECE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268DF8-2FE3-43EC-BD75-3FF36714AA41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4F0C27-AF9E-3FFB-F84B-99473D962B6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33A81C8-6A17-4121-B514-3EC55CA20287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6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F78C7-0F2C-9956-030D-7D9850EBA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US" sz="3200" dirty="0"/>
              <a:t>The Strategic Process</a:t>
            </a:r>
            <a:endParaRPr lang="en-GB" sz="3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DEF90B-7CEB-B0EC-226E-31ABF2C9F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B274F8-DCA5-D782-C442-6013C53E2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8" name="Picture 4" descr="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793" t="1369" r="397"/>
          <a:stretch>
            <a:fillRect/>
          </a:stretch>
        </p:blipFill>
        <p:spPr bwMode="auto">
          <a:xfrm>
            <a:off x="0" y="1124744"/>
            <a:ext cx="9144000" cy="45365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454749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507D7-3EEE-C62A-1788-227A264AA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1. Identify Business Strategy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3C965-8C61-E7C3-1B61-DF27114566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Determine the company’s mission</a:t>
            </a:r>
          </a:p>
          <a:p>
            <a:pPr lvl="0"/>
            <a:r>
              <a:rPr lang="en-US" dirty="0"/>
              <a:t>Establish goals</a:t>
            </a:r>
          </a:p>
          <a:p>
            <a:pPr lvl="0"/>
            <a:r>
              <a:rPr lang="en-US" dirty="0"/>
              <a:t>Perform a SWOT—Strengths, Weakness, Opportunities, and Threats</a:t>
            </a:r>
          </a:p>
          <a:p>
            <a:pPr lvl="0"/>
            <a:r>
              <a:rPr lang="en-US" dirty="0"/>
              <a:t>Determine strategic choice 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A97763-B4EF-4462-432F-8159B1BCC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6002EC-CEAC-A366-9653-204FCA5A4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15491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E5072-968F-ABC9-86B5-113136374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Formulating Business Strategy</a:t>
            </a:r>
            <a:endParaRPr lang="en-GB" sz="4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B0030-5C13-CC0B-2A01-703FBCD76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C1A389-9D6C-3D78-98D4-126DEAF5E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357422" y="1571612"/>
            <a:ext cx="4578353" cy="391636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22515374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</p:spPr>
        <p:txBody>
          <a:bodyPr/>
          <a:lstStyle/>
          <a:p>
            <a:r>
              <a:rPr lang="en-US" sz="3600" dirty="0"/>
              <a:t>2. Determine Strategic Initiatives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en-US" sz="2800" dirty="0"/>
              <a:t>Learning-related actions that a company should take to achieve its business strategy </a:t>
            </a:r>
          </a:p>
          <a:p>
            <a:pPr>
              <a:spcBef>
                <a:spcPts val="0"/>
              </a:spcBef>
            </a:pPr>
            <a:endParaRPr lang="en-US" sz="900" dirty="0"/>
          </a:p>
          <a:p>
            <a:pPr>
              <a:spcBef>
                <a:spcPts val="0"/>
              </a:spcBef>
            </a:pPr>
            <a:r>
              <a:rPr lang="en-US" sz="2800" dirty="0"/>
              <a:t>A road map to guide specific training activities </a:t>
            </a:r>
          </a:p>
          <a:p>
            <a:pPr marL="0" indent="0">
              <a:spcBef>
                <a:spcPts val="0"/>
              </a:spcBef>
              <a:buNone/>
            </a:pPr>
            <a:endParaRPr lang="en-US" sz="900" dirty="0"/>
          </a:p>
          <a:p>
            <a:pPr>
              <a:spcBef>
                <a:spcPts val="0"/>
              </a:spcBef>
            </a:pPr>
            <a:r>
              <a:rPr lang="en-US" sz="2800" i="1" dirty="0">
                <a:solidFill>
                  <a:srgbClr val="660033"/>
                </a:solidFill>
              </a:rPr>
              <a:t>Avoid the disconnect between strategy and execution</a:t>
            </a:r>
          </a:p>
          <a:p>
            <a:pPr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</p:spPr>
        <p:txBody>
          <a:bodyPr/>
          <a:lstStyle/>
          <a:p>
            <a:r>
              <a:rPr lang="en-US" sz="3600" dirty="0"/>
              <a:t>Common Strategic Initiatives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  <a:spcAft>
                <a:spcPts val="500"/>
              </a:spcAft>
            </a:pPr>
            <a:r>
              <a:rPr lang="en-US" sz="2800" dirty="0"/>
              <a:t>Diversify the learning portfolio</a:t>
            </a:r>
          </a:p>
          <a:p>
            <a:pPr>
              <a:spcBef>
                <a:spcPts val="0"/>
              </a:spcBef>
              <a:spcAft>
                <a:spcPts val="500"/>
              </a:spcAft>
            </a:pPr>
            <a:r>
              <a:rPr lang="en-US" sz="2800" dirty="0"/>
              <a:t>Expand who is trained</a:t>
            </a:r>
          </a:p>
          <a:p>
            <a:pPr>
              <a:spcBef>
                <a:spcPts val="0"/>
              </a:spcBef>
              <a:spcAft>
                <a:spcPts val="500"/>
              </a:spcAft>
            </a:pPr>
            <a:r>
              <a:rPr lang="en-US" sz="2800" dirty="0"/>
              <a:t>Accelerate the pace of learning</a:t>
            </a:r>
          </a:p>
          <a:p>
            <a:pPr>
              <a:spcBef>
                <a:spcPts val="0"/>
              </a:spcBef>
              <a:spcAft>
                <a:spcPts val="500"/>
              </a:spcAft>
            </a:pPr>
            <a:r>
              <a:rPr lang="en-US" sz="2800" dirty="0"/>
              <a:t>Improve customer service</a:t>
            </a:r>
          </a:p>
          <a:p>
            <a:pPr>
              <a:spcBef>
                <a:spcPts val="0"/>
              </a:spcBef>
              <a:spcAft>
                <a:spcPts val="500"/>
              </a:spcAft>
            </a:pPr>
            <a:r>
              <a:rPr lang="en-US" sz="2800" dirty="0"/>
              <a:t>Capture and share knowledge</a:t>
            </a:r>
          </a:p>
          <a:p>
            <a:pPr>
              <a:spcBef>
                <a:spcPts val="0"/>
              </a:spcBef>
              <a:spcAft>
                <a:spcPts val="500"/>
              </a:spcAft>
            </a:pPr>
            <a:r>
              <a:rPr lang="en-US" sz="2800" dirty="0"/>
              <a:t>Ensure the work environment supports learning and transfer of training</a:t>
            </a:r>
          </a:p>
          <a:p>
            <a:pPr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</p:spPr>
        <p:txBody>
          <a:bodyPr/>
          <a:lstStyle/>
          <a:p>
            <a:r>
              <a:rPr lang="en-US" sz="4000" dirty="0"/>
              <a:t>Questions to Ask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spcBef>
                <a:spcPts val="0"/>
              </a:spcBef>
            </a:pPr>
            <a:r>
              <a:rPr lang="en-US" sz="2800" dirty="0"/>
              <a:t>What is the vision and mission?</a:t>
            </a:r>
          </a:p>
          <a:p>
            <a:pPr lvl="0">
              <a:spcBef>
                <a:spcPts val="0"/>
              </a:spcBef>
            </a:pPr>
            <a:r>
              <a:rPr lang="en-US" sz="2800" dirty="0"/>
              <a:t>What capabilities are critical for success?</a:t>
            </a:r>
          </a:p>
          <a:p>
            <a:pPr lvl="0">
              <a:spcBef>
                <a:spcPts val="0"/>
              </a:spcBef>
            </a:pPr>
            <a:r>
              <a:rPr lang="en-US" sz="2800" dirty="0"/>
              <a:t>What types of training will best attract, develop, and retain employees?</a:t>
            </a:r>
          </a:p>
          <a:p>
            <a:pPr lvl="0">
              <a:spcBef>
                <a:spcPts val="0"/>
              </a:spcBef>
            </a:pPr>
            <a:r>
              <a:rPr lang="en-US" sz="2800" dirty="0"/>
              <a:t>Is there a plan to communicate the link between training and strategy?</a:t>
            </a:r>
          </a:p>
          <a:p>
            <a:pPr lvl="0">
              <a:spcBef>
                <a:spcPts val="0"/>
              </a:spcBef>
            </a:pPr>
            <a:r>
              <a:rPr lang="en-US" sz="2800" dirty="0"/>
              <a:t>Does senior management support training?</a:t>
            </a:r>
          </a:p>
          <a:p>
            <a:pPr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</p:spPr>
        <p:txBody>
          <a:bodyPr/>
          <a:lstStyle/>
          <a:p>
            <a:r>
              <a:rPr lang="en-US" sz="4000" dirty="0"/>
              <a:t>3. Translate Initiatives to  Activities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en-US" sz="2800" dirty="0"/>
              <a:t>The next step is to determine specific, concrete activities that align with strategic initiatives</a:t>
            </a:r>
          </a:p>
          <a:p>
            <a:pPr>
              <a:spcBef>
                <a:spcPts val="0"/>
              </a:spcBef>
            </a:pPr>
            <a:endParaRPr lang="en-US" sz="2800" dirty="0"/>
          </a:p>
          <a:p>
            <a:pPr>
              <a:spcBef>
                <a:spcPts val="0"/>
              </a:spcBef>
            </a:pPr>
            <a:r>
              <a:rPr lang="en-US" sz="2800" dirty="0"/>
              <a:t>Such activities will vary based on the initiatives that were developed</a:t>
            </a:r>
          </a:p>
          <a:p>
            <a:pPr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</p:spPr>
        <p:txBody>
          <a:bodyPr/>
          <a:lstStyle/>
          <a:p>
            <a:r>
              <a:rPr lang="en-US" sz="4000" dirty="0"/>
              <a:t>4. Identify Metrics &amp; Evaluate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600" dirty="0"/>
              <a:t>The final step is to determine if training investments were successful</a:t>
            </a:r>
          </a:p>
          <a:p>
            <a:endParaRPr lang="en-US" sz="2600" dirty="0"/>
          </a:p>
          <a:p>
            <a:r>
              <a:rPr lang="en-US" sz="2600" dirty="0"/>
              <a:t>Strategic training evaluation is not intended to evaluate the effectiveness of an isolated program, but a set of training activities</a:t>
            </a:r>
          </a:p>
          <a:p>
            <a:pPr marL="0" indent="0">
              <a:buNone/>
            </a:pPr>
            <a:endParaRPr lang="en-US" sz="2600" dirty="0"/>
          </a:p>
          <a:p>
            <a:r>
              <a:rPr lang="en-US" sz="2600" dirty="0"/>
              <a:t>The business-related outcomes examined should be directly linked to strategy and goals</a:t>
            </a:r>
          </a:p>
          <a:p>
            <a:pPr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</p:spPr>
        <p:txBody>
          <a:bodyPr/>
          <a:lstStyle/>
          <a:p>
            <a:r>
              <a:rPr lang="en-US" sz="4000" dirty="0"/>
              <a:t>Balanced Scorecard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2600" dirty="0"/>
              <a:t>Customer (time, quality, performance, service, cost)</a:t>
            </a:r>
          </a:p>
          <a:p>
            <a:pPr lvl="0"/>
            <a:r>
              <a:rPr lang="en-US" sz="2600" dirty="0"/>
              <a:t>Internal business processes (processes that influence customer satisfaction)</a:t>
            </a:r>
          </a:p>
          <a:p>
            <a:pPr lvl="0"/>
            <a:r>
              <a:rPr lang="en-US" sz="2600" dirty="0"/>
              <a:t>Innovation and learning (operating efficiency, employee satisfaction, continuous improvement)</a:t>
            </a:r>
          </a:p>
          <a:p>
            <a:pPr lvl="0"/>
            <a:r>
              <a:rPr lang="en-US" sz="2600" dirty="0"/>
              <a:t>Financial (profitability, growth, shareholder value)</a:t>
            </a:r>
          </a:p>
          <a:p>
            <a:pPr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</p:spPr>
        <p:txBody>
          <a:bodyPr/>
          <a:lstStyle/>
          <a:p>
            <a:r>
              <a:rPr lang="en-US" sz="4000" dirty="0"/>
              <a:t>Organizational Characteristics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US" sz="1200" dirty="0"/>
          </a:p>
          <a:p>
            <a:pPr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980357139"/>
              </p:ext>
            </p:extLst>
          </p:nvPr>
        </p:nvGraphicFramePr>
        <p:xfrm>
          <a:off x="1200327" y="2133600"/>
          <a:ext cx="6859941" cy="2971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</p:spPr>
        <p:txBody>
          <a:bodyPr/>
          <a:lstStyle/>
          <a:p>
            <a:r>
              <a:rPr lang="en-US" sz="4000" dirty="0"/>
              <a:t>Roles of Employees &amp; Managers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US" sz="1200" dirty="0"/>
          </a:p>
          <a:p>
            <a:pPr>
              <a:spcBef>
                <a:spcPts val="0"/>
              </a:spcBef>
            </a:pPr>
            <a:r>
              <a:rPr lang="en-US" sz="2800" dirty="0"/>
              <a:t>Employees now performing roles once reserved for management</a:t>
            </a:r>
          </a:p>
          <a:p>
            <a:pPr marL="0" indent="0">
              <a:spcBef>
                <a:spcPts val="0"/>
              </a:spcBef>
              <a:buNone/>
            </a:pPr>
            <a:endParaRPr lang="en-US" sz="1400" dirty="0"/>
          </a:p>
          <a:p>
            <a:pPr>
              <a:spcBef>
                <a:spcPts val="0"/>
              </a:spcBef>
            </a:pPr>
            <a:r>
              <a:rPr lang="en-US" sz="2800" dirty="0"/>
              <a:t>Given the prevalence of teams, employees require more cross-training and interpersonal skills training</a:t>
            </a:r>
          </a:p>
          <a:p>
            <a:pPr>
              <a:spcBef>
                <a:spcPts val="0"/>
              </a:spcBef>
            </a:pPr>
            <a:endParaRPr lang="en-US" sz="1400" dirty="0"/>
          </a:p>
          <a:p>
            <a:pPr>
              <a:spcBef>
                <a:spcPts val="0"/>
              </a:spcBef>
            </a:pPr>
            <a:r>
              <a:rPr lang="en-US" sz="2800" dirty="0"/>
              <a:t>Managers’ jobs are highly complex, requiring greater skill and training</a:t>
            </a:r>
          </a:p>
          <a:p>
            <a:pPr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 txBox="1">
            <a:spLocks/>
          </p:cNvSpPr>
          <p:nvPr/>
        </p:nvSpPr>
        <p:spPr bwMode="auto">
          <a:xfrm>
            <a:off x="642910" y="1500174"/>
            <a:ext cx="8229600" cy="39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</p:spPr>
        <p:txBody>
          <a:bodyPr/>
          <a:lstStyle/>
          <a:p>
            <a:r>
              <a:rPr lang="en-US" sz="4000" dirty="0"/>
              <a:t>Top Management Support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US" sz="1200" dirty="0"/>
          </a:p>
          <a:p>
            <a:r>
              <a:rPr lang="en-US" sz="2800" dirty="0"/>
              <a:t>Set a clear direction for learning </a:t>
            </a:r>
          </a:p>
          <a:p>
            <a:r>
              <a:rPr lang="en-US" sz="2800" dirty="0"/>
              <a:t>Provide encouragement and resources</a:t>
            </a:r>
          </a:p>
          <a:p>
            <a:r>
              <a:rPr lang="en-US" sz="2800" dirty="0"/>
              <a:t>Take an active role in governing learning</a:t>
            </a:r>
          </a:p>
          <a:p>
            <a:r>
              <a:rPr lang="en-US" sz="2800" dirty="0"/>
              <a:t>Develop and teach new programs</a:t>
            </a:r>
          </a:p>
          <a:p>
            <a:r>
              <a:rPr lang="en-US" sz="2800" dirty="0"/>
              <a:t>Serve as a role model </a:t>
            </a:r>
          </a:p>
          <a:p>
            <a:r>
              <a:rPr lang="en-US" sz="2800" dirty="0"/>
              <a:t>Promote learning through different channels</a:t>
            </a:r>
          </a:p>
          <a:p>
            <a:pPr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 txBox="1">
            <a:spLocks/>
          </p:cNvSpPr>
          <p:nvPr/>
        </p:nvSpPr>
        <p:spPr bwMode="auto">
          <a:xfrm>
            <a:off x="642910" y="1500174"/>
            <a:ext cx="8229600" cy="39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</p:spPr>
        <p:txBody>
          <a:bodyPr/>
          <a:lstStyle/>
          <a:p>
            <a:r>
              <a:rPr lang="en-US" sz="4000" dirty="0"/>
              <a:t>Integration of Business Units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US" sz="1200" dirty="0"/>
          </a:p>
          <a:p>
            <a:r>
              <a:rPr lang="en-US" sz="2800" dirty="0"/>
              <a:t>Integration of business units affects the approach to training</a:t>
            </a:r>
          </a:p>
          <a:p>
            <a:endParaRPr lang="en-US" sz="1600" dirty="0"/>
          </a:p>
          <a:p>
            <a:r>
              <a:rPr lang="en-US" sz="2800" dirty="0"/>
              <a:t>In a highly integrated business, employees need to understand all parts of the company, and training must address those needs</a:t>
            </a:r>
          </a:p>
          <a:p>
            <a:pPr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 txBox="1">
            <a:spLocks/>
          </p:cNvSpPr>
          <p:nvPr/>
        </p:nvSpPr>
        <p:spPr bwMode="auto">
          <a:xfrm>
            <a:off x="642910" y="1500174"/>
            <a:ext cx="8229600" cy="39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</p:spPr>
        <p:txBody>
          <a:bodyPr/>
          <a:lstStyle/>
          <a:p>
            <a:r>
              <a:rPr lang="en-US" sz="4000" dirty="0"/>
              <a:t>Global Presence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US" sz="1200" dirty="0"/>
          </a:p>
          <a:p>
            <a:r>
              <a:rPr lang="en-US" sz="2800" dirty="0"/>
              <a:t>For companies with global operations, training is needed to prepare employees for overseas assignments</a:t>
            </a:r>
          </a:p>
          <a:p>
            <a:endParaRPr lang="en-US" sz="1600" dirty="0"/>
          </a:p>
          <a:p>
            <a:r>
              <a:rPr lang="en-US" sz="2800" dirty="0"/>
              <a:t>Companies must decide if training will be coordinated through a central U.S. facility or through satellite locations</a:t>
            </a:r>
          </a:p>
          <a:p>
            <a:pPr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 txBox="1">
            <a:spLocks/>
          </p:cNvSpPr>
          <p:nvPr/>
        </p:nvSpPr>
        <p:spPr bwMode="auto">
          <a:xfrm>
            <a:off x="642910" y="1500174"/>
            <a:ext cx="8229600" cy="39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</p:spPr>
        <p:txBody>
          <a:bodyPr/>
          <a:lstStyle/>
          <a:p>
            <a:r>
              <a:rPr lang="en-US" sz="4000" dirty="0"/>
              <a:t>Business Conditions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US" sz="1200" dirty="0"/>
          </a:p>
          <a:p>
            <a:pPr>
              <a:spcBef>
                <a:spcPts val="0"/>
              </a:spcBef>
            </a:pPr>
            <a:r>
              <a:rPr lang="en-US" sz="2800" dirty="0"/>
              <a:t>With low unemployment, it’s difficult to find top talent</a:t>
            </a:r>
          </a:p>
          <a:p>
            <a:pPr>
              <a:spcBef>
                <a:spcPts val="0"/>
              </a:spcBef>
            </a:pPr>
            <a:endParaRPr lang="en-US" sz="1600" dirty="0"/>
          </a:p>
          <a:p>
            <a:pPr>
              <a:spcBef>
                <a:spcPts val="0"/>
              </a:spcBef>
            </a:pPr>
            <a:r>
              <a:rPr lang="en-US" sz="2800" dirty="0"/>
              <a:t>In unstable environments, training may become short-term</a:t>
            </a:r>
          </a:p>
          <a:p>
            <a:pPr>
              <a:spcBef>
                <a:spcPts val="0"/>
              </a:spcBef>
            </a:pPr>
            <a:endParaRPr lang="en-US" sz="2800" dirty="0"/>
          </a:p>
          <a:p>
            <a:pPr>
              <a:spcBef>
                <a:spcPts val="0"/>
              </a:spcBef>
            </a:pPr>
            <a:r>
              <a:rPr lang="en-US" sz="2800" dirty="0"/>
              <a:t>When there is growth, training will be in high demand</a:t>
            </a:r>
          </a:p>
          <a:p>
            <a:pPr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 txBox="1">
            <a:spLocks/>
          </p:cNvSpPr>
          <p:nvPr/>
        </p:nvSpPr>
        <p:spPr bwMode="auto">
          <a:xfrm>
            <a:off x="642910" y="1500174"/>
            <a:ext cx="8229600" cy="39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</p:spPr>
        <p:txBody>
          <a:bodyPr/>
          <a:lstStyle/>
          <a:p>
            <a:r>
              <a:rPr lang="en-US" sz="4000" dirty="0"/>
              <a:t>Business Conditions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US" sz="1200" dirty="0"/>
          </a:p>
          <a:p>
            <a:pPr>
              <a:spcBef>
                <a:spcPts val="0"/>
              </a:spcBef>
            </a:pPr>
            <a:endParaRPr lang="en-US" sz="2800" dirty="0"/>
          </a:p>
          <a:p>
            <a:pPr>
              <a:spcBef>
                <a:spcPts val="0"/>
              </a:spcBef>
            </a:pPr>
            <a:r>
              <a:rPr lang="en-US" sz="2800" dirty="0"/>
              <a:t>When trying to revitalize and redirect, there are fewer incentives for training</a:t>
            </a:r>
          </a:p>
          <a:p>
            <a:pPr>
              <a:spcBef>
                <a:spcPts val="0"/>
              </a:spcBef>
            </a:pPr>
            <a:endParaRPr lang="en-US" sz="1600" dirty="0"/>
          </a:p>
          <a:p>
            <a:pPr>
              <a:spcBef>
                <a:spcPts val="0"/>
              </a:spcBef>
            </a:pPr>
            <a:r>
              <a:rPr lang="en-US" sz="2800"/>
              <a:t>When downsizing, training may focus on continued employability</a:t>
            </a:r>
          </a:p>
          <a:p>
            <a:pPr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 txBox="1">
            <a:spLocks/>
          </p:cNvSpPr>
          <p:nvPr/>
        </p:nvSpPr>
        <p:spPr bwMode="auto">
          <a:xfrm>
            <a:off x="642910" y="1500174"/>
            <a:ext cx="8229600" cy="39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21823-CFD6-42B9-9B96-37D241EF5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200" dirty="0"/>
              <a:t>Case </a:t>
            </a:r>
            <a:r>
              <a:rPr lang="en-GB" sz="3200" dirty="0" err="1"/>
              <a:t>Analysis:HBR</a:t>
            </a:r>
            <a:r>
              <a:rPr lang="en-GB" sz="3200" dirty="0"/>
              <a:t> Article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AA005-3E6F-4E0C-2722-D5C72FEB1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https://hbr.org/2022/11/using-simulations-to-upskill-employees</a:t>
            </a:r>
            <a:endParaRPr lang="en-GB" dirty="0"/>
          </a:p>
          <a:p>
            <a:r>
              <a:rPr lang="en-GB" sz="2800" dirty="0"/>
              <a:t>Identify at least 5 innovative technology-based training programmes that have benefitted the Big Giant Corporates in UK.</a:t>
            </a:r>
          </a:p>
          <a:p>
            <a:r>
              <a:rPr lang="en-GB" sz="2800" dirty="0"/>
              <a:t>Analyse the HBR Article and make further  implications </a:t>
            </a:r>
            <a:r>
              <a:rPr lang="en-GB" sz="2800" dirty="0">
                <a:solidFill>
                  <a:schemeClr val="tx2"/>
                </a:solidFill>
              </a:rPr>
              <a:t>TECHNOLOGY BASED TRAINING PROGRAMMES </a:t>
            </a:r>
            <a:r>
              <a:rPr lang="en-GB" sz="2800" dirty="0"/>
              <a:t>for employees and employers too.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4216FA-0835-41B3-70C6-88AE84A4A6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ED29E4-838A-587A-4878-77B9AADAD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77658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186" y="2377678"/>
            <a:ext cx="1930004" cy="2102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3629" y="3073003"/>
            <a:ext cx="3165872" cy="711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3300" dirty="0">
                <a:solidFill>
                  <a:schemeClr val="tx1"/>
                </a:solidFill>
              </a:rPr>
              <a:t>Thank You </a:t>
            </a:r>
            <a:r>
              <a:rPr lang="en-GB" altLang="en-US" sz="33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1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>
            <a:extLst>
              <a:ext uri="{FF2B5EF4-FFF2-40B4-BE49-F238E27FC236}">
                <a16:creationId xmlns:a16="http://schemas.microsoft.com/office/drawing/2014/main" id="{0F4D3CD7-9AEA-66C2-DAF0-1A3256B79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Sources</a:t>
            </a:r>
          </a:p>
        </p:txBody>
      </p:sp>
      <p:sp>
        <p:nvSpPr>
          <p:cNvPr id="39939" name="Content Placeholder 2">
            <a:extLst>
              <a:ext uri="{FF2B5EF4-FFF2-40B4-BE49-F238E27FC236}">
                <a16:creationId xmlns:a16="http://schemas.microsoft.com/office/drawing/2014/main" id="{961BE9A9-1559-10EB-8821-000549B0D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/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Armstrong, M., Taylor, S., (2017) Armstrong's Handbook of Human Resource Management Practice, 14th Edition, Kogan Page 	</a:t>
            </a:r>
          </a:p>
          <a:p>
            <a:pPr algn="just"/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Torrington, D., Hall, L., Taylor, S., Atkinson, C., (2014) Human Resource Management 9th Edition, Pearson 	</a:t>
            </a:r>
          </a:p>
          <a:p>
            <a:pPr algn="just"/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Taylor, S. ,(2010) Resourcing and talent management. 5th ed. London: Chartered Institute of Personnel and Development. 	</a:t>
            </a:r>
          </a:p>
          <a:p>
            <a:pPr marL="0" indent="0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0FC173-191C-8785-9D78-F52A3922E0C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5F879B5-8B38-4995-BAE4-F31F1A034C4F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39941" name="Slide Number Placeholder 4">
            <a:extLst>
              <a:ext uri="{FF2B5EF4-FFF2-40B4-BE49-F238E27FC236}">
                <a16:creationId xmlns:a16="http://schemas.microsoft.com/office/drawing/2014/main" id="{2FE34D3F-2147-12BA-DA0C-73C536749A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5EBA1CC-E388-4305-9DE7-846B0D806E7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FB5106338644429E3BDE2B2F67710C" ma:contentTypeVersion="15" ma:contentTypeDescription="Create a new document." ma:contentTypeScope="" ma:versionID="4c913a3fd121b6e11f2f6a36e75cbd76">
  <xsd:schema xmlns:xsd="http://www.w3.org/2001/XMLSchema" xmlns:xs="http://www.w3.org/2001/XMLSchema" xmlns:p="http://schemas.microsoft.com/office/2006/metadata/properties" xmlns:ns3="0d4f6ffa-9f28-4e2a-a23f-4264c91c95c3" xmlns:ns4="a5bd8bae-d77b-4579-b242-1f3afbf66184" targetNamespace="http://schemas.microsoft.com/office/2006/metadata/properties" ma:root="true" ma:fieldsID="186273b08091400b8b276fe06c71163d" ns3:_="" ns4:_="">
    <xsd:import namespace="0d4f6ffa-9f28-4e2a-a23f-4264c91c95c3"/>
    <xsd:import namespace="a5bd8bae-d77b-4579-b242-1f3afbf66184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4f6ffa-9f28-4e2a-a23f-4264c91c95c3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bd8bae-d77b-4579-b242-1f3afbf66184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d4f6ffa-9f28-4e2a-a23f-4264c91c95c3" xsi:nil="true"/>
  </documentManagement>
</p:properties>
</file>

<file path=customXml/itemProps1.xml><?xml version="1.0" encoding="utf-8"?>
<ds:datastoreItem xmlns:ds="http://schemas.openxmlformats.org/officeDocument/2006/customXml" ds:itemID="{EB649BE4-2228-4608-A0E5-B4EE872B291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4f6ffa-9f28-4e2a-a23f-4264c91c95c3"/>
    <ds:schemaRef ds:uri="a5bd8bae-d77b-4579-b242-1f3afbf661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F44DE51-5A69-46BC-B459-7EC49F1FB83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4786044-B4C8-4AD3-BE4A-7333246F9D1A}">
  <ds:schemaRefs>
    <ds:schemaRef ds:uri="http://purl.org/dc/dcmitype/"/>
    <ds:schemaRef ds:uri="http://schemas.microsoft.com/office/infopath/2007/PartnerControls"/>
    <ds:schemaRef ds:uri="0d4f6ffa-9f28-4e2a-a23f-4264c91c95c3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purl.org/dc/terms/"/>
    <ds:schemaRef ds:uri="http://purl.org/dc/elements/1.1/"/>
    <ds:schemaRef ds:uri="http://schemas.openxmlformats.org/package/2006/metadata/core-properties"/>
    <ds:schemaRef ds:uri="a5bd8bae-d77b-4579-b242-1f3afbf6618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1454</TotalTime>
  <Words>908</Words>
  <Application>Microsoft Office PowerPoint</Application>
  <PresentationFormat>On-screen Show (4:3)</PresentationFormat>
  <Paragraphs>185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Gisha</vt:lpstr>
      <vt:lpstr>Myriad Pro</vt:lpstr>
      <vt:lpstr>Symbol</vt:lpstr>
      <vt:lpstr>Verdana</vt:lpstr>
      <vt:lpstr>Wingdings</vt:lpstr>
      <vt:lpstr>20140311PresentationUWTSDTemplate</vt:lpstr>
      <vt:lpstr>LCBB5004  </vt:lpstr>
      <vt:lpstr>Learning outcomes</vt:lpstr>
      <vt:lpstr>Learning outcomes</vt:lpstr>
      <vt:lpstr>Training is Strategic</vt:lpstr>
      <vt:lpstr>The Learning Organization</vt:lpstr>
      <vt:lpstr>4 Steps of Strategic Training</vt:lpstr>
      <vt:lpstr>The Strategic Process</vt:lpstr>
      <vt:lpstr>1. Identify Business Strategy</vt:lpstr>
      <vt:lpstr>Formulating Business Strategy</vt:lpstr>
      <vt:lpstr>2. Determine Strategic Initiatives</vt:lpstr>
      <vt:lpstr>Common Strategic Initiatives</vt:lpstr>
      <vt:lpstr>Questions to Ask</vt:lpstr>
      <vt:lpstr>3. Translate Initiatives to  Activities</vt:lpstr>
      <vt:lpstr>4. Identify Metrics &amp; Evaluate</vt:lpstr>
      <vt:lpstr>Balanced Scorecard</vt:lpstr>
      <vt:lpstr>Organizational Characteristics</vt:lpstr>
      <vt:lpstr>Roles of Employees &amp; Managers</vt:lpstr>
      <vt:lpstr>Top Management Support</vt:lpstr>
      <vt:lpstr>Integration of Business Units</vt:lpstr>
      <vt:lpstr>Global Presence</vt:lpstr>
      <vt:lpstr>Business Conditions</vt:lpstr>
      <vt:lpstr>Business Conditions</vt:lpstr>
      <vt:lpstr>Case Analysis:HBR Article</vt:lpstr>
      <vt:lpstr>Any Questions?</vt:lpstr>
      <vt:lpstr>Sources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Jayalakshmi Gopalkrishnan</cp:lastModifiedBy>
  <cp:revision>82</cp:revision>
  <cp:lastPrinted>1601-01-01T00:00:00Z</cp:lastPrinted>
  <dcterms:created xsi:type="dcterms:W3CDTF">2002-10-07T19:43:58Z</dcterms:created>
  <dcterms:modified xsi:type="dcterms:W3CDTF">2024-07-17T09:51:14Z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0x01010098FB5106338644429E3BDE2B2F67710C</vt:lpwstr>
  </property>
</Properties>
</file>