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indent="0" algn="l" defTabSz="914400">
      <a:defRPr sz="1800" kern="1200">
        <a:solidFill>
          <a:schemeClr val="tx1"/>
        </a:solidFill>
        <a:latin typeface="+mn-lt"/>
        <a:ea typeface="+mn-ea"/>
        <a:cs typeface="+mn-cs"/>
      </a:defRPr>
    </a:lvl1pPr>
    <a:lvl2pPr marL="457200" indent="0" algn="l" defTabSz="914400">
      <a:defRPr sz="1800" kern="1200">
        <a:solidFill>
          <a:schemeClr val="tx1"/>
        </a:solidFill>
        <a:latin typeface="+mn-lt"/>
        <a:ea typeface="+mn-ea"/>
        <a:cs typeface="+mn-cs"/>
      </a:defRPr>
    </a:lvl2pPr>
    <a:lvl3pPr marL="914400" indent="0" algn="l" defTabSz="914400">
      <a:defRPr sz="1800" kern="1200">
        <a:solidFill>
          <a:schemeClr val="tx1"/>
        </a:solidFill>
        <a:latin typeface="+mn-lt"/>
        <a:ea typeface="+mn-ea"/>
        <a:cs typeface="+mn-cs"/>
      </a:defRPr>
    </a:lvl3pPr>
    <a:lvl4pPr marL="1371600" indent="0" algn="l" defTabSz="914400">
      <a:defRPr sz="1800" kern="1200">
        <a:solidFill>
          <a:schemeClr val="tx1"/>
        </a:solidFill>
        <a:latin typeface="+mn-lt"/>
        <a:ea typeface="+mn-ea"/>
        <a:cs typeface="+mn-cs"/>
      </a:defRPr>
    </a:lvl4pPr>
    <a:lvl5pPr marL="1828800" indent="0" algn="l" defTabSz="914400">
      <a:defRPr sz="1800" kern="1200">
        <a:solidFill>
          <a:schemeClr val="tx1"/>
        </a:solidFill>
        <a:latin typeface="+mn-lt"/>
        <a:ea typeface="+mn-ea"/>
        <a:cs typeface="+mn-cs"/>
      </a:defRPr>
    </a:lvl5pPr>
    <a:lvl6pPr marL="2286000" indent="0" algn="l" defTabSz="914400">
      <a:defRPr sz="1800" kern="1200">
        <a:solidFill>
          <a:schemeClr val="tx1"/>
        </a:solidFill>
        <a:latin typeface="+mn-lt"/>
        <a:ea typeface="+mn-ea"/>
        <a:cs typeface="+mn-cs"/>
      </a:defRPr>
    </a:lvl6pPr>
    <a:lvl7pPr marL="2743200" indent="0" algn="l" defTabSz="914400">
      <a:defRPr sz="1800" kern="1200">
        <a:solidFill>
          <a:schemeClr val="tx1"/>
        </a:solidFill>
        <a:latin typeface="+mn-lt"/>
        <a:ea typeface="+mn-ea"/>
        <a:cs typeface="+mn-cs"/>
      </a:defRPr>
    </a:lvl7pPr>
    <a:lvl8pPr marL="3200400" indent="0" algn="l" defTabSz="914400">
      <a:defRPr sz="1800" kern="1200">
        <a:solidFill>
          <a:schemeClr val="tx1"/>
        </a:solidFill>
        <a:latin typeface="+mn-lt"/>
        <a:ea typeface="+mn-ea"/>
        <a:cs typeface="+mn-cs"/>
      </a:defRPr>
    </a:lvl8pPr>
    <a:lvl9pPr marL="3657600" indent="0" algn="l" defTabSz="914400">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1DF5CA5F-0FEC-46B4-89CF-C7FC2532DF87}"/>
              </a:ext>
            </a:extLst>
          </p:cNvPr>
          <p:cNvSpPr>
            <a:spLocks noGrp="1"/>
          </p:cNvSpPr>
          <p:nvPr/>
        </p:nvSpPr>
        <p:spPr>
          <a:xfrm>
            <a:off x="7239000" y="0"/>
            <a:ext cx="4953000" cy="304800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5F95ED49-41E3-44FA-A480-769E3EE537E5}"/>
              </a:ext>
            </a:extLst>
          </p:cNvPr>
          <p:cNvSpPr>
            <a:spLocks noGrp="1"/>
          </p:cNvSpPr>
          <p:nvPr/>
        </p:nvSpPr>
        <p:spPr>
          <a:xfrm>
            <a:off x="6286500" y="857250"/>
            <a:ext cx="4762500" cy="438150"/>
          </a:xfrm>
          <a:prstGeom prst="roundRect">
            <a:avLst>
              <a:gd name="adj" fmla="val 26087"/>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4F2681EE-42BB-43B5-8DEB-F3075D6A53C7}"/>
              </a:ext>
            </a:extLst>
          </p:cNvPr>
          <p:cNvSpPr>
            <a:spLocks noGrp="1"/>
          </p:cNvSpPr>
          <p:nvPr/>
        </p:nvSpPr>
        <p:spPr>
          <a:xfrm>
            <a:off x="7239000" y="1809750"/>
            <a:ext cx="3810000" cy="228600"/>
          </a:xfrm>
          <a:prstGeom prst="roundRect">
            <a:avLst>
              <a:gd name="adj" fmla="val 50000"/>
            </a:avLst>
          </a:prstGeom>
          <a:solidFill>
            <a:srgbClr val="8AAE3F"/>
          </a:solidFill>
          <a:ln w="0">
            <a:solidFill>
              <a:srgbClr val="8AAE3F"/>
            </a:solidFill>
            <a:prstDash val="solid"/>
          </a:ln>
        </p:spPr>
        <p:txBody>
          <a:bodyPr/>
          <a:lstStyle/>
          <a:p>
            <a:endParaRPr/>
          </a:p>
        </p:txBody>
      </p:sp>
      <p:sp>
        <p:nvSpPr>
          <p:cNvPr id="4" name="Rectangle 3">
            <a:extLst>
              <a:ext uri="{FF2B5EF4-FFF2-40B4-BE49-F238E27FC236}">
                <a16:creationId xmlns:a16="http://schemas.microsoft.com/office/drawing/2014/main" id="{A50ACDBC-7EBA-4722-A293-C7231146874B}"/>
              </a:ext>
            </a:extLst>
          </p:cNvPr>
          <p:cNvSpPr>
            <a:spLocks noGrp="1"/>
          </p:cNvSpPr>
          <p:nvPr/>
        </p:nvSpPr>
        <p:spPr>
          <a:xfrm>
            <a:off x="0" y="0"/>
            <a:ext cx="190500" cy="6858000"/>
          </a:xfrm>
          <a:prstGeom prst="rect">
            <a:avLst/>
          </a:prstGeom>
          <a:solidFill>
            <a:srgbClr val="138A8A"/>
          </a:solidFill>
          <a:ln w="0">
            <a:solidFill>
              <a:srgbClr val="138A8A"/>
            </a:solidFill>
            <a:prstDash val="solid"/>
          </a:ln>
        </p:spPr>
        <p:txBody>
          <a:bodyPr/>
          <a:lstStyle/>
          <a:p>
            <a:endParaRPr/>
          </a:p>
        </p:txBody>
      </p:sp>
      <p:sp>
        <p:nvSpPr>
          <p:cNvPr id="5" name="Rectangle 4">
            <a:extLst>
              <a:ext uri="{FF2B5EF4-FFF2-40B4-BE49-F238E27FC236}">
                <a16:creationId xmlns:a16="http://schemas.microsoft.com/office/drawing/2014/main" id="{55B7523D-767F-4950-A3DE-39D4DA2818CC}"/>
              </a:ext>
            </a:extLst>
          </p:cNvPr>
          <p:cNvSpPr>
            <a:spLocks noGrp="1"/>
          </p:cNvSpPr>
          <p:nvPr/>
        </p:nvSpPr>
        <p:spPr>
          <a:xfrm>
            <a:off x="685800" y="819150"/>
            <a:ext cx="6667500" cy="1428750"/>
          </a:xfrm>
          <a:prstGeom prst="rect">
            <a:avLst/>
          </a:prstGeom>
          <a:noFill/>
          <a:ln w="0">
            <a:noFill/>
            <a:prstDash val="solid"/>
          </a:ln>
        </p:spPr>
        <p:txBody>
          <a:bodyPr anchor="ctr"/>
          <a:lstStyle/>
          <a:p>
            <a:pPr algn="l">
              <a:buNone/>
              <a:defRPr sz="4250" b="1">
                <a:solidFill>
                  <a:srgbClr val="334047"/>
                </a:solidFill>
              </a:defRPr>
            </a:pPr>
            <a:r>
              <a:rPr sz="4250" b="1">
                <a:solidFill>
                  <a:srgbClr val="334047"/>
                </a:solidFill>
              </a:rPr>
              <a:t>RECRUITMENT &amp;</a:t>
            </a:r>
          </a:p>
          <a:p>
            <a:pPr algn="l">
              <a:buNone/>
              <a:defRPr sz="4250" b="1">
                <a:solidFill>
                  <a:srgbClr val="334047"/>
                </a:solidFill>
              </a:defRPr>
            </a:pPr>
            <a:r>
              <a:rPr sz="4250" b="1">
                <a:solidFill>
                  <a:srgbClr val="334047"/>
                </a:solidFill>
              </a:rPr>
              <a:t>SELECTION</a:t>
            </a:r>
          </a:p>
        </p:txBody>
      </p:sp>
      <p:sp>
        <p:nvSpPr>
          <p:cNvPr id="6" name="Rectangle 5">
            <a:extLst>
              <a:ext uri="{FF2B5EF4-FFF2-40B4-BE49-F238E27FC236}">
                <a16:creationId xmlns:a16="http://schemas.microsoft.com/office/drawing/2014/main" id="{B493AA56-736B-451A-B3C7-547BD8426B2A}"/>
              </a:ext>
            </a:extLst>
          </p:cNvPr>
          <p:cNvSpPr>
            <a:spLocks noGrp="1"/>
          </p:cNvSpPr>
          <p:nvPr/>
        </p:nvSpPr>
        <p:spPr>
          <a:xfrm>
            <a:off x="723900" y="2362200"/>
            <a:ext cx="6191250" cy="419100"/>
          </a:xfrm>
          <a:prstGeom prst="rect">
            <a:avLst/>
          </a:prstGeom>
          <a:noFill/>
          <a:ln w="0">
            <a:noFill/>
            <a:prstDash val="solid"/>
          </a:ln>
        </p:spPr>
        <p:txBody>
          <a:bodyPr anchor="ctr"/>
          <a:lstStyle/>
          <a:p>
            <a:pPr algn="l">
              <a:buNone/>
              <a:defRPr sz="2300" b="1">
                <a:solidFill>
                  <a:srgbClr val="138A8A"/>
                </a:solidFill>
              </a:defRPr>
            </a:pPr>
            <a:r>
              <a:rPr sz="2300" b="1">
                <a:solidFill>
                  <a:srgbClr val="138A8A"/>
                </a:solidFill>
              </a:rPr>
              <a:t>Supporting Tesco’s digital transformation</a:t>
            </a:r>
          </a:p>
        </p:txBody>
      </p:sp>
      <p:sp>
        <p:nvSpPr>
          <p:cNvPr id="7" name="Rectangle: Rounded Corners 6">
            <a:extLst>
              <a:ext uri="{FF2B5EF4-FFF2-40B4-BE49-F238E27FC236}">
                <a16:creationId xmlns:a16="http://schemas.microsoft.com/office/drawing/2014/main" id="{797E5DC4-961D-4362-9434-C1993B2B3701}"/>
              </a:ext>
            </a:extLst>
          </p:cNvPr>
          <p:cNvSpPr>
            <a:spLocks noGrp="1"/>
          </p:cNvSpPr>
          <p:nvPr/>
        </p:nvSpPr>
        <p:spPr>
          <a:xfrm>
            <a:off x="7524750" y="2571750"/>
            <a:ext cx="3714750" cy="2571750"/>
          </a:xfrm>
          <a:prstGeom prst="roundRect">
            <a:avLst>
              <a:gd name="adj" fmla="val 4444"/>
            </a:avLst>
          </a:prstGeom>
          <a:solidFill>
            <a:srgbClr val="FFFFFF"/>
          </a:solidFill>
          <a:ln w="9525">
            <a:solidFill>
              <a:srgbClr val="CBD5D2"/>
            </a:solidFill>
            <a:prstDash val="solid"/>
          </a:ln>
        </p:spPr>
        <p:txBody>
          <a:bodyPr/>
          <a:lstStyle/>
          <a:p>
            <a:endParaRPr/>
          </a:p>
        </p:txBody>
      </p:sp>
      <p:sp>
        <p:nvSpPr>
          <p:cNvPr id="8" name="Rectangle 7">
            <a:extLst>
              <a:ext uri="{FF2B5EF4-FFF2-40B4-BE49-F238E27FC236}">
                <a16:creationId xmlns:a16="http://schemas.microsoft.com/office/drawing/2014/main" id="{FA08E84D-ECC7-4618-B00C-F0086808BFD3}"/>
              </a:ext>
            </a:extLst>
          </p:cNvPr>
          <p:cNvSpPr>
            <a:spLocks noGrp="1"/>
          </p:cNvSpPr>
          <p:nvPr/>
        </p:nvSpPr>
        <p:spPr>
          <a:xfrm>
            <a:off x="7905750" y="2819400"/>
            <a:ext cx="2952750" cy="285750"/>
          </a:xfrm>
          <a:prstGeom prst="rect">
            <a:avLst/>
          </a:prstGeom>
          <a:noFill/>
          <a:ln w="0">
            <a:noFill/>
            <a:prstDash val="solid"/>
          </a:ln>
        </p:spPr>
        <p:txBody>
          <a:bodyPr anchor="ctr"/>
          <a:lstStyle/>
          <a:p>
            <a:pPr algn="l">
              <a:buNone/>
              <a:defRPr sz="1550" b="1">
                <a:solidFill>
                  <a:srgbClr val="138A8A"/>
                </a:solidFill>
              </a:defRPr>
            </a:pPr>
            <a:endParaRPr/>
          </a:p>
        </p:txBody>
      </p:sp>
      <p:sp>
        <p:nvSpPr>
          <p:cNvPr id="9" name="Rectangle 8">
            <a:extLst>
              <a:ext uri="{FF2B5EF4-FFF2-40B4-BE49-F238E27FC236}">
                <a16:creationId xmlns:a16="http://schemas.microsoft.com/office/drawing/2014/main" id="{D5AAE34B-EA2A-474F-9A16-5EB1EB7E5DBA}"/>
              </a:ext>
            </a:extLst>
          </p:cNvPr>
          <p:cNvSpPr>
            <a:spLocks noGrp="1"/>
          </p:cNvSpPr>
          <p:nvPr/>
        </p:nvSpPr>
        <p:spPr>
          <a:xfrm>
            <a:off x="7905750" y="3200400"/>
            <a:ext cx="2952750" cy="142875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Name: </a:t>
            </a:r>
            <a:r>
              <a:rPr sz="1700" dirty="0">
                <a:solidFill>
                  <a:srgbClr val="344047"/>
                </a:solidFill>
              </a:rPr>
              <a:t>F</a:t>
            </a:r>
            <a:r>
              <a:rPr lang="en-GB" sz="1700" dirty="0" err="1">
                <a:solidFill>
                  <a:srgbClr val="344047"/>
                </a:solidFill>
              </a:rPr>
              <a:t>atima</a:t>
            </a:r>
            <a:r>
              <a:rPr lang="en-GB" sz="1700" dirty="0">
                <a:solidFill>
                  <a:srgbClr val="344047"/>
                </a:solidFill>
              </a:rPr>
              <a:t> Galbiade Fernandes</a:t>
            </a:r>
            <a:r>
              <a:rPr sz="1700" dirty="0">
                <a:solidFill>
                  <a:srgbClr val="344047"/>
                </a:solidFill>
              </a:rPr>
              <a:t> </a:t>
            </a:r>
          </a:p>
          <a:p>
            <a:pPr algn="l">
              <a:buNone/>
              <a:defRPr sz="1700" b="0">
                <a:solidFill>
                  <a:srgbClr val="344047"/>
                </a:solidFill>
              </a:defRPr>
            </a:pPr>
            <a:r>
              <a:rPr sz="1700" b="0" dirty="0">
                <a:solidFill>
                  <a:srgbClr val="344047"/>
                </a:solidFill>
              </a:rPr>
              <a:t>Student number: </a:t>
            </a:r>
            <a:r>
              <a:rPr sz="1700" dirty="0">
                <a:solidFill>
                  <a:srgbClr val="344047"/>
                </a:solidFill>
              </a:rPr>
              <a:t>2435941</a:t>
            </a:r>
          </a:p>
          <a:p>
            <a:pPr>
              <a:buNone/>
              <a:defRPr sz="1700" b="0">
                <a:solidFill>
                  <a:srgbClr val="344047"/>
                </a:solidFill>
              </a:defRPr>
            </a:pPr>
            <a:r>
              <a:rPr sz="1700" b="0" dirty="0">
                <a:solidFill>
                  <a:srgbClr val="344047"/>
                </a:solidFill>
              </a:rPr>
              <a:t>Module code &amp; title: </a:t>
            </a:r>
            <a:r>
              <a:rPr sz="1700" dirty="0"/>
              <a:t>Developing and Managing Individuals and Teams (LCLM5002_LON)</a:t>
            </a:r>
          </a:p>
          <a:p>
            <a:pPr algn="l">
              <a:buNone/>
              <a:defRPr sz="1700" b="0">
                <a:solidFill>
                  <a:srgbClr val="344047"/>
                </a:solidFill>
              </a:defRPr>
            </a:pPr>
            <a:r>
              <a:rPr sz="1700" b="0" dirty="0">
                <a:solidFill>
                  <a:srgbClr val="344047"/>
                </a:solidFill>
              </a:rPr>
              <a:t>Lecturer: </a:t>
            </a:r>
            <a:r>
              <a:rPr lang="en-GB" sz="1700" b="0" dirty="0">
                <a:solidFill>
                  <a:srgbClr val="344047"/>
                </a:solidFill>
              </a:rPr>
              <a:t>Sukhpreet Grewal</a:t>
            </a:r>
            <a:endParaRPr sz="1700" dirty="0">
              <a:solidFill>
                <a:srgbClr val="344047"/>
              </a:solidFill>
            </a:endParaRPr>
          </a:p>
        </p:txBody>
      </p:sp>
      <p:sp>
        <p:nvSpPr>
          <p:cNvPr id="10" name="Rectangle 9">
            <a:extLst>
              <a:ext uri="{FF2B5EF4-FFF2-40B4-BE49-F238E27FC236}">
                <a16:creationId xmlns:a16="http://schemas.microsoft.com/office/drawing/2014/main" id="{BB4B80BA-1AA6-43B4-9B41-F4F181DA9A7D}"/>
              </a:ext>
            </a:extLst>
          </p:cNvPr>
          <p:cNvSpPr>
            <a:spLocks noGrp="1"/>
          </p:cNvSpPr>
          <p:nvPr/>
        </p:nvSpPr>
        <p:spPr>
          <a:xfrm>
            <a:off x="7905750" y="4686300"/>
            <a:ext cx="2952750" cy="285750"/>
          </a:xfrm>
          <a:prstGeom prst="rect">
            <a:avLst/>
          </a:prstGeom>
          <a:noFill/>
          <a:ln w="0">
            <a:noFill/>
            <a:prstDash val="solid"/>
          </a:ln>
        </p:spPr>
        <p:txBody>
          <a:bodyPr anchor="ctr"/>
          <a:lstStyle/>
          <a:p>
            <a:pPr algn="l">
              <a:buNone/>
              <a:defRPr sz="1625" b="1">
                <a:solidFill>
                  <a:srgbClr val="6F9F45"/>
                </a:solidFill>
              </a:defRPr>
            </a:pPr>
            <a:endParaRPr/>
          </a:p>
        </p:txBody>
      </p:sp>
    </p:spTree>
    <p:extLst>
      <p:ext uri="{BB962C8B-B14F-4D97-AF65-F5344CB8AC3E}">
        <p14:creationId xmlns:p14="http://schemas.microsoft.com/office/powerpoint/2010/main" val="1371819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54" name="Oval 53">
            <a:extLst>
              <a:ext uri="{FF2B5EF4-FFF2-40B4-BE49-F238E27FC236}">
                <a16:creationId xmlns:a16="http://schemas.microsoft.com/office/drawing/2014/main" id="{6093D54B-6E13-4C77-836E-72B98A36FB01}"/>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A6934AEE-3786-4CB9-9FEE-9279A47B0597}"/>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B2BC4A89-2767-4248-9B52-40CCE8E229B9}"/>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EB42C57B-70D1-4B66-8964-9737FBEEC525}"/>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200" b="1" dirty="0">
                <a:solidFill>
                  <a:srgbClr val="334047"/>
                </a:solidFill>
              </a:rPr>
              <a:t>Table of Contents</a:t>
            </a:r>
          </a:p>
        </p:txBody>
      </p:sp>
      <p:sp>
        <p:nvSpPr>
          <p:cNvPr id="6" name="Rectangle 5">
            <a:extLst>
              <a:ext uri="{FF2B5EF4-FFF2-40B4-BE49-F238E27FC236}">
                <a16:creationId xmlns:a16="http://schemas.microsoft.com/office/drawing/2014/main" id="{1EAF5C6B-1554-48B2-8400-E4AFF937E36D}"/>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02</a:t>
            </a:r>
          </a:p>
        </p:txBody>
      </p:sp>
      <p:sp>
        <p:nvSpPr>
          <p:cNvPr id="7" name="Rectangle 6">
            <a:extLst>
              <a:ext uri="{FF2B5EF4-FFF2-40B4-BE49-F238E27FC236}">
                <a16:creationId xmlns:a16="http://schemas.microsoft.com/office/drawing/2014/main" id="{235A6678-AFAF-49C2-A1EC-FD9D4519E1D7}"/>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1F30262A-CC13-4AFC-922C-9AE94A85B1AA}"/>
              </a:ext>
            </a:extLst>
          </p:cNvPr>
          <p:cNvSpPr>
            <a:spLocks noGrp="1"/>
          </p:cNvSpPr>
          <p:nvPr/>
        </p:nvSpPr>
        <p:spPr>
          <a:xfrm>
            <a:off x="742950" y="1438275"/>
            <a:ext cx="5238750" cy="476250"/>
          </a:xfrm>
          <a:prstGeom prst="roundRect">
            <a:avLst>
              <a:gd name="adj" fmla="val 24000"/>
            </a:avLst>
          </a:prstGeom>
          <a:solidFill>
            <a:srgbClr val="EAF3F8"/>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B79EB0E0-5FD3-4C3D-80A7-D8C5E10ADED3}"/>
              </a:ext>
            </a:extLst>
          </p:cNvPr>
          <p:cNvSpPr>
            <a:spLocks noGrp="1"/>
          </p:cNvSpPr>
          <p:nvPr/>
        </p:nvSpPr>
        <p:spPr>
          <a:xfrm>
            <a:off x="876300" y="149542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1</a:t>
            </a:r>
          </a:p>
        </p:txBody>
      </p:sp>
      <p:sp>
        <p:nvSpPr>
          <p:cNvPr id="10" name="Rectangle 9">
            <a:extLst>
              <a:ext uri="{FF2B5EF4-FFF2-40B4-BE49-F238E27FC236}">
                <a16:creationId xmlns:a16="http://schemas.microsoft.com/office/drawing/2014/main" id="{976D6551-3B30-4A81-BDCA-31EF80C706CE}"/>
              </a:ext>
            </a:extLst>
          </p:cNvPr>
          <p:cNvSpPr>
            <a:spLocks noGrp="1"/>
          </p:cNvSpPr>
          <p:nvPr/>
        </p:nvSpPr>
        <p:spPr>
          <a:xfrm>
            <a:off x="1371600" y="149542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Cover</a:t>
            </a:r>
          </a:p>
        </p:txBody>
      </p:sp>
      <p:sp>
        <p:nvSpPr>
          <p:cNvPr id="11" name="Rectangle: Rounded Corners 10">
            <a:extLst>
              <a:ext uri="{FF2B5EF4-FFF2-40B4-BE49-F238E27FC236}">
                <a16:creationId xmlns:a16="http://schemas.microsoft.com/office/drawing/2014/main" id="{F3E7B7E1-8165-49E3-B7C4-CC409077E476}"/>
              </a:ext>
            </a:extLst>
          </p:cNvPr>
          <p:cNvSpPr>
            <a:spLocks noGrp="1"/>
          </p:cNvSpPr>
          <p:nvPr/>
        </p:nvSpPr>
        <p:spPr>
          <a:xfrm>
            <a:off x="742950" y="2028825"/>
            <a:ext cx="5238750" cy="476250"/>
          </a:xfrm>
          <a:prstGeom prst="roundRect">
            <a:avLst>
              <a:gd name="adj" fmla="val 24000"/>
            </a:avLst>
          </a:prstGeom>
          <a:solidFill>
            <a:srgbClr val="FFFFFF"/>
          </a:solidFill>
          <a:ln w="9525">
            <a:solidFill>
              <a:srgbClr val="D7DEE6"/>
            </a:solidFill>
            <a:prstDash val="solid"/>
          </a:ln>
        </p:spPr>
        <p:txBody>
          <a:bodyPr/>
          <a:lstStyle/>
          <a:p>
            <a:endParaRPr/>
          </a:p>
        </p:txBody>
      </p:sp>
      <p:sp>
        <p:nvSpPr>
          <p:cNvPr id="12" name="Rectangle 11">
            <a:extLst>
              <a:ext uri="{FF2B5EF4-FFF2-40B4-BE49-F238E27FC236}">
                <a16:creationId xmlns:a16="http://schemas.microsoft.com/office/drawing/2014/main" id="{D9C7D5BE-4433-4277-A06B-B1D4AD414259}"/>
              </a:ext>
            </a:extLst>
          </p:cNvPr>
          <p:cNvSpPr>
            <a:spLocks noGrp="1"/>
          </p:cNvSpPr>
          <p:nvPr/>
        </p:nvSpPr>
        <p:spPr>
          <a:xfrm>
            <a:off x="876300" y="208597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2</a:t>
            </a:r>
          </a:p>
        </p:txBody>
      </p:sp>
      <p:sp>
        <p:nvSpPr>
          <p:cNvPr id="13" name="Rectangle 12">
            <a:extLst>
              <a:ext uri="{FF2B5EF4-FFF2-40B4-BE49-F238E27FC236}">
                <a16:creationId xmlns:a16="http://schemas.microsoft.com/office/drawing/2014/main" id="{A3163B6E-DDEA-4A34-BDF3-650E18AD4377}"/>
              </a:ext>
            </a:extLst>
          </p:cNvPr>
          <p:cNvSpPr>
            <a:spLocks noGrp="1"/>
          </p:cNvSpPr>
          <p:nvPr/>
        </p:nvSpPr>
        <p:spPr>
          <a:xfrm>
            <a:off x="1371600" y="208597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Table of Contents</a:t>
            </a:r>
          </a:p>
        </p:txBody>
      </p:sp>
      <p:sp>
        <p:nvSpPr>
          <p:cNvPr id="14" name="Rectangle: Rounded Corners 13">
            <a:extLst>
              <a:ext uri="{FF2B5EF4-FFF2-40B4-BE49-F238E27FC236}">
                <a16:creationId xmlns:a16="http://schemas.microsoft.com/office/drawing/2014/main" id="{C867E9D3-518E-4DAA-B523-53437AF6C072}"/>
              </a:ext>
            </a:extLst>
          </p:cNvPr>
          <p:cNvSpPr>
            <a:spLocks noGrp="1"/>
          </p:cNvSpPr>
          <p:nvPr/>
        </p:nvSpPr>
        <p:spPr>
          <a:xfrm>
            <a:off x="742950" y="2619375"/>
            <a:ext cx="5238750" cy="476250"/>
          </a:xfrm>
          <a:prstGeom prst="roundRect">
            <a:avLst>
              <a:gd name="adj" fmla="val 24000"/>
            </a:avLst>
          </a:prstGeom>
          <a:solidFill>
            <a:srgbClr val="EAF3F8"/>
          </a:solidFill>
          <a:ln w="9525">
            <a:solidFill>
              <a:srgbClr val="D7DEE6"/>
            </a:solidFill>
            <a:prstDash val="solid"/>
          </a:ln>
        </p:spPr>
        <p:txBody>
          <a:bodyPr/>
          <a:lstStyle/>
          <a:p>
            <a:endParaRPr/>
          </a:p>
        </p:txBody>
      </p:sp>
      <p:sp>
        <p:nvSpPr>
          <p:cNvPr id="15" name="Rectangle 14">
            <a:extLst>
              <a:ext uri="{FF2B5EF4-FFF2-40B4-BE49-F238E27FC236}">
                <a16:creationId xmlns:a16="http://schemas.microsoft.com/office/drawing/2014/main" id="{B255B92D-0061-4E12-B602-A15C3C60DE6B}"/>
              </a:ext>
            </a:extLst>
          </p:cNvPr>
          <p:cNvSpPr>
            <a:spLocks noGrp="1"/>
          </p:cNvSpPr>
          <p:nvPr/>
        </p:nvSpPr>
        <p:spPr>
          <a:xfrm>
            <a:off x="876300" y="267652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3</a:t>
            </a:r>
          </a:p>
        </p:txBody>
      </p:sp>
      <p:sp>
        <p:nvSpPr>
          <p:cNvPr id="16" name="Rectangle 15">
            <a:extLst>
              <a:ext uri="{FF2B5EF4-FFF2-40B4-BE49-F238E27FC236}">
                <a16:creationId xmlns:a16="http://schemas.microsoft.com/office/drawing/2014/main" id="{A1C7D472-B534-45B7-9431-0CE660A382DF}"/>
              </a:ext>
            </a:extLst>
          </p:cNvPr>
          <p:cNvSpPr>
            <a:spLocks noGrp="1"/>
          </p:cNvSpPr>
          <p:nvPr/>
        </p:nvSpPr>
        <p:spPr>
          <a:xfrm>
            <a:off x="1371600" y="267652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Company Introduction and Transformation</a:t>
            </a:r>
          </a:p>
        </p:txBody>
      </p:sp>
      <p:sp>
        <p:nvSpPr>
          <p:cNvPr id="17" name="Rectangle: Rounded Corners 16">
            <a:extLst>
              <a:ext uri="{FF2B5EF4-FFF2-40B4-BE49-F238E27FC236}">
                <a16:creationId xmlns:a16="http://schemas.microsoft.com/office/drawing/2014/main" id="{2966168E-618E-4609-B9D6-EEC35D50C854}"/>
              </a:ext>
            </a:extLst>
          </p:cNvPr>
          <p:cNvSpPr>
            <a:spLocks noGrp="1"/>
          </p:cNvSpPr>
          <p:nvPr/>
        </p:nvSpPr>
        <p:spPr>
          <a:xfrm>
            <a:off x="742950" y="3209925"/>
            <a:ext cx="5238750" cy="476250"/>
          </a:xfrm>
          <a:prstGeom prst="roundRect">
            <a:avLst>
              <a:gd name="adj" fmla="val 24000"/>
            </a:avLst>
          </a:prstGeom>
          <a:solidFill>
            <a:srgbClr val="FFFFFF"/>
          </a:solidFill>
          <a:ln w="9525">
            <a:solidFill>
              <a:srgbClr val="D7DEE6"/>
            </a:solidFill>
            <a:prstDash val="solid"/>
          </a:ln>
        </p:spPr>
        <p:txBody>
          <a:bodyPr/>
          <a:lstStyle/>
          <a:p>
            <a:endParaRPr/>
          </a:p>
        </p:txBody>
      </p:sp>
      <p:sp>
        <p:nvSpPr>
          <p:cNvPr id="18" name="Rectangle 17">
            <a:extLst>
              <a:ext uri="{FF2B5EF4-FFF2-40B4-BE49-F238E27FC236}">
                <a16:creationId xmlns:a16="http://schemas.microsoft.com/office/drawing/2014/main" id="{3142EC7C-D62D-43DE-B7F5-202F55E7A21D}"/>
              </a:ext>
            </a:extLst>
          </p:cNvPr>
          <p:cNvSpPr>
            <a:spLocks noGrp="1"/>
          </p:cNvSpPr>
          <p:nvPr/>
        </p:nvSpPr>
        <p:spPr>
          <a:xfrm>
            <a:off x="876300" y="326707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4</a:t>
            </a:r>
          </a:p>
        </p:txBody>
      </p:sp>
      <p:sp>
        <p:nvSpPr>
          <p:cNvPr id="19" name="Rectangle 18">
            <a:extLst>
              <a:ext uri="{FF2B5EF4-FFF2-40B4-BE49-F238E27FC236}">
                <a16:creationId xmlns:a16="http://schemas.microsoft.com/office/drawing/2014/main" id="{8185532D-B40F-44A4-B890-AE4844912B55}"/>
              </a:ext>
            </a:extLst>
          </p:cNvPr>
          <p:cNvSpPr>
            <a:spLocks noGrp="1"/>
          </p:cNvSpPr>
          <p:nvPr/>
        </p:nvSpPr>
        <p:spPr>
          <a:xfrm>
            <a:off x="1371600" y="326707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Key Roles Needed</a:t>
            </a:r>
          </a:p>
        </p:txBody>
      </p:sp>
      <p:sp>
        <p:nvSpPr>
          <p:cNvPr id="20" name="Rectangle: Rounded Corners 19">
            <a:extLst>
              <a:ext uri="{FF2B5EF4-FFF2-40B4-BE49-F238E27FC236}">
                <a16:creationId xmlns:a16="http://schemas.microsoft.com/office/drawing/2014/main" id="{CBDAD648-F80A-40B2-9437-FAB5E2BE7A84}"/>
              </a:ext>
            </a:extLst>
          </p:cNvPr>
          <p:cNvSpPr>
            <a:spLocks noGrp="1"/>
          </p:cNvSpPr>
          <p:nvPr/>
        </p:nvSpPr>
        <p:spPr>
          <a:xfrm>
            <a:off x="742950" y="3800475"/>
            <a:ext cx="5238750" cy="476250"/>
          </a:xfrm>
          <a:prstGeom prst="roundRect">
            <a:avLst>
              <a:gd name="adj" fmla="val 24000"/>
            </a:avLst>
          </a:prstGeom>
          <a:solidFill>
            <a:srgbClr val="EAF3F8"/>
          </a:solidFill>
          <a:ln w="9525">
            <a:solidFill>
              <a:srgbClr val="D7DEE6"/>
            </a:solidFill>
            <a:prstDash val="solid"/>
          </a:ln>
        </p:spPr>
        <p:txBody>
          <a:bodyPr/>
          <a:lstStyle/>
          <a:p>
            <a:endParaRPr/>
          </a:p>
        </p:txBody>
      </p:sp>
      <p:sp>
        <p:nvSpPr>
          <p:cNvPr id="21" name="Rectangle 20">
            <a:extLst>
              <a:ext uri="{FF2B5EF4-FFF2-40B4-BE49-F238E27FC236}">
                <a16:creationId xmlns:a16="http://schemas.microsoft.com/office/drawing/2014/main" id="{98848D37-8BD2-459F-97C0-33FE9DFFD5E9}"/>
              </a:ext>
            </a:extLst>
          </p:cNvPr>
          <p:cNvSpPr>
            <a:spLocks noGrp="1"/>
          </p:cNvSpPr>
          <p:nvPr/>
        </p:nvSpPr>
        <p:spPr>
          <a:xfrm>
            <a:off x="876300" y="385762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5</a:t>
            </a:r>
          </a:p>
        </p:txBody>
      </p:sp>
      <p:sp>
        <p:nvSpPr>
          <p:cNvPr id="22" name="Rectangle 21">
            <a:extLst>
              <a:ext uri="{FF2B5EF4-FFF2-40B4-BE49-F238E27FC236}">
                <a16:creationId xmlns:a16="http://schemas.microsoft.com/office/drawing/2014/main" id="{3512A5C2-1ADE-43FA-9945-D64D1078FF16}"/>
              </a:ext>
            </a:extLst>
          </p:cNvPr>
          <p:cNvSpPr>
            <a:spLocks noGrp="1"/>
          </p:cNvSpPr>
          <p:nvPr/>
        </p:nvSpPr>
        <p:spPr>
          <a:xfrm>
            <a:off x="1371600" y="385762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Recruitment Process</a:t>
            </a:r>
          </a:p>
        </p:txBody>
      </p:sp>
      <p:sp>
        <p:nvSpPr>
          <p:cNvPr id="23" name="Rectangle: Rounded Corners 22">
            <a:extLst>
              <a:ext uri="{FF2B5EF4-FFF2-40B4-BE49-F238E27FC236}">
                <a16:creationId xmlns:a16="http://schemas.microsoft.com/office/drawing/2014/main" id="{D39C3A51-BD7D-43E0-BD21-6CBBED31DD22}"/>
              </a:ext>
            </a:extLst>
          </p:cNvPr>
          <p:cNvSpPr>
            <a:spLocks noGrp="1"/>
          </p:cNvSpPr>
          <p:nvPr/>
        </p:nvSpPr>
        <p:spPr>
          <a:xfrm>
            <a:off x="742950" y="4391025"/>
            <a:ext cx="5238750" cy="476250"/>
          </a:xfrm>
          <a:prstGeom prst="roundRect">
            <a:avLst>
              <a:gd name="adj" fmla="val 24000"/>
            </a:avLst>
          </a:prstGeom>
          <a:solidFill>
            <a:srgbClr val="FFFFFF"/>
          </a:solidFill>
          <a:ln w="9525">
            <a:solidFill>
              <a:srgbClr val="D7DEE6"/>
            </a:solidFill>
            <a:prstDash val="solid"/>
          </a:ln>
        </p:spPr>
        <p:txBody>
          <a:bodyPr/>
          <a:lstStyle/>
          <a:p>
            <a:endParaRPr/>
          </a:p>
        </p:txBody>
      </p:sp>
      <p:sp>
        <p:nvSpPr>
          <p:cNvPr id="24" name="Rectangle 23">
            <a:extLst>
              <a:ext uri="{FF2B5EF4-FFF2-40B4-BE49-F238E27FC236}">
                <a16:creationId xmlns:a16="http://schemas.microsoft.com/office/drawing/2014/main" id="{5D860AA5-6CAE-47CC-98FE-7790B52BEE71}"/>
              </a:ext>
            </a:extLst>
          </p:cNvPr>
          <p:cNvSpPr>
            <a:spLocks noGrp="1"/>
          </p:cNvSpPr>
          <p:nvPr/>
        </p:nvSpPr>
        <p:spPr>
          <a:xfrm>
            <a:off x="876300" y="444817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6</a:t>
            </a:r>
          </a:p>
        </p:txBody>
      </p:sp>
      <p:sp>
        <p:nvSpPr>
          <p:cNvPr id="25" name="Rectangle 24">
            <a:extLst>
              <a:ext uri="{FF2B5EF4-FFF2-40B4-BE49-F238E27FC236}">
                <a16:creationId xmlns:a16="http://schemas.microsoft.com/office/drawing/2014/main" id="{9B3BA468-C294-4A98-AC16-0544A347E8B9}"/>
              </a:ext>
            </a:extLst>
          </p:cNvPr>
          <p:cNvSpPr>
            <a:spLocks noGrp="1"/>
          </p:cNvSpPr>
          <p:nvPr/>
        </p:nvSpPr>
        <p:spPr>
          <a:xfrm>
            <a:off x="1371600" y="444817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Job Analysis and Hiring Documents</a:t>
            </a:r>
          </a:p>
        </p:txBody>
      </p:sp>
      <p:sp>
        <p:nvSpPr>
          <p:cNvPr id="26" name="Rectangle: Rounded Corners 25">
            <a:extLst>
              <a:ext uri="{FF2B5EF4-FFF2-40B4-BE49-F238E27FC236}">
                <a16:creationId xmlns:a16="http://schemas.microsoft.com/office/drawing/2014/main" id="{61614D0D-A122-49D2-91AB-312B734B30C0}"/>
              </a:ext>
            </a:extLst>
          </p:cNvPr>
          <p:cNvSpPr>
            <a:spLocks noGrp="1"/>
          </p:cNvSpPr>
          <p:nvPr/>
        </p:nvSpPr>
        <p:spPr>
          <a:xfrm>
            <a:off x="742950" y="4981575"/>
            <a:ext cx="5238750" cy="476250"/>
          </a:xfrm>
          <a:prstGeom prst="roundRect">
            <a:avLst>
              <a:gd name="adj" fmla="val 24000"/>
            </a:avLst>
          </a:prstGeom>
          <a:solidFill>
            <a:srgbClr val="EAF3F8"/>
          </a:solidFill>
          <a:ln w="9525">
            <a:solidFill>
              <a:srgbClr val="D7DEE6"/>
            </a:solidFill>
            <a:prstDash val="solid"/>
          </a:ln>
        </p:spPr>
        <p:txBody>
          <a:bodyPr/>
          <a:lstStyle/>
          <a:p>
            <a:endParaRPr/>
          </a:p>
        </p:txBody>
      </p:sp>
      <p:sp>
        <p:nvSpPr>
          <p:cNvPr id="27" name="Rectangle 26">
            <a:extLst>
              <a:ext uri="{FF2B5EF4-FFF2-40B4-BE49-F238E27FC236}">
                <a16:creationId xmlns:a16="http://schemas.microsoft.com/office/drawing/2014/main" id="{D1DED543-D17D-484B-9482-AA7D2E7D7A7C}"/>
              </a:ext>
            </a:extLst>
          </p:cNvPr>
          <p:cNvSpPr>
            <a:spLocks noGrp="1"/>
          </p:cNvSpPr>
          <p:nvPr/>
        </p:nvSpPr>
        <p:spPr>
          <a:xfrm>
            <a:off x="876300" y="503872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7</a:t>
            </a:r>
          </a:p>
        </p:txBody>
      </p:sp>
      <p:sp>
        <p:nvSpPr>
          <p:cNvPr id="28" name="Rectangle 27">
            <a:extLst>
              <a:ext uri="{FF2B5EF4-FFF2-40B4-BE49-F238E27FC236}">
                <a16:creationId xmlns:a16="http://schemas.microsoft.com/office/drawing/2014/main" id="{179DF0A8-38B2-4E2A-9700-4E2BC7C90D78}"/>
              </a:ext>
            </a:extLst>
          </p:cNvPr>
          <p:cNvSpPr>
            <a:spLocks noGrp="1"/>
          </p:cNvSpPr>
          <p:nvPr/>
        </p:nvSpPr>
        <p:spPr>
          <a:xfrm>
            <a:off x="1371600" y="503872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Advertisement Platforms</a:t>
            </a:r>
          </a:p>
        </p:txBody>
      </p:sp>
      <p:sp>
        <p:nvSpPr>
          <p:cNvPr id="29" name="Rectangle: Rounded Corners 28">
            <a:extLst>
              <a:ext uri="{FF2B5EF4-FFF2-40B4-BE49-F238E27FC236}">
                <a16:creationId xmlns:a16="http://schemas.microsoft.com/office/drawing/2014/main" id="{19044DE6-9A8F-4521-8EF5-2AC163E694F0}"/>
              </a:ext>
            </a:extLst>
          </p:cNvPr>
          <p:cNvSpPr>
            <a:spLocks noGrp="1"/>
          </p:cNvSpPr>
          <p:nvPr/>
        </p:nvSpPr>
        <p:spPr>
          <a:xfrm>
            <a:off x="742950" y="5572125"/>
            <a:ext cx="5238750" cy="476250"/>
          </a:xfrm>
          <a:prstGeom prst="roundRect">
            <a:avLst>
              <a:gd name="adj" fmla="val 24000"/>
            </a:avLst>
          </a:prstGeom>
          <a:solidFill>
            <a:srgbClr val="FFFFFF"/>
          </a:solidFill>
          <a:ln w="9525">
            <a:solidFill>
              <a:srgbClr val="D7DEE6"/>
            </a:solidFill>
            <a:prstDash val="solid"/>
          </a:ln>
        </p:spPr>
        <p:txBody>
          <a:bodyPr/>
          <a:lstStyle/>
          <a:p>
            <a:endParaRPr/>
          </a:p>
        </p:txBody>
      </p:sp>
      <p:sp>
        <p:nvSpPr>
          <p:cNvPr id="30" name="Rectangle 29">
            <a:extLst>
              <a:ext uri="{FF2B5EF4-FFF2-40B4-BE49-F238E27FC236}">
                <a16:creationId xmlns:a16="http://schemas.microsoft.com/office/drawing/2014/main" id="{C2D9F466-3313-4AD4-8E63-54F117E02150}"/>
              </a:ext>
            </a:extLst>
          </p:cNvPr>
          <p:cNvSpPr>
            <a:spLocks noGrp="1"/>
          </p:cNvSpPr>
          <p:nvPr/>
        </p:nvSpPr>
        <p:spPr>
          <a:xfrm>
            <a:off x="876300" y="562927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8</a:t>
            </a:r>
          </a:p>
        </p:txBody>
      </p:sp>
      <p:sp>
        <p:nvSpPr>
          <p:cNvPr id="31" name="Rectangle 30">
            <a:extLst>
              <a:ext uri="{FF2B5EF4-FFF2-40B4-BE49-F238E27FC236}">
                <a16:creationId xmlns:a16="http://schemas.microsoft.com/office/drawing/2014/main" id="{C9B81BEF-1255-4CAA-8C1A-8C0A157BB6FC}"/>
              </a:ext>
            </a:extLst>
          </p:cNvPr>
          <p:cNvSpPr>
            <a:spLocks noGrp="1"/>
          </p:cNvSpPr>
          <p:nvPr/>
        </p:nvSpPr>
        <p:spPr>
          <a:xfrm>
            <a:off x="1371600" y="562927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Structured Interview</a:t>
            </a:r>
          </a:p>
        </p:txBody>
      </p:sp>
      <p:sp>
        <p:nvSpPr>
          <p:cNvPr id="32" name="Rectangle: Rounded Corners 31">
            <a:extLst>
              <a:ext uri="{FF2B5EF4-FFF2-40B4-BE49-F238E27FC236}">
                <a16:creationId xmlns:a16="http://schemas.microsoft.com/office/drawing/2014/main" id="{B15614C4-B0E4-485A-8697-0AF4EA35B60A}"/>
              </a:ext>
            </a:extLst>
          </p:cNvPr>
          <p:cNvSpPr>
            <a:spLocks noGrp="1"/>
          </p:cNvSpPr>
          <p:nvPr/>
        </p:nvSpPr>
        <p:spPr>
          <a:xfrm>
            <a:off x="6210300" y="1438275"/>
            <a:ext cx="5238750" cy="476250"/>
          </a:xfrm>
          <a:prstGeom prst="roundRect">
            <a:avLst>
              <a:gd name="adj" fmla="val 24000"/>
            </a:avLst>
          </a:prstGeom>
          <a:solidFill>
            <a:srgbClr val="EAF3F8"/>
          </a:solidFill>
          <a:ln w="9525">
            <a:solidFill>
              <a:srgbClr val="D7DEE6"/>
            </a:solidFill>
            <a:prstDash val="solid"/>
          </a:ln>
        </p:spPr>
        <p:txBody>
          <a:bodyPr/>
          <a:lstStyle/>
          <a:p>
            <a:endParaRPr/>
          </a:p>
        </p:txBody>
      </p:sp>
      <p:sp>
        <p:nvSpPr>
          <p:cNvPr id="33" name="Rectangle 32">
            <a:extLst>
              <a:ext uri="{FF2B5EF4-FFF2-40B4-BE49-F238E27FC236}">
                <a16:creationId xmlns:a16="http://schemas.microsoft.com/office/drawing/2014/main" id="{0D0AA6ED-7CB3-4AF4-8047-5CCF2589D3A9}"/>
              </a:ext>
            </a:extLst>
          </p:cNvPr>
          <p:cNvSpPr>
            <a:spLocks noGrp="1"/>
          </p:cNvSpPr>
          <p:nvPr/>
        </p:nvSpPr>
        <p:spPr>
          <a:xfrm>
            <a:off x="6343650" y="1495425"/>
            <a:ext cx="400050" cy="361950"/>
          </a:xfrm>
          <a:prstGeom prst="rect">
            <a:avLst/>
          </a:prstGeom>
          <a:noFill/>
          <a:ln w="0">
            <a:noFill/>
            <a:prstDash val="solid"/>
          </a:ln>
        </p:spPr>
        <p:txBody>
          <a:bodyPr anchor="ctr"/>
          <a:lstStyle/>
          <a:p>
            <a:pPr algn="ctr">
              <a:buNone/>
              <a:defRPr sz="1700" b="1">
                <a:solidFill>
                  <a:srgbClr val="138A8A"/>
                </a:solidFill>
              </a:defRPr>
            </a:pPr>
            <a:r>
              <a:rPr sz="1400" b="1" dirty="0">
                <a:solidFill>
                  <a:srgbClr val="138A8A"/>
                </a:solidFill>
              </a:rPr>
              <a:t>9</a:t>
            </a:r>
          </a:p>
        </p:txBody>
      </p:sp>
      <p:sp>
        <p:nvSpPr>
          <p:cNvPr id="34" name="Rectangle 33">
            <a:extLst>
              <a:ext uri="{FF2B5EF4-FFF2-40B4-BE49-F238E27FC236}">
                <a16:creationId xmlns:a16="http://schemas.microsoft.com/office/drawing/2014/main" id="{887102A4-C4E2-4C98-B106-3A5A5F9E6900}"/>
              </a:ext>
            </a:extLst>
          </p:cNvPr>
          <p:cNvSpPr>
            <a:spLocks noGrp="1"/>
          </p:cNvSpPr>
          <p:nvPr/>
        </p:nvSpPr>
        <p:spPr>
          <a:xfrm>
            <a:off x="6838950" y="149542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Panel Interview</a:t>
            </a:r>
          </a:p>
        </p:txBody>
      </p:sp>
      <p:sp>
        <p:nvSpPr>
          <p:cNvPr id="35" name="Rectangle: Rounded Corners 34">
            <a:extLst>
              <a:ext uri="{FF2B5EF4-FFF2-40B4-BE49-F238E27FC236}">
                <a16:creationId xmlns:a16="http://schemas.microsoft.com/office/drawing/2014/main" id="{3237AF9A-3A03-4643-95AE-EFCBC1D3C346}"/>
              </a:ext>
            </a:extLst>
          </p:cNvPr>
          <p:cNvSpPr>
            <a:spLocks noGrp="1"/>
          </p:cNvSpPr>
          <p:nvPr/>
        </p:nvSpPr>
        <p:spPr>
          <a:xfrm>
            <a:off x="6210300" y="2028825"/>
            <a:ext cx="5238750" cy="476250"/>
          </a:xfrm>
          <a:prstGeom prst="roundRect">
            <a:avLst>
              <a:gd name="adj" fmla="val 24000"/>
            </a:avLst>
          </a:prstGeom>
          <a:solidFill>
            <a:srgbClr val="FFFFFF"/>
          </a:solidFill>
          <a:ln w="9525">
            <a:solidFill>
              <a:srgbClr val="D7DEE6"/>
            </a:solidFill>
            <a:prstDash val="solid"/>
          </a:ln>
        </p:spPr>
        <p:txBody>
          <a:bodyPr/>
          <a:lstStyle/>
          <a:p>
            <a:endParaRPr dirty="0"/>
          </a:p>
        </p:txBody>
      </p:sp>
      <p:sp>
        <p:nvSpPr>
          <p:cNvPr id="36" name="Rectangle 35">
            <a:extLst>
              <a:ext uri="{FF2B5EF4-FFF2-40B4-BE49-F238E27FC236}">
                <a16:creationId xmlns:a16="http://schemas.microsoft.com/office/drawing/2014/main" id="{3B00DD5A-0950-4529-A32C-C18F9863F232}"/>
              </a:ext>
            </a:extLst>
          </p:cNvPr>
          <p:cNvSpPr>
            <a:spLocks noGrp="1"/>
          </p:cNvSpPr>
          <p:nvPr/>
        </p:nvSpPr>
        <p:spPr>
          <a:xfrm>
            <a:off x="6343650" y="2085975"/>
            <a:ext cx="400050" cy="361950"/>
          </a:xfrm>
          <a:prstGeom prst="rect">
            <a:avLst/>
          </a:prstGeom>
          <a:noFill/>
          <a:ln w="0">
            <a:noFill/>
            <a:prstDash val="solid"/>
          </a:ln>
        </p:spPr>
        <p:txBody>
          <a:bodyPr anchor="ctr"/>
          <a:lstStyle/>
          <a:p>
            <a:pPr algn="ctr">
              <a:buNone/>
              <a:defRPr sz="1700" b="1">
                <a:solidFill>
                  <a:srgbClr val="138A8A"/>
                </a:solidFill>
              </a:defRPr>
            </a:pPr>
            <a:r>
              <a:rPr lang="en-GB" sz="1400" b="1" dirty="0">
                <a:solidFill>
                  <a:srgbClr val="138A8A"/>
                </a:solidFill>
              </a:rPr>
              <a:t>10</a:t>
            </a:r>
            <a:endParaRPr sz="1400" b="1" dirty="0">
              <a:solidFill>
                <a:srgbClr val="138A8A"/>
              </a:solidFill>
            </a:endParaRPr>
          </a:p>
        </p:txBody>
      </p:sp>
      <p:sp>
        <p:nvSpPr>
          <p:cNvPr id="37" name="Rectangle 36">
            <a:extLst>
              <a:ext uri="{FF2B5EF4-FFF2-40B4-BE49-F238E27FC236}">
                <a16:creationId xmlns:a16="http://schemas.microsoft.com/office/drawing/2014/main" id="{48704316-520C-4A95-A854-BF3700889711}"/>
              </a:ext>
            </a:extLst>
          </p:cNvPr>
          <p:cNvSpPr>
            <a:spLocks noGrp="1"/>
          </p:cNvSpPr>
          <p:nvPr/>
        </p:nvSpPr>
        <p:spPr>
          <a:xfrm>
            <a:off x="6838950" y="208597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Case / Technical Interview</a:t>
            </a:r>
          </a:p>
        </p:txBody>
      </p:sp>
      <p:sp>
        <p:nvSpPr>
          <p:cNvPr id="38" name="Rectangle: Rounded Corners 37">
            <a:extLst>
              <a:ext uri="{FF2B5EF4-FFF2-40B4-BE49-F238E27FC236}">
                <a16:creationId xmlns:a16="http://schemas.microsoft.com/office/drawing/2014/main" id="{1C9AAD96-6A44-42A0-A5FC-2C875F3B06FB}"/>
              </a:ext>
            </a:extLst>
          </p:cNvPr>
          <p:cNvSpPr>
            <a:spLocks noGrp="1"/>
          </p:cNvSpPr>
          <p:nvPr/>
        </p:nvSpPr>
        <p:spPr>
          <a:xfrm>
            <a:off x="6210300" y="2619375"/>
            <a:ext cx="5238750" cy="476250"/>
          </a:xfrm>
          <a:prstGeom prst="roundRect">
            <a:avLst>
              <a:gd name="adj" fmla="val 24000"/>
            </a:avLst>
          </a:prstGeom>
          <a:solidFill>
            <a:srgbClr val="EAF3F8"/>
          </a:solidFill>
          <a:ln w="9525">
            <a:solidFill>
              <a:srgbClr val="D7DEE6"/>
            </a:solidFill>
            <a:prstDash val="solid"/>
          </a:ln>
        </p:spPr>
        <p:txBody>
          <a:bodyPr/>
          <a:lstStyle/>
          <a:p>
            <a:endParaRPr/>
          </a:p>
        </p:txBody>
      </p:sp>
      <p:sp>
        <p:nvSpPr>
          <p:cNvPr id="39" name="Rectangle 38">
            <a:extLst>
              <a:ext uri="{FF2B5EF4-FFF2-40B4-BE49-F238E27FC236}">
                <a16:creationId xmlns:a16="http://schemas.microsoft.com/office/drawing/2014/main" id="{AB5B48A1-B621-414D-992E-6E3A4C827256}"/>
              </a:ext>
            </a:extLst>
          </p:cNvPr>
          <p:cNvSpPr>
            <a:spLocks noGrp="1"/>
          </p:cNvSpPr>
          <p:nvPr/>
        </p:nvSpPr>
        <p:spPr>
          <a:xfrm>
            <a:off x="6343650" y="2676525"/>
            <a:ext cx="400050" cy="361950"/>
          </a:xfrm>
          <a:prstGeom prst="rect">
            <a:avLst/>
          </a:prstGeom>
          <a:noFill/>
          <a:ln w="0">
            <a:noFill/>
            <a:prstDash val="solid"/>
          </a:ln>
        </p:spPr>
        <p:txBody>
          <a:bodyPr anchor="ctr"/>
          <a:lstStyle/>
          <a:p>
            <a:pPr algn="ctr">
              <a:buNone/>
              <a:defRPr sz="1700" b="1">
                <a:solidFill>
                  <a:srgbClr val="138A8A"/>
                </a:solidFill>
              </a:defRPr>
            </a:pPr>
            <a:r>
              <a:rPr lang="en-GB" sz="1400" b="1" dirty="0">
                <a:solidFill>
                  <a:srgbClr val="138A8A"/>
                </a:solidFill>
              </a:rPr>
              <a:t>11</a:t>
            </a:r>
            <a:endParaRPr sz="1400" b="1" dirty="0">
              <a:solidFill>
                <a:srgbClr val="138A8A"/>
              </a:solidFill>
            </a:endParaRPr>
          </a:p>
        </p:txBody>
      </p:sp>
      <p:sp>
        <p:nvSpPr>
          <p:cNvPr id="40" name="Rectangle 39">
            <a:extLst>
              <a:ext uri="{FF2B5EF4-FFF2-40B4-BE49-F238E27FC236}">
                <a16:creationId xmlns:a16="http://schemas.microsoft.com/office/drawing/2014/main" id="{74ED4449-2549-4059-AEF1-77329F9433D3}"/>
              </a:ext>
            </a:extLst>
          </p:cNvPr>
          <p:cNvSpPr>
            <a:spLocks noGrp="1"/>
          </p:cNvSpPr>
          <p:nvPr/>
        </p:nvSpPr>
        <p:spPr>
          <a:xfrm>
            <a:off x="6838950" y="267652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Questioning Techniques</a:t>
            </a:r>
          </a:p>
        </p:txBody>
      </p:sp>
      <p:sp>
        <p:nvSpPr>
          <p:cNvPr id="41" name="Rectangle: Rounded Corners 40">
            <a:extLst>
              <a:ext uri="{FF2B5EF4-FFF2-40B4-BE49-F238E27FC236}">
                <a16:creationId xmlns:a16="http://schemas.microsoft.com/office/drawing/2014/main" id="{97B646B5-2173-4A75-93F3-D07AE337AC65}"/>
              </a:ext>
            </a:extLst>
          </p:cNvPr>
          <p:cNvSpPr>
            <a:spLocks noGrp="1"/>
          </p:cNvSpPr>
          <p:nvPr/>
        </p:nvSpPr>
        <p:spPr>
          <a:xfrm>
            <a:off x="6210300" y="3209925"/>
            <a:ext cx="5238750" cy="476250"/>
          </a:xfrm>
          <a:prstGeom prst="roundRect">
            <a:avLst>
              <a:gd name="adj" fmla="val 24000"/>
            </a:avLst>
          </a:prstGeom>
          <a:solidFill>
            <a:srgbClr val="FFFFFF"/>
          </a:solidFill>
          <a:ln w="9525">
            <a:solidFill>
              <a:srgbClr val="D7DEE6"/>
            </a:solidFill>
            <a:prstDash val="solid"/>
          </a:ln>
        </p:spPr>
        <p:txBody>
          <a:bodyPr/>
          <a:lstStyle/>
          <a:p>
            <a:endParaRPr/>
          </a:p>
        </p:txBody>
      </p:sp>
      <p:sp>
        <p:nvSpPr>
          <p:cNvPr id="42" name="Rectangle 41">
            <a:extLst>
              <a:ext uri="{FF2B5EF4-FFF2-40B4-BE49-F238E27FC236}">
                <a16:creationId xmlns:a16="http://schemas.microsoft.com/office/drawing/2014/main" id="{11F4EB5A-A2EF-4ED9-B480-74DF1005F040}"/>
              </a:ext>
            </a:extLst>
          </p:cNvPr>
          <p:cNvSpPr>
            <a:spLocks noGrp="1"/>
          </p:cNvSpPr>
          <p:nvPr/>
        </p:nvSpPr>
        <p:spPr>
          <a:xfrm>
            <a:off x="6343650" y="3267075"/>
            <a:ext cx="400050" cy="361950"/>
          </a:xfrm>
          <a:prstGeom prst="rect">
            <a:avLst/>
          </a:prstGeom>
          <a:noFill/>
          <a:ln w="0">
            <a:noFill/>
            <a:prstDash val="solid"/>
          </a:ln>
        </p:spPr>
        <p:txBody>
          <a:bodyPr anchor="ctr"/>
          <a:lstStyle/>
          <a:p>
            <a:pPr algn="ctr">
              <a:buNone/>
              <a:defRPr sz="1700" b="1">
                <a:solidFill>
                  <a:srgbClr val="138A8A"/>
                </a:solidFill>
              </a:defRPr>
            </a:pPr>
            <a:r>
              <a:rPr lang="en-GB" sz="1400" b="1" dirty="0">
                <a:solidFill>
                  <a:srgbClr val="138A8A"/>
                </a:solidFill>
              </a:rPr>
              <a:t>12</a:t>
            </a:r>
            <a:endParaRPr sz="1400" b="1" dirty="0">
              <a:solidFill>
                <a:srgbClr val="138A8A"/>
              </a:solidFill>
            </a:endParaRPr>
          </a:p>
        </p:txBody>
      </p:sp>
      <p:sp>
        <p:nvSpPr>
          <p:cNvPr id="43" name="Rectangle 42">
            <a:extLst>
              <a:ext uri="{FF2B5EF4-FFF2-40B4-BE49-F238E27FC236}">
                <a16:creationId xmlns:a16="http://schemas.microsoft.com/office/drawing/2014/main" id="{ED854C83-49BA-445A-B403-4E83204D5E8B}"/>
              </a:ext>
            </a:extLst>
          </p:cNvPr>
          <p:cNvSpPr>
            <a:spLocks noGrp="1"/>
          </p:cNvSpPr>
          <p:nvPr/>
        </p:nvSpPr>
        <p:spPr>
          <a:xfrm>
            <a:off x="6838950" y="324802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Face-to-Face vs Virtual Interviews</a:t>
            </a:r>
          </a:p>
        </p:txBody>
      </p:sp>
      <p:sp>
        <p:nvSpPr>
          <p:cNvPr id="44" name="Rectangle: Rounded Corners 43">
            <a:extLst>
              <a:ext uri="{FF2B5EF4-FFF2-40B4-BE49-F238E27FC236}">
                <a16:creationId xmlns:a16="http://schemas.microsoft.com/office/drawing/2014/main" id="{0027CAA6-3F16-4124-B279-42C8C01F92F1}"/>
              </a:ext>
            </a:extLst>
          </p:cNvPr>
          <p:cNvSpPr>
            <a:spLocks noGrp="1"/>
          </p:cNvSpPr>
          <p:nvPr/>
        </p:nvSpPr>
        <p:spPr>
          <a:xfrm>
            <a:off x="6210300" y="3800475"/>
            <a:ext cx="5238750" cy="476250"/>
          </a:xfrm>
          <a:prstGeom prst="roundRect">
            <a:avLst>
              <a:gd name="adj" fmla="val 24000"/>
            </a:avLst>
          </a:prstGeom>
          <a:solidFill>
            <a:srgbClr val="EAF3F8"/>
          </a:solidFill>
          <a:ln w="9525">
            <a:solidFill>
              <a:srgbClr val="D7DEE6"/>
            </a:solidFill>
            <a:prstDash val="solid"/>
          </a:ln>
        </p:spPr>
        <p:txBody>
          <a:bodyPr/>
          <a:lstStyle/>
          <a:p>
            <a:endParaRPr sz="1400" dirty="0"/>
          </a:p>
        </p:txBody>
      </p:sp>
      <p:sp>
        <p:nvSpPr>
          <p:cNvPr id="45" name="Rectangle 44">
            <a:extLst>
              <a:ext uri="{FF2B5EF4-FFF2-40B4-BE49-F238E27FC236}">
                <a16:creationId xmlns:a16="http://schemas.microsoft.com/office/drawing/2014/main" id="{785F7A24-99D0-414C-B07C-8D20829230B2}"/>
              </a:ext>
            </a:extLst>
          </p:cNvPr>
          <p:cNvSpPr>
            <a:spLocks noGrp="1"/>
          </p:cNvSpPr>
          <p:nvPr/>
        </p:nvSpPr>
        <p:spPr>
          <a:xfrm>
            <a:off x="6343650" y="3857625"/>
            <a:ext cx="400050" cy="361950"/>
          </a:xfrm>
          <a:prstGeom prst="rect">
            <a:avLst/>
          </a:prstGeom>
          <a:noFill/>
          <a:ln w="0">
            <a:noFill/>
            <a:prstDash val="solid"/>
          </a:ln>
        </p:spPr>
        <p:txBody>
          <a:bodyPr anchor="ctr"/>
          <a:lstStyle/>
          <a:p>
            <a:pPr algn="ctr">
              <a:buNone/>
              <a:defRPr sz="1700" b="1">
                <a:solidFill>
                  <a:srgbClr val="138A8A"/>
                </a:solidFill>
              </a:defRPr>
            </a:pPr>
            <a:r>
              <a:rPr lang="en-GB" sz="1400" b="1" dirty="0">
                <a:solidFill>
                  <a:srgbClr val="138A8A"/>
                </a:solidFill>
              </a:rPr>
              <a:t>13</a:t>
            </a:r>
            <a:endParaRPr sz="1400" b="1" dirty="0">
              <a:solidFill>
                <a:srgbClr val="138A8A"/>
              </a:solidFill>
            </a:endParaRPr>
          </a:p>
        </p:txBody>
      </p:sp>
      <p:sp>
        <p:nvSpPr>
          <p:cNvPr id="46" name="Rectangle 45">
            <a:extLst>
              <a:ext uri="{FF2B5EF4-FFF2-40B4-BE49-F238E27FC236}">
                <a16:creationId xmlns:a16="http://schemas.microsoft.com/office/drawing/2014/main" id="{BE4163D0-FF14-47B8-83B7-BEEC8EC2A922}"/>
              </a:ext>
            </a:extLst>
          </p:cNvPr>
          <p:cNvSpPr>
            <a:spLocks noGrp="1"/>
          </p:cNvSpPr>
          <p:nvPr/>
        </p:nvSpPr>
        <p:spPr>
          <a:xfrm>
            <a:off x="6838950" y="3857625"/>
            <a:ext cx="4381500" cy="361950"/>
          </a:xfrm>
          <a:prstGeom prst="rect">
            <a:avLst/>
          </a:prstGeom>
          <a:noFill/>
          <a:ln w="0">
            <a:noFill/>
            <a:prstDash val="solid"/>
          </a:ln>
        </p:spPr>
        <p:txBody>
          <a:bodyPr anchor="ctr"/>
          <a:lstStyle/>
          <a:p>
            <a:pPr algn="l">
              <a:buNone/>
              <a:defRPr sz="1625" b="0">
                <a:solidFill>
                  <a:srgbClr val="334047"/>
                </a:solidFill>
              </a:defRPr>
            </a:pPr>
            <a:r>
              <a:rPr sz="1625" b="0" dirty="0">
                <a:solidFill>
                  <a:srgbClr val="334047"/>
                </a:solidFill>
              </a:rPr>
              <a:t>Recommended Selection Process</a:t>
            </a:r>
          </a:p>
        </p:txBody>
      </p:sp>
      <p:sp>
        <p:nvSpPr>
          <p:cNvPr id="47" name="Rectangle: Rounded Corners 46">
            <a:extLst>
              <a:ext uri="{FF2B5EF4-FFF2-40B4-BE49-F238E27FC236}">
                <a16:creationId xmlns:a16="http://schemas.microsoft.com/office/drawing/2014/main" id="{B3571C30-4CF0-40D2-A84F-841F1790126F}"/>
              </a:ext>
            </a:extLst>
          </p:cNvPr>
          <p:cNvSpPr>
            <a:spLocks noGrp="1"/>
          </p:cNvSpPr>
          <p:nvPr/>
        </p:nvSpPr>
        <p:spPr>
          <a:xfrm>
            <a:off x="6210300" y="4391025"/>
            <a:ext cx="5238750" cy="476250"/>
          </a:xfrm>
          <a:prstGeom prst="roundRect">
            <a:avLst>
              <a:gd name="adj" fmla="val 24000"/>
            </a:avLst>
          </a:prstGeom>
          <a:solidFill>
            <a:srgbClr val="FFFFFF"/>
          </a:solidFill>
          <a:ln w="9525">
            <a:solidFill>
              <a:srgbClr val="D7DEE6"/>
            </a:solidFill>
            <a:prstDash val="solid"/>
          </a:ln>
        </p:spPr>
        <p:txBody>
          <a:bodyPr/>
          <a:lstStyle/>
          <a:p>
            <a:endParaRPr/>
          </a:p>
        </p:txBody>
      </p:sp>
      <p:sp>
        <p:nvSpPr>
          <p:cNvPr id="48" name="Rectangle 47">
            <a:extLst>
              <a:ext uri="{FF2B5EF4-FFF2-40B4-BE49-F238E27FC236}">
                <a16:creationId xmlns:a16="http://schemas.microsoft.com/office/drawing/2014/main" id="{AE4352ED-D3F5-4C1B-918A-B22821A2B6AA}"/>
              </a:ext>
            </a:extLst>
          </p:cNvPr>
          <p:cNvSpPr>
            <a:spLocks noGrp="1"/>
          </p:cNvSpPr>
          <p:nvPr/>
        </p:nvSpPr>
        <p:spPr>
          <a:xfrm>
            <a:off x="6343650" y="4448175"/>
            <a:ext cx="400050" cy="361950"/>
          </a:xfrm>
          <a:prstGeom prst="rect">
            <a:avLst/>
          </a:prstGeom>
          <a:noFill/>
          <a:ln w="0">
            <a:noFill/>
            <a:prstDash val="solid"/>
          </a:ln>
        </p:spPr>
        <p:txBody>
          <a:bodyPr anchor="ctr"/>
          <a:lstStyle/>
          <a:p>
            <a:pPr algn="ctr">
              <a:buNone/>
              <a:defRPr sz="1700" b="1">
                <a:solidFill>
                  <a:srgbClr val="138A8A"/>
                </a:solidFill>
              </a:defRPr>
            </a:pPr>
            <a:r>
              <a:rPr lang="en-GB" sz="1400" b="1" dirty="0">
                <a:solidFill>
                  <a:srgbClr val="138A8A"/>
                </a:solidFill>
              </a:rPr>
              <a:t>14</a:t>
            </a:r>
            <a:endParaRPr sz="1400" b="1" dirty="0">
              <a:solidFill>
                <a:srgbClr val="138A8A"/>
              </a:solidFill>
            </a:endParaRPr>
          </a:p>
        </p:txBody>
      </p:sp>
      <p:sp>
        <p:nvSpPr>
          <p:cNvPr id="49" name="Rectangle 48">
            <a:extLst>
              <a:ext uri="{FF2B5EF4-FFF2-40B4-BE49-F238E27FC236}">
                <a16:creationId xmlns:a16="http://schemas.microsoft.com/office/drawing/2014/main" id="{47D70EA2-721A-42C4-A23F-F9DEB113BB59}"/>
              </a:ext>
            </a:extLst>
          </p:cNvPr>
          <p:cNvSpPr>
            <a:spLocks noGrp="1"/>
          </p:cNvSpPr>
          <p:nvPr/>
        </p:nvSpPr>
        <p:spPr>
          <a:xfrm>
            <a:off x="6838950" y="444817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Conclusion</a:t>
            </a:r>
          </a:p>
        </p:txBody>
      </p:sp>
      <p:sp>
        <p:nvSpPr>
          <p:cNvPr id="50" name="Rectangle: Rounded Corners 49">
            <a:extLst>
              <a:ext uri="{FF2B5EF4-FFF2-40B4-BE49-F238E27FC236}">
                <a16:creationId xmlns:a16="http://schemas.microsoft.com/office/drawing/2014/main" id="{74A08A87-1DF8-494A-B2E6-AE77CD719DD0}"/>
              </a:ext>
            </a:extLst>
          </p:cNvPr>
          <p:cNvSpPr>
            <a:spLocks noGrp="1"/>
          </p:cNvSpPr>
          <p:nvPr/>
        </p:nvSpPr>
        <p:spPr>
          <a:xfrm>
            <a:off x="6210300" y="4981575"/>
            <a:ext cx="5238750" cy="476250"/>
          </a:xfrm>
          <a:prstGeom prst="roundRect">
            <a:avLst>
              <a:gd name="adj" fmla="val 24000"/>
            </a:avLst>
          </a:prstGeom>
          <a:solidFill>
            <a:srgbClr val="EAF3F8"/>
          </a:solidFill>
          <a:ln w="9525">
            <a:solidFill>
              <a:srgbClr val="D7DEE6"/>
            </a:solidFill>
            <a:prstDash val="solid"/>
          </a:ln>
        </p:spPr>
        <p:txBody>
          <a:bodyPr/>
          <a:lstStyle/>
          <a:p>
            <a:endParaRPr/>
          </a:p>
        </p:txBody>
      </p:sp>
      <p:sp>
        <p:nvSpPr>
          <p:cNvPr id="51" name="Rectangle 50">
            <a:extLst>
              <a:ext uri="{FF2B5EF4-FFF2-40B4-BE49-F238E27FC236}">
                <a16:creationId xmlns:a16="http://schemas.microsoft.com/office/drawing/2014/main" id="{32CDF84F-017C-40C2-8A22-807A1061619A}"/>
              </a:ext>
            </a:extLst>
          </p:cNvPr>
          <p:cNvSpPr>
            <a:spLocks noGrp="1"/>
          </p:cNvSpPr>
          <p:nvPr/>
        </p:nvSpPr>
        <p:spPr>
          <a:xfrm>
            <a:off x="6343650" y="5038725"/>
            <a:ext cx="400050" cy="361950"/>
          </a:xfrm>
          <a:prstGeom prst="rect">
            <a:avLst/>
          </a:prstGeom>
          <a:noFill/>
          <a:ln w="0">
            <a:noFill/>
            <a:prstDash val="solid"/>
          </a:ln>
        </p:spPr>
        <p:txBody>
          <a:bodyPr anchor="ctr"/>
          <a:lstStyle/>
          <a:p>
            <a:pPr algn="ctr">
              <a:buNone/>
              <a:defRPr sz="1700" b="1">
                <a:solidFill>
                  <a:srgbClr val="138A8A"/>
                </a:solidFill>
              </a:defRPr>
            </a:pPr>
            <a:r>
              <a:rPr lang="en-GB" sz="1400" b="1" dirty="0">
                <a:solidFill>
                  <a:srgbClr val="138A8A"/>
                </a:solidFill>
              </a:rPr>
              <a:t>15</a:t>
            </a:r>
            <a:endParaRPr sz="1400" b="1" dirty="0">
              <a:solidFill>
                <a:srgbClr val="138A8A"/>
              </a:solidFill>
            </a:endParaRPr>
          </a:p>
        </p:txBody>
      </p:sp>
      <p:sp>
        <p:nvSpPr>
          <p:cNvPr id="52" name="Rectangle 51">
            <a:extLst>
              <a:ext uri="{FF2B5EF4-FFF2-40B4-BE49-F238E27FC236}">
                <a16:creationId xmlns:a16="http://schemas.microsoft.com/office/drawing/2014/main" id="{1E0A1702-E7E4-4ABC-B2F1-C33310F76BE7}"/>
              </a:ext>
            </a:extLst>
          </p:cNvPr>
          <p:cNvSpPr>
            <a:spLocks noGrp="1"/>
          </p:cNvSpPr>
          <p:nvPr/>
        </p:nvSpPr>
        <p:spPr>
          <a:xfrm>
            <a:off x="6838950" y="5038725"/>
            <a:ext cx="4381500" cy="361950"/>
          </a:xfrm>
          <a:prstGeom prst="rect">
            <a:avLst/>
          </a:prstGeom>
          <a:noFill/>
          <a:ln w="0">
            <a:noFill/>
            <a:prstDash val="solid"/>
          </a:ln>
        </p:spPr>
        <p:txBody>
          <a:bodyPr anchor="ctr"/>
          <a:lstStyle/>
          <a:p>
            <a:pPr algn="l">
              <a:buNone/>
              <a:defRPr sz="1625" b="0">
                <a:solidFill>
                  <a:srgbClr val="334047"/>
                </a:solidFill>
              </a:defRPr>
            </a:pPr>
            <a:r>
              <a:rPr sz="1625" b="0">
                <a:solidFill>
                  <a:srgbClr val="334047"/>
                </a:solidFill>
              </a:rPr>
              <a:t>References</a:t>
            </a:r>
          </a:p>
        </p:txBody>
      </p:sp>
    </p:spTree>
    <p:extLst>
      <p:ext uri="{BB962C8B-B14F-4D97-AF65-F5344CB8AC3E}">
        <p14:creationId xmlns:p14="http://schemas.microsoft.com/office/powerpoint/2010/main" val="2017002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501ADB-447A-4F14-87AB-43EA2A34C5D4}"/>
              </a:ext>
            </a:extLst>
          </p:cNvPr>
          <p:cNvSpPr>
            <a:spLocks noGrp="1"/>
          </p:cNvSpPr>
          <p:nvPr/>
        </p:nvSpPr>
        <p:spPr>
          <a:xfrm>
            <a:off x="609600" y="552450"/>
            <a:ext cx="10382250" cy="704850"/>
          </a:xfrm>
          <a:prstGeom prst="rect">
            <a:avLst/>
          </a:prstGeom>
          <a:noFill/>
          <a:ln w="0">
            <a:noFill/>
            <a:prstDash val="solid"/>
          </a:ln>
        </p:spPr>
        <p:txBody>
          <a:bodyPr anchor="ctr"/>
          <a:lstStyle/>
          <a:p>
            <a:pPr>
              <a:buNone/>
              <a:defRPr sz="2375" b="1">
                <a:solidFill>
                  <a:srgbClr val="334047"/>
                </a:solidFill>
              </a:defRPr>
            </a:pPr>
            <a:r>
              <a:rPr sz="3200" dirty="0">
                <a:solidFill>
                  <a:srgbClr val="334047"/>
                </a:solidFill>
              </a:rPr>
              <a:t>Company </a:t>
            </a:r>
            <a:r>
              <a:rPr lang="en-GB" sz="3200" dirty="0" err="1">
                <a:solidFill>
                  <a:srgbClr val="334047"/>
                </a:solidFill>
              </a:rPr>
              <a:t>i</a:t>
            </a:r>
            <a:r>
              <a:rPr sz="3200" dirty="0" err="1">
                <a:solidFill>
                  <a:srgbClr val="334047"/>
                </a:solidFill>
              </a:rPr>
              <a:t>ntroduction</a:t>
            </a:r>
            <a:r>
              <a:rPr sz="3200" dirty="0">
                <a:solidFill>
                  <a:srgbClr val="334047"/>
                </a:solidFill>
              </a:rPr>
              <a:t> and </a:t>
            </a:r>
            <a:r>
              <a:rPr lang="en-GB" sz="3200" dirty="0">
                <a:solidFill>
                  <a:srgbClr val="334047"/>
                </a:solidFill>
              </a:rPr>
              <a:t>t</a:t>
            </a:r>
            <a:r>
              <a:rPr sz="3200" dirty="0" err="1">
                <a:solidFill>
                  <a:srgbClr val="334047"/>
                </a:solidFill>
              </a:rPr>
              <a:t>ransformation</a:t>
            </a:r>
            <a:endParaRPr sz="3200" dirty="0">
              <a:solidFill>
                <a:srgbClr val="334047"/>
              </a:solidFill>
            </a:endParaRPr>
          </a:p>
          <a:p>
            <a:pPr algn="l">
              <a:buNone/>
              <a:defRPr sz="2375" b="1">
                <a:solidFill>
                  <a:srgbClr val="334047"/>
                </a:solidFill>
              </a:defRPr>
            </a:pPr>
            <a:endParaRPr sz="3700" dirty="0">
              <a:solidFill>
                <a:srgbClr val="334047"/>
              </a:solidFill>
            </a:endParaRPr>
          </a:p>
        </p:txBody>
      </p:sp>
      <p:sp>
        <p:nvSpPr>
          <p:cNvPr id="3" name="Rectangle 2">
            <a:extLst>
              <a:ext uri="{FF2B5EF4-FFF2-40B4-BE49-F238E27FC236}">
                <a16:creationId xmlns:a16="http://schemas.microsoft.com/office/drawing/2014/main" id="{1258A9D6-1820-44C6-8C59-39095ADEAA2E}"/>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03</a:t>
            </a:r>
          </a:p>
        </p:txBody>
      </p:sp>
      <p:sp>
        <p:nvSpPr>
          <p:cNvPr id="4" name="Rectangle 3">
            <a:extLst>
              <a:ext uri="{FF2B5EF4-FFF2-40B4-BE49-F238E27FC236}">
                <a16:creationId xmlns:a16="http://schemas.microsoft.com/office/drawing/2014/main" id="{9417B78A-4158-437F-90DC-3C0C7B00A759}"/>
              </a:ext>
            </a:extLst>
          </p:cNvPr>
          <p:cNvSpPr>
            <a:spLocks noGrp="1"/>
          </p:cNvSpPr>
          <p:nvPr/>
        </p:nvSpPr>
        <p:spPr>
          <a:xfrm>
            <a:off x="609600" y="1333500"/>
            <a:ext cx="10972800" cy="28575"/>
          </a:xfrm>
          <a:prstGeom prst="rect">
            <a:avLst/>
          </a:prstGeom>
          <a:solidFill>
            <a:srgbClr val="69C9C3"/>
          </a:solidFill>
          <a:ln w="0">
            <a:solidFill>
              <a:srgbClr val="69C9C3"/>
            </a:solidFill>
            <a:prstDash val="solid"/>
          </a:ln>
        </p:spPr>
        <p:txBody>
          <a:bodyPr/>
          <a:lstStyle/>
          <a:p>
            <a:endParaRPr/>
          </a:p>
        </p:txBody>
      </p:sp>
      <p:sp>
        <p:nvSpPr>
          <p:cNvPr id="5" name="Rectangle: Rounded Corners 4">
            <a:extLst>
              <a:ext uri="{FF2B5EF4-FFF2-40B4-BE49-F238E27FC236}">
                <a16:creationId xmlns:a16="http://schemas.microsoft.com/office/drawing/2014/main" id="{766E6772-45A9-4E5F-9F30-A604FE2DF42E}"/>
              </a:ext>
            </a:extLst>
          </p:cNvPr>
          <p:cNvSpPr>
            <a:spLocks noGrp="1"/>
          </p:cNvSpPr>
          <p:nvPr/>
        </p:nvSpPr>
        <p:spPr>
          <a:xfrm>
            <a:off x="1143000" y="1762125"/>
            <a:ext cx="9906000" cy="3714750"/>
          </a:xfrm>
          <a:prstGeom prst="roundRect">
            <a:avLst>
              <a:gd name="adj" fmla="val 3077"/>
            </a:avLst>
          </a:prstGeom>
          <a:solidFill>
            <a:srgbClr val="FFFFFF"/>
          </a:solidFill>
          <a:ln w="9525">
            <a:solidFill>
              <a:srgbClr val="D7DEE6"/>
            </a:solidFill>
            <a:prstDash val="solid"/>
          </a:ln>
        </p:spPr>
        <p:txBody>
          <a:bodyPr/>
          <a:lstStyle/>
          <a:p>
            <a:endParaRPr/>
          </a:p>
        </p:txBody>
      </p:sp>
      <p:sp>
        <p:nvSpPr>
          <p:cNvPr id="6" name="Rectangle 5">
            <a:extLst>
              <a:ext uri="{FF2B5EF4-FFF2-40B4-BE49-F238E27FC236}">
                <a16:creationId xmlns:a16="http://schemas.microsoft.com/office/drawing/2014/main" id="{DAD2015E-86BD-4851-BBB3-9934C254018C}"/>
              </a:ext>
            </a:extLst>
          </p:cNvPr>
          <p:cNvSpPr>
            <a:spLocks noGrp="1"/>
          </p:cNvSpPr>
          <p:nvPr/>
        </p:nvSpPr>
        <p:spPr>
          <a:xfrm>
            <a:off x="1571625" y="2143125"/>
            <a:ext cx="9048750" cy="2857500"/>
          </a:xfrm>
          <a:prstGeom prst="rect">
            <a:avLst/>
          </a:prstGeom>
          <a:noFill/>
          <a:ln w="0">
            <a:noFill/>
            <a:prstDash val="solid"/>
          </a:ln>
        </p:spPr>
        <p:txBody>
          <a:bodyPr anchor="ctr"/>
          <a:lstStyle/>
          <a:p>
            <a:pPr algn="l">
              <a:buNone/>
              <a:defRPr sz="2075" b="0">
                <a:solidFill>
                  <a:srgbClr val="344047"/>
                </a:solidFill>
              </a:defRPr>
            </a:pPr>
            <a:r>
              <a:rPr sz="2400" b="0" dirty="0">
                <a:solidFill>
                  <a:srgbClr val="344047"/>
                </a:solidFill>
              </a:rPr>
              <a:t>Tesco is a large food company in the United Kingdom. It has supermarkets, small shops, online shopping and home delivery. Tesco is making a big change in this project. It wants better online services and faster work in shops and deliveries. It also wants to use data in a better way. Employees will use new technology and new ways of working. Tesco needs people who can lead projects, help staff with change and improve digital systems. Good recruitment and selection will help Tesco find the right person for each important job.</a:t>
            </a:r>
          </a:p>
        </p:txBody>
      </p:sp>
      <p:sp>
        <p:nvSpPr>
          <p:cNvPr id="8" name="Rectangle 7">
            <a:extLst>
              <a:ext uri="{FF2B5EF4-FFF2-40B4-BE49-F238E27FC236}">
                <a16:creationId xmlns:a16="http://schemas.microsoft.com/office/drawing/2014/main" id="{E0B62FFE-AD2C-4068-BE4B-53B5CB34F429}"/>
              </a:ext>
            </a:extLst>
          </p:cNvPr>
          <p:cNvSpPr>
            <a:spLocks noGrp="1"/>
          </p:cNvSpPr>
          <p:nvPr/>
        </p:nvSpPr>
        <p:spPr>
          <a:xfrm>
            <a:off x="3000375" y="5743575"/>
            <a:ext cx="6191250" cy="361950"/>
          </a:xfrm>
          <a:prstGeom prst="rect">
            <a:avLst/>
          </a:prstGeom>
          <a:noFill/>
          <a:ln w="0">
            <a:noFill/>
            <a:prstDash val="solid"/>
          </a:ln>
        </p:spPr>
        <p:txBody>
          <a:bodyPr anchor="ctr"/>
          <a:lstStyle/>
          <a:p>
            <a:pPr algn="ctr">
              <a:buNone/>
              <a:defRPr sz="1550" b="1">
                <a:solidFill>
                  <a:srgbClr val="FFFFFF"/>
                </a:solidFill>
              </a:defRPr>
            </a:pPr>
            <a:endParaRPr sz="1550" b="1" dirty="0">
              <a:solidFill>
                <a:srgbClr val="FFFFFF"/>
              </a:solidFill>
            </a:endParaRPr>
          </a:p>
        </p:txBody>
      </p:sp>
      <p:sp>
        <p:nvSpPr>
          <p:cNvPr id="10" name="Rectangle 9">
            <a:extLst>
              <a:ext uri="{FF2B5EF4-FFF2-40B4-BE49-F238E27FC236}">
                <a16:creationId xmlns:a16="http://schemas.microsoft.com/office/drawing/2014/main" id="{A90DADBA-AB51-4059-875D-1620618F75AF}"/>
              </a:ext>
            </a:extLst>
          </p:cNvPr>
          <p:cNvSpPr>
            <a:spLocks noGrp="1"/>
          </p:cNvSpPr>
          <p:nvPr/>
        </p:nvSpPr>
        <p:spPr>
          <a:xfrm>
            <a:off x="8610600" y="6457950"/>
            <a:ext cx="3009900" cy="209550"/>
          </a:xfrm>
          <a:prstGeom prst="rect">
            <a:avLst/>
          </a:prstGeom>
          <a:noFill/>
          <a:ln w="0">
            <a:noFill/>
            <a:prstDash val="solid"/>
          </a:ln>
        </p:spPr>
        <p:txBody>
          <a:bodyPr anchor="ctr"/>
          <a:lstStyle/>
          <a:p>
            <a:pPr algn="r">
              <a:buNone/>
              <a:defRPr sz="1250" b="0">
                <a:solidFill>
                  <a:srgbClr val="6E777A"/>
                </a:solidFill>
              </a:defRPr>
            </a:pPr>
            <a:endParaRPr/>
          </a:p>
        </p:txBody>
      </p:sp>
    </p:spTree>
    <p:extLst>
      <p:ext uri="{BB962C8B-B14F-4D97-AF65-F5344CB8AC3E}">
        <p14:creationId xmlns:p14="http://schemas.microsoft.com/office/powerpoint/2010/main" val="78141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31" name="Oval 30">
            <a:extLst>
              <a:ext uri="{FF2B5EF4-FFF2-40B4-BE49-F238E27FC236}">
                <a16:creationId xmlns:a16="http://schemas.microsoft.com/office/drawing/2014/main" id="{CFD99019-A5B9-44FC-B32C-990B13184529}"/>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61623F94-E2CB-4FB4-865D-D9E8A9E7BB54}"/>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E2A2244C-388B-4451-A4F5-2ADC57F6B51C}"/>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CACA91D1-7D62-4198-A02B-596D5FB28BC2}"/>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dirty="0">
                <a:solidFill>
                  <a:srgbClr val="334047"/>
                </a:solidFill>
              </a:rPr>
              <a:t>Important jobs needed now</a:t>
            </a:r>
          </a:p>
        </p:txBody>
      </p:sp>
      <p:sp>
        <p:nvSpPr>
          <p:cNvPr id="6" name="Rectangle 5">
            <a:extLst>
              <a:ext uri="{FF2B5EF4-FFF2-40B4-BE49-F238E27FC236}">
                <a16:creationId xmlns:a16="http://schemas.microsoft.com/office/drawing/2014/main" id="{47A166DE-7C65-401D-BAC0-1A6FCA7D332C}"/>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04</a:t>
            </a:r>
          </a:p>
        </p:txBody>
      </p:sp>
      <p:sp>
        <p:nvSpPr>
          <p:cNvPr id="7" name="Rectangle 6">
            <a:extLst>
              <a:ext uri="{FF2B5EF4-FFF2-40B4-BE49-F238E27FC236}">
                <a16:creationId xmlns:a16="http://schemas.microsoft.com/office/drawing/2014/main" id="{ED67119E-682E-4EE6-92DB-8DBDFC8C7241}"/>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83620290-EC21-4E40-B5E9-EFF1B85732A5}"/>
              </a:ext>
            </a:extLst>
          </p:cNvPr>
          <p:cNvSpPr>
            <a:spLocks noGrp="1"/>
          </p:cNvSpPr>
          <p:nvPr/>
        </p:nvSpPr>
        <p:spPr>
          <a:xfrm>
            <a:off x="609600" y="1619250"/>
            <a:ext cx="3390900" cy="3619500"/>
          </a:xfrm>
          <a:prstGeom prst="roundRect">
            <a:avLst>
              <a:gd name="adj" fmla="val 3371"/>
            </a:avLst>
          </a:prstGeom>
          <a:solidFill>
            <a:srgbClr val="FFFFFF"/>
          </a:solidFill>
          <a:ln w="9525">
            <a:solidFill>
              <a:srgbClr val="D7DEE6"/>
            </a:solidFill>
            <a:prstDash val="solid"/>
          </a:ln>
        </p:spPr>
        <p:txBody>
          <a:bodyPr/>
          <a:lstStyle/>
          <a:p>
            <a:endParaRPr/>
          </a:p>
        </p:txBody>
      </p:sp>
      <p:sp>
        <p:nvSpPr>
          <p:cNvPr id="9" name="Rectangle: Rounded Corners 8">
            <a:extLst>
              <a:ext uri="{FF2B5EF4-FFF2-40B4-BE49-F238E27FC236}">
                <a16:creationId xmlns:a16="http://schemas.microsoft.com/office/drawing/2014/main" id="{E2A3DF82-B950-4166-AAA2-DB4B374EA781}"/>
              </a:ext>
            </a:extLst>
          </p:cNvPr>
          <p:cNvSpPr>
            <a:spLocks noGrp="1"/>
          </p:cNvSpPr>
          <p:nvPr/>
        </p:nvSpPr>
        <p:spPr>
          <a:xfrm>
            <a:off x="876300" y="1847850"/>
            <a:ext cx="1143000" cy="361950"/>
          </a:xfrm>
          <a:prstGeom prst="roundRect">
            <a:avLst>
              <a:gd name="adj" fmla="val 31579"/>
            </a:avLst>
          </a:prstGeom>
          <a:solidFill>
            <a:srgbClr val="138A8A"/>
          </a:solidFill>
          <a:ln w="9525">
            <a:solidFill>
              <a:srgbClr val="138A8A"/>
            </a:solidFill>
            <a:prstDash val="solid"/>
          </a:ln>
        </p:spPr>
        <p:txBody>
          <a:bodyPr/>
          <a:lstStyle/>
          <a:p>
            <a:endParaRPr/>
          </a:p>
        </p:txBody>
      </p:sp>
      <p:sp>
        <p:nvSpPr>
          <p:cNvPr id="10" name="Rectangle 9">
            <a:extLst>
              <a:ext uri="{FF2B5EF4-FFF2-40B4-BE49-F238E27FC236}">
                <a16:creationId xmlns:a16="http://schemas.microsoft.com/office/drawing/2014/main" id="{77626B10-20AE-44CF-AD27-DA245C536345}"/>
              </a:ext>
            </a:extLst>
          </p:cNvPr>
          <p:cNvSpPr>
            <a:spLocks noGrp="1"/>
          </p:cNvSpPr>
          <p:nvPr/>
        </p:nvSpPr>
        <p:spPr>
          <a:xfrm>
            <a:off x="876300" y="1847850"/>
            <a:ext cx="1143000" cy="361950"/>
          </a:xfrm>
          <a:prstGeom prst="rect">
            <a:avLst/>
          </a:prstGeom>
          <a:noFill/>
          <a:ln w="0">
            <a:noFill/>
            <a:prstDash val="solid"/>
          </a:ln>
        </p:spPr>
        <p:txBody>
          <a:bodyPr anchor="ctr"/>
          <a:lstStyle/>
          <a:p>
            <a:pPr algn="ctr">
              <a:buNone/>
              <a:defRPr sz="1550" b="1">
                <a:solidFill>
                  <a:srgbClr val="FFFFFF"/>
                </a:solidFill>
              </a:defRPr>
            </a:pPr>
            <a:r>
              <a:rPr sz="1550" b="1">
                <a:solidFill>
                  <a:srgbClr val="FFFFFF"/>
                </a:solidFill>
              </a:rPr>
              <a:t>WORK</a:t>
            </a:r>
          </a:p>
        </p:txBody>
      </p:sp>
      <p:sp>
        <p:nvSpPr>
          <p:cNvPr id="11" name="Rectangle 10">
            <a:extLst>
              <a:ext uri="{FF2B5EF4-FFF2-40B4-BE49-F238E27FC236}">
                <a16:creationId xmlns:a16="http://schemas.microsoft.com/office/drawing/2014/main" id="{C0613D89-9A8F-4F89-9D8A-B53F377AD6A8}"/>
              </a:ext>
            </a:extLst>
          </p:cNvPr>
          <p:cNvSpPr>
            <a:spLocks noGrp="1"/>
          </p:cNvSpPr>
          <p:nvPr/>
        </p:nvSpPr>
        <p:spPr>
          <a:xfrm>
            <a:off x="876300" y="2419350"/>
            <a:ext cx="2857500" cy="666750"/>
          </a:xfrm>
          <a:prstGeom prst="rect">
            <a:avLst/>
          </a:prstGeom>
          <a:noFill/>
          <a:ln w="0">
            <a:noFill/>
            <a:prstDash val="solid"/>
          </a:ln>
        </p:spPr>
        <p:txBody>
          <a:bodyPr anchor="ctr"/>
          <a:lstStyle/>
          <a:p>
            <a:pPr algn="l">
              <a:buNone/>
              <a:defRPr sz="2375" b="1">
                <a:solidFill>
                  <a:srgbClr val="334047"/>
                </a:solidFill>
              </a:defRPr>
            </a:pPr>
            <a:r>
              <a:rPr sz="2375" b="1">
                <a:solidFill>
                  <a:srgbClr val="334047"/>
                </a:solidFill>
              </a:rPr>
              <a:t>PROJECT MANAGER</a:t>
            </a:r>
          </a:p>
        </p:txBody>
      </p:sp>
      <p:sp>
        <p:nvSpPr>
          <p:cNvPr id="12" name="Rectangle 11">
            <a:extLst>
              <a:ext uri="{FF2B5EF4-FFF2-40B4-BE49-F238E27FC236}">
                <a16:creationId xmlns:a16="http://schemas.microsoft.com/office/drawing/2014/main" id="{07B491BD-C5BC-434C-8B0A-765D73C0F2AE}"/>
              </a:ext>
            </a:extLst>
          </p:cNvPr>
          <p:cNvSpPr>
            <a:spLocks noGrp="1"/>
          </p:cNvSpPr>
          <p:nvPr/>
        </p:nvSpPr>
        <p:spPr>
          <a:xfrm>
            <a:off x="876300" y="3238500"/>
            <a:ext cx="2857500" cy="1047750"/>
          </a:xfrm>
          <a:prstGeom prst="rect">
            <a:avLst/>
          </a:prstGeom>
          <a:noFill/>
          <a:ln w="0">
            <a:noFill/>
            <a:prstDash val="solid"/>
          </a:ln>
        </p:spPr>
        <p:txBody>
          <a:bodyPr anchor="ctr"/>
          <a:lstStyle/>
          <a:p>
            <a:pPr algn="l">
              <a:buNone/>
              <a:defRPr sz="1850" b="0">
                <a:solidFill>
                  <a:srgbClr val="344047"/>
                </a:solidFill>
              </a:defRPr>
            </a:pPr>
            <a:r>
              <a:rPr sz="1850" b="0">
                <a:solidFill>
                  <a:srgbClr val="344047"/>
                </a:solidFill>
              </a:rPr>
              <a:t>Plans time, money, risks and teams.</a:t>
            </a:r>
          </a:p>
        </p:txBody>
      </p:sp>
      <p:sp>
        <p:nvSpPr>
          <p:cNvPr id="13" name="Rectangle 12">
            <a:extLst>
              <a:ext uri="{FF2B5EF4-FFF2-40B4-BE49-F238E27FC236}">
                <a16:creationId xmlns:a16="http://schemas.microsoft.com/office/drawing/2014/main" id="{D54680D1-FBD6-43C6-B8FF-DFDA983266C0}"/>
              </a:ext>
            </a:extLst>
          </p:cNvPr>
          <p:cNvSpPr>
            <a:spLocks noGrp="1"/>
          </p:cNvSpPr>
          <p:nvPr/>
        </p:nvSpPr>
        <p:spPr>
          <a:xfrm>
            <a:off x="876300" y="4476750"/>
            <a:ext cx="1143000" cy="238125"/>
          </a:xfrm>
          <a:prstGeom prst="rect">
            <a:avLst/>
          </a:prstGeom>
          <a:noFill/>
          <a:ln w="0">
            <a:noFill/>
            <a:prstDash val="solid"/>
          </a:ln>
        </p:spPr>
        <p:txBody>
          <a:bodyPr anchor="ctr"/>
          <a:lstStyle/>
          <a:p>
            <a:pPr algn="l">
              <a:buNone/>
              <a:defRPr sz="1550" b="1">
                <a:solidFill>
                  <a:srgbClr val="6E777A"/>
                </a:solidFill>
              </a:defRPr>
            </a:pPr>
            <a:r>
              <a:rPr sz="1550" b="1">
                <a:solidFill>
                  <a:srgbClr val="6E777A"/>
                </a:solidFill>
              </a:rPr>
              <a:t>Why now?</a:t>
            </a:r>
          </a:p>
        </p:txBody>
      </p:sp>
      <p:sp>
        <p:nvSpPr>
          <p:cNvPr id="14" name="Rectangle 13">
            <a:extLst>
              <a:ext uri="{FF2B5EF4-FFF2-40B4-BE49-F238E27FC236}">
                <a16:creationId xmlns:a16="http://schemas.microsoft.com/office/drawing/2014/main" id="{99850649-6B03-4D52-9E6C-216600B2DD0F}"/>
              </a:ext>
            </a:extLst>
          </p:cNvPr>
          <p:cNvSpPr>
            <a:spLocks noGrp="1"/>
          </p:cNvSpPr>
          <p:nvPr/>
        </p:nvSpPr>
        <p:spPr>
          <a:xfrm>
            <a:off x="876300" y="4762500"/>
            <a:ext cx="2857500" cy="476250"/>
          </a:xfrm>
          <a:prstGeom prst="rect">
            <a:avLst/>
          </a:prstGeom>
          <a:noFill/>
          <a:ln w="0">
            <a:noFill/>
            <a:prstDash val="solid"/>
          </a:ln>
        </p:spPr>
        <p:txBody>
          <a:bodyPr anchor="ctr"/>
          <a:lstStyle/>
          <a:p>
            <a:pPr algn="l">
              <a:buNone/>
              <a:defRPr sz="1625" b="0">
                <a:solidFill>
                  <a:srgbClr val="344047"/>
                </a:solidFill>
              </a:defRPr>
            </a:pPr>
            <a:r>
              <a:rPr sz="1625" b="0">
                <a:solidFill>
                  <a:srgbClr val="344047"/>
                </a:solidFill>
              </a:rPr>
              <a:t>Keeps the project on time.</a:t>
            </a:r>
          </a:p>
        </p:txBody>
      </p:sp>
      <p:sp>
        <p:nvSpPr>
          <p:cNvPr id="15" name="Rectangle: Rounded Corners 14">
            <a:extLst>
              <a:ext uri="{FF2B5EF4-FFF2-40B4-BE49-F238E27FC236}">
                <a16:creationId xmlns:a16="http://schemas.microsoft.com/office/drawing/2014/main" id="{C30E34FD-53E7-4B0B-916E-CFBDA43662A2}"/>
              </a:ext>
            </a:extLst>
          </p:cNvPr>
          <p:cNvSpPr>
            <a:spLocks noGrp="1"/>
          </p:cNvSpPr>
          <p:nvPr/>
        </p:nvSpPr>
        <p:spPr>
          <a:xfrm>
            <a:off x="4286250" y="1619250"/>
            <a:ext cx="3390900" cy="3619500"/>
          </a:xfrm>
          <a:prstGeom prst="roundRect">
            <a:avLst>
              <a:gd name="adj" fmla="val 3371"/>
            </a:avLst>
          </a:prstGeom>
          <a:solidFill>
            <a:srgbClr val="FFFFFF"/>
          </a:solidFill>
          <a:ln w="9525">
            <a:solidFill>
              <a:srgbClr val="D7DEE6"/>
            </a:solidFill>
            <a:prstDash val="solid"/>
          </a:ln>
        </p:spPr>
        <p:txBody>
          <a:bodyPr/>
          <a:lstStyle/>
          <a:p>
            <a:endParaRPr/>
          </a:p>
        </p:txBody>
      </p:sp>
      <p:sp>
        <p:nvSpPr>
          <p:cNvPr id="16" name="Rectangle: Rounded Corners 15">
            <a:extLst>
              <a:ext uri="{FF2B5EF4-FFF2-40B4-BE49-F238E27FC236}">
                <a16:creationId xmlns:a16="http://schemas.microsoft.com/office/drawing/2014/main" id="{20017EA3-82D1-406F-8577-4F99557A687A}"/>
              </a:ext>
            </a:extLst>
          </p:cNvPr>
          <p:cNvSpPr>
            <a:spLocks noGrp="1"/>
          </p:cNvSpPr>
          <p:nvPr/>
        </p:nvSpPr>
        <p:spPr>
          <a:xfrm>
            <a:off x="4552950" y="1847850"/>
            <a:ext cx="1143000" cy="361950"/>
          </a:xfrm>
          <a:prstGeom prst="roundRect">
            <a:avLst>
              <a:gd name="adj" fmla="val 31579"/>
            </a:avLst>
          </a:prstGeom>
          <a:solidFill>
            <a:srgbClr val="8AAE3F"/>
          </a:solidFill>
          <a:ln w="9525">
            <a:solidFill>
              <a:srgbClr val="8AAE3F"/>
            </a:solidFill>
            <a:prstDash val="solid"/>
          </a:ln>
        </p:spPr>
        <p:txBody>
          <a:bodyPr/>
          <a:lstStyle/>
          <a:p>
            <a:endParaRPr/>
          </a:p>
        </p:txBody>
      </p:sp>
      <p:sp>
        <p:nvSpPr>
          <p:cNvPr id="17" name="Rectangle 16">
            <a:extLst>
              <a:ext uri="{FF2B5EF4-FFF2-40B4-BE49-F238E27FC236}">
                <a16:creationId xmlns:a16="http://schemas.microsoft.com/office/drawing/2014/main" id="{45245713-D8AB-42CC-8A77-D875B06DDE24}"/>
              </a:ext>
            </a:extLst>
          </p:cNvPr>
          <p:cNvSpPr>
            <a:spLocks noGrp="1"/>
          </p:cNvSpPr>
          <p:nvPr/>
        </p:nvSpPr>
        <p:spPr>
          <a:xfrm>
            <a:off x="4552950" y="1847850"/>
            <a:ext cx="1143000" cy="361950"/>
          </a:xfrm>
          <a:prstGeom prst="rect">
            <a:avLst/>
          </a:prstGeom>
          <a:noFill/>
          <a:ln w="0">
            <a:noFill/>
            <a:prstDash val="solid"/>
          </a:ln>
        </p:spPr>
        <p:txBody>
          <a:bodyPr anchor="ctr"/>
          <a:lstStyle/>
          <a:p>
            <a:pPr algn="ctr">
              <a:buNone/>
              <a:defRPr sz="1550" b="1">
                <a:solidFill>
                  <a:srgbClr val="FFFFFF"/>
                </a:solidFill>
              </a:defRPr>
            </a:pPr>
            <a:r>
              <a:rPr sz="1550" b="1">
                <a:solidFill>
                  <a:srgbClr val="FFFFFF"/>
                </a:solidFill>
              </a:rPr>
              <a:t>PEOPLE</a:t>
            </a:r>
          </a:p>
        </p:txBody>
      </p:sp>
      <p:sp>
        <p:nvSpPr>
          <p:cNvPr id="18" name="Rectangle 17">
            <a:extLst>
              <a:ext uri="{FF2B5EF4-FFF2-40B4-BE49-F238E27FC236}">
                <a16:creationId xmlns:a16="http://schemas.microsoft.com/office/drawing/2014/main" id="{E8AD77C2-2CEC-42B4-97F9-E58A871FC06F}"/>
              </a:ext>
            </a:extLst>
          </p:cNvPr>
          <p:cNvSpPr>
            <a:spLocks noGrp="1"/>
          </p:cNvSpPr>
          <p:nvPr/>
        </p:nvSpPr>
        <p:spPr>
          <a:xfrm>
            <a:off x="4552950" y="2419350"/>
            <a:ext cx="2857500" cy="666750"/>
          </a:xfrm>
          <a:prstGeom prst="rect">
            <a:avLst/>
          </a:prstGeom>
          <a:noFill/>
          <a:ln w="0">
            <a:noFill/>
            <a:prstDash val="solid"/>
          </a:ln>
        </p:spPr>
        <p:txBody>
          <a:bodyPr anchor="ctr"/>
          <a:lstStyle/>
          <a:p>
            <a:pPr algn="l">
              <a:buNone/>
              <a:defRPr sz="2375" b="1">
                <a:solidFill>
                  <a:srgbClr val="334047"/>
                </a:solidFill>
              </a:defRPr>
            </a:pPr>
            <a:r>
              <a:rPr sz="2375" b="1">
                <a:solidFill>
                  <a:srgbClr val="334047"/>
                </a:solidFill>
              </a:rPr>
              <a:t>CHANGE MANAGER</a:t>
            </a:r>
          </a:p>
        </p:txBody>
      </p:sp>
      <p:sp>
        <p:nvSpPr>
          <p:cNvPr id="19" name="Rectangle 18">
            <a:extLst>
              <a:ext uri="{FF2B5EF4-FFF2-40B4-BE49-F238E27FC236}">
                <a16:creationId xmlns:a16="http://schemas.microsoft.com/office/drawing/2014/main" id="{29033650-B7CD-4E58-A7AF-37111DC71E57}"/>
              </a:ext>
            </a:extLst>
          </p:cNvPr>
          <p:cNvSpPr>
            <a:spLocks noGrp="1"/>
          </p:cNvSpPr>
          <p:nvPr/>
        </p:nvSpPr>
        <p:spPr>
          <a:xfrm>
            <a:off x="4552950" y="3238500"/>
            <a:ext cx="2857500" cy="1047750"/>
          </a:xfrm>
          <a:prstGeom prst="rect">
            <a:avLst/>
          </a:prstGeom>
          <a:noFill/>
          <a:ln w="0">
            <a:noFill/>
            <a:prstDash val="solid"/>
          </a:ln>
        </p:spPr>
        <p:txBody>
          <a:bodyPr anchor="ctr"/>
          <a:lstStyle/>
          <a:p>
            <a:pPr algn="l">
              <a:buNone/>
              <a:defRPr sz="1850" b="0">
                <a:solidFill>
                  <a:srgbClr val="344047"/>
                </a:solidFill>
              </a:defRPr>
            </a:pPr>
            <a:r>
              <a:rPr sz="1850" b="0">
                <a:solidFill>
                  <a:srgbClr val="344047"/>
                </a:solidFill>
              </a:rPr>
              <a:t>Helps people understand and use the change.</a:t>
            </a:r>
          </a:p>
        </p:txBody>
      </p:sp>
      <p:sp>
        <p:nvSpPr>
          <p:cNvPr id="20" name="Rectangle 19">
            <a:extLst>
              <a:ext uri="{FF2B5EF4-FFF2-40B4-BE49-F238E27FC236}">
                <a16:creationId xmlns:a16="http://schemas.microsoft.com/office/drawing/2014/main" id="{7126ADD0-27AC-4AE8-B9B0-92752A510E77}"/>
              </a:ext>
            </a:extLst>
          </p:cNvPr>
          <p:cNvSpPr>
            <a:spLocks noGrp="1"/>
          </p:cNvSpPr>
          <p:nvPr/>
        </p:nvSpPr>
        <p:spPr>
          <a:xfrm>
            <a:off x="4552950" y="4476750"/>
            <a:ext cx="1143000" cy="238125"/>
          </a:xfrm>
          <a:prstGeom prst="rect">
            <a:avLst/>
          </a:prstGeom>
          <a:noFill/>
          <a:ln w="0">
            <a:noFill/>
            <a:prstDash val="solid"/>
          </a:ln>
        </p:spPr>
        <p:txBody>
          <a:bodyPr anchor="ctr"/>
          <a:lstStyle/>
          <a:p>
            <a:pPr algn="l">
              <a:buNone/>
              <a:defRPr sz="1550" b="1">
                <a:solidFill>
                  <a:srgbClr val="6E777A"/>
                </a:solidFill>
              </a:defRPr>
            </a:pPr>
            <a:r>
              <a:rPr sz="1550" b="1">
                <a:solidFill>
                  <a:srgbClr val="6E777A"/>
                </a:solidFill>
              </a:rPr>
              <a:t>Why now?</a:t>
            </a:r>
          </a:p>
        </p:txBody>
      </p:sp>
      <p:sp>
        <p:nvSpPr>
          <p:cNvPr id="21" name="Rectangle 20">
            <a:extLst>
              <a:ext uri="{FF2B5EF4-FFF2-40B4-BE49-F238E27FC236}">
                <a16:creationId xmlns:a16="http://schemas.microsoft.com/office/drawing/2014/main" id="{A2D0DDD8-292D-4F43-8A7C-6ACAA7B2303E}"/>
              </a:ext>
            </a:extLst>
          </p:cNvPr>
          <p:cNvSpPr>
            <a:spLocks noGrp="1"/>
          </p:cNvSpPr>
          <p:nvPr/>
        </p:nvSpPr>
        <p:spPr>
          <a:xfrm>
            <a:off x="4552950" y="4762500"/>
            <a:ext cx="2857500" cy="476250"/>
          </a:xfrm>
          <a:prstGeom prst="rect">
            <a:avLst/>
          </a:prstGeom>
          <a:noFill/>
          <a:ln w="0">
            <a:noFill/>
            <a:prstDash val="solid"/>
          </a:ln>
        </p:spPr>
        <p:txBody>
          <a:bodyPr anchor="ctr"/>
          <a:lstStyle/>
          <a:p>
            <a:pPr algn="l">
              <a:buNone/>
              <a:defRPr sz="1625" b="0">
                <a:solidFill>
                  <a:srgbClr val="344047"/>
                </a:solidFill>
              </a:defRPr>
            </a:pPr>
            <a:r>
              <a:rPr sz="1625" b="0">
                <a:solidFill>
                  <a:srgbClr val="344047"/>
                </a:solidFill>
              </a:rPr>
              <a:t>Helps staff feel ready.</a:t>
            </a:r>
          </a:p>
        </p:txBody>
      </p:sp>
      <p:sp>
        <p:nvSpPr>
          <p:cNvPr id="22" name="Rectangle: Rounded Corners 21">
            <a:extLst>
              <a:ext uri="{FF2B5EF4-FFF2-40B4-BE49-F238E27FC236}">
                <a16:creationId xmlns:a16="http://schemas.microsoft.com/office/drawing/2014/main" id="{CA2EDF8C-C64B-4D62-B252-8B2779D66A1A}"/>
              </a:ext>
            </a:extLst>
          </p:cNvPr>
          <p:cNvSpPr>
            <a:spLocks noGrp="1"/>
          </p:cNvSpPr>
          <p:nvPr/>
        </p:nvSpPr>
        <p:spPr>
          <a:xfrm>
            <a:off x="7962900" y="1619250"/>
            <a:ext cx="3390900" cy="3619500"/>
          </a:xfrm>
          <a:prstGeom prst="roundRect">
            <a:avLst>
              <a:gd name="adj" fmla="val 3371"/>
            </a:avLst>
          </a:prstGeom>
          <a:solidFill>
            <a:srgbClr val="FFFFFF"/>
          </a:solidFill>
          <a:ln w="9525">
            <a:solidFill>
              <a:srgbClr val="D7DEE6"/>
            </a:solidFill>
            <a:prstDash val="solid"/>
          </a:ln>
        </p:spPr>
        <p:txBody>
          <a:bodyPr/>
          <a:lstStyle/>
          <a:p>
            <a:endParaRPr/>
          </a:p>
        </p:txBody>
      </p:sp>
      <p:sp>
        <p:nvSpPr>
          <p:cNvPr id="23" name="Rectangle: Rounded Corners 22">
            <a:extLst>
              <a:ext uri="{FF2B5EF4-FFF2-40B4-BE49-F238E27FC236}">
                <a16:creationId xmlns:a16="http://schemas.microsoft.com/office/drawing/2014/main" id="{B44D6F6F-6746-4B3E-AF06-416E917B172E}"/>
              </a:ext>
            </a:extLst>
          </p:cNvPr>
          <p:cNvSpPr>
            <a:spLocks noGrp="1"/>
          </p:cNvSpPr>
          <p:nvPr/>
        </p:nvSpPr>
        <p:spPr>
          <a:xfrm>
            <a:off x="8229600" y="1847850"/>
            <a:ext cx="1143000" cy="361950"/>
          </a:xfrm>
          <a:prstGeom prst="roundRect">
            <a:avLst>
              <a:gd name="adj" fmla="val 31579"/>
            </a:avLst>
          </a:prstGeom>
          <a:solidFill>
            <a:srgbClr val="6F9F45"/>
          </a:solidFill>
          <a:ln w="9525">
            <a:solidFill>
              <a:srgbClr val="6F9F45"/>
            </a:solidFill>
            <a:prstDash val="solid"/>
          </a:ln>
        </p:spPr>
        <p:txBody>
          <a:bodyPr/>
          <a:lstStyle/>
          <a:p>
            <a:endParaRPr/>
          </a:p>
        </p:txBody>
      </p:sp>
      <p:sp>
        <p:nvSpPr>
          <p:cNvPr id="24" name="Rectangle 23">
            <a:extLst>
              <a:ext uri="{FF2B5EF4-FFF2-40B4-BE49-F238E27FC236}">
                <a16:creationId xmlns:a16="http://schemas.microsoft.com/office/drawing/2014/main" id="{421620FB-062F-4AB0-89C4-A651374AF9F9}"/>
              </a:ext>
            </a:extLst>
          </p:cNvPr>
          <p:cNvSpPr>
            <a:spLocks noGrp="1"/>
          </p:cNvSpPr>
          <p:nvPr/>
        </p:nvSpPr>
        <p:spPr>
          <a:xfrm>
            <a:off x="8229600" y="1847850"/>
            <a:ext cx="1143000" cy="361950"/>
          </a:xfrm>
          <a:prstGeom prst="rect">
            <a:avLst/>
          </a:prstGeom>
          <a:noFill/>
          <a:ln w="0">
            <a:noFill/>
            <a:prstDash val="solid"/>
          </a:ln>
        </p:spPr>
        <p:txBody>
          <a:bodyPr anchor="ctr"/>
          <a:lstStyle/>
          <a:p>
            <a:pPr algn="ctr">
              <a:buNone/>
              <a:defRPr sz="1550" b="1">
                <a:solidFill>
                  <a:srgbClr val="FFFFFF"/>
                </a:solidFill>
              </a:defRPr>
            </a:pPr>
            <a:r>
              <a:rPr sz="1550" b="1">
                <a:solidFill>
                  <a:srgbClr val="FFFFFF"/>
                </a:solidFill>
              </a:rPr>
              <a:t>DIGITAL</a:t>
            </a:r>
          </a:p>
        </p:txBody>
      </p:sp>
      <p:sp>
        <p:nvSpPr>
          <p:cNvPr id="25" name="Rectangle 24">
            <a:extLst>
              <a:ext uri="{FF2B5EF4-FFF2-40B4-BE49-F238E27FC236}">
                <a16:creationId xmlns:a16="http://schemas.microsoft.com/office/drawing/2014/main" id="{1844DD6A-DCAF-40A8-B1AF-FD2C8356D669}"/>
              </a:ext>
            </a:extLst>
          </p:cNvPr>
          <p:cNvSpPr>
            <a:spLocks noGrp="1"/>
          </p:cNvSpPr>
          <p:nvPr/>
        </p:nvSpPr>
        <p:spPr>
          <a:xfrm>
            <a:off x="8229600" y="2419350"/>
            <a:ext cx="2857500" cy="666750"/>
          </a:xfrm>
          <a:prstGeom prst="rect">
            <a:avLst/>
          </a:prstGeom>
          <a:noFill/>
          <a:ln w="0">
            <a:noFill/>
            <a:prstDash val="solid"/>
          </a:ln>
        </p:spPr>
        <p:txBody>
          <a:bodyPr anchor="ctr"/>
          <a:lstStyle/>
          <a:p>
            <a:pPr algn="l">
              <a:buNone/>
              <a:defRPr sz="2375" b="1">
                <a:solidFill>
                  <a:srgbClr val="334047"/>
                </a:solidFill>
              </a:defRPr>
            </a:pPr>
            <a:r>
              <a:rPr sz="2375" b="1">
                <a:solidFill>
                  <a:srgbClr val="334047"/>
                </a:solidFill>
              </a:rPr>
              <a:t>DIGITAL SPECIALIST</a:t>
            </a:r>
          </a:p>
        </p:txBody>
      </p:sp>
      <p:sp>
        <p:nvSpPr>
          <p:cNvPr id="26" name="Rectangle 25">
            <a:extLst>
              <a:ext uri="{FF2B5EF4-FFF2-40B4-BE49-F238E27FC236}">
                <a16:creationId xmlns:a16="http://schemas.microsoft.com/office/drawing/2014/main" id="{C2571742-9826-41F5-ADA5-FB8F98C2137B}"/>
              </a:ext>
            </a:extLst>
          </p:cNvPr>
          <p:cNvSpPr>
            <a:spLocks noGrp="1"/>
          </p:cNvSpPr>
          <p:nvPr/>
        </p:nvSpPr>
        <p:spPr>
          <a:xfrm>
            <a:off x="8229600" y="3238500"/>
            <a:ext cx="2857500" cy="1047750"/>
          </a:xfrm>
          <a:prstGeom prst="rect">
            <a:avLst/>
          </a:prstGeom>
          <a:noFill/>
          <a:ln w="0">
            <a:noFill/>
            <a:prstDash val="solid"/>
          </a:ln>
        </p:spPr>
        <p:txBody>
          <a:bodyPr anchor="ctr"/>
          <a:lstStyle/>
          <a:p>
            <a:pPr algn="l">
              <a:buNone/>
              <a:defRPr sz="1850" b="0">
                <a:solidFill>
                  <a:srgbClr val="344047"/>
                </a:solidFill>
              </a:defRPr>
            </a:pPr>
            <a:r>
              <a:rPr sz="1850" b="0">
                <a:solidFill>
                  <a:srgbClr val="344047"/>
                </a:solidFill>
              </a:rPr>
              <a:t>Makes online tools and services better.</a:t>
            </a:r>
          </a:p>
        </p:txBody>
      </p:sp>
      <p:sp>
        <p:nvSpPr>
          <p:cNvPr id="27" name="Rectangle 26">
            <a:extLst>
              <a:ext uri="{FF2B5EF4-FFF2-40B4-BE49-F238E27FC236}">
                <a16:creationId xmlns:a16="http://schemas.microsoft.com/office/drawing/2014/main" id="{9838FDA2-AE84-4C3A-ADDB-F12F583979AE}"/>
              </a:ext>
            </a:extLst>
          </p:cNvPr>
          <p:cNvSpPr>
            <a:spLocks noGrp="1"/>
          </p:cNvSpPr>
          <p:nvPr/>
        </p:nvSpPr>
        <p:spPr>
          <a:xfrm>
            <a:off x="8229600" y="4476750"/>
            <a:ext cx="1143000" cy="238125"/>
          </a:xfrm>
          <a:prstGeom prst="rect">
            <a:avLst/>
          </a:prstGeom>
          <a:noFill/>
          <a:ln w="0">
            <a:noFill/>
            <a:prstDash val="solid"/>
          </a:ln>
        </p:spPr>
        <p:txBody>
          <a:bodyPr anchor="ctr"/>
          <a:lstStyle/>
          <a:p>
            <a:pPr algn="l">
              <a:buNone/>
              <a:defRPr sz="1550" b="1">
                <a:solidFill>
                  <a:srgbClr val="6E777A"/>
                </a:solidFill>
              </a:defRPr>
            </a:pPr>
            <a:r>
              <a:rPr sz="1550" b="1">
                <a:solidFill>
                  <a:srgbClr val="6E777A"/>
                </a:solidFill>
              </a:rPr>
              <a:t>Why now?</a:t>
            </a:r>
          </a:p>
        </p:txBody>
      </p:sp>
      <p:sp>
        <p:nvSpPr>
          <p:cNvPr id="28" name="Rectangle 27">
            <a:extLst>
              <a:ext uri="{FF2B5EF4-FFF2-40B4-BE49-F238E27FC236}">
                <a16:creationId xmlns:a16="http://schemas.microsoft.com/office/drawing/2014/main" id="{93DE88AF-575F-4482-8DA6-450EC3E6F567}"/>
              </a:ext>
            </a:extLst>
          </p:cNvPr>
          <p:cNvSpPr>
            <a:spLocks noGrp="1"/>
          </p:cNvSpPr>
          <p:nvPr/>
        </p:nvSpPr>
        <p:spPr>
          <a:xfrm>
            <a:off x="8229600" y="4762500"/>
            <a:ext cx="2857500" cy="476250"/>
          </a:xfrm>
          <a:prstGeom prst="rect">
            <a:avLst/>
          </a:prstGeom>
          <a:noFill/>
          <a:ln w="0">
            <a:noFill/>
            <a:prstDash val="solid"/>
          </a:ln>
        </p:spPr>
        <p:txBody>
          <a:bodyPr anchor="ctr"/>
          <a:lstStyle/>
          <a:p>
            <a:pPr algn="l">
              <a:buNone/>
              <a:defRPr sz="1625" b="0">
                <a:solidFill>
                  <a:srgbClr val="344047"/>
                </a:solidFill>
              </a:defRPr>
            </a:pPr>
            <a:r>
              <a:rPr sz="1625" b="0">
                <a:solidFill>
                  <a:srgbClr val="344047"/>
                </a:solidFill>
              </a:rPr>
              <a:t>Brings important digital skills.</a:t>
            </a:r>
          </a:p>
        </p:txBody>
      </p:sp>
    </p:spTree>
    <p:extLst>
      <p:ext uri="{BB962C8B-B14F-4D97-AF65-F5344CB8AC3E}">
        <p14:creationId xmlns:p14="http://schemas.microsoft.com/office/powerpoint/2010/main" val="170396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81AE6DFC-74D8-48A7-9138-D462DC6C6C75}"/>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D1BEAA7E-B396-43BC-8FBF-98388BB65CED}"/>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66957AD5-6A24-4719-B3C1-E8F7BFABEAAE}"/>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41119B95-482B-4905-A49F-2CE3F669A6B4}"/>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dirty="0">
                <a:solidFill>
                  <a:srgbClr val="334047"/>
                </a:solidFill>
              </a:rPr>
              <a:t>Right person</a:t>
            </a:r>
            <a:r>
              <a:rPr lang="en-GB" sz="3050" b="1" dirty="0">
                <a:solidFill>
                  <a:srgbClr val="334047"/>
                </a:solidFill>
              </a:rPr>
              <a:t>, </a:t>
            </a:r>
            <a:r>
              <a:rPr sz="3050" b="1" dirty="0">
                <a:solidFill>
                  <a:srgbClr val="334047"/>
                </a:solidFill>
              </a:rPr>
              <a:t>job</a:t>
            </a:r>
            <a:r>
              <a:rPr lang="en-GB" sz="3050" b="1" dirty="0">
                <a:solidFill>
                  <a:srgbClr val="334047"/>
                </a:solidFill>
              </a:rPr>
              <a:t> and</a:t>
            </a:r>
            <a:r>
              <a:rPr sz="3050" b="1" dirty="0">
                <a:solidFill>
                  <a:srgbClr val="334047"/>
                </a:solidFill>
              </a:rPr>
              <a:t> time</a:t>
            </a:r>
          </a:p>
        </p:txBody>
      </p:sp>
      <p:sp>
        <p:nvSpPr>
          <p:cNvPr id="6" name="Rectangle 5">
            <a:extLst>
              <a:ext uri="{FF2B5EF4-FFF2-40B4-BE49-F238E27FC236}">
                <a16:creationId xmlns:a16="http://schemas.microsoft.com/office/drawing/2014/main" id="{F5A60B95-3D7A-47F2-9F86-E92A5A87FDB6}"/>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05</a:t>
            </a:r>
          </a:p>
        </p:txBody>
      </p:sp>
      <p:sp>
        <p:nvSpPr>
          <p:cNvPr id="7" name="Rectangle 6">
            <a:extLst>
              <a:ext uri="{FF2B5EF4-FFF2-40B4-BE49-F238E27FC236}">
                <a16:creationId xmlns:a16="http://schemas.microsoft.com/office/drawing/2014/main" id="{C99B75EB-23C9-4025-A6F4-4A5A9F72AE45}"/>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7E3DB1CD-4613-4288-9C8A-39E54A56AEA5}"/>
              </a:ext>
            </a:extLst>
          </p:cNvPr>
          <p:cNvSpPr>
            <a:spLocks noGrp="1"/>
          </p:cNvSpPr>
          <p:nvPr/>
        </p:nvSpPr>
        <p:spPr>
          <a:xfrm>
            <a:off x="628650" y="1562100"/>
            <a:ext cx="3333750" cy="1714500"/>
          </a:xfrm>
          <a:prstGeom prst="roundRect">
            <a:avLst>
              <a:gd name="adj" fmla="val 6667"/>
            </a:avLst>
          </a:prstGeom>
          <a:solidFill>
            <a:srgbClr val="FFFFFF"/>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A0CC3284-7465-4F96-AC29-1D236935EB87}"/>
              </a:ext>
            </a:extLst>
          </p:cNvPr>
          <p:cNvSpPr>
            <a:spLocks noGrp="1"/>
          </p:cNvSpPr>
          <p:nvPr/>
        </p:nvSpPr>
        <p:spPr>
          <a:xfrm>
            <a:off x="819150" y="1752600"/>
            <a:ext cx="419100" cy="419100"/>
          </a:xfrm>
          <a:prstGeom prst="rect">
            <a:avLst/>
          </a:prstGeom>
          <a:solidFill>
            <a:srgbClr val="138A8A"/>
          </a:solidFill>
          <a:ln w="0">
            <a:noFill/>
            <a:prstDash val="solid"/>
          </a:ln>
        </p:spPr>
        <p:txBody>
          <a:bodyPr anchor="ctr"/>
          <a:lstStyle/>
          <a:p>
            <a:pPr algn="ctr">
              <a:buNone/>
              <a:defRPr sz="2450" b="1">
                <a:solidFill>
                  <a:srgbClr val="FFFFFF"/>
                </a:solidFill>
              </a:defRPr>
            </a:pPr>
            <a:r>
              <a:rPr sz="2450" b="1">
                <a:solidFill>
                  <a:srgbClr val="FFFFFF"/>
                </a:solidFill>
              </a:rPr>
              <a:t>1</a:t>
            </a:r>
          </a:p>
        </p:txBody>
      </p:sp>
      <p:sp>
        <p:nvSpPr>
          <p:cNvPr id="10" name="Rectangle 9">
            <a:extLst>
              <a:ext uri="{FF2B5EF4-FFF2-40B4-BE49-F238E27FC236}">
                <a16:creationId xmlns:a16="http://schemas.microsoft.com/office/drawing/2014/main" id="{C1C66AF5-B462-471E-AF10-8CB6A5976BFC}"/>
              </a:ext>
            </a:extLst>
          </p:cNvPr>
          <p:cNvSpPr>
            <a:spLocks noGrp="1"/>
          </p:cNvSpPr>
          <p:nvPr/>
        </p:nvSpPr>
        <p:spPr>
          <a:xfrm>
            <a:off x="1371600" y="1733550"/>
            <a:ext cx="2286000" cy="400050"/>
          </a:xfrm>
          <a:prstGeom prst="rect">
            <a:avLst/>
          </a:prstGeom>
          <a:noFill/>
          <a:ln w="0">
            <a:noFill/>
            <a:prstDash val="solid"/>
          </a:ln>
        </p:spPr>
        <p:txBody>
          <a:bodyPr anchor="ctr"/>
          <a:lstStyle/>
          <a:p>
            <a:pPr algn="l">
              <a:buNone/>
              <a:defRPr sz="2150" b="1">
                <a:solidFill>
                  <a:srgbClr val="334047"/>
                </a:solidFill>
              </a:defRPr>
            </a:pPr>
            <a:r>
              <a:rPr sz="2150" b="1">
                <a:solidFill>
                  <a:srgbClr val="334047"/>
                </a:solidFill>
              </a:rPr>
              <a:t>Plan</a:t>
            </a:r>
          </a:p>
        </p:txBody>
      </p:sp>
      <p:sp>
        <p:nvSpPr>
          <p:cNvPr id="11" name="Rectangle 10">
            <a:extLst>
              <a:ext uri="{FF2B5EF4-FFF2-40B4-BE49-F238E27FC236}">
                <a16:creationId xmlns:a16="http://schemas.microsoft.com/office/drawing/2014/main" id="{5C7FBF65-6F59-40D0-A371-82E332B78DA8}"/>
              </a:ext>
            </a:extLst>
          </p:cNvPr>
          <p:cNvSpPr>
            <a:spLocks noGrp="1"/>
          </p:cNvSpPr>
          <p:nvPr/>
        </p:nvSpPr>
        <p:spPr>
          <a:xfrm>
            <a:off x="857250" y="2305050"/>
            <a:ext cx="2857500" cy="66675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Find the missing skills and choose a start date</a:t>
            </a:r>
            <a:r>
              <a:rPr lang="en-GB" sz="1700" b="0" dirty="0">
                <a:solidFill>
                  <a:srgbClr val="344047"/>
                </a:solidFill>
              </a:rPr>
              <a:t>.</a:t>
            </a:r>
            <a:endParaRPr sz="1700" b="0" dirty="0">
              <a:solidFill>
                <a:srgbClr val="344047"/>
              </a:solidFill>
            </a:endParaRPr>
          </a:p>
        </p:txBody>
      </p:sp>
      <p:sp>
        <p:nvSpPr>
          <p:cNvPr id="12" name="Rectangle: Rounded Corners 11">
            <a:extLst>
              <a:ext uri="{FF2B5EF4-FFF2-40B4-BE49-F238E27FC236}">
                <a16:creationId xmlns:a16="http://schemas.microsoft.com/office/drawing/2014/main" id="{BA7C5A6E-6F47-4B81-B864-2BBFED12BD95}"/>
              </a:ext>
            </a:extLst>
          </p:cNvPr>
          <p:cNvSpPr>
            <a:spLocks noGrp="1"/>
          </p:cNvSpPr>
          <p:nvPr/>
        </p:nvSpPr>
        <p:spPr>
          <a:xfrm>
            <a:off x="4267200" y="1562100"/>
            <a:ext cx="3333750" cy="1714500"/>
          </a:xfrm>
          <a:prstGeom prst="roundRect">
            <a:avLst>
              <a:gd name="adj" fmla="val 6667"/>
            </a:avLst>
          </a:prstGeom>
          <a:solidFill>
            <a:srgbClr val="FFFFFF"/>
          </a:solidFill>
          <a:ln w="9525">
            <a:solidFill>
              <a:srgbClr val="D7DEE6"/>
            </a:solidFill>
            <a:prstDash val="solid"/>
          </a:ln>
        </p:spPr>
        <p:txBody>
          <a:bodyPr/>
          <a:lstStyle/>
          <a:p>
            <a:endParaRPr/>
          </a:p>
        </p:txBody>
      </p:sp>
      <p:sp>
        <p:nvSpPr>
          <p:cNvPr id="13" name="Rectangle 12">
            <a:extLst>
              <a:ext uri="{FF2B5EF4-FFF2-40B4-BE49-F238E27FC236}">
                <a16:creationId xmlns:a16="http://schemas.microsoft.com/office/drawing/2014/main" id="{D950F48B-2BBB-478B-A959-DA24C918117D}"/>
              </a:ext>
            </a:extLst>
          </p:cNvPr>
          <p:cNvSpPr>
            <a:spLocks noGrp="1"/>
          </p:cNvSpPr>
          <p:nvPr/>
        </p:nvSpPr>
        <p:spPr>
          <a:xfrm>
            <a:off x="4457700" y="1752600"/>
            <a:ext cx="419100" cy="419100"/>
          </a:xfrm>
          <a:prstGeom prst="rect">
            <a:avLst/>
          </a:prstGeom>
          <a:solidFill>
            <a:srgbClr val="138A8A"/>
          </a:solidFill>
          <a:ln w="0">
            <a:noFill/>
            <a:prstDash val="solid"/>
          </a:ln>
        </p:spPr>
        <p:txBody>
          <a:bodyPr anchor="ctr"/>
          <a:lstStyle/>
          <a:p>
            <a:pPr algn="ctr">
              <a:buNone/>
              <a:defRPr sz="2450" b="1">
                <a:solidFill>
                  <a:srgbClr val="FFFFFF"/>
                </a:solidFill>
              </a:defRPr>
            </a:pPr>
            <a:r>
              <a:rPr sz="2450" b="1">
                <a:solidFill>
                  <a:srgbClr val="FFFFFF"/>
                </a:solidFill>
              </a:rPr>
              <a:t>2</a:t>
            </a:r>
          </a:p>
        </p:txBody>
      </p:sp>
      <p:sp>
        <p:nvSpPr>
          <p:cNvPr id="14" name="Rectangle 13">
            <a:extLst>
              <a:ext uri="{FF2B5EF4-FFF2-40B4-BE49-F238E27FC236}">
                <a16:creationId xmlns:a16="http://schemas.microsoft.com/office/drawing/2014/main" id="{62F2AC95-39DF-4BF7-9370-2A630C124D28}"/>
              </a:ext>
            </a:extLst>
          </p:cNvPr>
          <p:cNvSpPr>
            <a:spLocks noGrp="1"/>
          </p:cNvSpPr>
          <p:nvPr/>
        </p:nvSpPr>
        <p:spPr>
          <a:xfrm>
            <a:off x="5010150" y="1733550"/>
            <a:ext cx="2286000" cy="400050"/>
          </a:xfrm>
          <a:prstGeom prst="rect">
            <a:avLst/>
          </a:prstGeom>
          <a:noFill/>
          <a:ln w="0">
            <a:noFill/>
            <a:prstDash val="solid"/>
          </a:ln>
        </p:spPr>
        <p:txBody>
          <a:bodyPr anchor="ctr"/>
          <a:lstStyle/>
          <a:p>
            <a:pPr algn="l">
              <a:buNone/>
              <a:defRPr sz="2150" b="1">
                <a:solidFill>
                  <a:srgbClr val="334047"/>
                </a:solidFill>
              </a:defRPr>
            </a:pPr>
            <a:r>
              <a:rPr sz="2150" b="1">
                <a:solidFill>
                  <a:srgbClr val="334047"/>
                </a:solidFill>
              </a:rPr>
              <a:t>Define</a:t>
            </a:r>
          </a:p>
        </p:txBody>
      </p:sp>
      <p:sp>
        <p:nvSpPr>
          <p:cNvPr id="15" name="Rectangle 14">
            <a:extLst>
              <a:ext uri="{FF2B5EF4-FFF2-40B4-BE49-F238E27FC236}">
                <a16:creationId xmlns:a16="http://schemas.microsoft.com/office/drawing/2014/main" id="{2A4D304C-1114-475E-A5C1-E5BCC20D141F}"/>
              </a:ext>
            </a:extLst>
          </p:cNvPr>
          <p:cNvSpPr>
            <a:spLocks noGrp="1"/>
          </p:cNvSpPr>
          <p:nvPr/>
        </p:nvSpPr>
        <p:spPr>
          <a:xfrm>
            <a:off x="4495800" y="2305050"/>
            <a:ext cx="2857500" cy="66675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Explain the job and what good work means</a:t>
            </a:r>
            <a:r>
              <a:rPr lang="en-GB" sz="1700" b="0" dirty="0">
                <a:solidFill>
                  <a:srgbClr val="344047"/>
                </a:solidFill>
              </a:rPr>
              <a:t>.</a:t>
            </a:r>
            <a:endParaRPr sz="1700" b="0" dirty="0">
              <a:solidFill>
                <a:srgbClr val="344047"/>
              </a:solidFill>
            </a:endParaRPr>
          </a:p>
        </p:txBody>
      </p:sp>
      <p:sp>
        <p:nvSpPr>
          <p:cNvPr id="16" name="Rectangle: Rounded Corners 15">
            <a:extLst>
              <a:ext uri="{FF2B5EF4-FFF2-40B4-BE49-F238E27FC236}">
                <a16:creationId xmlns:a16="http://schemas.microsoft.com/office/drawing/2014/main" id="{78B42F67-D0BF-44BF-980C-7E85F2A3523C}"/>
              </a:ext>
            </a:extLst>
          </p:cNvPr>
          <p:cNvSpPr>
            <a:spLocks noGrp="1"/>
          </p:cNvSpPr>
          <p:nvPr/>
        </p:nvSpPr>
        <p:spPr>
          <a:xfrm>
            <a:off x="7905750" y="1562100"/>
            <a:ext cx="3333750" cy="1714500"/>
          </a:xfrm>
          <a:prstGeom prst="roundRect">
            <a:avLst>
              <a:gd name="adj" fmla="val 6667"/>
            </a:avLst>
          </a:prstGeom>
          <a:solidFill>
            <a:srgbClr val="FFFFFF"/>
          </a:solidFill>
          <a:ln w="9525">
            <a:solidFill>
              <a:srgbClr val="D7DEE6"/>
            </a:solidFill>
            <a:prstDash val="solid"/>
          </a:ln>
        </p:spPr>
        <p:txBody>
          <a:bodyPr/>
          <a:lstStyle/>
          <a:p>
            <a:endParaRPr/>
          </a:p>
        </p:txBody>
      </p:sp>
      <p:sp>
        <p:nvSpPr>
          <p:cNvPr id="17" name="Rectangle 16">
            <a:extLst>
              <a:ext uri="{FF2B5EF4-FFF2-40B4-BE49-F238E27FC236}">
                <a16:creationId xmlns:a16="http://schemas.microsoft.com/office/drawing/2014/main" id="{7D3CE894-D8A6-4585-A58B-655F9A5A31D5}"/>
              </a:ext>
            </a:extLst>
          </p:cNvPr>
          <p:cNvSpPr>
            <a:spLocks noGrp="1"/>
          </p:cNvSpPr>
          <p:nvPr/>
        </p:nvSpPr>
        <p:spPr>
          <a:xfrm>
            <a:off x="8096250" y="1752600"/>
            <a:ext cx="419100" cy="419100"/>
          </a:xfrm>
          <a:prstGeom prst="rect">
            <a:avLst/>
          </a:prstGeom>
          <a:solidFill>
            <a:srgbClr val="138A8A"/>
          </a:solidFill>
          <a:ln w="0">
            <a:noFill/>
            <a:prstDash val="solid"/>
          </a:ln>
        </p:spPr>
        <p:txBody>
          <a:bodyPr anchor="ctr"/>
          <a:lstStyle/>
          <a:p>
            <a:pPr algn="ctr">
              <a:buNone/>
              <a:defRPr sz="2450" b="1">
                <a:solidFill>
                  <a:srgbClr val="FFFFFF"/>
                </a:solidFill>
              </a:defRPr>
            </a:pPr>
            <a:r>
              <a:rPr sz="2450" b="1">
                <a:solidFill>
                  <a:srgbClr val="FFFFFF"/>
                </a:solidFill>
              </a:rPr>
              <a:t>3</a:t>
            </a:r>
          </a:p>
        </p:txBody>
      </p:sp>
      <p:sp>
        <p:nvSpPr>
          <p:cNvPr id="18" name="Rectangle 17">
            <a:extLst>
              <a:ext uri="{FF2B5EF4-FFF2-40B4-BE49-F238E27FC236}">
                <a16:creationId xmlns:a16="http://schemas.microsoft.com/office/drawing/2014/main" id="{93248F1B-3AC4-4692-A58F-FD19E094BECB}"/>
              </a:ext>
            </a:extLst>
          </p:cNvPr>
          <p:cNvSpPr>
            <a:spLocks noGrp="1"/>
          </p:cNvSpPr>
          <p:nvPr/>
        </p:nvSpPr>
        <p:spPr>
          <a:xfrm>
            <a:off x="8648700" y="1733550"/>
            <a:ext cx="2286000" cy="400050"/>
          </a:xfrm>
          <a:prstGeom prst="rect">
            <a:avLst/>
          </a:prstGeom>
          <a:noFill/>
          <a:ln w="0">
            <a:noFill/>
            <a:prstDash val="solid"/>
          </a:ln>
        </p:spPr>
        <p:txBody>
          <a:bodyPr anchor="ctr"/>
          <a:lstStyle/>
          <a:p>
            <a:pPr algn="l">
              <a:buNone/>
              <a:defRPr sz="2150" b="1">
                <a:solidFill>
                  <a:srgbClr val="334047"/>
                </a:solidFill>
              </a:defRPr>
            </a:pPr>
            <a:r>
              <a:rPr sz="2150" b="1">
                <a:solidFill>
                  <a:srgbClr val="334047"/>
                </a:solidFill>
              </a:rPr>
              <a:t>Attract</a:t>
            </a:r>
          </a:p>
        </p:txBody>
      </p:sp>
      <p:sp>
        <p:nvSpPr>
          <p:cNvPr id="19" name="Rectangle 18">
            <a:extLst>
              <a:ext uri="{FF2B5EF4-FFF2-40B4-BE49-F238E27FC236}">
                <a16:creationId xmlns:a16="http://schemas.microsoft.com/office/drawing/2014/main" id="{8DFFE018-D284-4246-A88F-5A769FFC3496}"/>
              </a:ext>
            </a:extLst>
          </p:cNvPr>
          <p:cNvSpPr>
            <a:spLocks noGrp="1"/>
          </p:cNvSpPr>
          <p:nvPr/>
        </p:nvSpPr>
        <p:spPr>
          <a:xfrm>
            <a:off x="8134350" y="2305050"/>
            <a:ext cx="2857500" cy="66675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Use clear job adverts in fair places</a:t>
            </a:r>
            <a:r>
              <a:rPr lang="en-GB" sz="1700" b="0" dirty="0">
                <a:solidFill>
                  <a:srgbClr val="344047"/>
                </a:solidFill>
              </a:rPr>
              <a:t>.</a:t>
            </a:r>
            <a:endParaRPr sz="1700" b="0" dirty="0">
              <a:solidFill>
                <a:srgbClr val="344047"/>
              </a:solidFill>
            </a:endParaRPr>
          </a:p>
        </p:txBody>
      </p:sp>
      <p:sp>
        <p:nvSpPr>
          <p:cNvPr id="20" name="Rectangle: Rounded Corners 19">
            <a:extLst>
              <a:ext uri="{FF2B5EF4-FFF2-40B4-BE49-F238E27FC236}">
                <a16:creationId xmlns:a16="http://schemas.microsoft.com/office/drawing/2014/main" id="{BDCAEBAE-9C72-4155-8351-2E35451FAFAC}"/>
              </a:ext>
            </a:extLst>
          </p:cNvPr>
          <p:cNvSpPr>
            <a:spLocks noGrp="1"/>
          </p:cNvSpPr>
          <p:nvPr/>
        </p:nvSpPr>
        <p:spPr>
          <a:xfrm>
            <a:off x="628650" y="3657600"/>
            <a:ext cx="3333750" cy="1714500"/>
          </a:xfrm>
          <a:prstGeom prst="roundRect">
            <a:avLst>
              <a:gd name="adj" fmla="val 6667"/>
            </a:avLst>
          </a:prstGeom>
          <a:solidFill>
            <a:srgbClr val="FFFFFF"/>
          </a:solidFill>
          <a:ln w="9525">
            <a:solidFill>
              <a:srgbClr val="D7DEE6"/>
            </a:solidFill>
            <a:prstDash val="solid"/>
          </a:ln>
        </p:spPr>
        <p:txBody>
          <a:bodyPr/>
          <a:lstStyle/>
          <a:p>
            <a:endParaRPr/>
          </a:p>
        </p:txBody>
      </p:sp>
      <p:sp>
        <p:nvSpPr>
          <p:cNvPr id="21" name="Rectangle 20">
            <a:extLst>
              <a:ext uri="{FF2B5EF4-FFF2-40B4-BE49-F238E27FC236}">
                <a16:creationId xmlns:a16="http://schemas.microsoft.com/office/drawing/2014/main" id="{67962ED4-D053-41C8-BA04-C432F2BF11E9}"/>
              </a:ext>
            </a:extLst>
          </p:cNvPr>
          <p:cNvSpPr>
            <a:spLocks noGrp="1"/>
          </p:cNvSpPr>
          <p:nvPr/>
        </p:nvSpPr>
        <p:spPr>
          <a:xfrm>
            <a:off x="819150" y="3848100"/>
            <a:ext cx="419100" cy="419100"/>
          </a:xfrm>
          <a:prstGeom prst="rect">
            <a:avLst/>
          </a:prstGeom>
          <a:solidFill>
            <a:srgbClr val="138A8A"/>
          </a:solidFill>
          <a:ln w="0">
            <a:noFill/>
            <a:prstDash val="solid"/>
          </a:ln>
        </p:spPr>
        <p:txBody>
          <a:bodyPr anchor="ctr"/>
          <a:lstStyle/>
          <a:p>
            <a:pPr algn="ctr">
              <a:buNone/>
              <a:defRPr sz="2450" b="1">
                <a:solidFill>
                  <a:srgbClr val="FFFFFF"/>
                </a:solidFill>
              </a:defRPr>
            </a:pPr>
            <a:r>
              <a:rPr sz="2450" b="1">
                <a:solidFill>
                  <a:srgbClr val="FFFFFF"/>
                </a:solidFill>
              </a:rPr>
              <a:t>4</a:t>
            </a:r>
          </a:p>
        </p:txBody>
      </p:sp>
      <p:sp>
        <p:nvSpPr>
          <p:cNvPr id="22" name="Rectangle 21">
            <a:extLst>
              <a:ext uri="{FF2B5EF4-FFF2-40B4-BE49-F238E27FC236}">
                <a16:creationId xmlns:a16="http://schemas.microsoft.com/office/drawing/2014/main" id="{E46055C5-72CF-4D9C-BFD2-C21B3B246784}"/>
              </a:ext>
            </a:extLst>
          </p:cNvPr>
          <p:cNvSpPr>
            <a:spLocks noGrp="1"/>
          </p:cNvSpPr>
          <p:nvPr/>
        </p:nvSpPr>
        <p:spPr>
          <a:xfrm>
            <a:off x="1371600" y="3829050"/>
            <a:ext cx="2286000" cy="400050"/>
          </a:xfrm>
          <a:prstGeom prst="rect">
            <a:avLst/>
          </a:prstGeom>
          <a:noFill/>
          <a:ln w="0">
            <a:noFill/>
            <a:prstDash val="solid"/>
          </a:ln>
        </p:spPr>
        <p:txBody>
          <a:bodyPr anchor="ctr"/>
          <a:lstStyle/>
          <a:p>
            <a:pPr algn="l">
              <a:buNone/>
              <a:defRPr sz="2150" b="1">
                <a:solidFill>
                  <a:srgbClr val="334047"/>
                </a:solidFill>
              </a:defRPr>
            </a:pPr>
            <a:r>
              <a:rPr sz="2150" b="1">
                <a:solidFill>
                  <a:srgbClr val="334047"/>
                </a:solidFill>
              </a:rPr>
              <a:t>Select</a:t>
            </a:r>
          </a:p>
        </p:txBody>
      </p:sp>
      <p:sp>
        <p:nvSpPr>
          <p:cNvPr id="23" name="Rectangle 22">
            <a:extLst>
              <a:ext uri="{FF2B5EF4-FFF2-40B4-BE49-F238E27FC236}">
                <a16:creationId xmlns:a16="http://schemas.microsoft.com/office/drawing/2014/main" id="{300653B5-60C1-4DB5-BBB3-8373AC47E299}"/>
              </a:ext>
            </a:extLst>
          </p:cNvPr>
          <p:cNvSpPr>
            <a:spLocks noGrp="1"/>
          </p:cNvSpPr>
          <p:nvPr/>
        </p:nvSpPr>
        <p:spPr>
          <a:xfrm>
            <a:off x="857250" y="4400550"/>
            <a:ext cx="2857500" cy="66675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Choose, interview and test candidates</a:t>
            </a:r>
            <a:r>
              <a:rPr lang="en-GB" sz="1700" b="0" dirty="0">
                <a:solidFill>
                  <a:srgbClr val="344047"/>
                </a:solidFill>
              </a:rPr>
              <a:t>.</a:t>
            </a:r>
            <a:endParaRPr sz="1700" b="0" dirty="0">
              <a:solidFill>
                <a:srgbClr val="344047"/>
              </a:solidFill>
            </a:endParaRPr>
          </a:p>
        </p:txBody>
      </p:sp>
      <p:sp>
        <p:nvSpPr>
          <p:cNvPr id="24" name="Rectangle: Rounded Corners 23">
            <a:extLst>
              <a:ext uri="{FF2B5EF4-FFF2-40B4-BE49-F238E27FC236}">
                <a16:creationId xmlns:a16="http://schemas.microsoft.com/office/drawing/2014/main" id="{F336AA2B-E953-4F5B-A326-A1819D695AB9}"/>
              </a:ext>
            </a:extLst>
          </p:cNvPr>
          <p:cNvSpPr>
            <a:spLocks noGrp="1"/>
          </p:cNvSpPr>
          <p:nvPr/>
        </p:nvSpPr>
        <p:spPr>
          <a:xfrm>
            <a:off x="4267200" y="3657600"/>
            <a:ext cx="3333750" cy="1714500"/>
          </a:xfrm>
          <a:prstGeom prst="roundRect">
            <a:avLst>
              <a:gd name="adj" fmla="val 6667"/>
            </a:avLst>
          </a:prstGeom>
          <a:solidFill>
            <a:srgbClr val="FFFFFF"/>
          </a:solidFill>
          <a:ln w="9525">
            <a:solidFill>
              <a:srgbClr val="D7DEE6"/>
            </a:solidFill>
            <a:prstDash val="solid"/>
          </a:ln>
        </p:spPr>
        <p:txBody>
          <a:bodyPr/>
          <a:lstStyle/>
          <a:p>
            <a:endParaRPr/>
          </a:p>
        </p:txBody>
      </p:sp>
      <p:sp>
        <p:nvSpPr>
          <p:cNvPr id="25" name="Rectangle 24">
            <a:extLst>
              <a:ext uri="{FF2B5EF4-FFF2-40B4-BE49-F238E27FC236}">
                <a16:creationId xmlns:a16="http://schemas.microsoft.com/office/drawing/2014/main" id="{F101D1F4-A108-4F8F-9649-EC7EAAB2EB19}"/>
              </a:ext>
            </a:extLst>
          </p:cNvPr>
          <p:cNvSpPr>
            <a:spLocks noGrp="1"/>
          </p:cNvSpPr>
          <p:nvPr/>
        </p:nvSpPr>
        <p:spPr>
          <a:xfrm>
            <a:off x="4457700" y="3848100"/>
            <a:ext cx="419100" cy="419100"/>
          </a:xfrm>
          <a:prstGeom prst="rect">
            <a:avLst/>
          </a:prstGeom>
          <a:solidFill>
            <a:srgbClr val="138A8A"/>
          </a:solidFill>
          <a:ln w="0">
            <a:noFill/>
            <a:prstDash val="solid"/>
          </a:ln>
        </p:spPr>
        <p:txBody>
          <a:bodyPr anchor="ctr"/>
          <a:lstStyle/>
          <a:p>
            <a:pPr algn="ctr">
              <a:buNone/>
              <a:defRPr sz="2450" b="1">
                <a:solidFill>
                  <a:srgbClr val="FFFFFF"/>
                </a:solidFill>
              </a:defRPr>
            </a:pPr>
            <a:r>
              <a:rPr sz="2450" b="1">
                <a:solidFill>
                  <a:srgbClr val="FFFFFF"/>
                </a:solidFill>
              </a:rPr>
              <a:t>5</a:t>
            </a:r>
          </a:p>
        </p:txBody>
      </p:sp>
      <p:sp>
        <p:nvSpPr>
          <p:cNvPr id="26" name="Rectangle 25">
            <a:extLst>
              <a:ext uri="{FF2B5EF4-FFF2-40B4-BE49-F238E27FC236}">
                <a16:creationId xmlns:a16="http://schemas.microsoft.com/office/drawing/2014/main" id="{94361B3B-0EDD-4515-875D-ACD1CDD5F884}"/>
              </a:ext>
            </a:extLst>
          </p:cNvPr>
          <p:cNvSpPr>
            <a:spLocks noGrp="1"/>
          </p:cNvSpPr>
          <p:nvPr/>
        </p:nvSpPr>
        <p:spPr>
          <a:xfrm>
            <a:off x="5010150" y="3829050"/>
            <a:ext cx="2286000" cy="400050"/>
          </a:xfrm>
          <a:prstGeom prst="rect">
            <a:avLst/>
          </a:prstGeom>
          <a:noFill/>
          <a:ln w="0">
            <a:noFill/>
            <a:prstDash val="solid"/>
          </a:ln>
        </p:spPr>
        <p:txBody>
          <a:bodyPr anchor="ctr"/>
          <a:lstStyle/>
          <a:p>
            <a:pPr algn="l">
              <a:buNone/>
              <a:defRPr sz="2150" b="1">
                <a:solidFill>
                  <a:srgbClr val="334047"/>
                </a:solidFill>
              </a:defRPr>
            </a:pPr>
            <a:r>
              <a:rPr sz="2150" b="1">
                <a:solidFill>
                  <a:srgbClr val="334047"/>
                </a:solidFill>
              </a:rPr>
              <a:t>Decide</a:t>
            </a:r>
          </a:p>
        </p:txBody>
      </p:sp>
      <p:sp>
        <p:nvSpPr>
          <p:cNvPr id="27" name="Rectangle 26">
            <a:extLst>
              <a:ext uri="{FF2B5EF4-FFF2-40B4-BE49-F238E27FC236}">
                <a16:creationId xmlns:a16="http://schemas.microsoft.com/office/drawing/2014/main" id="{D3E12610-0620-40FB-B9DD-004E14241E75}"/>
              </a:ext>
            </a:extLst>
          </p:cNvPr>
          <p:cNvSpPr>
            <a:spLocks noGrp="1"/>
          </p:cNvSpPr>
          <p:nvPr/>
        </p:nvSpPr>
        <p:spPr>
          <a:xfrm>
            <a:off x="4495800" y="4400550"/>
            <a:ext cx="2857500" cy="66675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Use scores and check references</a:t>
            </a:r>
            <a:r>
              <a:rPr lang="en-GB" sz="1700" b="0" dirty="0">
                <a:solidFill>
                  <a:srgbClr val="344047"/>
                </a:solidFill>
              </a:rPr>
              <a:t>.</a:t>
            </a:r>
            <a:endParaRPr sz="1700" b="0" dirty="0">
              <a:solidFill>
                <a:srgbClr val="344047"/>
              </a:solidFill>
            </a:endParaRPr>
          </a:p>
        </p:txBody>
      </p:sp>
      <p:sp>
        <p:nvSpPr>
          <p:cNvPr id="28" name="Rectangle: Rounded Corners 27">
            <a:extLst>
              <a:ext uri="{FF2B5EF4-FFF2-40B4-BE49-F238E27FC236}">
                <a16:creationId xmlns:a16="http://schemas.microsoft.com/office/drawing/2014/main" id="{85F60C84-A6C4-4D09-B720-566DCCB3506B}"/>
              </a:ext>
            </a:extLst>
          </p:cNvPr>
          <p:cNvSpPr>
            <a:spLocks noGrp="1"/>
          </p:cNvSpPr>
          <p:nvPr/>
        </p:nvSpPr>
        <p:spPr>
          <a:xfrm>
            <a:off x="7905750" y="3657600"/>
            <a:ext cx="3333750" cy="1714500"/>
          </a:xfrm>
          <a:prstGeom prst="roundRect">
            <a:avLst>
              <a:gd name="adj" fmla="val 6667"/>
            </a:avLst>
          </a:prstGeom>
          <a:solidFill>
            <a:srgbClr val="FFFFFF"/>
          </a:solidFill>
          <a:ln w="9525">
            <a:solidFill>
              <a:srgbClr val="D7DEE6"/>
            </a:solidFill>
            <a:prstDash val="solid"/>
          </a:ln>
        </p:spPr>
        <p:txBody>
          <a:bodyPr/>
          <a:lstStyle/>
          <a:p>
            <a:endParaRPr/>
          </a:p>
        </p:txBody>
      </p:sp>
      <p:sp>
        <p:nvSpPr>
          <p:cNvPr id="29" name="Rectangle 28">
            <a:extLst>
              <a:ext uri="{FF2B5EF4-FFF2-40B4-BE49-F238E27FC236}">
                <a16:creationId xmlns:a16="http://schemas.microsoft.com/office/drawing/2014/main" id="{ABD95EF3-4315-4FEC-B9C2-1F712959EB80}"/>
              </a:ext>
            </a:extLst>
          </p:cNvPr>
          <p:cNvSpPr>
            <a:spLocks noGrp="1"/>
          </p:cNvSpPr>
          <p:nvPr/>
        </p:nvSpPr>
        <p:spPr>
          <a:xfrm>
            <a:off x="8096250" y="3848100"/>
            <a:ext cx="419100" cy="419100"/>
          </a:xfrm>
          <a:prstGeom prst="rect">
            <a:avLst/>
          </a:prstGeom>
          <a:solidFill>
            <a:srgbClr val="138A8A"/>
          </a:solidFill>
          <a:ln w="0">
            <a:noFill/>
            <a:prstDash val="solid"/>
          </a:ln>
        </p:spPr>
        <p:txBody>
          <a:bodyPr anchor="ctr"/>
          <a:lstStyle/>
          <a:p>
            <a:pPr algn="ctr">
              <a:buNone/>
              <a:defRPr sz="2450" b="1">
                <a:solidFill>
                  <a:srgbClr val="FFFFFF"/>
                </a:solidFill>
              </a:defRPr>
            </a:pPr>
            <a:r>
              <a:rPr sz="2450" b="1">
                <a:solidFill>
                  <a:srgbClr val="FFFFFF"/>
                </a:solidFill>
              </a:rPr>
              <a:t>6</a:t>
            </a:r>
          </a:p>
        </p:txBody>
      </p:sp>
      <p:sp>
        <p:nvSpPr>
          <p:cNvPr id="30" name="Rectangle 29">
            <a:extLst>
              <a:ext uri="{FF2B5EF4-FFF2-40B4-BE49-F238E27FC236}">
                <a16:creationId xmlns:a16="http://schemas.microsoft.com/office/drawing/2014/main" id="{87CFF5D5-7DD8-48E9-AEBC-611B4EA4DE6F}"/>
              </a:ext>
            </a:extLst>
          </p:cNvPr>
          <p:cNvSpPr>
            <a:spLocks noGrp="1"/>
          </p:cNvSpPr>
          <p:nvPr/>
        </p:nvSpPr>
        <p:spPr>
          <a:xfrm>
            <a:off x="8648700" y="3829050"/>
            <a:ext cx="2286000" cy="400050"/>
          </a:xfrm>
          <a:prstGeom prst="rect">
            <a:avLst/>
          </a:prstGeom>
          <a:noFill/>
          <a:ln w="0">
            <a:noFill/>
            <a:prstDash val="solid"/>
          </a:ln>
        </p:spPr>
        <p:txBody>
          <a:bodyPr anchor="ctr"/>
          <a:lstStyle/>
          <a:p>
            <a:pPr algn="l">
              <a:buNone/>
              <a:defRPr sz="2150" b="1">
                <a:solidFill>
                  <a:srgbClr val="334047"/>
                </a:solidFill>
              </a:defRPr>
            </a:pPr>
            <a:r>
              <a:rPr sz="2150" b="1">
                <a:solidFill>
                  <a:srgbClr val="334047"/>
                </a:solidFill>
              </a:rPr>
              <a:t>Welcome</a:t>
            </a:r>
          </a:p>
        </p:txBody>
      </p:sp>
      <p:sp>
        <p:nvSpPr>
          <p:cNvPr id="31" name="Rectangle 30">
            <a:extLst>
              <a:ext uri="{FF2B5EF4-FFF2-40B4-BE49-F238E27FC236}">
                <a16:creationId xmlns:a16="http://schemas.microsoft.com/office/drawing/2014/main" id="{7C067F7C-5030-438A-B4A5-60F51D5C95C5}"/>
              </a:ext>
            </a:extLst>
          </p:cNvPr>
          <p:cNvSpPr>
            <a:spLocks noGrp="1"/>
          </p:cNvSpPr>
          <p:nvPr/>
        </p:nvSpPr>
        <p:spPr>
          <a:xfrm>
            <a:off x="8134350" y="4400550"/>
            <a:ext cx="2857500" cy="66675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Make the offer and help the new employee</a:t>
            </a:r>
            <a:r>
              <a:rPr lang="en-GB" sz="1700" b="0" dirty="0">
                <a:solidFill>
                  <a:srgbClr val="344047"/>
                </a:solidFill>
              </a:rPr>
              <a:t>.</a:t>
            </a:r>
            <a:endParaRPr sz="1700" b="0" dirty="0">
              <a:solidFill>
                <a:srgbClr val="344047"/>
              </a:solidFill>
            </a:endParaRPr>
          </a:p>
        </p:txBody>
      </p:sp>
    </p:spTree>
    <p:extLst>
      <p:ext uri="{BB962C8B-B14F-4D97-AF65-F5344CB8AC3E}">
        <p14:creationId xmlns:p14="http://schemas.microsoft.com/office/powerpoint/2010/main" val="1325901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23" name="Oval 22">
            <a:extLst>
              <a:ext uri="{FF2B5EF4-FFF2-40B4-BE49-F238E27FC236}">
                <a16:creationId xmlns:a16="http://schemas.microsoft.com/office/drawing/2014/main" id="{32C850C9-63A8-4D85-B9F0-B46F04C21A7C}"/>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1AA1B211-9001-4620-B710-C6C607383030}"/>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433A939F-821B-41E4-AE46-A0CAA483A0AD}"/>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F23C0FCF-B104-4E11-A6F9-1ABE468306A1}"/>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Job analysis and clear documents</a:t>
            </a:r>
          </a:p>
        </p:txBody>
      </p:sp>
      <p:sp>
        <p:nvSpPr>
          <p:cNvPr id="6" name="Rectangle 5">
            <a:extLst>
              <a:ext uri="{FF2B5EF4-FFF2-40B4-BE49-F238E27FC236}">
                <a16:creationId xmlns:a16="http://schemas.microsoft.com/office/drawing/2014/main" id="{1B2671C8-00C1-4278-8AFB-490CCF1B3F24}"/>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06</a:t>
            </a:r>
          </a:p>
        </p:txBody>
      </p:sp>
      <p:sp>
        <p:nvSpPr>
          <p:cNvPr id="7" name="Rectangle 6">
            <a:extLst>
              <a:ext uri="{FF2B5EF4-FFF2-40B4-BE49-F238E27FC236}">
                <a16:creationId xmlns:a16="http://schemas.microsoft.com/office/drawing/2014/main" id="{ECDD6F75-F91E-4DDC-84FC-A57B2395DEF4}"/>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87394BC1-1242-46D9-8EBE-76B47655092B}"/>
              </a:ext>
            </a:extLst>
          </p:cNvPr>
          <p:cNvSpPr>
            <a:spLocks noGrp="1"/>
          </p:cNvSpPr>
          <p:nvPr/>
        </p:nvSpPr>
        <p:spPr>
          <a:xfrm>
            <a:off x="609600" y="1571625"/>
            <a:ext cx="3429000" cy="3905250"/>
          </a:xfrm>
          <a:prstGeom prst="roundRect">
            <a:avLst>
              <a:gd name="adj" fmla="val 3333"/>
            </a:avLst>
          </a:prstGeom>
          <a:solidFill>
            <a:srgbClr val="FFFFFF"/>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EB2F20D4-D2C1-4724-B772-C095F9659452}"/>
              </a:ext>
            </a:extLst>
          </p:cNvPr>
          <p:cNvSpPr>
            <a:spLocks noGrp="1"/>
          </p:cNvSpPr>
          <p:nvPr/>
        </p:nvSpPr>
        <p:spPr>
          <a:xfrm>
            <a:off x="609600" y="1571625"/>
            <a:ext cx="76200" cy="3905250"/>
          </a:xfrm>
          <a:prstGeom prst="rect">
            <a:avLst/>
          </a:prstGeom>
          <a:solidFill>
            <a:srgbClr val="69C9C3"/>
          </a:solidFill>
          <a:ln w="0">
            <a:solidFill>
              <a:srgbClr val="69C9C3"/>
            </a:solidFill>
            <a:prstDash val="solid"/>
          </a:ln>
        </p:spPr>
        <p:txBody>
          <a:bodyPr/>
          <a:lstStyle/>
          <a:p>
            <a:endParaRPr/>
          </a:p>
        </p:txBody>
      </p:sp>
      <p:sp>
        <p:nvSpPr>
          <p:cNvPr id="10" name="Rectangle 9">
            <a:extLst>
              <a:ext uri="{FF2B5EF4-FFF2-40B4-BE49-F238E27FC236}">
                <a16:creationId xmlns:a16="http://schemas.microsoft.com/office/drawing/2014/main" id="{E4900036-38A8-41B4-98AD-1021572E90E8}"/>
              </a:ext>
            </a:extLst>
          </p:cNvPr>
          <p:cNvSpPr>
            <a:spLocks noGrp="1"/>
          </p:cNvSpPr>
          <p:nvPr/>
        </p:nvSpPr>
        <p:spPr>
          <a:xfrm>
            <a:off x="857250" y="1743075"/>
            <a:ext cx="29908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Job analysis</a:t>
            </a:r>
          </a:p>
        </p:txBody>
      </p:sp>
      <p:sp>
        <p:nvSpPr>
          <p:cNvPr id="11" name="Rectangle 10">
            <a:extLst>
              <a:ext uri="{FF2B5EF4-FFF2-40B4-BE49-F238E27FC236}">
                <a16:creationId xmlns:a16="http://schemas.microsoft.com/office/drawing/2014/main" id="{9344687C-E2AC-461A-878E-612957FB7D24}"/>
              </a:ext>
            </a:extLst>
          </p:cNvPr>
          <p:cNvSpPr>
            <a:spLocks noGrp="1"/>
          </p:cNvSpPr>
          <p:nvPr/>
        </p:nvSpPr>
        <p:spPr>
          <a:xfrm>
            <a:off x="876300" y="2181225"/>
            <a:ext cx="2933700" cy="31623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Talk to managers and employees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Study tasks, risks and change goals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Choose goals for the first 6–12 months</a:t>
            </a:r>
            <a:r>
              <a:rPr lang="en-GB" sz="1700" b="0" dirty="0">
                <a:solidFill>
                  <a:srgbClr val="344047"/>
                </a:solidFill>
              </a:rPr>
              <a:t>.</a:t>
            </a:r>
            <a:endParaRPr sz="1700" b="0" dirty="0">
              <a:solidFill>
                <a:srgbClr val="344047"/>
              </a:solidFill>
            </a:endParaRPr>
          </a:p>
        </p:txBody>
      </p:sp>
      <p:sp>
        <p:nvSpPr>
          <p:cNvPr id="12" name="Rectangle: Rounded Corners 11">
            <a:extLst>
              <a:ext uri="{FF2B5EF4-FFF2-40B4-BE49-F238E27FC236}">
                <a16:creationId xmlns:a16="http://schemas.microsoft.com/office/drawing/2014/main" id="{E082D008-9B58-4A0F-A9AE-AD7001BD5B88}"/>
              </a:ext>
            </a:extLst>
          </p:cNvPr>
          <p:cNvSpPr>
            <a:spLocks noGrp="1"/>
          </p:cNvSpPr>
          <p:nvPr/>
        </p:nvSpPr>
        <p:spPr>
          <a:xfrm>
            <a:off x="4381500" y="1571625"/>
            <a:ext cx="3429000" cy="3905250"/>
          </a:xfrm>
          <a:prstGeom prst="roundRect">
            <a:avLst>
              <a:gd name="adj" fmla="val 3333"/>
            </a:avLst>
          </a:prstGeom>
          <a:solidFill>
            <a:srgbClr val="FFFFFF"/>
          </a:solidFill>
          <a:ln w="9525">
            <a:solidFill>
              <a:srgbClr val="D7DEE6"/>
            </a:solidFill>
            <a:prstDash val="solid"/>
          </a:ln>
        </p:spPr>
        <p:txBody>
          <a:bodyPr/>
          <a:lstStyle/>
          <a:p>
            <a:endParaRPr dirty="0"/>
          </a:p>
        </p:txBody>
      </p:sp>
      <p:sp>
        <p:nvSpPr>
          <p:cNvPr id="13" name="Rectangle 12">
            <a:extLst>
              <a:ext uri="{FF2B5EF4-FFF2-40B4-BE49-F238E27FC236}">
                <a16:creationId xmlns:a16="http://schemas.microsoft.com/office/drawing/2014/main" id="{254DF479-4EE1-4E2B-97A0-90F2E4A6EAF4}"/>
              </a:ext>
            </a:extLst>
          </p:cNvPr>
          <p:cNvSpPr>
            <a:spLocks noGrp="1"/>
          </p:cNvSpPr>
          <p:nvPr/>
        </p:nvSpPr>
        <p:spPr>
          <a:xfrm>
            <a:off x="4381500" y="1571625"/>
            <a:ext cx="76200" cy="3905250"/>
          </a:xfrm>
          <a:prstGeom prst="rect">
            <a:avLst/>
          </a:prstGeom>
          <a:solidFill>
            <a:srgbClr val="138A8A"/>
          </a:solidFill>
          <a:ln w="0">
            <a:solidFill>
              <a:srgbClr val="138A8A"/>
            </a:solidFill>
            <a:prstDash val="solid"/>
          </a:ln>
        </p:spPr>
        <p:txBody>
          <a:bodyPr/>
          <a:lstStyle/>
          <a:p>
            <a:endParaRPr/>
          </a:p>
        </p:txBody>
      </p:sp>
      <p:sp>
        <p:nvSpPr>
          <p:cNvPr id="14" name="Rectangle 13">
            <a:extLst>
              <a:ext uri="{FF2B5EF4-FFF2-40B4-BE49-F238E27FC236}">
                <a16:creationId xmlns:a16="http://schemas.microsoft.com/office/drawing/2014/main" id="{775A2D1F-D96A-48EC-AE69-21512D1DD6DF}"/>
              </a:ext>
            </a:extLst>
          </p:cNvPr>
          <p:cNvSpPr>
            <a:spLocks noGrp="1"/>
          </p:cNvSpPr>
          <p:nvPr/>
        </p:nvSpPr>
        <p:spPr>
          <a:xfrm>
            <a:off x="4629150" y="1743075"/>
            <a:ext cx="29908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Job description</a:t>
            </a:r>
          </a:p>
        </p:txBody>
      </p:sp>
      <p:sp>
        <p:nvSpPr>
          <p:cNvPr id="15" name="Rectangle 14">
            <a:extLst>
              <a:ext uri="{FF2B5EF4-FFF2-40B4-BE49-F238E27FC236}">
                <a16:creationId xmlns:a16="http://schemas.microsoft.com/office/drawing/2014/main" id="{92835A9E-3EBD-48F0-905E-559249E4DD5E}"/>
              </a:ext>
            </a:extLst>
          </p:cNvPr>
          <p:cNvSpPr>
            <a:spLocks noGrp="1"/>
          </p:cNvSpPr>
          <p:nvPr/>
        </p:nvSpPr>
        <p:spPr>
          <a:xfrm>
            <a:off x="4648200" y="2181225"/>
            <a:ext cx="2933700" cy="31623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Job name and purpose</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Main tasks and manager</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Place, contract and pay</a:t>
            </a:r>
            <a:r>
              <a:rPr lang="en-GB" sz="1700" b="0" dirty="0">
                <a:solidFill>
                  <a:srgbClr val="344047"/>
                </a:solidFill>
              </a:rPr>
              <a:t>.</a:t>
            </a:r>
            <a:endParaRPr sz="1700" b="0" dirty="0">
              <a:solidFill>
                <a:srgbClr val="344047"/>
              </a:solidFill>
            </a:endParaRPr>
          </a:p>
        </p:txBody>
      </p:sp>
      <p:sp>
        <p:nvSpPr>
          <p:cNvPr id="16" name="Rectangle: Rounded Corners 15">
            <a:extLst>
              <a:ext uri="{FF2B5EF4-FFF2-40B4-BE49-F238E27FC236}">
                <a16:creationId xmlns:a16="http://schemas.microsoft.com/office/drawing/2014/main" id="{9A5AE5BA-EBAA-46E7-8ED3-BA9585121C31}"/>
              </a:ext>
            </a:extLst>
          </p:cNvPr>
          <p:cNvSpPr>
            <a:spLocks noGrp="1"/>
          </p:cNvSpPr>
          <p:nvPr/>
        </p:nvSpPr>
        <p:spPr>
          <a:xfrm>
            <a:off x="8153400" y="1571625"/>
            <a:ext cx="3429000" cy="3905250"/>
          </a:xfrm>
          <a:prstGeom prst="roundRect">
            <a:avLst>
              <a:gd name="adj" fmla="val 3333"/>
            </a:avLst>
          </a:prstGeom>
          <a:solidFill>
            <a:srgbClr val="FFFFFF"/>
          </a:solidFill>
          <a:ln w="9525">
            <a:solidFill>
              <a:srgbClr val="D7DEE6"/>
            </a:solidFill>
            <a:prstDash val="solid"/>
          </a:ln>
        </p:spPr>
        <p:txBody>
          <a:bodyPr/>
          <a:lstStyle/>
          <a:p>
            <a:endParaRPr/>
          </a:p>
        </p:txBody>
      </p:sp>
      <p:sp>
        <p:nvSpPr>
          <p:cNvPr id="17" name="Rectangle 16">
            <a:extLst>
              <a:ext uri="{FF2B5EF4-FFF2-40B4-BE49-F238E27FC236}">
                <a16:creationId xmlns:a16="http://schemas.microsoft.com/office/drawing/2014/main" id="{32647A89-3C82-41E4-87A1-D8AF57E1142F}"/>
              </a:ext>
            </a:extLst>
          </p:cNvPr>
          <p:cNvSpPr>
            <a:spLocks noGrp="1"/>
          </p:cNvSpPr>
          <p:nvPr/>
        </p:nvSpPr>
        <p:spPr>
          <a:xfrm>
            <a:off x="8153400" y="1571625"/>
            <a:ext cx="76200" cy="3905250"/>
          </a:xfrm>
          <a:prstGeom prst="rect">
            <a:avLst/>
          </a:prstGeom>
          <a:solidFill>
            <a:srgbClr val="8AAE3F"/>
          </a:solidFill>
          <a:ln w="0">
            <a:solidFill>
              <a:srgbClr val="8AAE3F"/>
            </a:solidFill>
            <a:prstDash val="solid"/>
          </a:ln>
        </p:spPr>
        <p:txBody>
          <a:bodyPr/>
          <a:lstStyle/>
          <a:p>
            <a:endParaRPr/>
          </a:p>
        </p:txBody>
      </p:sp>
      <p:sp>
        <p:nvSpPr>
          <p:cNvPr id="18" name="Rectangle 17">
            <a:extLst>
              <a:ext uri="{FF2B5EF4-FFF2-40B4-BE49-F238E27FC236}">
                <a16:creationId xmlns:a16="http://schemas.microsoft.com/office/drawing/2014/main" id="{B8055B1F-DFF1-4DE5-A68B-4CD77C98012B}"/>
              </a:ext>
            </a:extLst>
          </p:cNvPr>
          <p:cNvSpPr>
            <a:spLocks noGrp="1"/>
          </p:cNvSpPr>
          <p:nvPr/>
        </p:nvSpPr>
        <p:spPr>
          <a:xfrm>
            <a:off x="8401050" y="1743075"/>
            <a:ext cx="29908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Person specification</a:t>
            </a:r>
          </a:p>
        </p:txBody>
      </p:sp>
      <p:sp>
        <p:nvSpPr>
          <p:cNvPr id="19" name="Rectangle 18">
            <a:extLst>
              <a:ext uri="{FF2B5EF4-FFF2-40B4-BE49-F238E27FC236}">
                <a16:creationId xmlns:a16="http://schemas.microsoft.com/office/drawing/2014/main" id="{167E58F8-5D5D-46E4-8189-6D1A93D7521F}"/>
              </a:ext>
            </a:extLst>
          </p:cNvPr>
          <p:cNvSpPr>
            <a:spLocks noGrp="1"/>
          </p:cNvSpPr>
          <p:nvPr/>
        </p:nvSpPr>
        <p:spPr>
          <a:xfrm>
            <a:off x="8420100" y="2181225"/>
            <a:ext cx="2933700" cy="31623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Skills and experience needed</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a:t>
            </a:r>
            <a:r>
              <a:rPr sz="1700" b="0" dirty="0" err="1">
                <a:solidFill>
                  <a:srgbClr val="344047"/>
                </a:solidFill>
              </a:rPr>
              <a:t>Behaviour</a:t>
            </a:r>
            <a:r>
              <a:rPr sz="1700" b="0" dirty="0">
                <a:solidFill>
                  <a:srgbClr val="344047"/>
                </a:solidFill>
              </a:rPr>
              <a:t> needed for change</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Clear and fair rules</a:t>
            </a:r>
            <a:r>
              <a:rPr lang="en-GB" sz="1700" b="0" dirty="0">
                <a:solidFill>
                  <a:srgbClr val="344047"/>
                </a:solidFill>
              </a:rPr>
              <a:t>.</a:t>
            </a:r>
            <a:endParaRPr sz="1700" b="0" dirty="0">
              <a:solidFill>
                <a:srgbClr val="344047"/>
              </a:solidFill>
            </a:endParaRPr>
          </a:p>
        </p:txBody>
      </p:sp>
    </p:spTree>
    <p:extLst>
      <p:ext uri="{BB962C8B-B14F-4D97-AF65-F5344CB8AC3E}">
        <p14:creationId xmlns:p14="http://schemas.microsoft.com/office/powerpoint/2010/main" val="958364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31" name="Oval 30">
            <a:extLst>
              <a:ext uri="{FF2B5EF4-FFF2-40B4-BE49-F238E27FC236}">
                <a16:creationId xmlns:a16="http://schemas.microsoft.com/office/drawing/2014/main" id="{6A8A9E7F-6338-4845-80BC-C78E2CFFFC02}"/>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2500A0FE-7DB3-48A9-BBA8-B887ABE15406}"/>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C4F96364-ECCB-47B5-BB41-E1A22A303AA7}"/>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BFCAE1EB-AB94-4BE0-9A3E-13262155E670}"/>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Where should Tesco advertise?</a:t>
            </a:r>
          </a:p>
        </p:txBody>
      </p:sp>
      <p:sp>
        <p:nvSpPr>
          <p:cNvPr id="6" name="Rectangle 5">
            <a:extLst>
              <a:ext uri="{FF2B5EF4-FFF2-40B4-BE49-F238E27FC236}">
                <a16:creationId xmlns:a16="http://schemas.microsoft.com/office/drawing/2014/main" id="{BE9BD12B-7764-4BD2-9AEA-4FD37EFB7D77}"/>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07</a:t>
            </a:r>
          </a:p>
        </p:txBody>
      </p:sp>
      <p:sp>
        <p:nvSpPr>
          <p:cNvPr id="7" name="Rectangle 6">
            <a:extLst>
              <a:ext uri="{FF2B5EF4-FFF2-40B4-BE49-F238E27FC236}">
                <a16:creationId xmlns:a16="http://schemas.microsoft.com/office/drawing/2014/main" id="{5B0983B4-9C15-4C3B-9C39-1DEC7F2C5E08}"/>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A3662B42-41D7-4AE1-A4A5-151059A1321B}"/>
              </a:ext>
            </a:extLst>
          </p:cNvPr>
          <p:cNvSpPr>
            <a:spLocks noGrp="1"/>
          </p:cNvSpPr>
          <p:nvPr/>
        </p:nvSpPr>
        <p:spPr>
          <a:xfrm>
            <a:off x="685800" y="1504950"/>
            <a:ext cx="10820400" cy="666750"/>
          </a:xfrm>
          <a:prstGeom prst="roundRect">
            <a:avLst>
              <a:gd name="adj" fmla="val 17143"/>
            </a:avLst>
          </a:prstGeom>
          <a:solidFill>
            <a:srgbClr val="EAF3F8"/>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9B818396-2FF8-40DE-B57A-F549261903B3}"/>
              </a:ext>
            </a:extLst>
          </p:cNvPr>
          <p:cNvSpPr>
            <a:spLocks noGrp="1"/>
          </p:cNvSpPr>
          <p:nvPr/>
        </p:nvSpPr>
        <p:spPr>
          <a:xfrm>
            <a:off x="876300" y="1600200"/>
            <a:ext cx="2381250" cy="457200"/>
          </a:xfrm>
          <a:prstGeom prst="rect">
            <a:avLst/>
          </a:prstGeom>
          <a:noFill/>
          <a:ln w="0">
            <a:noFill/>
            <a:prstDash val="solid"/>
          </a:ln>
        </p:spPr>
        <p:txBody>
          <a:bodyPr anchor="ctr"/>
          <a:lstStyle/>
          <a:p>
            <a:pPr algn="l">
              <a:buNone/>
              <a:defRPr sz="1775" b="1">
                <a:solidFill>
                  <a:srgbClr val="334047"/>
                </a:solidFill>
              </a:defRPr>
            </a:pPr>
            <a:r>
              <a:rPr sz="1775" b="1" dirty="0">
                <a:solidFill>
                  <a:srgbClr val="334047"/>
                </a:solidFill>
              </a:rPr>
              <a:t>Internal </a:t>
            </a:r>
            <a:r>
              <a:rPr lang="en-GB" sz="1775" b="1" dirty="0">
                <a:solidFill>
                  <a:srgbClr val="334047"/>
                </a:solidFill>
              </a:rPr>
              <a:t>C</a:t>
            </a:r>
            <a:r>
              <a:rPr sz="1775" b="1" dirty="0" err="1">
                <a:solidFill>
                  <a:srgbClr val="334047"/>
                </a:solidFill>
              </a:rPr>
              <a:t>areers</a:t>
            </a:r>
            <a:endParaRPr sz="1775" b="1" dirty="0">
              <a:solidFill>
                <a:srgbClr val="334047"/>
              </a:solidFill>
            </a:endParaRPr>
          </a:p>
        </p:txBody>
      </p:sp>
      <p:sp>
        <p:nvSpPr>
          <p:cNvPr id="10" name="Rectangle 9">
            <a:extLst>
              <a:ext uri="{FF2B5EF4-FFF2-40B4-BE49-F238E27FC236}">
                <a16:creationId xmlns:a16="http://schemas.microsoft.com/office/drawing/2014/main" id="{1E54BE59-C246-4B88-A54D-977E0AA56FE8}"/>
              </a:ext>
            </a:extLst>
          </p:cNvPr>
          <p:cNvSpPr>
            <a:spLocks noGrp="1"/>
          </p:cNvSpPr>
          <p:nvPr/>
        </p:nvSpPr>
        <p:spPr>
          <a:xfrm>
            <a:off x="3524250" y="1600200"/>
            <a:ext cx="3619500" cy="457200"/>
          </a:xfrm>
          <a:prstGeom prst="rect">
            <a:avLst/>
          </a:prstGeom>
          <a:noFill/>
          <a:ln w="0">
            <a:noFill/>
            <a:prstDash val="solid"/>
          </a:ln>
        </p:spPr>
        <p:txBody>
          <a:bodyPr anchor="ctr"/>
          <a:lstStyle/>
          <a:p>
            <a:pPr algn="l">
              <a:buNone/>
              <a:defRPr sz="1700" b="0">
                <a:solidFill>
                  <a:srgbClr val="6F9F45"/>
                </a:solidFill>
              </a:defRPr>
            </a:pPr>
            <a:r>
              <a:rPr sz="1700" b="0" dirty="0">
                <a:solidFill>
                  <a:srgbClr val="6F9F45"/>
                </a:solidFill>
              </a:rPr>
              <a:t>Fast; keeps company knowledge</a:t>
            </a:r>
            <a:r>
              <a:rPr lang="en-GB" sz="1700" b="0" dirty="0">
                <a:solidFill>
                  <a:srgbClr val="6F9F45"/>
                </a:solidFill>
              </a:rPr>
              <a:t>.</a:t>
            </a:r>
            <a:endParaRPr sz="1700" b="0" dirty="0">
              <a:solidFill>
                <a:srgbClr val="6F9F45"/>
              </a:solidFill>
            </a:endParaRPr>
          </a:p>
        </p:txBody>
      </p:sp>
      <p:sp>
        <p:nvSpPr>
          <p:cNvPr id="11" name="Rectangle 10">
            <a:extLst>
              <a:ext uri="{FF2B5EF4-FFF2-40B4-BE49-F238E27FC236}">
                <a16:creationId xmlns:a16="http://schemas.microsoft.com/office/drawing/2014/main" id="{687A41C2-1B7C-49A7-87EA-E8358E3C0150}"/>
              </a:ext>
            </a:extLst>
          </p:cNvPr>
          <p:cNvSpPr>
            <a:spLocks noGrp="1"/>
          </p:cNvSpPr>
          <p:nvPr/>
        </p:nvSpPr>
        <p:spPr>
          <a:xfrm>
            <a:off x="7477125" y="1600200"/>
            <a:ext cx="3714750" cy="457200"/>
          </a:xfrm>
          <a:prstGeom prst="rect">
            <a:avLst/>
          </a:prstGeom>
          <a:noFill/>
          <a:ln w="0">
            <a:noFill/>
            <a:prstDash val="solid"/>
          </a:ln>
        </p:spPr>
        <p:txBody>
          <a:bodyPr anchor="ctr"/>
          <a:lstStyle/>
          <a:p>
            <a:pPr algn="l">
              <a:buNone/>
              <a:defRPr sz="1700" b="0">
                <a:solidFill>
                  <a:srgbClr val="8AAE3F"/>
                </a:solidFill>
              </a:defRPr>
            </a:pPr>
            <a:r>
              <a:rPr sz="1700" b="0" dirty="0">
                <a:solidFill>
                  <a:srgbClr val="8AAE3F"/>
                </a:solidFill>
              </a:rPr>
              <a:t>May limit new ideas</a:t>
            </a:r>
            <a:r>
              <a:rPr lang="en-GB" sz="1700" b="0" dirty="0">
                <a:solidFill>
                  <a:srgbClr val="8AAE3F"/>
                </a:solidFill>
              </a:rPr>
              <a:t>.</a:t>
            </a:r>
            <a:endParaRPr sz="1700" b="0" dirty="0">
              <a:solidFill>
                <a:srgbClr val="8AAE3F"/>
              </a:solidFill>
            </a:endParaRPr>
          </a:p>
        </p:txBody>
      </p:sp>
      <p:sp>
        <p:nvSpPr>
          <p:cNvPr id="12" name="Rectangle: Rounded Corners 11">
            <a:extLst>
              <a:ext uri="{FF2B5EF4-FFF2-40B4-BE49-F238E27FC236}">
                <a16:creationId xmlns:a16="http://schemas.microsoft.com/office/drawing/2014/main" id="{CB2AA69B-E65A-45C1-91BD-11B69F29130B}"/>
              </a:ext>
            </a:extLst>
          </p:cNvPr>
          <p:cNvSpPr>
            <a:spLocks noGrp="1"/>
          </p:cNvSpPr>
          <p:nvPr/>
        </p:nvSpPr>
        <p:spPr>
          <a:xfrm>
            <a:off x="685800" y="2343150"/>
            <a:ext cx="10820400" cy="666750"/>
          </a:xfrm>
          <a:prstGeom prst="roundRect">
            <a:avLst>
              <a:gd name="adj" fmla="val 17143"/>
            </a:avLst>
          </a:prstGeom>
          <a:solidFill>
            <a:srgbClr val="FFFFFF"/>
          </a:solidFill>
          <a:ln w="9525">
            <a:solidFill>
              <a:srgbClr val="D7DEE6"/>
            </a:solidFill>
            <a:prstDash val="solid"/>
          </a:ln>
        </p:spPr>
        <p:txBody>
          <a:bodyPr/>
          <a:lstStyle/>
          <a:p>
            <a:r>
              <a:rPr lang="en-GB" dirty="0"/>
              <a:t>.</a:t>
            </a:r>
            <a:endParaRPr dirty="0"/>
          </a:p>
        </p:txBody>
      </p:sp>
      <p:sp>
        <p:nvSpPr>
          <p:cNvPr id="13" name="Rectangle 12">
            <a:extLst>
              <a:ext uri="{FF2B5EF4-FFF2-40B4-BE49-F238E27FC236}">
                <a16:creationId xmlns:a16="http://schemas.microsoft.com/office/drawing/2014/main" id="{73EA3984-7C19-44DB-AD47-97FC5E93FC56}"/>
              </a:ext>
            </a:extLst>
          </p:cNvPr>
          <p:cNvSpPr>
            <a:spLocks noGrp="1"/>
          </p:cNvSpPr>
          <p:nvPr/>
        </p:nvSpPr>
        <p:spPr>
          <a:xfrm>
            <a:off x="876300" y="2438400"/>
            <a:ext cx="2381250" cy="457200"/>
          </a:xfrm>
          <a:prstGeom prst="rect">
            <a:avLst/>
          </a:prstGeom>
          <a:noFill/>
          <a:ln w="0">
            <a:noFill/>
            <a:prstDash val="solid"/>
          </a:ln>
        </p:spPr>
        <p:txBody>
          <a:bodyPr anchor="ctr"/>
          <a:lstStyle/>
          <a:p>
            <a:pPr algn="l">
              <a:buNone/>
              <a:defRPr sz="1775" b="1">
                <a:solidFill>
                  <a:srgbClr val="334047"/>
                </a:solidFill>
              </a:defRPr>
            </a:pPr>
            <a:r>
              <a:rPr sz="1775" b="1">
                <a:solidFill>
                  <a:srgbClr val="334047"/>
                </a:solidFill>
              </a:rPr>
              <a:t>LinkedIn</a:t>
            </a:r>
          </a:p>
        </p:txBody>
      </p:sp>
      <p:sp>
        <p:nvSpPr>
          <p:cNvPr id="14" name="Rectangle 13">
            <a:extLst>
              <a:ext uri="{FF2B5EF4-FFF2-40B4-BE49-F238E27FC236}">
                <a16:creationId xmlns:a16="http://schemas.microsoft.com/office/drawing/2014/main" id="{125676D9-9A15-440F-9231-0598D9D75291}"/>
              </a:ext>
            </a:extLst>
          </p:cNvPr>
          <p:cNvSpPr>
            <a:spLocks noGrp="1"/>
          </p:cNvSpPr>
          <p:nvPr/>
        </p:nvSpPr>
        <p:spPr>
          <a:xfrm>
            <a:off x="3524250" y="2438400"/>
            <a:ext cx="3619500" cy="457200"/>
          </a:xfrm>
          <a:prstGeom prst="rect">
            <a:avLst/>
          </a:prstGeom>
          <a:noFill/>
          <a:ln w="0">
            <a:noFill/>
            <a:prstDash val="solid"/>
          </a:ln>
        </p:spPr>
        <p:txBody>
          <a:bodyPr anchor="ctr"/>
          <a:lstStyle/>
          <a:p>
            <a:pPr algn="l">
              <a:buNone/>
              <a:defRPr sz="1700" b="0">
                <a:solidFill>
                  <a:srgbClr val="6F9F45"/>
                </a:solidFill>
              </a:defRPr>
            </a:pPr>
            <a:r>
              <a:rPr sz="1700" b="0" dirty="0">
                <a:solidFill>
                  <a:srgbClr val="6F9F45"/>
                </a:solidFill>
              </a:rPr>
              <a:t>Good for managers and specialists</a:t>
            </a:r>
            <a:r>
              <a:rPr lang="en-GB" sz="1700" b="0" dirty="0">
                <a:solidFill>
                  <a:srgbClr val="6F9F45"/>
                </a:solidFill>
              </a:rPr>
              <a:t>.</a:t>
            </a:r>
            <a:endParaRPr sz="1700" b="0" dirty="0">
              <a:solidFill>
                <a:srgbClr val="6F9F45"/>
              </a:solidFill>
            </a:endParaRPr>
          </a:p>
        </p:txBody>
      </p:sp>
      <p:sp>
        <p:nvSpPr>
          <p:cNvPr id="15" name="Rectangle 14">
            <a:extLst>
              <a:ext uri="{FF2B5EF4-FFF2-40B4-BE49-F238E27FC236}">
                <a16:creationId xmlns:a16="http://schemas.microsoft.com/office/drawing/2014/main" id="{F68C45CF-D3BB-4F18-B046-AAD451C5BAD4}"/>
              </a:ext>
            </a:extLst>
          </p:cNvPr>
          <p:cNvSpPr>
            <a:spLocks noGrp="1"/>
          </p:cNvSpPr>
          <p:nvPr/>
        </p:nvSpPr>
        <p:spPr>
          <a:xfrm>
            <a:off x="7477125" y="2438400"/>
            <a:ext cx="3714750" cy="457200"/>
          </a:xfrm>
          <a:prstGeom prst="rect">
            <a:avLst/>
          </a:prstGeom>
          <a:noFill/>
          <a:ln w="0">
            <a:noFill/>
            <a:prstDash val="solid"/>
          </a:ln>
        </p:spPr>
        <p:txBody>
          <a:bodyPr anchor="ctr"/>
          <a:lstStyle/>
          <a:p>
            <a:pPr algn="l">
              <a:buNone/>
              <a:defRPr sz="1700" b="0">
                <a:solidFill>
                  <a:srgbClr val="8AAE3F"/>
                </a:solidFill>
              </a:defRPr>
            </a:pPr>
            <a:r>
              <a:rPr sz="1700" b="0" dirty="0">
                <a:solidFill>
                  <a:srgbClr val="8AAE3F"/>
                </a:solidFill>
              </a:rPr>
              <a:t>High competition</a:t>
            </a:r>
            <a:r>
              <a:rPr lang="en-GB" sz="1700" b="0" dirty="0">
                <a:solidFill>
                  <a:srgbClr val="8AAE3F"/>
                </a:solidFill>
              </a:rPr>
              <a:t>.</a:t>
            </a:r>
            <a:endParaRPr sz="1700" b="0" dirty="0">
              <a:solidFill>
                <a:srgbClr val="8AAE3F"/>
              </a:solidFill>
            </a:endParaRPr>
          </a:p>
        </p:txBody>
      </p:sp>
      <p:sp>
        <p:nvSpPr>
          <p:cNvPr id="16" name="Rectangle: Rounded Corners 15">
            <a:extLst>
              <a:ext uri="{FF2B5EF4-FFF2-40B4-BE49-F238E27FC236}">
                <a16:creationId xmlns:a16="http://schemas.microsoft.com/office/drawing/2014/main" id="{313B10E4-D554-46D2-A7FA-B577FA5D00B6}"/>
              </a:ext>
            </a:extLst>
          </p:cNvPr>
          <p:cNvSpPr>
            <a:spLocks noGrp="1"/>
          </p:cNvSpPr>
          <p:nvPr/>
        </p:nvSpPr>
        <p:spPr>
          <a:xfrm>
            <a:off x="685800" y="3181350"/>
            <a:ext cx="10820400" cy="666750"/>
          </a:xfrm>
          <a:prstGeom prst="roundRect">
            <a:avLst>
              <a:gd name="adj" fmla="val 17143"/>
            </a:avLst>
          </a:prstGeom>
          <a:solidFill>
            <a:srgbClr val="EAF3F8"/>
          </a:solidFill>
          <a:ln w="9525">
            <a:solidFill>
              <a:srgbClr val="D7DEE6"/>
            </a:solidFill>
            <a:prstDash val="solid"/>
          </a:ln>
        </p:spPr>
        <p:txBody>
          <a:bodyPr/>
          <a:lstStyle/>
          <a:p>
            <a:endParaRPr/>
          </a:p>
        </p:txBody>
      </p:sp>
      <p:sp>
        <p:nvSpPr>
          <p:cNvPr id="17" name="Rectangle 16">
            <a:extLst>
              <a:ext uri="{FF2B5EF4-FFF2-40B4-BE49-F238E27FC236}">
                <a16:creationId xmlns:a16="http://schemas.microsoft.com/office/drawing/2014/main" id="{ADAF0833-64E4-49E7-BEFA-D091298B93A0}"/>
              </a:ext>
            </a:extLst>
          </p:cNvPr>
          <p:cNvSpPr>
            <a:spLocks noGrp="1"/>
          </p:cNvSpPr>
          <p:nvPr/>
        </p:nvSpPr>
        <p:spPr>
          <a:xfrm>
            <a:off x="876300" y="3276600"/>
            <a:ext cx="2381250" cy="457200"/>
          </a:xfrm>
          <a:prstGeom prst="rect">
            <a:avLst/>
          </a:prstGeom>
          <a:noFill/>
          <a:ln w="0">
            <a:noFill/>
            <a:prstDash val="solid"/>
          </a:ln>
        </p:spPr>
        <p:txBody>
          <a:bodyPr anchor="ctr"/>
          <a:lstStyle/>
          <a:p>
            <a:pPr algn="l">
              <a:buNone/>
              <a:defRPr sz="1775" b="1">
                <a:solidFill>
                  <a:srgbClr val="334047"/>
                </a:solidFill>
              </a:defRPr>
            </a:pPr>
            <a:r>
              <a:rPr sz="1775" b="1" dirty="0">
                <a:solidFill>
                  <a:srgbClr val="334047"/>
                </a:solidFill>
              </a:rPr>
              <a:t>Professional </a:t>
            </a:r>
            <a:r>
              <a:rPr lang="en-GB" sz="1775" b="1" dirty="0">
                <a:solidFill>
                  <a:srgbClr val="334047"/>
                </a:solidFill>
              </a:rPr>
              <a:t>B</a:t>
            </a:r>
            <a:r>
              <a:rPr sz="1775" b="1" dirty="0" err="1">
                <a:solidFill>
                  <a:srgbClr val="334047"/>
                </a:solidFill>
              </a:rPr>
              <a:t>odies</a:t>
            </a:r>
            <a:endParaRPr sz="1775" b="1" dirty="0">
              <a:solidFill>
                <a:srgbClr val="334047"/>
              </a:solidFill>
            </a:endParaRPr>
          </a:p>
        </p:txBody>
      </p:sp>
      <p:sp>
        <p:nvSpPr>
          <p:cNvPr id="18" name="Rectangle 17">
            <a:extLst>
              <a:ext uri="{FF2B5EF4-FFF2-40B4-BE49-F238E27FC236}">
                <a16:creationId xmlns:a16="http://schemas.microsoft.com/office/drawing/2014/main" id="{5F146DE1-B477-49D0-AE6A-63B61F148C65}"/>
              </a:ext>
            </a:extLst>
          </p:cNvPr>
          <p:cNvSpPr>
            <a:spLocks noGrp="1"/>
          </p:cNvSpPr>
          <p:nvPr/>
        </p:nvSpPr>
        <p:spPr>
          <a:xfrm>
            <a:off x="3524250" y="3276600"/>
            <a:ext cx="3619500" cy="457200"/>
          </a:xfrm>
          <a:prstGeom prst="rect">
            <a:avLst/>
          </a:prstGeom>
          <a:noFill/>
          <a:ln w="0">
            <a:noFill/>
            <a:prstDash val="solid"/>
          </a:ln>
        </p:spPr>
        <p:txBody>
          <a:bodyPr anchor="ctr"/>
          <a:lstStyle/>
          <a:p>
            <a:pPr algn="l">
              <a:buNone/>
              <a:defRPr sz="1700" b="0">
                <a:solidFill>
                  <a:srgbClr val="6F9F45"/>
                </a:solidFill>
              </a:defRPr>
            </a:pPr>
            <a:r>
              <a:rPr sz="1700" b="0" dirty="0">
                <a:solidFill>
                  <a:srgbClr val="6F9F45"/>
                </a:solidFill>
              </a:rPr>
              <a:t>Targets project/change skills</a:t>
            </a:r>
            <a:r>
              <a:rPr lang="en-GB" sz="1700" b="0" dirty="0">
                <a:solidFill>
                  <a:srgbClr val="6F9F45"/>
                </a:solidFill>
              </a:rPr>
              <a:t>.</a:t>
            </a:r>
            <a:endParaRPr sz="1700" b="0" dirty="0">
              <a:solidFill>
                <a:srgbClr val="6F9F45"/>
              </a:solidFill>
            </a:endParaRPr>
          </a:p>
        </p:txBody>
      </p:sp>
      <p:sp>
        <p:nvSpPr>
          <p:cNvPr id="19" name="Rectangle 18">
            <a:extLst>
              <a:ext uri="{FF2B5EF4-FFF2-40B4-BE49-F238E27FC236}">
                <a16:creationId xmlns:a16="http://schemas.microsoft.com/office/drawing/2014/main" id="{47C34105-602A-46F7-897F-4BF601B06D07}"/>
              </a:ext>
            </a:extLst>
          </p:cNvPr>
          <p:cNvSpPr>
            <a:spLocks noGrp="1"/>
          </p:cNvSpPr>
          <p:nvPr/>
        </p:nvSpPr>
        <p:spPr>
          <a:xfrm>
            <a:off x="7477125" y="3276600"/>
            <a:ext cx="3714750" cy="457200"/>
          </a:xfrm>
          <a:prstGeom prst="rect">
            <a:avLst/>
          </a:prstGeom>
          <a:noFill/>
          <a:ln w="0">
            <a:noFill/>
            <a:prstDash val="solid"/>
          </a:ln>
        </p:spPr>
        <p:txBody>
          <a:bodyPr anchor="ctr"/>
          <a:lstStyle/>
          <a:p>
            <a:pPr algn="l">
              <a:buNone/>
              <a:defRPr sz="1700" b="0">
                <a:solidFill>
                  <a:srgbClr val="8AAE3F"/>
                </a:solidFill>
              </a:defRPr>
            </a:pPr>
            <a:r>
              <a:rPr sz="1700" b="0" dirty="0">
                <a:solidFill>
                  <a:srgbClr val="8AAE3F"/>
                </a:solidFill>
              </a:rPr>
              <a:t>Smaller audience</a:t>
            </a:r>
            <a:r>
              <a:rPr lang="en-GB" sz="1700" b="0" dirty="0">
                <a:solidFill>
                  <a:srgbClr val="8AAE3F"/>
                </a:solidFill>
              </a:rPr>
              <a:t>.</a:t>
            </a:r>
            <a:endParaRPr sz="1700" b="0" dirty="0">
              <a:solidFill>
                <a:srgbClr val="8AAE3F"/>
              </a:solidFill>
            </a:endParaRPr>
          </a:p>
        </p:txBody>
      </p:sp>
      <p:sp>
        <p:nvSpPr>
          <p:cNvPr id="20" name="Rectangle: Rounded Corners 19">
            <a:extLst>
              <a:ext uri="{FF2B5EF4-FFF2-40B4-BE49-F238E27FC236}">
                <a16:creationId xmlns:a16="http://schemas.microsoft.com/office/drawing/2014/main" id="{2B52EC9F-FFFD-446A-9202-3364EC7B424E}"/>
              </a:ext>
            </a:extLst>
          </p:cNvPr>
          <p:cNvSpPr>
            <a:spLocks noGrp="1"/>
          </p:cNvSpPr>
          <p:nvPr/>
        </p:nvSpPr>
        <p:spPr>
          <a:xfrm>
            <a:off x="685800" y="4019550"/>
            <a:ext cx="10820400" cy="666750"/>
          </a:xfrm>
          <a:prstGeom prst="roundRect">
            <a:avLst>
              <a:gd name="adj" fmla="val 17143"/>
            </a:avLst>
          </a:prstGeom>
          <a:solidFill>
            <a:srgbClr val="FFFFFF"/>
          </a:solidFill>
          <a:ln w="9525">
            <a:solidFill>
              <a:srgbClr val="D7DEE6"/>
            </a:solidFill>
            <a:prstDash val="solid"/>
          </a:ln>
        </p:spPr>
        <p:txBody>
          <a:bodyPr/>
          <a:lstStyle/>
          <a:p>
            <a:endParaRPr/>
          </a:p>
        </p:txBody>
      </p:sp>
      <p:sp>
        <p:nvSpPr>
          <p:cNvPr id="21" name="Rectangle 20">
            <a:extLst>
              <a:ext uri="{FF2B5EF4-FFF2-40B4-BE49-F238E27FC236}">
                <a16:creationId xmlns:a16="http://schemas.microsoft.com/office/drawing/2014/main" id="{A1BFF3C5-D1D5-4C19-93A4-2C132335409C}"/>
              </a:ext>
            </a:extLst>
          </p:cNvPr>
          <p:cNvSpPr>
            <a:spLocks noGrp="1"/>
          </p:cNvSpPr>
          <p:nvPr/>
        </p:nvSpPr>
        <p:spPr>
          <a:xfrm>
            <a:off x="876300" y="4114800"/>
            <a:ext cx="2381250" cy="457200"/>
          </a:xfrm>
          <a:prstGeom prst="rect">
            <a:avLst/>
          </a:prstGeom>
          <a:noFill/>
          <a:ln w="0">
            <a:noFill/>
            <a:prstDash val="solid"/>
          </a:ln>
        </p:spPr>
        <p:txBody>
          <a:bodyPr anchor="ctr"/>
          <a:lstStyle/>
          <a:p>
            <a:pPr algn="l">
              <a:buNone/>
              <a:defRPr sz="1775" b="1">
                <a:solidFill>
                  <a:srgbClr val="334047"/>
                </a:solidFill>
              </a:defRPr>
            </a:pPr>
            <a:r>
              <a:rPr sz="1775" b="1" dirty="0">
                <a:solidFill>
                  <a:srgbClr val="334047"/>
                </a:solidFill>
              </a:rPr>
              <a:t>Job </a:t>
            </a:r>
            <a:r>
              <a:rPr lang="en-GB" sz="1775" b="1" dirty="0">
                <a:solidFill>
                  <a:srgbClr val="334047"/>
                </a:solidFill>
              </a:rPr>
              <a:t>B</a:t>
            </a:r>
            <a:r>
              <a:rPr sz="1775" b="1" dirty="0" err="1">
                <a:solidFill>
                  <a:srgbClr val="334047"/>
                </a:solidFill>
              </a:rPr>
              <a:t>oards</a:t>
            </a:r>
            <a:endParaRPr sz="1775" b="1" dirty="0">
              <a:solidFill>
                <a:srgbClr val="334047"/>
              </a:solidFill>
            </a:endParaRPr>
          </a:p>
        </p:txBody>
      </p:sp>
      <p:sp>
        <p:nvSpPr>
          <p:cNvPr id="22" name="Rectangle 21">
            <a:extLst>
              <a:ext uri="{FF2B5EF4-FFF2-40B4-BE49-F238E27FC236}">
                <a16:creationId xmlns:a16="http://schemas.microsoft.com/office/drawing/2014/main" id="{3AD8C59E-ECFF-4F52-A222-27C0BAE503F3}"/>
              </a:ext>
            </a:extLst>
          </p:cNvPr>
          <p:cNvSpPr>
            <a:spLocks noGrp="1"/>
          </p:cNvSpPr>
          <p:nvPr/>
        </p:nvSpPr>
        <p:spPr>
          <a:xfrm>
            <a:off x="3524250" y="4114800"/>
            <a:ext cx="3619500" cy="457200"/>
          </a:xfrm>
          <a:prstGeom prst="rect">
            <a:avLst/>
          </a:prstGeom>
          <a:noFill/>
          <a:ln w="0">
            <a:noFill/>
            <a:prstDash val="solid"/>
          </a:ln>
        </p:spPr>
        <p:txBody>
          <a:bodyPr anchor="ctr"/>
          <a:lstStyle/>
          <a:p>
            <a:pPr algn="l">
              <a:buNone/>
              <a:defRPr sz="1700" b="0">
                <a:solidFill>
                  <a:srgbClr val="6F9F45"/>
                </a:solidFill>
              </a:defRPr>
            </a:pPr>
            <a:r>
              <a:rPr sz="1700" b="0" dirty="0">
                <a:solidFill>
                  <a:srgbClr val="6F9F45"/>
                </a:solidFill>
              </a:rPr>
              <a:t>Wide reach and quick response</a:t>
            </a:r>
            <a:r>
              <a:rPr lang="en-GB" sz="1700" b="0" dirty="0">
                <a:solidFill>
                  <a:srgbClr val="6F9F45"/>
                </a:solidFill>
              </a:rPr>
              <a:t>.</a:t>
            </a:r>
            <a:endParaRPr sz="1700" b="0" dirty="0">
              <a:solidFill>
                <a:srgbClr val="6F9F45"/>
              </a:solidFill>
            </a:endParaRPr>
          </a:p>
        </p:txBody>
      </p:sp>
      <p:sp>
        <p:nvSpPr>
          <p:cNvPr id="23" name="Rectangle 22">
            <a:extLst>
              <a:ext uri="{FF2B5EF4-FFF2-40B4-BE49-F238E27FC236}">
                <a16:creationId xmlns:a16="http://schemas.microsoft.com/office/drawing/2014/main" id="{B89EA1F1-DF56-4477-9848-7C8C4C3B09CA}"/>
              </a:ext>
            </a:extLst>
          </p:cNvPr>
          <p:cNvSpPr>
            <a:spLocks noGrp="1"/>
          </p:cNvSpPr>
          <p:nvPr/>
        </p:nvSpPr>
        <p:spPr>
          <a:xfrm>
            <a:off x="7477125" y="4114800"/>
            <a:ext cx="3714750" cy="457200"/>
          </a:xfrm>
          <a:prstGeom prst="rect">
            <a:avLst/>
          </a:prstGeom>
          <a:noFill/>
          <a:ln w="0">
            <a:noFill/>
            <a:prstDash val="solid"/>
          </a:ln>
        </p:spPr>
        <p:txBody>
          <a:bodyPr anchor="ctr"/>
          <a:lstStyle/>
          <a:p>
            <a:pPr algn="l">
              <a:buNone/>
              <a:defRPr sz="1700" b="0">
                <a:solidFill>
                  <a:srgbClr val="8AAE3F"/>
                </a:solidFill>
              </a:defRPr>
            </a:pPr>
            <a:r>
              <a:rPr sz="1700" b="0" dirty="0">
                <a:solidFill>
                  <a:srgbClr val="8AAE3F"/>
                </a:solidFill>
              </a:rPr>
              <a:t>More weak applications</a:t>
            </a:r>
            <a:r>
              <a:rPr lang="en-GB" sz="1700" b="0" dirty="0">
                <a:solidFill>
                  <a:srgbClr val="8AAE3F"/>
                </a:solidFill>
              </a:rPr>
              <a:t>.</a:t>
            </a:r>
            <a:endParaRPr sz="1700" b="0" dirty="0">
              <a:solidFill>
                <a:srgbClr val="8AAE3F"/>
              </a:solidFill>
            </a:endParaRPr>
          </a:p>
        </p:txBody>
      </p:sp>
      <p:sp>
        <p:nvSpPr>
          <p:cNvPr id="24" name="Rectangle: Rounded Corners 23">
            <a:extLst>
              <a:ext uri="{FF2B5EF4-FFF2-40B4-BE49-F238E27FC236}">
                <a16:creationId xmlns:a16="http://schemas.microsoft.com/office/drawing/2014/main" id="{858AE71F-965B-404E-9967-BE3014519E83}"/>
              </a:ext>
            </a:extLst>
          </p:cNvPr>
          <p:cNvSpPr>
            <a:spLocks noGrp="1"/>
          </p:cNvSpPr>
          <p:nvPr/>
        </p:nvSpPr>
        <p:spPr>
          <a:xfrm>
            <a:off x="685800" y="4857750"/>
            <a:ext cx="10820400" cy="666750"/>
          </a:xfrm>
          <a:prstGeom prst="roundRect">
            <a:avLst>
              <a:gd name="adj" fmla="val 17143"/>
            </a:avLst>
          </a:prstGeom>
          <a:solidFill>
            <a:srgbClr val="EAF3F8"/>
          </a:solidFill>
          <a:ln w="9525">
            <a:solidFill>
              <a:srgbClr val="D7DEE6"/>
            </a:solidFill>
            <a:prstDash val="solid"/>
          </a:ln>
        </p:spPr>
        <p:txBody>
          <a:bodyPr/>
          <a:lstStyle/>
          <a:p>
            <a:endParaRPr/>
          </a:p>
        </p:txBody>
      </p:sp>
      <p:sp>
        <p:nvSpPr>
          <p:cNvPr id="25" name="Rectangle 24">
            <a:extLst>
              <a:ext uri="{FF2B5EF4-FFF2-40B4-BE49-F238E27FC236}">
                <a16:creationId xmlns:a16="http://schemas.microsoft.com/office/drawing/2014/main" id="{EB2359C3-AB22-48A8-961F-31B751EA5BC6}"/>
              </a:ext>
            </a:extLst>
          </p:cNvPr>
          <p:cNvSpPr>
            <a:spLocks noGrp="1"/>
          </p:cNvSpPr>
          <p:nvPr/>
        </p:nvSpPr>
        <p:spPr>
          <a:xfrm>
            <a:off x="876300" y="4953000"/>
            <a:ext cx="2381250" cy="457200"/>
          </a:xfrm>
          <a:prstGeom prst="rect">
            <a:avLst/>
          </a:prstGeom>
          <a:noFill/>
          <a:ln w="0">
            <a:noFill/>
            <a:prstDash val="solid"/>
          </a:ln>
        </p:spPr>
        <p:txBody>
          <a:bodyPr anchor="ctr"/>
          <a:lstStyle/>
          <a:p>
            <a:pPr algn="l">
              <a:buNone/>
              <a:defRPr sz="1775" b="1">
                <a:solidFill>
                  <a:srgbClr val="334047"/>
                </a:solidFill>
              </a:defRPr>
            </a:pPr>
            <a:r>
              <a:rPr sz="1775" b="1" dirty="0">
                <a:solidFill>
                  <a:srgbClr val="334047"/>
                </a:solidFill>
              </a:rPr>
              <a:t>Universities / </a:t>
            </a:r>
            <a:r>
              <a:rPr lang="en-GB" sz="1775" b="1" dirty="0">
                <a:solidFill>
                  <a:srgbClr val="334047"/>
                </a:solidFill>
              </a:rPr>
              <a:t>N</a:t>
            </a:r>
            <a:r>
              <a:rPr sz="1775" b="1" dirty="0" err="1">
                <a:solidFill>
                  <a:srgbClr val="334047"/>
                </a:solidFill>
              </a:rPr>
              <a:t>etworks</a:t>
            </a:r>
            <a:endParaRPr sz="1775" b="1" dirty="0">
              <a:solidFill>
                <a:srgbClr val="334047"/>
              </a:solidFill>
            </a:endParaRPr>
          </a:p>
        </p:txBody>
      </p:sp>
      <p:sp>
        <p:nvSpPr>
          <p:cNvPr id="26" name="Rectangle 25">
            <a:extLst>
              <a:ext uri="{FF2B5EF4-FFF2-40B4-BE49-F238E27FC236}">
                <a16:creationId xmlns:a16="http://schemas.microsoft.com/office/drawing/2014/main" id="{C4F13269-21EF-4838-9DD3-0251925B9A0F}"/>
              </a:ext>
            </a:extLst>
          </p:cNvPr>
          <p:cNvSpPr>
            <a:spLocks noGrp="1"/>
          </p:cNvSpPr>
          <p:nvPr/>
        </p:nvSpPr>
        <p:spPr>
          <a:xfrm>
            <a:off x="3524250" y="4953000"/>
            <a:ext cx="3619500" cy="457200"/>
          </a:xfrm>
          <a:prstGeom prst="rect">
            <a:avLst/>
          </a:prstGeom>
          <a:noFill/>
          <a:ln w="0">
            <a:noFill/>
            <a:prstDash val="solid"/>
          </a:ln>
        </p:spPr>
        <p:txBody>
          <a:bodyPr anchor="ctr"/>
          <a:lstStyle/>
          <a:p>
            <a:pPr algn="l">
              <a:buNone/>
              <a:defRPr sz="1700" b="0">
                <a:solidFill>
                  <a:srgbClr val="6F9F45"/>
                </a:solidFill>
              </a:defRPr>
            </a:pPr>
            <a:r>
              <a:rPr sz="1700" b="0" dirty="0">
                <a:solidFill>
                  <a:srgbClr val="6F9F45"/>
                </a:solidFill>
              </a:rPr>
              <a:t>Builds diverse talent pipelines</a:t>
            </a:r>
            <a:r>
              <a:rPr lang="en-GB" sz="1700" b="0" dirty="0">
                <a:solidFill>
                  <a:srgbClr val="6F9F45"/>
                </a:solidFill>
              </a:rPr>
              <a:t>.</a:t>
            </a:r>
            <a:endParaRPr sz="1700" b="0" dirty="0">
              <a:solidFill>
                <a:srgbClr val="6F9F45"/>
              </a:solidFill>
            </a:endParaRPr>
          </a:p>
        </p:txBody>
      </p:sp>
      <p:sp>
        <p:nvSpPr>
          <p:cNvPr id="27" name="Rectangle 26">
            <a:extLst>
              <a:ext uri="{FF2B5EF4-FFF2-40B4-BE49-F238E27FC236}">
                <a16:creationId xmlns:a16="http://schemas.microsoft.com/office/drawing/2014/main" id="{6ABBAD44-04D0-43CC-A08C-7C79A91FF0EF}"/>
              </a:ext>
            </a:extLst>
          </p:cNvPr>
          <p:cNvSpPr>
            <a:spLocks noGrp="1"/>
          </p:cNvSpPr>
          <p:nvPr/>
        </p:nvSpPr>
        <p:spPr>
          <a:xfrm>
            <a:off x="7477125" y="4953000"/>
            <a:ext cx="3714750" cy="457200"/>
          </a:xfrm>
          <a:prstGeom prst="rect">
            <a:avLst/>
          </a:prstGeom>
          <a:noFill/>
          <a:ln w="0">
            <a:noFill/>
            <a:prstDash val="solid"/>
          </a:ln>
        </p:spPr>
        <p:txBody>
          <a:bodyPr anchor="ctr"/>
          <a:lstStyle/>
          <a:p>
            <a:pPr algn="l">
              <a:buNone/>
              <a:defRPr sz="1700" b="0">
                <a:solidFill>
                  <a:srgbClr val="8AAE3F"/>
                </a:solidFill>
              </a:defRPr>
            </a:pPr>
            <a:r>
              <a:rPr sz="1700" b="0" dirty="0">
                <a:solidFill>
                  <a:srgbClr val="8AAE3F"/>
                </a:solidFill>
              </a:rPr>
              <a:t>Needs more screening</a:t>
            </a:r>
            <a:r>
              <a:rPr lang="en-GB" sz="1700" b="0" dirty="0">
                <a:solidFill>
                  <a:srgbClr val="8AAE3F"/>
                </a:solidFill>
              </a:rPr>
              <a:t>.</a:t>
            </a:r>
            <a:endParaRPr sz="1700" b="0" dirty="0">
              <a:solidFill>
                <a:srgbClr val="8AAE3F"/>
              </a:solidFill>
            </a:endParaRPr>
          </a:p>
        </p:txBody>
      </p:sp>
    </p:spTree>
    <p:extLst>
      <p:ext uri="{BB962C8B-B14F-4D97-AF65-F5344CB8AC3E}">
        <p14:creationId xmlns:p14="http://schemas.microsoft.com/office/powerpoint/2010/main" val="2086179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3A6391C0-1CD5-4F02-B16F-3D264D0F7D2A}"/>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7DA10F1A-9565-4460-833C-BB9AB17332B6}"/>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A32AF59B-049B-4309-A6CB-6958CEE7DFDC}"/>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AD5E9194-F76E-4E60-BDE8-28C743C854DD}"/>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Interview type 1: structured interview</a:t>
            </a:r>
          </a:p>
        </p:txBody>
      </p:sp>
      <p:sp>
        <p:nvSpPr>
          <p:cNvPr id="6" name="Rectangle 5">
            <a:extLst>
              <a:ext uri="{FF2B5EF4-FFF2-40B4-BE49-F238E27FC236}">
                <a16:creationId xmlns:a16="http://schemas.microsoft.com/office/drawing/2014/main" id="{0DC6C9F5-B0E7-4D49-9EFF-7FFA41E30577}"/>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08</a:t>
            </a:r>
          </a:p>
        </p:txBody>
      </p:sp>
      <p:sp>
        <p:nvSpPr>
          <p:cNvPr id="7" name="Rectangle 6">
            <a:extLst>
              <a:ext uri="{FF2B5EF4-FFF2-40B4-BE49-F238E27FC236}">
                <a16:creationId xmlns:a16="http://schemas.microsoft.com/office/drawing/2014/main" id="{DC99FA66-89A5-4E45-8DD3-EB649D2A0029}"/>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692BE3BE-2730-4B37-828C-B7B428DC6B88}"/>
              </a:ext>
            </a:extLst>
          </p:cNvPr>
          <p:cNvSpPr>
            <a:spLocks noGrp="1"/>
          </p:cNvSpPr>
          <p:nvPr/>
        </p:nvSpPr>
        <p:spPr>
          <a:xfrm>
            <a:off x="571500" y="1571625"/>
            <a:ext cx="5143500" cy="3714750"/>
          </a:xfrm>
          <a:prstGeom prst="roundRect">
            <a:avLst>
              <a:gd name="adj" fmla="val 3077"/>
            </a:avLst>
          </a:prstGeom>
          <a:solidFill>
            <a:srgbClr val="FFFFFF"/>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A35DD797-17CA-44B1-93E0-6A4CBF63AFEE}"/>
              </a:ext>
            </a:extLst>
          </p:cNvPr>
          <p:cNvSpPr>
            <a:spLocks noGrp="1"/>
          </p:cNvSpPr>
          <p:nvPr/>
        </p:nvSpPr>
        <p:spPr>
          <a:xfrm>
            <a:off x="609600" y="1571625"/>
            <a:ext cx="76200" cy="3714750"/>
          </a:xfrm>
          <a:prstGeom prst="rect">
            <a:avLst/>
          </a:prstGeom>
          <a:solidFill>
            <a:srgbClr val="138A8A"/>
          </a:solidFill>
          <a:ln w="0">
            <a:solidFill>
              <a:srgbClr val="138A8A"/>
            </a:solidFill>
            <a:prstDash val="solid"/>
          </a:ln>
        </p:spPr>
        <p:txBody>
          <a:bodyPr/>
          <a:lstStyle/>
          <a:p>
            <a:endParaRPr/>
          </a:p>
        </p:txBody>
      </p:sp>
      <p:sp>
        <p:nvSpPr>
          <p:cNvPr id="10" name="Rectangle 9">
            <a:extLst>
              <a:ext uri="{FF2B5EF4-FFF2-40B4-BE49-F238E27FC236}">
                <a16:creationId xmlns:a16="http://schemas.microsoft.com/office/drawing/2014/main" id="{ED30E4CC-EAD4-4692-AC13-D2B6A1DE2DCD}"/>
              </a:ext>
            </a:extLst>
          </p:cNvPr>
          <p:cNvSpPr>
            <a:spLocks noGrp="1"/>
          </p:cNvSpPr>
          <p:nvPr/>
        </p:nvSpPr>
        <p:spPr>
          <a:xfrm>
            <a:off x="857250" y="1743075"/>
            <a:ext cx="47053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How it works</a:t>
            </a:r>
          </a:p>
        </p:txBody>
      </p:sp>
      <p:sp>
        <p:nvSpPr>
          <p:cNvPr id="11" name="Rectangle 10">
            <a:extLst>
              <a:ext uri="{FF2B5EF4-FFF2-40B4-BE49-F238E27FC236}">
                <a16:creationId xmlns:a16="http://schemas.microsoft.com/office/drawing/2014/main" id="{CFF6DBC6-2880-4252-A4B5-BE5C40F0C4F3}"/>
              </a:ext>
            </a:extLst>
          </p:cNvPr>
          <p:cNvSpPr>
            <a:spLocks noGrp="1"/>
          </p:cNvSpPr>
          <p:nvPr/>
        </p:nvSpPr>
        <p:spPr>
          <a:xfrm>
            <a:off x="876300" y="2181225"/>
            <a:ext cx="4648200" cy="29718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Same core questions for every candidate</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Questions come from the job analysis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Panel uses a scoring guide</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Answers are recorded as evidence</a:t>
            </a:r>
            <a:r>
              <a:rPr lang="en-GB" sz="1700" b="0" dirty="0">
                <a:solidFill>
                  <a:srgbClr val="344047"/>
                </a:solidFill>
              </a:rPr>
              <a:t>.</a:t>
            </a:r>
            <a:endParaRPr sz="1700" b="0" dirty="0">
              <a:solidFill>
                <a:srgbClr val="344047"/>
              </a:solidFill>
            </a:endParaRPr>
          </a:p>
        </p:txBody>
      </p:sp>
      <p:sp>
        <p:nvSpPr>
          <p:cNvPr id="12" name="Rectangle: Rounded Corners 11">
            <a:extLst>
              <a:ext uri="{FF2B5EF4-FFF2-40B4-BE49-F238E27FC236}">
                <a16:creationId xmlns:a16="http://schemas.microsoft.com/office/drawing/2014/main" id="{15ECA860-CF79-405F-8C2B-BC8067C96AA6}"/>
              </a:ext>
            </a:extLst>
          </p:cNvPr>
          <p:cNvSpPr>
            <a:spLocks noGrp="1"/>
          </p:cNvSpPr>
          <p:nvPr/>
        </p:nvSpPr>
        <p:spPr>
          <a:xfrm>
            <a:off x="6019800" y="1571625"/>
            <a:ext cx="5562600" cy="3714750"/>
          </a:xfrm>
          <a:prstGeom prst="roundRect">
            <a:avLst>
              <a:gd name="adj" fmla="val 3077"/>
            </a:avLst>
          </a:prstGeom>
          <a:solidFill>
            <a:srgbClr val="FFFFFF"/>
          </a:solidFill>
          <a:ln w="9525">
            <a:solidFill>
              <a:srgbClr val="D7DEE6"/>
            </a:solidFill>
            <a:prstDash val="solid"/>
          </a:ln>
        </p:spPr>
        <p:txBody>
          <a:bodyPr/>
          <a:lstStyle/>
          <a:p>
            <a:endParaRPr/>
          </a:p>
        </p:txBody>
      </p:sp>
      <p:sp>
        <p:nvSpPr>
          <p:cNvPr id="13" name="Rectangle 12">
            <a:extLst>
              <a:ext uri="{FF2B5EF4-FFF2-40B4-BE49-F238E27FC236}">
                <a16:creationId xmlns:a16="http://schemas.microsoft.com/office/drawing/2014/main" id="{AF4F7E40-36E4-41CE-BDB8-6F8425AEF134}"/>
              </a:ext>
            </a:extLst>
          </p:cNvPr>
          <p:cNvSpPr>
            <a:spLocks noGrp="1"/>
          </p:cNvSpPr>
          <p:nvPr/>
        </p:nvSpPr>
        <p:spPr>
          <a:xfrm>
            <a:off x="6019800" y="1571625"/>
            <a:ext cx="76200" cy="3714750"/>
          </a:xfrm>
          <a:prstGeom prst="rect">
            <a:avLst/>
          </a:prstGeom>
          <a:solidFill>
            <a:srgbClr val="6F9F45"/>
          </a:solidFill>
          <a:ln w="0">
            <a:solidFill>
              <a:srgbClr val="6F9F45"/>
            </a:solidFill>
            <a:prstDash val="solid"/>
          </a:ln>
        </p:spPr>
        <p:txBody>
          <a:bodyPr/>
          <a:lstStyle/>
          <a:p>
            <a:endParaRPr/>
          </a:p>
        </p:txBody>
      </p:sp>
      <p:sp>
        <p:nvSpPr>
          <p:cNvPr id="14" name="Rectangle 13">
            <a:extLst>
              <a:ext uri="{FF2B5EF4-FFF2-40B4-BE49-F238E27FC236}">
                <a16:creationId xmlns:a16="http://schemas.microsoft.com/office/drawing/2014/main" id="{622DCD5E-8F64-4DD3-A3D2-FF0C4DA2FC83}"/>
              </a:ext>
            </a:extLst>
          </p:cNvPr>
          <p:cNvSpPr>
            <a:spLocks noGrp="1"/>
          </p:cNvSpPr>
          <p:nvPr/>
        </p:nvSpPr>
        <p:spPr>
          <a:xfrm>
            <a:off x="6267450" y="1743075"/>
            <a:ext cx="51244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Best use and analysis</a:t>
            </a:r>
          </a:p>
        </p:txBody>
      </p:sp>
      <p:sp>
        <p:nvSpPr>
          <p:cNvPr id="15" name="Rectangle 14">
            <a:extLst>
              <a:ext uri="{FF2B5EF4-FFF2-40B4-BE49-F238E27FC236}">
                <a16:creationId xmlns:a16="http://schemas.microsoft.com/office/drawing/2014/main" id="{6D53B36C-22C5-4786-90F7-3A5278502A11}"/>
              </a:ext>
            </a:extLst>
          </p:cNvPr>
          <p:cNvSpPr>
            <a:spLocks noGrp="1"/>
          </p:cNvSpPr>
          <p:nvPr/>
        </p:nvSpPr>
        <p:spPr>
          <a:xfrm>
            <a:off x="6286500" y="2181225"/>
            <a:ext cx="5067300" cy="29718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Best core method for all three roles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Makes comparison easier and fairer</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Reduces “gut feeling” decisions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Can feel less natural if too rigid</a:t>
            </a:r>
            <a:r>
              <a:rPr lang="en-GB" sz="1700" b="0" dirty="0">
                <a:solidFill>
                  <a:srgbClr val="344047"/>
                </a:solidFill>
              </a:rPr>
              <a:t>.</a:t>
            </a:r>
            <a:endParaRPr sz="1700" b="0" dirty="0">
              <a:solidFill>
                <a:srgbClr val="344047"/>
              </a:solidFill>
            </a:endParaRPr>
          </a:p>
        </p:txBody>
      </p:sp>
    </p:spTree>
    <p:extLst>
      <p:ext uri="{BB962C8B-B14F-4D97-AF65-F5344CB8AC3E}">
        <p14:creationId xmlns:p14="http://schemas.microsoft.com/office/powerpoint/2010/main" val="1100442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F47E4811-8EE3-40DA-920D-ADC2709C0A50}"/>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0D59D9AE-301E-4BA2-9AA5-403717251DB1}"/>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A2E881EF-FC04-4FA4-B9D4-F675CE903320}"/>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93A57247-C694-4E6D-A6EE-480FADCCAEAC}"/>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Interview type 2: panel interview</a:t>
            </a:r>
          </a:p>
        </p:txBody>
      </p:sp>
      <p:sp>
        <p:nvSpPr>
          <p:cNvPr id="6" name="Rectangle 5">
            <a:extLst>
              <a:ext uri="{FF2B5EF4-FFF2-40B4-BE49-F238E27FC236}">
                <a16:creationId xmlns:a16="http://schemas.microsoft.com/office/drawing/2014/main" id="{1715B6C1-9AE4-48DF-AA9B-B633B76EF1AF}"/>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09</a:t>
            </a:r>
          </a:p>
        </p:txBody>
      </p:sp>
      <p:sp>
        <p:nvSpPr>
          <p:cNvPr id="7" name="Rectangle 6">
            <a:extLst>
              <a:ext uri="{FF2B5EF4-FFF2-40B4-BE49-F238E27FC236}">
                <a16:creationId xmlns:a16="http://schemas.microsoft.com/office/drawing/2014/main" id="{63F05732-2A39-428A-A7C2-EFB5D4863421}"/>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8792EA28-E33A-42B0-9413-D62AAABF514D}"/>
              </a:ext>
            </a:extLst>
          </p:cNvPr>
          <p:cNvSpPr>
            <a:spLocks noGrp="1"/>
          </p:cNvSpPr>
          <p:nvPr/>
        </p:nvSpPr>
        <p:spPr>
          <a:xfrm>
            <a:off x="609600" y="1571625"/>
            <a:ext cx="5143500" cy="3714750"/>
          </a:xfrm>
          <a:prstGeom prst="roundRect">
            <a:avLst>
              <a:gd name="adj" fmla="val 3077"/>
            </a:avLst>
          </a:prstGeom>
          <a:solidFill>
            <a:srgbClr val="FFFFFF"/>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6DDA0554-DF25-4361-81A1-5910B66CC614}"/>
              </a:ext>
            </a:extLst>
          </p:cNvPr>
          <p:cNvSpPr>
            <a:spLocks noGrp="1"/>
          </p:cNvSpPr>
          <p:nvPr/>
        </p:nvSpPr>
        <p:spPr>
          <a:xfrm>
            <a:off x="609600" y="1571625"/>
            <a:ext cx="76200" cy="3714750"/>
          </a:xfrm>
          <a:prstGeom prst="rect">
            <a:avLst/>
          </a:prstGeom>
          <a:solidFill>
            <a:srgbClr val="8AAE3F"/>
          </a:solidFill>
          <a:ln w="0">
            <a:solidFill>
              <a:srgbClr val="8AAE3F"/>
            </a:solidFill>
            <a:prstDash val="solid"/>
          </a:ln>
        </p:spPr>
        <p:txBody>
          <a:bodyPr/>
          <a:lstStyle/>
          <a:p>
            <a:endParaRPr/>
          </a:p>
        </p:txBody>
      </p:sp>
      <p:sp>
        <p:nvSpPr>
          <p:cNvPr id="10" name="Rectangle 9">
            <a:extLst>
              <a:ext uri="{FF2B5EF4-FFF2-40B4-BE49-F238E27FC236}">
                <a16:creationId xmlns:a16="http://schemas.microsoft.com/office/drawing/2014/main" id="{217F21DC-AC37-4F10-B82D-AA2B9551B54D}"/>
              </a:ext>
            </a:extLst>
          </p:cNvPr>
          <p:cNvSpPr>
            <a:spLocks noGrp="1"/>
          </p:cNvSpPr>
          <p:nvPr/>
        </p:nvSpPr>
        <p:spPr>
          <a:xfrm>
            <a:off x="857250" y="1743075"/>
            <a:ext cx="47053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Suggested panel</a:t>
            </a:r>
          </a:p>
        </p:txBody>
      </p:sp>
      <p:sp>
        <p:nvSpPr>
          <p:cNvPr id="11" name="Rectangle 10">
            <a:extLst>
              <a:ext uri="{FF2B5EF4-FFF2-40B4-BE49-F238E27FC236}">
                <a16:creationId xmlns:a16="http://schemas.microsoft.com/office/drawing/2014/main" id="{CBED6AE3-9507-466C-84A1-72651AB22912}"/>
              </a:ext>
            </a:extLst>
          </p:cNvPr>
          <p:cNvSpPr>
            <a:spLocks noGrp="1"/>
          </p:cNvSpPr>
          <p:nvPr/>
        </p:nvSpPr>
        <p:spPr>
          <a:xfrm>
            <a:off x="876300" y="2181225"/>
            <a:ext cx="4648200" cy="29718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HR Officer: fairness and process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Transformation Lead: strategy and delivery</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Role expert: technical evidence</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One chair controls time and scoring</a:t>
            </a:r>
            <a:r>
              <a:rPr lang="en-GB" sz="1700" b="0" dirty="0">
                <a:solidFill>
                  <a:srgbClr val="344047"/>
                </a:solidFill>
              </a:rPr>
              <a:t>.</a:t>
            </a:r>
            <a:endParaRPr sz="1700" b="0" dirty="0">
              <a:solidFill>
                <a:srgbClr val="344047"/>
              </a:solidFill>
            </a:endParaRPr>
          </a:p>
        </p:txBody>
      </p:sp>
      <p:sp>
        <p:nvSpPr>
          <p:cNvPr id="12" name="Rectangle: Rounded Corners 11">
            <a:extLst>
              <a:ext uri="{FF2B5EF4-FFF2-40B4-BE49-F238E27FC236}">
                <a16:creationId xmlns:a16="http://schemas.microsoft.com/office/drawing/2014/main" id="{F45B83E1-EDD6-4087-A699-A3F36D16ADF1}"/>
              </a:ext>
            </a:extLst>
          </p:cNvPr>
          <p:cNvSpPr>
            <a:spLocks noGrp="1"/>
          </p:cNvSpPr>
          <p:nvPr/>
        </p:nvSpPr>
        <p:spPr>
          <a:xfrm>
            <a:off x="6019800" y="1571625"/>
            <a:ext cx="5562600" cy="3714750"/>
          </a:xfrm>
          <a:prstGeom prst="roundRect">
            <a:avLst>
              <a:gd name="adj" fmla="val 3077"/>
            </a:avLst>
          </a:prstGeom>
          <a:solidFill>
            <a:srgbClr val="FFFFFF"/>
          </a:solidFill>
          <a:ln w="9525">
            <a:solidFill>
              <a:srgbClr val="D7DEE6"/>
            </a:solidFill>
            <a:prstDash val="solid"/>
          </a:ln>
        </p:spPr>
        <p:txBody>
          <a:bodyPr/>
          <a:lstStyle/>
          <a:p>
            <a:endParaRPr/>
          </a:p>
        </p:txBody>
      </p:sp>
      <p:sp>
        <p:nvSpPr>
          <p:cNvPr id="13" name="Rectangle 12">
            <a:extLst>
              <a:ext uri="{FF2B5EF4-FFF2-40B4-BE49-F238E27FC236}">
                <a16:creationId xmlns:a16="http://schemas.microsoft.com/office/drawing/2014/main" id="{F5DD586E-A091-419A-9E4D-BFD4D47ACF24}"/>
              </a:ext>
            </a:extLst>
          </p:cNvPr>
          <p:cNvSpPr>
            <a:spLocks noGrp="1"/>
          </p:cNvSpPr>
          <p:nvPr/>
        </p:nvSpPr>
        <p:spPr>
          <a:xfrm>
            <a:off x="6019800" y="1571625"/>
            <a:ext cx="76200" cy="3714750"/>
          </a:xfrm>
          <a:prstGeom prst="rect">
            <a:avLst/>
          </a:prstGeom>
          <a:solidFill>
            <a:srgbClr val="D4A84F"/>
          </a:solidFill>
          <a:ln w="0">
            <a:solidFill>
              <a:srgbClr val="D4A84F"/>
            </a:solidFill>
            <a:prstDash val="solid"/>
          </a:ln>
        </p:spPr>
        <p:txBody>
          <a:bodyPr/>
          <a:lstStyle/>
          <a:p>
            <a:endParaRPr/>
          </a:p>
        </p:txBody>
      </p:sp>
      <p:sp>
        <p:nvSpPr>
          <p:cNvPr id="14" name="Rectangle 13">
            <a:extLst>
              <a:ext uri="{FF2B5EF4-FFF2-40B4-BE49-F238E27FC236}">
                <a16:creationId xmlns:a16="http://schemas.microsoft.com/office/drawing/2014/main" id="{501249FA-FF1A-42C5-BA87-E449E5A16CEF}"/>
              </a:ext>
            </a:extLst>
          </p:cNvPr>
          <p:cNvSpPr>
            <a:spLocks noGrp="1"/>
          </p:cNvSpPr>
          <p:nvPr/>
        </p:nvSpPr>
        <p:spPr>
          <a:xfrm>
            <a:off x="6267450" y="1743075"/>
            <a:ext cx="51244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Best use and analysis</a:t>
            </a:r>
          </a:p>
        </p:txBody>
      </p:sp>
      <p:sp>
        <p:nvSpPr>
          <p:cNvPr id="15" name="Rectangle 14">
            <a:extLst>
              <a:ext uri="{FF2B5EF4-FFF2-40B4-BE49-F238E27FC236}">
                <a16:creationId xmlns:a16="http://schemas.microsoft.com/office/drawing/2014/main" id="{EDAF3686-6249-4EC1-8C56-054A6E0699C7}"/>
              </a:ext>
            </a:extLst>
          </p:cNvPr>
          <p:cNvSpPr>
            <a:spLocks noGrp="1"/>
          </p:cNvSpPr>
          <p:nvPr/>
        </p:nvSpPr>
        <p:spPr>
          <a:xfrm>
            <a:off x="6286500" y="2181225"/>
            <a:ext cx="5067300" cy="29718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Strong for Project and Change Managers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Different views reduce one-person bias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Efficient for senior decisions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Can increase candidate stress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Panel training is essential</a:t>
            </a:r>
            <a:r>
              <a:rPr lang="en-GB" sz="1700" b="0" dirty="0">
                <a:solidFill>
                  <a:srgbClr val="344047"/>
                </a:solidFill>
              </a:rPr>
              <a:t>.</a:t>
            </a:r>
            <a:endParaRPr sz="1700" b="0" dirty="0">
              <a:solidFill>
                <a:srgbClr val="344047"/>
              </a:solidFill>
            </a:endParaRPr>
          </a:p>
        </p:txBody>
      </p:sp>
    </p:spTree>
    <p:extLst>
      <p:ext uri="{BB962C8B-B14F-4D97-AF65-F5344CB8AC3E}">
        <p14:creationId xmlns:p14="http://schemas.microsoft.com/office/powerpoint/2010/main" val="1419380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5618ECAD-6B0D-4542-A79A-AD62A43E19D4}"/>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ACAEDE06-61A7-4898-A0EA-252892F1FA70}"/>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BC90ADDE-DC3D-458A-8CA0-9696C834D08B}"/>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E347302F-1BDB-40DF-9F73-5A43877982E2}"/>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Interview type 3: case / technical interview</a:t>
            </a:r>
          </a:p>
        </p:txBody>
      </p:sp>
      <p:sp>
        <p:nvSpPr>
          <p:cNvPr id="6" name="Rectangle 5">
            <a:extLst>
              <a:ext uri="{FF2B5EF4-FFF2-40B4-BE49-F238E27FC236}">
                <a16:creationId xmlns:a16="http://schemas.microsoft.com/office/drawing/2014/main" id="{88C8C3C8-90C0-41A7-B9DE-A55A56776EE4}"/>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10</a:t>
            </a:r>
          </a:p>
        </p:txBody>
      </p:sp>
      <p:sp>
        <p:nvSpPr>
          <p:cNvPr id="7" name="Rectangle 6">
            <a:extLst>
              <a:ext uri="{FF2B5EF4-FFF2-40B4-BE49-F238E27FC236}">
                <a16:creationId xmlns:a16="http://schemas.microsoft.com/office/drawing/2014/main" id="{637BE8F0-D939-4579-B208-C84EDFCBB873}"/>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EA35E459-BC39-4A7C-B425-2809FC997C7D}"/>
              </a:ext>
            </a:extLst>
          </p:cNvPr>
          <p:cNvSpPr>
            <a:spLocks noGrp="1"/>
          </p:cNvSpPr>
          <p:nvPr/>
        </p:nvSpPr>
        <p:spPr>
          <a:xfrm>
            <a:off x="609600" y="1571625"/>
            <a:ext cx="4953000" cy="3905250"/>
          </a:xfrm>
          <a:prstGeom prst="roundRect">
            <a:avLst>
              <a:gd name="adj" fmla="val 2927"/>
            </a:avLst>
          </a:prstGeom>
          <a:solidFill>
            <a:srgbClr val="FFFFFF"/>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AEE9B628-DE58-4599-A3D7-F492A7658E37}"/>
              </a:ext>
            </a:extLst>
          </p:cNvPr>
          <p:cNvSpPr>
            <a:spLocks noGrp="1"/>
          </p:cNvSpPr>
          <p:nvPr/>
        </p:nvSpPr>
        <p:spPr>
          <a:xfrm>
            <a:off x="609600" y="1571625"/>
            <a:ext cx="76200" cy="3905250"/>
          </a:xfrm>
          <a:prstGeom prst="rect">
            <a:avLst/>
          </a:prstGeom>
          <a:solidFill>
            <a:srgbClr val="6F9F45"/>
          </a:solidFill>
          <a:ln w="0">
            <a:solidFill>
              <a:srgbClr val="6F9F45"/>
            </a:solidFill>
            <a:prstDash val="solid"/>
          </a:ln>
        </p:spPr>
        <p:txBody>
          <a:bodyPr/>
          <a:lstStyle/>
          <a:p>
            <a:endParaRPr/>
          </a:p>
        </p:txBody>
      </p:sp>
      <p:sp>
        <p:nvSpPr>
          <p:cNvPr id="10" name="Rectangle 9">
            <a:extLst>
              <a:ext uri="{FF2B5EF4-FFF2-40B4-BE49-F238E27FC236}">
                <a16:creationId xmlns:a16="http://schemas.microsoft.com/office/drawing/2014/main" id="{0C00367E-631C-412A-84B0-840CD6B3019F}"/>
              </a:ext>
            </a:extLst>
          </p:cNvPr>
          <p:cNvSpPr>
            <a:spLocks noGrp="1"/>
          </p:cNvSpPr>
          <p:nvPr/>
        </p:nvSpPr>
        <p:spPr>
          <a:xfrm>
            <a:off x="857250" y="1743075"/>
            <a:ext cx="45148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Example task</a:t>
            </a:r>
          </a:p>
        </p:txBody>
      </p:sp>
      <p:sp>
        <p:nvSpPr>
          <p:cNvPr id="11" name="Rectangle 10">
            <a:extLst>
              <a:ext uri="{FF2B5EF4-FFF2-40B4-BE49-F238E27FC236}">
                <a16:creationId xmlns:a16="http://schemas.microsoft.com/office/drawing/2014/main" id="{C481AEAC-CF01-4748-9C70-5E23B7352BEE}"/>
              </a:ext>
            </a:extLst>
          </p:cNvPr>
          <p:cNvSpPr>
            <a:spLocks noGrp="1"/>
          </p:cNvSpPr>
          <p:nvPr/>
        </p:nvSpPr>
        <p:spPr>
          <a:xfrm>
            <a:off x="876300" y="2181225"/>
            <a:ext cx="4457700" cy="31623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Project Manager: recover a late project</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Change Manager: plan staff adoption</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Digital Specialist: improve an online journey</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10-minute preparation + short presentation</a:t>
            </a:r>
            <a:r>
              <a:rPr lang="en-GB" sz="1700" b="0" dirty="0">
                <a:solidFill>
                  <a:srgbClr val="344047"/>
                </a:solidFill>
              </a:rPr>
              <a:t>.</a:t>
            </a:r>
            <a:endParaRPr sz="1700" b="0" dirty="0">
              <a:solidFill>
                <a:srgbClr val="344047"/>
              </a:solidFill>
            </a:endParaRPr>
          </a:p>
        </p:txBody>
      </p:sp>
      <p:sp>
        <p:nvSpPr>
          <p:cNvPr id="12" name="Rectangle: Rounded Corners 11">
            <a:extLst>
              <a:ext uri="{FF2B5EF4-FFF2-40B4-BE49-F238E27FC236}">
                <a16:creationId xmlns:a16="http://schemas.microsoft.com/office/drawing/2014/main" id="{72C6BD4C-C7E7-4DEE-B884-6EEDA6582C3B}"/>
              </a:ext>
            </a:extLst>
          </p:cNvPr>
          <p:cNvSpPr>
            <a:spLocks noGrp="1"/>
          </p:cNvSpPr>
          <p:nvPr/>
        </p:nvSpPr>
        <p:spPr>
          <a:xfrm>
            <a:off x="5829300" y="1571625"/>
            <a:ext cx="5753100" cy="3905250"/>
          </a:xfrm>
          <a:prstGeom prst="roundRect">
            <a:avLst>
              <a:gd name="adj" fmla="val 2927"/>
            </a:avLst>
          </a:prstGeom>
          <a:solidFill>
            <a:srgbClr val="FFFFFF"/>
          </a:solidFill>
          <a:ln w="9525">
            <a:solidFill>
              <a:srgbClr val="D7DEE6"/>
            </a:solidFill>
            <a:prstDash val="solid"/>
          </a:ln>
        </p:spPr>
        <p:txBody>
          <a:bodyPr/>
          <a:lstStyle/>
          <a:p>
            <a:endParaRPr/>
          </a:p>
        </p:txBody>
      </p:sp>
      <p:sp>
        <p:nvSpPr>
          <p:cNvPr id="13" name="Rectangle 12">
            <a:extLst>
              <a:ext uri="{FF2B5EF4-FFF2-40B4-BE49-F238E27FC236}">
                <a16:creationId xmlns:a16="http://schemas.microsoft.com/office/drawing/2014/main" id="{65A344E6-EF9E-4B50-A9B3-1BD2AB1FC934}"/>
              </a:ext>
            </a:extLst>
          </p:cNvPr>
          <p:cNvSpPr>
            <a:spLocks noGrp="1"/>
          </p:cNvSpPr>
          <p:nvPr/>
        </p:nvSpPr>
        <p:spPr>
          <a:xfrm>
            <a:off x="5829300" y="1571625"/>
            <a:ext cx="76200" cy="3905250"/>
          </a:xfrm>
          <a:prstGeom prst="rect">
            <a:avLst/>
          </a:prstGeom>
          <a:solidFill>
            <a:srgbClr val="138A8A"/>
          </a:solidFill>
          <a:ln w="0">
            <a:solidFill>
              <a:srgbClr val="138A8A"/>
            </a:solidFill>
            <a:prstDash val="solid"/>
          </a:ln>
        </p:spPr>
        <p:txBody>
          <a:bodyPr/>
          <a:lstStyle/>
          <a:p>
            <a:endParaRPr/>
          </a:p>
        </p:txBody>
      </p:sp>
      <p:sp>
        <p:nvSpPr>
          <p:cNvPr id="14" name="Rectangle 13">
            <a:extLst>
              <a:ext uri="{FF2B5EF4-FFF2-40B4-BE49-F238E27FC236}">
                <a16:creationId xmlns:a16="http://schemas.microsoft.com/office/drawing/2014/main" id="{674CF828-9CC3-4C47-833A-409C785D9D13}"/>
              </a:ext>
            </a:extLst>
          </p:cNvPr>
          <p:cNvSpPr>
            <a:spLocks noGrp="1"/>
          </p:cNvSpPr>
          <p:nvPr/>
        </p:nvSpPr>
        <p:spPr>
          <a:xfrm>
            <a:off x="6076950" y="1743075"/>
            <a:ext cx="5314950" cy="342900"/>
          </a:xfrm>
          <a:prstGeom prst="rect">
            <a:avLst/>
          </a:prstGeom>
          <a:noFill/>
          <a:ln w="0">
            <a:noFill/>
            <a:prstDash val="solid"/>
          </a:ln>
        </p:spPr>
        <p:txBody>
          <a:bodyPr anchor="ctr"/>
          <a:lstStyle/>
          <a:p>
            <a:pPr algn="l">
              <a:buNone/>
              <a:defRPr sz="2075" b="1">
                <a:solidFill>
                  <a:srgbClr val="334047"/>
                </a:solidFill>
              </a:defRPr>
            </a:pPr>
            <a:r>
              <a:rPr sz="2075" b="1">
                <a:solidFill>
                  <a:srgbClr val="334047"/>
                </a:solidFill>
              </a:rPr>
              <a:t>What it shows</a:t>
            </a:r>
          </a:p>
        </p:txBody>
      </p:sp>
      <p:sp>
        <p:nvSpPr>
          <p:cNvPr id="15" name="Rectangle 14">
            <a:extLst>
              <a:ext uri="{FF2B5EF4-FFF2-40B4-BE49-F238E27FC236}">
                <a16:creationId xmlns:a16="http://schemas.microsoft.com/office/drawing/2014/main" id="{0592D987-CA63-4980-AB3E-5F58649375A3}"/>
              </a:ext>
            </a:extLst>
          </p:cNvPr>
          <p:cNvSpPr>
            <a:spLocks noGrp="1"/>
          </p:cNvSpPr>
          <p:nvPr/>
        </p:nvSpPr>
        <p:spPr>
          <a:xfrm>
            <a:off x="6096000" y="2181225"/>
            <a:ext cx="5257800" cy="31623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Thinking and problem solving</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Communication under pressure</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Use of data and priorities</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Practical job knowledge</a:t>
            </a:r>
            <a:r>
              <a:rPr lang="en-GB" sz="1700" b="0" dirty="0">
                <a:solidFill>
                  <a:srgbClr val="344047"/>
                </a:solidFill>
              </a:rPr>
              <a:t>.</a:t>
            </a:r>
            <a:endParaRPr sz="1700" b="0" dirty="0">
              <a:solidFill>
                <a:srgbClr val="344047"/>
              </a:solidFill>
            </a:endParaRPr>
          </a:p>
          <a:p>
            <a:pPr algn="l">
              <a:buNone/>
              <a:defRPr sz="1700" b="0">
                <a:solidFill>
                  <a:srgbClr val="344047"/>
                </a:solidFill>
              </a:defRPr>
            </a:pPr>
            <a:r>
              <a:rPr sz="1700" b="0" dirty="0">
                <a:solidFill>
                  <a:srgbClr val="344047"/>
                </a:solidFill>
              </a:rPr>
              <a:t>• Risk: preparation style may affect results</a:t>
            </a:r>
            <a:r>
              <a:rPr lang="en-GB" sz="1700" b="0" dirty="0">
                <a:solidFill>
                  <a:srgbClr val="344047"/>
                </a:solidFill>
              </a:rPr>
              <a:t>.</a:t>
            </a:r>
            <a:endParaRPr sz="1700" b="0" dirty="0">
              <a:solidFill>
                <a:srgbClr val="344047"/>
              </a:solidFill>
            </a:endParaRPr>
          </a:p>
        </p:txBody>
      </p:sp>
    </p:spTree>
    <p:extLst>
      <p:ext uri="{BB962C8B-B14F-4D97-AF65-F5344CB8AC3E}">
        <p14:creationId xmlns:p14="http://schemas.microsoft.com/office/powerpoint/2010/main" val="2133537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30" name="Oval 29">
            <a:extLst>
              <a:ext uri="{FF2B5EF4-FFF2-40B4-BE49-F238E27FC236}">
                <a16:creationId xmlns:a16="http://schemas.microsoft.com/office/drawing/2014/main" id="{5A225485-E68D-4592-BCEC-A22344CC50B4}"/>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39DB1988-C0F4-4093-B39E-3D2165146F18}"/>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713BBD3E-9BBA-4EB8-AB22-71D17FD21BB7}"/>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CA5B95F3-8CEC-497D-8AF7-92A4F5D7A769}"/>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Questioning techniques: ask for evidence</a:t>
            </a:r>
          </a:p>
        </p:txBody>
      </p:sp>
      <p:sp>
        <p:nvSpPr>
          <p:cNvPr id="6" name="Rectangle 5">
            <a:extLst>
              <a:ext uri="{FF2B5EF4-FFF2-40B4-BE49-F238E27FC236}">
                <a16:creationId xmlns:a16="http://schemas.microsoft.com/office/drawing/2014/main" id="{81A11124-2B79-448B-A728-B13751935B28}"/>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11</a:t>
            </a:r>
          </a:p>
        </p:txBody>
      </p:sp>
      <p:sp>
        <p:nvSpPr>
          <p:cNvPr id="7" name="Rectangle 6">
            <a:extLst>
              <a:ext uri="{FF2B5EF4-FFF2-40B4-BE49-F238E27FC236}">
                <a16:creationId xmlns:a16="http://schemas.microsoft.com/office/drawing/2014/main" id="{EB0B8CA5-E235-4FFE-BA46-226FCE8054A2}"/>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57AF3660-C4F4-4610-A051-27F66AB1645A}"/>
              </a:ext>
            </a:extLst>
          </p:cNvPr>
          <p:cNvSpPr>
            <a:spLocks noGrp="1"/>
          </p:cNvSpPr>
          <p:nvPr/>
        </p:nvSpPr>
        <p:spPr>
          <a:xfrm>
            <a:off x="609600" y="1524000"/>
            <a:ext cx="5219700" cy="1809750"/>
          </a:xfrm>
          <a:prstGeom prst="roundRect">
            <a:avLst>
              <a:gd name="adj" fmla="val 6316"/>
            </a:avLst>
          </a:prstGeom>
          <a:solidFill>
            <a:srgbClr val="FFFFFF"/>
          </a:solidFill>
          <a:ln w="9525">
            <a:solidFill>
              <a:srgbClr val="D7DEE6"/>
            </a:solidFill>
            <a:prstDash val="solid"/>
          </a:ln>
        </p:spPr>
        <p:txBody>
          <a:bodyPr/>
          <a:lstStyle/>
          <a:p>
            <a:endParaRPr/>
          </a:p>
        </p:txBody>
      </p:sp>
      <p:sp>
        <p:nvSpPr>
          <p:cNvPr id="9" name="Rectangle: Rounded Corners 8">
            <a:extLst>
              <a:ext uri="{FF2B5EF4-FFF2-40B4-BE49-F238E27FC236}">
                <a16:creationId xmlns:a16="http://schemas.microsoft.com/office/drawing/2014/main" id="{B5EF854A-EE4E-4E09-882F-7E8D867BCCE0}"/>
              </a:ext>
            </a:extLst>
          </p:cNvPr>
          <p:cNvSpPr>
            <a:spLocks noGrp="1"/>
          </p:cNvSpPr>
          <p:nvPr/>
        </p:nvSpPr>
        <p:spPr>
          <a:xfrm>
            <a:off x="819150" y="1695450"/>
            <a:ext cx="1428750" cy="361950"/>
          </a:xfrm>
          <a:prstGeom prst="roundRect">
            <a:avLst>
              <a:gd name="adj" fmla="val 31579"/>
            </a:avLst>
          </a:prstGeom>
          <a:solidFill>
            <a:srgbClr val="138A8A"/>
          </a:solidFill>
          <a:ln w="9525">
            <a:solidFill>
              <a:srgbClr val="138A8A"/>
            </a:solidFill>
            <a:prstDash val="solid"/>
          </a:ln>
        </p:spPr>
        <p:txBody>
          <a:bodyPr/>
          <a:lstStyle/>
          <a:p>
            <a:endParaRPr/>
          </a:p>
        </p:txBody>
      </p:sp>
      <p:sp>
        <p:nvSpPr>
          <p:cNvPr id="10" name="Rectangle 9">
            <a:extLst>
              <a:ext uri="{FF2B5EF4-FFF2-40B4-BE49-F238E27FC236}">
                <a16:creationId xmlns:a16="http://schemas.microsoft.com/office/drawing/2014/main" id="{A8C03083-B416-4F5E-83FB-84DAD1D64C14}"/>
              </a:ext>
            </a:extLst>
          </p:cNvPr>
          <p:cNvSpPr>
            <a:spLocks noGrp="1"/>
          </p:cNvSpPr>
          <p:nvPr/>
        </p:nvSpPr>
        <p:spPr>
          <a:xfrm>
            <a:off x="819150" y="1695450"/>
            <a:ext cx="1428750" cy="361950"/>
          </a:xfrm>
          <a:prstGeom prst="rect">
            <a:avLst/>
          </a:prstGeom>
          <a:noFill/>
          <a:ln w="0">
            <a:noFill/>
            <a:prstDash val="solid"/>
          </a:ln>
        </p:spPr>
        <p:txBody>
          <a:bodyPr anchor="ctr"/>
          <a:lstStyle/>
          <a:p>
            <a:pPr algn="ctr">
              <a:buNone/>
              <a:defRPr sz="1550" b="1">
                <a:solidFill>
                  <a:srgbClr val="FFFFFF"/>
                </a:solidFill>
              </a:defRPr>
            </a:pPr>
            <a:r>
              <a:rPr sz="1550" b="1">
                <a:solidFill>
                  <a:srgbClr val="FFFFFF"/>
                </a:solidFill>
              </a:rPr>
              <a:t>BEHAVIOURAL</a:t>
            </a:r>
          </a:p>
        </p:txBody>
      </p:sp>
      <p:sp>
        <p:nvSpPr>
          <p:cNvPr id="11" name="Rectangle 10">
            <a:extLst>
              <a:ext uri="{FF2B5EF4-FFF2-40B4-BE49-F238E27FC236}">
                <a16:creationId xmlns:a16="http://schemas.microsoft.com/office/drawing/2014/main" id="{9530F93C-70F7-4F5B-8376-F9BAD488ECBD}"/>
              </a:ext>
            </a:extLst>
          </p:cNvPr>
          <p:cNvSpPr>
            <a:spLocks noGrp="1"/>
          </p:cNvSpPr>
          <p:nvPr/>
        </p:nvSpPr>
        <p:spPr>
          <a:xfrm>
            <a:off x="819150" y="2190750"/>
            <a:ext cx="4762500" cy="457200"/>
          </a:xfrm>
          <a:prstGeom prst="rect">
            <a:avLst/>
          </a:prstGeom>
          <a:noFill/>
          <a:ln w="0">
            <a:noFill/>
            <a:prstDash val="solid"/>
          </a:ln>
        </p:spPr>
        <p:txBody>
          <a:bodyPr anchor="ctr"/>
          <a:lstStyle/>
          <a:p>
            <a:pPr algn="l">
              <a:buNone/>
              <a:defRPr sz="1775" b="1">
                <a:solidFill>
                  <a:srgbClr val="334047"/>
                </a:solidFill>
              </a:defRPr>
            </a:pPr>
            <a:r>
              <a:rPr sz="1775" b="1">
                <a:solidFill>
                  <a:srgbClr val="334047"/>
                </a:solidFill>
              </a:rPr>
              <a:t>“Tell us about a change you delivered.”</a:t>
            </a:r>
          </a:p>
        </p:txBody>
      </p:sp>
      <p:sp>
        <p:nvSpPr>
          <p:cNvPr id="12" name="Rectangle 11">
            <a:extLst>
              <a:ext uri="{FF2B5EF4-FFF2-40B4-BE49-F238E27FC236}">
                <a16:creationId xmlns:a16="http://schemas.microsoft.com/office/drawing/2014/main" id="{B4D65F46-9C2C-457A-A1F5-703E019FF3D7}"/>
              </a:ext>
            </a:extLst>
          </p:cNvPr>
          <p:cNvSpPr>
            <a:spLocks noGrp="1"/>
          </p:cNvSpPr>
          <p:nvPr/>
        </p:nvSpPr>
        <p:spPr>
          <a:xfrm>
            <a:off x="819150" y="2705100"/>
            <a:ext cx="4762500" cy="419100"/>
          </a:xfrm>
          <a:prstGeom prst="rect">
            <a:avLst/>
          </a:prstGeom>
          <a:noFill/>
          <a:ln w="0">
            <a:noFill/>
            <a:prstDash val="solid"/>
          </a:ln>
        </p:spPr>
        <p:txBody>
          <a:bodyPr anchor="ctr"/>
          <a:lstStyle/>
          <a:p>
            <a:pPr algn="l">
              <a:buNone/>
              <a:defRPr sz="1625" b="0">
                <a:solidFill>
                  <a:srgbClr val="344047"/>
                </a:solidFill>
              </a:defRPr>
            </a:pPr>
            <a:r>
              <a:rPr sz="1625" b="0">
                <a:solidFill>
                  <a:srgbClr val="344047"/>
                </a:solidFill>
              </a:rPr>
              <a:t>Use STAR: Situation, Task, Action, Result.</a:t>
            </a:r>
          </a:p>
        </p:txBody>
      </p:sp>
      <p:sp>
        <p:nvSpPr>
          <p:cNvPr id="13" name="Rectangle: Rounded Corners 12">
            <a:extLst>
              <a:ext uri="{FF2B5EF4-FFF2-40B4-BE49-F238E27FC236}">
                <a16:creationId xmlns:a16="http://schemas.microsoft.com/office/drawing/2014/main" id="{C37FDC38-9FA3-4B23-AC8B-4115BAF789C4}"/>
              </a:ext>
            </a:extLst>
          </p:cNvPr>
          <p:cNvSpPr>
            <a:spLocks noGrp="1"/>
          </p:cNvSpPr>
          <p:nvPr/>
        </p:nvSpPr>
        <p:spPr>
          <a:xfrm>
            <a:off x="6096000" y="1524000"/>
            <a:ext cx="5219700" cy="1809750"/>
          </a:xfrm>
          <a:prstGeom prst="roundRect">
            <a:avLst>
              <a:gd name="adj" fmla="val 6316"/>
            </a:avLst>
          </a:prstGeom>
          <a:solidFill>
            <a:srgbClr val="FFFFFF"/>
          </a:solidFill>
          <a:ln w="9525">
            <a:solidFill>
              <a:srgbClr val="D7DEE6"/>
            </a:solidFill>
            <a:prstDash val="solid"/>
          </a:ln>
        </p:spPr>
        <p:txBody>
          <a:bodyPr/>
          <a:lstStyle/>
          <a:p>
            <a:endParaRPr/>
          </a:p>
        </p:txBody>
      </p:sp>
      <p:sp>
        <p:nvSpPr>
          <p:cNvPr id="14" name="Rectangle: Rounded Corners 13">
            <a:extLst>
              <a:ext uri="{FF2B5EF4-FFF2-40B4-BE49-F238E27FC236}">
                <a16:creationId xmlns:a16="http://schemas.microsoft.com/office/drawing/2014/main" id="{183A7631-23E2-4216-9E7B-EB02F2040D68}"/>
              </a:ext>
            </a:extLst>
          </p:cNvPr>
          <p:cNvSpPr>
            <a:spLocks noGrp="1"/>
          </p:cNvSpPr>
          <p:nvPr/>
        </p:nvSpPr>
        <p:spPr>
          <a:xfrm>
            <a:off x="6305550" y="1695450"/>
            <a:ext cx="1428750" cy="361950"/>
          </a:xfrm>
          <a:prstGeom prst="roundRect">
            <a:avLst>
              <a:gd name="adj" fmla="val 31579"/>
            </a:avLst>
          </a:prstGeom>
          <a:solidFill>
            <a:srgbClr val="8AAE3F"/>
          </a:solidFill>
          <a:ln w="9525">
            <a:solidFill>
              <a:srgbClr val="8AAE3F"/>
            </a:solidFill>
            <a:prstDash val="solid"/>
          </a:ln>
        </p:spPr>
        <p:txBody>
          <a:bodyPr/>
          <a:lstStyle/>
          <a:p>
            <a:endParaRPr/>
          </a:p>
        </p:txBody>
      </p:sp>
      <p:sp>
        <p:nvSpPr>
          <p:cNvPr id="15" name="Rectangle 14">
            <a:extLst>
              <a:ext uri="{FF2B5EF4-FFF2-40B4-BE49-F238E27FC236}">
                <a16:creationId xmlns:a16="http://schemas.microsoft.com/office/drawing/2014/main" id="{D2B1B3D7-1A59-4E88-ACA0-9E16FA2BB677}"/>
              </a:ext>
            </a:extLst>
          </p:cNvPr>
          <p:cNvSpPr>
            <a:spLocks noGrp="1"/>
          </p:cNvSpPr>
          <p:nvPr/>
        </p:nvSpPr>
        <p:spPr>
          <a:xfrm>
            <a:off x="6305550" y="1695450"/>
            <a:ext cx="1428750" cy="361950"/>
          </a:xfrm>
          <a:prstGeom prst="rect">
            <a:avLst/>
          </a:prstGeom>
          <a:noFill/>
          <a:ln w="0">
            <a:noFill/>
            <a:prstDash val="solid"/>
          </a:ln>
        </p:spPr>
        <p:txBody>
          <a:bodyPr anchor="ctr"/>
          <a:lstStyle/>
          <a:p>
            <a:pPr algn="ctr">
              <a:buNone/>
              <a:defRPr sz="1550" b="1">
                <a:solidFill>
                  <a:srgbClr val="FFFFFF"/>
                </a:solidFill>
              </a:defRPr>
            </a:pPr>
            <a:r>
              <a:rPr sz="1550" b="1">
                <a:solidFill>
                  <a:srgbClr val="FFFFFF"/>
                </a:solidFill>
              </a:rPr>
              <a:t>SITUATIONAL</a:t>
            </a:r>
          </a:p>
        </p:txBody>
      </p:sp>
      <p:sp>
        <p:nvSpPr>
          <p:cNvPr id="16" name="Rectangle 15">
            <a:extLst>
              <a:ext uri="{FF2B5EF4-FFF2-40B4-BE49-F238E27FC236}">
                <a16:creationId xmlns:a16="http://schemas.microsoft.com/office/drawing/2014/main" id="{8908D689-0A6B-4109-BF98-4600A01C60EB}"/>
              </a:ext>
            </a:extLst>
          </p:cNvPr>
          <p:cNvSpPr>
            <a:spLocks noGrp="1"/>
          </p:cNvSpPr>
          <p:nvPr/>
        </p:nvSpPr>
        <p:spPr>
          <a:xfrm>
            <a:off x="6305550" y="2190750"/>
            <a:ext cx="4762500" cy="457200"/>
          </a:xfrm>
          <a:prstGeom prst="rect">
            <a:avLst/>
          </a:prstGeom>
          <a:noFill/>
          <a:ln w="0">
            <a:noFill/>
            <a:prstDash val="solid"/>
          </a:ln>
        </p:spPr>
        <p:txBody>
          <a:bodyPr anchor="ctr"/>
          <a:lstStyle/>
          <a:p>
            <a:pPr algn="l">
              <a:buNone/>
              <a:defRPr sz="1775" b="1">
                <a:solidFill>
                  <a:srgbClr val="334047"/>
                </a:solidFill>
              </a:defRPr>
            </a:pPr>
            <a:r>
              <a:rPr sz="1775" b="1">
                <a:solidFill>
                  <a:srgbClr val="334047"/>
                </a:solidFill>
              </a:rPr>
              <a:t>“What would you do if staff reject a new system?”</a:t>
            </a:r>
          </a:p>
        </p:txBody>
      </p:sp>
      <p:sp>
        <p:nvSpPr>
          <p:cNvPr id="17" name="Rectangle 16">
            <a:extLst>
              <a:ext uri="{FF2B5EF4-FFF2-40B4-BE49-F238E27FC236}">
                <a16:creationId xmlns:a16="http://schemas.microsoft.com/office/drawing/2014/main" id="{5567D860-2729-4FBD-B242-7469095ADE9A}"/>
              </a:ext>
            </a:extLst>
          </p:cNvPr>
          <p:cNvSpPr>
            <a:spLocks noGrp="1"/>
          </p:cNvSpPr>
          <p:nvPr/>
        </p:nvSpPr>
        <p:spPr>
          <a:xfrm>
            <a:off x="6305550" y="2705100"/>
            <a:ext cx="4762500" cy="419100"/>
          </a:xfrm>
          <a:prstGeom prst="rect">
            <a:avLst/>
          </a:prstGeom>
          <a:noFill/>
          <a:ln w="0">
            <a:noFill/>
            <a:prstDash val="solid"/>
          </a:ln>
        </p:spPr>
        <p:txBody>
          <a:bodyPr anchor="ctr"/>
          <a:lstStyle/>
          <a:p>
            <a:pPr algn="l">
              <a:buNone/>
              <a:defRPr sz="1625" b="0">
                <a:solidFill>
                  <a:srgbClr val="344047"/>
                </a:solidFill>
              </a:defRPr>
            </a:pPr>
            <a:r>
              <a:rPr sz="1625" b="0">
                <a:solidFill>
                  <a:srgbClr val="344047"/>
                </a:solidFill>
              </a:rPr>
              <a:t>Tests judgement in a future problem.</a:t>
            </a:r>
          </a:p>
        </p:txBody>
      </p:sp>
      <p:sp>
        <p:nvSpPr>
          <p:cNvPr id="18" name="Rectangle: Rounded Corners 17">
            <a:extLst>
              <a:ext uri="{FF2B5EF4-FFF2-40B4-BE49-F238E27FC236}">
                <a16:creationId xmlns:a16="http://schemas.microsoft.com/office/drawing/2014/main" id="{BAA661C7-5E74-432B-9C42-F4B2E021D3D0}"/>
              </a:ext>
            </a:extLst>
          </p:cNvPr>
          <p:cNvSpPr>
            <a:spLocks noGrp="1"/>
          </p:cNvSpPr>
          <p:nvPr/>
        </p:nvSpPr>
        <p:spPr>
          <a:xfrm>
            <a:off x="609600" y="3619500"/>
            <a:ext cx="5219700" cy="1809750"/>
          </a:xfrm>
          <a:prstGeom prst="roundRect">
            <a:avLst>
              <a:gd name="adj" fmla="val 6316"/>
            </a:avLst>
          </a:prstGeom>
          <a:solidFill>
            <a:srgbClr val="FFFFFF"/>
          </a:solidFill>
          <a:ln w="9525">
            <a:solidFill>
              <a:srgbClr val="D7DEE6"/>
            </a:solidFill>
            <a:prstDash val="solid"/>
          </a:ln>
        </p:spPr>
        <p:txBody>
          <a:bodyPr/>
          <a:lstStyle/>
          <a:p>
            <a:endParaRPr/>
          </a:p>
        </p:txBody>
      </p:sp>
      <p:sp>
        <p:nvSpPr>
          <p:cNvPr id="19" name="Rectangle: Rounded Corners 18">
            <a:extLst>
              <a:ext uri="{FF2B5EF4-FFF2-40B4-BE49-F238E27FC236}">
                <a16:creationId xmlns:a16="http://schemas.microsoft.com/office/drawing/2014/main" id="{DE26DBFB-AA5C-44BC-8E98-06A6CA0AD9AD}"/>
              </a:ext>
            </a:extLst>
          </p:cNvPr>
          <p:cNvSpPr>
            <a:spLocks noGrp="1"/>
          </p:cNvSpPr>
          <p:nvPr/>
        </p:nvSpPr>
        <p:spPr>
          <a:xfrm>
            <a:off x="819150" y="3790950"/>
            <a:ext cx="1428750" cy="361950"/>
          </a:xfrm>
          <a:prstGeom prst="roundRect">
            <a:avLst>
              <a:gd name="adj" fmla="val 31579"/>
            </a:avLst>
          </a:prstGeom>
          <a:solidFill>
            <a:srgbClr val="6F9F45"/>
          </a:solidFill>
          <a:ln w="9525">
            <a:solidFill>
              <a:srgbClr val="6F9F45"/>
            </a:solidFill>
            <a:prstDash val="solid"/>
          </a:ln>
        </p:spPr>
        <p:txBody>
          <a:bodyPr/>
          <a:lstStyle/>
          <a:p>
            <a:endParaRPr/>
          </a:p>
        </p:txBody>
      </p:sp>
      <p:sp>
        <p:nvSpPr>
          <p:cNvPr id="20" name="Rectangle 19">
            <a:extLst>
              <a:ext uri="{FF2B5EF4-FFF2-40B4-BE49-F238E27FC236}">
                <a16:creationId xmlns:a16="http://schemas.microsoft.com/office/drawing/2014/main" id="{63A0BAEC-66F9-452F-B2E1-ACE3112D2B15}"/>
              </a:ext>
            </a:extLst>
          </p:cNvPr>
          <p:cNvSpPr>
            <a:spLocks noGrp="1"/>
          </p:cNvSpPr>
          <p:nvPr/>
        </p:nvSpPr>
        <p:spPr>
          <a:xfrm>
            <a:off x="819150" y="3790950"/>
            <a:ext cx="1428750" cy="361950"/>
          </a:xfrm>
          <a:prstGeom prst="rect">
            <a:avLst/>
          </a:prstGeom>
          <a:noFill/>
          <a:ln w="0">
            <a:noFill/>
            <a:prstDash val="solid"/>
          </a:ln>
        </p:spPr>
        <p:txBody>
          <a:bodyPr anchor="ctr"/>
          <a:lstStyle/>
          <a:p>
            <a:pPr algn="ctr">
              <a:buNone/>
              <a:defRPr sz="1550" b="1">
                <a:solidFill>
                  <a:srgbClr val="FFFFFF"/>
                </a:solidFill>
              </a:defRPr>
            </a:pPr>
            <a:r>
              <a:rPr sz="1550" b="1">
                <a:solidFill>
                  <a:srgbClr val="FFFFFF"/>
                </a:solidFill>
              </a:rPr>
              <a:t>COMPETENCY</a:t>
            </a:r>
          </a:p>
        </p:txBody>
      </p:sp>
      <p:sp>
        <p:nvSpPr>
          <p:cNvPr id="21" name="Rectangle 20">
            <a:extLst>
              <a:ext uri="{FF2B5EF4-FFF2-40B4-BE49-F238E27FC236}">
                <a16:creationId xmlns:a16="http://schemas.microsoft.com/office/drawing/2014/main" id="{CBEB3F70-F9EF-4B14-891E-58967FD5AA1F}"/>
              </a:ext>
            </a:extLst>
          </p:cNvPr>
          <p:cNvSpPr>
            <a:spLocks noGrp="1"/>
          </p:cNvSpPr>
          <p:nvPr/>
        </p:nvSpPr>
        <p:spPr>
          <a:xfrm>
            <a:off x="819150" y="4286250"/>
            <a:ext cx="4762500" cy="457200"/>
          </a:xfrm>
          <a:prstGeom prst="rect">
            <a:avLst/>
          </a:prstGeom>
          <a:noFill/>
          <a:ln w="0">
            <a:noFill/>
            <a:prstDash val="solid"/>
          </a:ln>
        </p:spPr>
        <p:txBody>
          <a:bodyPr anchor="ctr"/>
          <a:lstStyle/>
          <a:p>
            <a:pPr algn="l">
              <a:buNone/>
              <a:defRPr sz="1775" b="1">
                <a:solidFill>
                  <a:srgbClr val="334047"/>
                </a:solidFill>
              </a:defRPr>
            </a:pPr>
            <a:r>
              <a:rPr sz="1775" b="1">
                <a:solidFill>
                  <a:srgbClr val="334047"/>
                </a:solidFill>
              </a:rPr>
              <a:t>“How do you manage risks and stakeholders?”</a:t>
            </a:r>
          </a:p>
        </p:txBody>
      </p:sp>
      <p:sp>
        <p:nvSpPr>
          <p:cNvPr id="22" name="Rectangle 21">
            <a:extLst>
              <a:ext uri="{FF2B5EF4-FFF2-40B4-BE49-F238E27FC236}">
                <a16:creationId xmlns:a16="http://schemas.microsoft.com/office/drawing/2014/main" id="{44265423-C124-493A-8B95-021DCAAB9861}"/>
              </a:ext>
            </a:extLst>
          </p:cNvPr>
          <p:cNvSpPr>
            <a:spLocks noGrp="1"/>
          </p:cNvSpPr>
          <p:nvPr/>
        </p:nvSpPr>
        <p:spPr>
          <a:xfrm>
            <a:off x="819150" y="4800600"/>
            <a:ext cx="4762500" cy="419100"/>
          </a:xfrm>
          <a:prstGeom prst="rect">
            <a:avLst/>
          </a:prstGeom>
          <a:noFill/>
          <a:ln w="0">
            <a:noFill/>
            <a:prstDash val="solid"/>
          </a:ln>
        </p:spPr>
        <p:txBody>
          <a:bodyPr anchor="ctr"/>
          <a:lstStyle/>
          <a:p>
            <a:pPr algn="l">
              <a:buNone/>
              <a:defRPr sz="1625" b="0">
                <a:solidFill>
                  <a:srgbClr val="344047"/>
                </a:solidFill>
              </a:defRPr>
            </a:pPr>
            <a:r>
              <a:rPr sz="1625" b="0">
                <a:solidFill>
                  <a:srgbClr val="344047"/>
                </a:solidFill>
              </a:rPr>
              <a:t>Links the answer to role criteria.</a:t>
            </a:r>
          </a:p>
        </p:txBody>
      </p:sp>
      <p:sp>
        <p:nvSpPr>
          <p:cNvPr id="23" name="Rectangle: Rounded Corners 22">
            <a:extLst>
              <a:ext uri="{FF2B5EF4-FFF2-40B4-BE49-F238E27FC236}">
                <a16:creationId xmlns:a16="http://schemas.microsoft.com/office/drawing/2014/main" id="{8F5AE8DD-64B9-4483-879F-FE012D42EAB7}"/>
              </a:ext>
            </a:extLst>
          </p:cNvPr>
          <p:cNvSpPr>
            <a:spLocks noGrp="1"/>
          </p:cNvSpPr>
          <p:nvPr/>
        </p:nvSpPr>
        <p:spPr>
          <a:xfrm>
            <a:off x="6096000" y="3619500"/>
            <a:ext cx="5219700" cy="1809750"/>
          </a:xfrm>
          <a:prstGeom prst="roundRect">
            <a:avLst>
              <a:gd name="adj" fmla="val 6316"/>
            </a:avLst>
          </a:prstGeom>
          <a:solidFill>
            <a:srgbClr val="FFFFFF"/>
          </a:solidFill>
          <a:ln w="9525">
            <a:solidFill>
              <a:srgbClr val="D7DEE6"/>
            </a:solidFill>
            <a:prstDash val="solid"/>
          </a:ln>
        </p:spPr>
        <p:txBody>
          <a:bodyPr/>
          <a:lstStyle/>
          <a:p>
            <a:endParaRPr/>
          </a:p>
        </p:txBody>
      </p:sp>
      <p:sp>
        <p:nvSpPr>
          <p:cNvPr id="24" name="Rectangle: Rounded Corners 23">
            <a:extLst>
              <a:ext uri="{FF2B5EF4-FFF2-40B4-BE49-F238E27FC236}">
                <a16:creationId xmlns:a16="http://schemas.microsoft.com/office/drawing/2014/main" id="{C589C6BC-0052-4F73-AE12-A38752860492}"/>
              </a:ext>
            </a:extLst>
          </p:cNvPr>
          <p:cNvSpPr>
            <a:spLocks noGrp="1"/>
          </p:cNvSpPr>
          <p:nvPr/>
        </p:nvSpPr>
        <p:spPr>
          <a:xfrm>
            <a:off x="6305550" y="3790950"/>
            <a:ext cx="1428750" cy="361950"/>
          </a:xfrm>
          <a:prstGeom prst="roundRect">
            <a:avLst>
              <a:gd name="adj" fmla="val 31579"/>
            </a:avLst>
          </a:prstGeom>
          <a:solidFill>
            <a:srgbClr val="D4A84F"/>
          </a:solidFill>
          <a:ln w="9525">
            <a:solidFill>
              <a:srgbClr val="D4A84F"/>
            </a:solidFill>
            <a:prstDash val="solid"/>
          </a:ln>
        </p:spPr>
        <p:txBody>
          <a:bodyPr/>
          <a:lstStyle/>
          <a:p>
            <a:endParaRPr/>
          </a:p>
        </p:txBody>
      </p:sp>
      <p:sp>
        <p:nvSpPr>
          <p:cNvPr id="25" name="Rectangle 24">
            <a:extLst>
              <a:ext uri="{FF2B5EF4-FFF2-40B4-BE49-F238E27FC236}">
                <a16:creationId xmlns:a16="http://schemas.microsoft.com/office/drawing/2014/main" id="{1A9B880D-4F22-49EA-AA56-8DBC2B2F546C}"/>
              </a:ext>
            </a:extLst>
          </p:cNvPr>
          <p:cNvSpPr>
            <a:spLocks noGrp="1"/>
          </p:cNvSpPr>
          <p:nvPr/>
        </p:nvSpPr>
        <p:spPr>
          <a:xfrm>
            <a:off x="6305550" y="3790950"/>
            <a:ext cx="1428750" cy="361950"/>
          </a:xfrm>
          <a:prstGeom prst="rect">
            <a:avLst/>
          </a:prstGeom>
          <a:noFill/>
          <a:ln w="0">
            <a:noFill/>
            <a:prstDash val="solid"/>
          </a:ln>
        </p:spPr>
        <p:txBody>
          <a:bodyPr anchor="ctr"/>
          <a:lstStyle/>
          <a:p>
            <a:pPr algn="ctr">
              <a:buNone/>
              <a:defRPr sz="1550" b="1">
                <a:solidFill>
                  <a:srgbClr val="FFFFFF"/>
                </a:solidFill>
              </a:defRPr>
            </a:pPr>
            <a:r>
              <a:rPr sz="1550" b="1">
                <a:solidFill>
                  <a:srgbClr val="FFFFFF"/>
                </a:solidFill>
              </a:rPr>
              <a:t>PROBING</a:t>
            </a:r>
          </a:p>
        </p:txBody>
      </p:sp>
      <p:sp>
        <p:nvSpPr>
          <p:cNvPr id="26" name="Rectangle 25">
            <a:extLst>
              <a:ext uri="{FF2B5EF4-FFF2-40B4-BE49-F238E27FC236}">
                <a16:creationId xmlns:a16="http://schemas.microsoft.com/office/drawing/2014/main" id="{A9EFE88B-4A70-4F29-971A-3C0C0695D115}"/>
              </a:ext>
            </a:extLst>
          </p:cNvPr>
          <p:cNvSpPr>
            <a:spLocks noGrp="1"/>
          </p:cNvSpPr>
          <p:nvPr/>
        </p:nvSpPr>
        <p:spPr>
          <a:xfrm>
            <a:off x="6305550" y="4286250"/>
            <a:ext cx="4762500" cy="457200"/>
          </a:xfrm>
          <a:prstGeom prst="rect">
            <a:avLst/>
          </a:prstGeom>
          <a:noFill/>
          <a:ln w="0">
            <a:noFill/>
            <a:prstDash val="solid"/>
          </a:ln>
        </p:spPr>
        <p:txBody>
          <a:bodyPr anchor="ctr"/>
          <a:lstStyle/>
          <a:p>
            <a:pPr algn="l">
              <a:buNone/>
              <a:defRPr sz="1775" b="1">
                <a:solidFill>
                  <a:srgbClr val="334047"/>
                </a:solidFill>
              </a:defRPr>
            </a:pPr>
            <a:r>
              <a:rPr sz="1775" b="1">
                <a:solidFill>
                  <a:srgbClr val="334047"/>
                </a:solidFill>
              </a:rPr>
              <a:t>“What did you do personally? What changed?”</a:t>
            </a:r>
          </a:p>
        </p:txBody>
      </p:sp>
      <p:sp>
        <p:nvSpPr>
          <p:cNvPr id="27" name="Rectangle 26">
            <a:extLst>
              <a:ext uri="{FF2B5EF4-FFF2-40B4-BE49-F238E27FC236}">
                <a16:creationId xmlns:a16="http://schemas.microsoft.com/office/drawing/2014/main" id="{DBBCF7A2-D763-47F8-B313-81A0A68D71D9}"/>
              </a:ext>
            </a:extLst>
          </p:cNvPr>
          <p:cNvSpPr>
            <a:spLocks noGrp="1"/>
          </p:cNvSpPr>
          <p:nvPr/>
        </p:nvSpPr>
        <p:spPr>
          <a:xfrm>
            <a:off x="6305550" y="4800600"/>
            <a:ext cx="4762500" cy="419100"/>
          </a:xfrm>
          <a:prstGeom prst="rect">
            <a:avLst/>
          </a:prstGeom>
          <a:noFill/>
          <a:ln w="0">
            <a:noFill/>
            <a:prstDash val="solid"/>
          </a:ln>
        </p:spPr>
        <p:txBody>
          <a:bodyPr anchor="ctr"/>
          <a:lstStyle/>
          <a:p>
            <a:pPr algn="l">
              <a:buNone/>
              <a:defRPr sz="1625" b="0">
                <a:solidFill>
                  <a:srgbClr val="344047"/>
                </a:solidFill>
              </a:defRPr>
            </a:pPr>
            <a:r>
              <a:rPr sz="1625" b="0">
                <a:solidFill>
                  <a:srgbClr val="344047"/>
                </a:solidFill>
              </a:rPr>
              <a:t>Gets detail; use the same probes fairly.</a:t>
            </a:r>
          </a:p>
        </p:txBody>
      </p:sp>
    </p:spTree>
    <p:extLst>
      <p:ext uri="{BB962C8B-B14F-4D97-AF65-F5344CB8AC3E}">
        <p14:creationId xmlns:p14="http://schemas.microsoft.com/office/powerpoint/2010/main" val="334774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37" name="Oval 36">
            <a:extLst>
              <a:ext uri="{FF2B5EF4-FFF2-40B4-BE49-F238E27FC236}">
                <a16:creationId xmlns:a16="http://schemas.microsoft.com/office/drawing/2014/main" id="{AA00B74E-0E0D-4CE6-A8FC-B28F26088DB1}"/>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13FF065D-D9E0-4A6F-828D-B8B1A23F59D6}"/>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B5D54B02-E164-498B-AC88-D1E6B7BD457A}"/>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A0AE1704-8BF0-4FE8-9C2F-779F6DDAB950}"/>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Face-to-face vs virtual interviews</a:t>
            </a:r>
          </a:p>
        </p:txBody>
      </p:sp>
      <p:sp>
        <p:nvSpPr>
          <p:cNvPr id="6" name="Rectangle 5">
            <a:extLst>
              <a:ext uri="{FF2B5EF4-FFF2-40B4-BE49-F238E27FC236}">
                <a16:creationId xmlns:a16="http://schemas.microsoft.com/office/drawing/2014/main" id="{B27B39FD-447D-4F3E-97E9-376CE7EBA218}"/>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12</a:t>
            </a:r>
          </a:p>
        </p:txBody>
      </p:sp>
      <p:sp>
        <p:nvSpPr>
          <p:cNvPr id="7" name="Rectangle 6">
            <a:extLst>
              <a:ext uri="{FF2B5EF4-FFF2-40B4-BE49-F238E27FC236}">
                <a16:creationId xmlns:a16="http://schemas.microsoft.com/office/drawing/2014/main" id="{43C1E9C9-D3FC-4562-93C9-0074B0EF14C1}"/>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7">
            <a:extLst>
              <a:ext uri="{FF2B5EF4-FFF2-40B4-BE49-F238E27FC236}">
                <a16:creationId xmlns:a16="http://schemas.microsoft.com/office/drawing/2014/main" id="{594A84E0-90AB-4578-BF75-AB38EA46DCEB}"/>
              </a:ext>
            </a:extLst>
          </p:cNvPr>
          <p:cNvSpPr>
            <a:spLocks noGrp="1"/>
          </p:cNvSpPr>
          <p:nvPr/>
        </p:nvSpPr>
        <p:spPr>
          <a:xfrm>
            <a:off x="666750" y="1447800"/>
            <a:ext cx="2095500" cy="361950"/>
          </a:xfrm>
          <a:prstGeom prst="rect">
            <a:avLst/>
          </a:prstGeom>
          <a:noFill/>
          <a:ln w="0">
            <a:noFill/>
            <a:prstDash val="solid"/>
          </a:ln>
        </p:spPr>
        <p:txBody>
          <a:bodyPr anchor="ctr"/>
          <a:lstStyle/>
          <a:p>
            <a:pPr algn="l">
              <a:buNone/>
              <a:defRPr sz="1625" b="1">
                <a:solidFill>
                  <a:srgbClr val="6E777A"/>
                </a:solidFill>
              </a:defRPr>
            </a:pPr>
            <a:r>
              <a:rPr sz="1625" b="1">
                <a:solidFill>
                  <a:srgbClr val="6E777A"/>
                </a:solidFill>
              </a:rPr>
              <a:t>FACTOR</a:t>
            </a:r>
          </a:p>
        </p:txBody>
      </p:sp>
      <p:sp>
        <p:nvSpPr>
          <p:cNvPr id="9" name="Rectangle 8">
            <a:extLst>
              <a:ext uri="{FF2B5EF4-FFF2-40B4-BE49-F238E27FC236}">
                <a16:creationId xmlns:a16="http://schemas.microsoft.com/office/drawing/2014/main" id="{EDB19369-3EE2-4FC4-A790-3C28492532C4}"/>
              </a:ext>
            </a:extLst>
          </p:cNvPr>
          <p:cNvSpPr>
            <a:spLocks noGrp="1"/>
          </p:cNvSpPr>
          <p:nvPr/>
        </p:nvSpPr>
        <p:spPr>
          <a:xfrm>
            <a:off x="3238500" y="1447800"/>
            <a:ext cx="3429000" cy="361950"/>
          </a:xfrm>
          <a:prstGeom prst="rect">
            <a:avLst/>
          </a:prstGeom>
          <a:noFill/>
          <a:ln w="0">
            <a:noFill/>
            <a:prstDash val="solid"/>
          </a:ln>
        </p:spPr>
        <p:txBody>
          <a:bodyPr anchor="ctr"/>
          <a:lstStyle/>
          <a:p>
            <a:pPr algn="l">
              <a:buNone/>
              <a:defRPr sz="1700" b="1">
                <a:solidFill>
                  <a:srgbClr val="138A8A"/>
                </a:solidFill>
              </a:defRPr>
            </a:pPr>
            <a:r>
              <a:rPr sz="1700" b="1">
                <a:solidFill>
                  <a:srgbClr val="138A8A"/>
                </a:solidFill>
              </a:rPr>
              <a:t>FACE-TO-FACE</a:t>
            </a:r>
          </a:p>
        </p:txBody>
      </p:sp>
      <p:sp>
        <p:nvSpPr>
          <p:cNvPr id="10" name="Rectangle 9">
            <a:extLst>
              <a:ext uri="{FF2B5EF4-FFF2-40B4-BE49-F238E27FC236}">
                <a16:creationId xmlns:a16="http://schemas.microsoft.com/office/drawing/2014/main" id="{5359857E-9AA4-4922-80F2-5DB2503F082D}"/>
              </a:ext>
            </a:extLst>
          </p:cNvPr>
          <p:cNvSpPr>
            <a:spLocks noGrp="1"/>
          </p:cNvSpPr>
          <p:nvPr/>
        </p:nvSpPr>
        <p:spPr>
          <a:xfrm>
            <a:off x="7524750" y="1447800"/>
            <a:ext cx="3429000" cy="361950"/>
          </a:xfrm>
          <a:prstGeom prst="rect">
            <a:avLst/>
          </a:prstGeom>
          <a:noFill/>
          <a:ln w="0">
            <a:noFill/>
            <a:prstDash val="solid"/>
          </a:ln>
        </p:spPr>
        <p:txBody>
          <a:bodyPr anchor="ctr"/>
          <a:lstStyle/>
          <a:p>
            <a:pPr algn="l">
              <a:buNone/>
              <a:defRPr sz="1700" b="1">
                <a:solidFill>
                  <a:srgbClr val="8AAE3F"/>
                </a:solidFill>
              </a:defRPr>
            </a:pPr>
            <a:r>
              <a:rPr sz="1700" b="1">
                <a:solidFill>
                  <a:srgbClr val="8AAE3F"/>
                </a:solidFill>
              </a:rPr>
              <a:t>VIRTUAL</a:t>
            </a:r>
          </a:p>
        </p:txBody>
      </p:sp>
      <p:sp>
        <p:nvSpPr>
          <p:cNvPr id="11" name="Rectangle: Rounded Corners 10">
            <a:extLst>
              <a:ext uri="{FF2B5EF4-FFF2-40B4-BE49-F238E27FC236}">
                <a16:creationId xmlns:a16="http://schemas.microsoft.com/office/drawing/2014/main" id="{524C4BC0-3285-4C27-A18D-7CD32F279759}"/>
              </a:ext>
            </a:extLst>
          </p:cNvPr>
          <p:cNvSpPr>
            <a:spLocks noGrp="1"/>
          </p:cNvSpPr>
          <p:nvPr/>
        </p:nvSpPr>
        <p:spPr>
          <a:xfrm>
            <a:off x="609600" y="1876425"/>
            <a:ext cx="10972800" cy="552450"/>
          </a:xfrm>
          <a:prstGeom prst="roundRect">
            <a:avLst>
              <a:gd name="adj" fmla="val 20690"/>
            </a:avLst>
          </a:prstGeom>
          <a:solidFill>
            <a:srgbClr val="EAF3F8"/>
          </a:solidFill>
          <a:ln w="9525">
            <a:solidFill>
              <a:srgbClr val="D7DEE6"/>
            </a:solidFill>
            <a:prstDash val="solid"/>
          </a:ln>
        </p:spPr>
        <p:txBody>
          <a:bodyPr/>
          <a:lstStyle/>
          <a:p>
            <a:endParaRPr/>
          </a:p>
        </p:txBody>
      </p:sp>
      <p:sp>
        <p:nvSpPr>
          <p:cNvPr id="12" name="Rectangle 11">
            <a:extLst>
              <a:ext uri="{FF2B5EF4-FFF2-40B4-BE49-F238E27FC236}">
                <a16:creationId xmlns:a16="http://schemas.microsoft.com/office/drawing/2014/main" id="{947D9A49-795E-4636-B02F-FCBE674B663F}"/>
              </a:ext>
            </a:extLst>
          </p:cNvPr>
          <p:cNvSpPr>
            <a:spLocks noGrp="1"/>
          </p:cNvSpPr>
          <p:nvPr/>
        </p:nvSpPr>
        <p:spPr>
          <a:xfrm>
            <a:off x="762000" y="1924050"/>
            <a:ext cx="2095500" cy="438150"/>
          </a:xfrm>
          <a:prstGeom prst="rect">
            <a:avLst/>
          </a:prstGeom>
          <a:noFill/>
          <a:ln w="0">
            <a:noFill/>
            <a:prstDash val="solid"/>
          </a:ln>
        </p:spPr>
        <p:txBody>
          <a:bodyPr anchor="ctr"/>
          <a:lstStyle/>
          <a:p>
            <a:pPr algn="l">
              <a:buNone/>
              <a:defRPr sz="1625" b="1">
                <a:solidFill>
                  <a:srgbClr val="334047"/>
                </a:solidFill>
              </a:defRPr>
            </a:pPr>
            <a:r>
              <a:rPr sz="1625" b="1">
                <a:solidFill>
                  <a:srgbClr val="334047"/>
                </a:solidFill>
              </a:rPr>
              <a:t>Access</a:t>
            </a:r>
          </a:p>
        </p:txBody>
      </p:sp>
      <p:sp>
        <p:nvSpPr>
          <p:cNvPr id="13" name="Rectangle 12">
            <a:extLst>
              <a:ext uri="{FF2B5EF4-FFF2-40B4-BE49-F238E27FC236}">
                <a16:creationId xmlns:a16="http://schemas.microsoft.com/office/drawing/2014/main" id="{6AD2AAF0-7A2B-43C9-AE68-77051C47C7AC}"/>
              </a:ext>
            </a:extLst>
          </p:cNvPr>
          <p:cNvSpPr>
            <a:spLocks noGrp="1"/>
          </p:cNvSpPr>
          <p:nvPr/>
        </p:nvSpPr>
        <p:spPr>
          <a:xfrm>
            <a:off x="3143250" y="1924050"/>
            <a:ext cx="361950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Travel and location barriers</a:t>
            </a:r>
            <a:r>
              <a:rPr lang="en-GB" sz="1625" b="0" dirty="0">
                <a:solidFill>
                  <a:srgbClr val="344047"/>
                </a:solidFill>
              </a:rPr>
              <a:t>.</a:t>
            </a:r>
            <a:endParaRPr sz="1625" b="0" dirty="0">
              <a:solidFill>
                <a:srgbClr val="344047"/>
              </a:solidFill>
            </a:endParaRPr>
          </a:p>
        </p:txBody>
      </p:sp>
      <p:sp>
        <p:nvSpPr>
          <p:cNvPr id="14" name="Rectangle 13">
            <a:extLst>
              <a:ext uri="{FF2B5EF4-FFF2-40B4-BE49-F238E27FC236}">
                <a16:creationId xmlns:a16="http://schemas.microsoft.com/office/drawing/2014/main" id="{1B7452BA-0246-4D0C-B801-55B7AE3F18E9}"/>
              </a:ext>
            </a:extLst>
          </p:cNvPr>
          <p:cNvSpPr>
            <a:spLocks noGrp="1"/>
          </p:cNvSpPr>
          <p:nvPr/>
        </p:nvSpPr>
        <p:spPr>
          <a:xfrm>
            <a:off x="7429500" y="1924050"/>
            <a:ext cx="371475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Easy for wider UK talent</a:t>
            </a:r>
            <a:r>
              <a:rPr lang="en-GB" sz="1625" b="0" dirty="0">
                <a:solidFill>
                  <a:srgbClr val="344047"/>
                </a:solidFill>
              </a:rPr>
              <a:t>.</a:t>
            </a:r>
            <a:endParaRPr sz="1625" b="0" dirty="0">
              <a:solidFill>
                <a:srgbClr val="344047"/>
              </a:solidFill>
            </a:endParaRPr>
          </a:p>
        </p:txBody>
      </p:sp>
      <p:sp>
        <p:nvSpPr>
          <p:cNvPr id="15" name="Rectangle: Rounded Corners 14">
            <a:extLst>
              <a:ext uri="{FF2B5EF4-FFF2-40B4-BE49-F238E27FC236}">
                <a16:creationId xmlns:a16="http://schemas.microsoft.com/office/drawing/2014/main" id="{2258C260-71B8-4FF9-A252-6BCDE0A10E85}"/>
              </a:ext>
            </a:extLst>
          </p:cNvPr>
          <p:cNvSpPr>
            <a:spLocks noGrp="1"/>
          </p:cNvSpPr>
          <p:nvPr/>
        </p:nvSpPr>
        <p:spPr>
          <a:xfrm>
            <a:off x="609600" y="2543175"/>
            <a:ext cx="10972800" cy="552450"/>
          </a:xfrm>
          <a:prstGeom prst="roundRect">
            <a:avLst>
              <a:gd name="adj" fmla="val 20690"/>
            </a:avLst>
          </a:prstGeom>
          <a:solidFill>
            <a:srgbClr val="FFFFFF"/>
          </a:solidFill>
          <a:ln w="9525">
            <a:solidFill>
              <a:srgbClr val="D7DEE6"/>
            </a:solidFill>
            <a:prstDash val="solid"/>
          </a:ln>
        </p:spPr>
        <p:txBody>
          <a:bodyPr/>
          <a:lstStyle/>
          <a:p>
            <a:endParaRPr/>
          </a:p>
        </p:txBody>
      </p:sp>
      <p:sp>
        <p:nvSpPr>
          <p:cNvPr id="16" name="Rectangle 15">
            <a:extLst>
              <a:ext uri="{FF2B5EF4-FFF2-40B4-BE49-F238E27FC236}">
                <a16:creationId xmlns:a16="http://schemas.microsoft.com/office/drawing/2014/main" id="{AE43212B-FA45-4F39-BEA8-340F259405AB}"/>
              </a:ext>
            </a:extLst>
          </p:cNvPr>
          <p:cNvSpPr>
            <a:spLocks noGrp="1"/>
          </p:cNvSpPr>
          <p:nvPr/>
        </p:nvSpPr>
        <p:spPr>
          <a:xfrm>
            <a:off x="762000" y="2590800"/>
            <a:ext cx="2095500" cy="438150"/>
          </a:xfrm>
          <a:prstGeom prst="rect">
            <a:avLst/>
          </a:prstGeom>
          <a:noFill/>
          <a:ln w="0">
            <a:noFill/>
            <a:prstDash val="solid"/>
          </a:ln>
        </p:spPr>
        <p:txBody>
          <a:bodyPr anchor="ctr"/>
          <a:lstStyle/>
          <a:p>
            <a:pPr algn="l">
              <a:buNone/>
              <a:defRPr sz="1625" b="1">
                <a:solidFill>
                  <a:srgbClr val="334047"/>
                </a:solidFill>
              </a:defRPr>
            </a:pPr>
            <a:r>
              <a:rPr sz="1625" b="1">
                <a:solidFill>
                  <a:srgbClr val="334047"/>
                </a:solidFill>
              </a:rPr>
              <a:t>Connection</a:t>
            </a:r>
          </a:p>
        </p:txBody>
      </p:sp>
      <p:sp>
        <p:nvSpPr>
          <p:cNvPr id="17" name="Rectangle 16">
            <a:extLst>
              <a:ext uri="{FF2B5EF4-FFF2-40B4-BE49-F238E27FC236}">
                <a16:creationId xmlns:a16="http://schemas.microsoft.com/office/drawing/2014/main" id="{DA8F9499-A500-4470-BFF5-553F76B399A5}"/>
              </a:ext>
            </a:extLst>
          </p:cNvPr>
          <p:cNvSpPr>
            <a:spLocks noGrp="1"/>
          </p:cNvSpPr>
          <p:nvPr/>
        </p:nvSpPr>
        <p:spPr>
          <a:xfrm>
            <a:off x="3143250" y="2590800"/>
            <a:ext cx="361950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Natural conversation and office view</a:t>
            </a:r>
            <a:r>
              <a:rPr lang="en-GB" sz="1625" b="0" dirty="0">
                <a:solidFill>
                  <a:srgbClr val="344047"/>
                </a:solidFill>
              </a:rPr>
              <a:t>.</a:t>
            </a:r>
            <a:endParaRPr sz="1625" b="0" dirty="0">
              <a:solidFill>
                <a:srgbClr val="344047"/>
              </a:solidFill>
            </a:endParaRPr>
          </a:p>
        </p:txBody>
      </p:sp>
      <p:sp>
        <p:nvSpPr>
          <p:cNvPr id="18" name="Rectangle 17">
            <a:extLst>
              <a:ext uri="{FF2B5EF4-FFF2-40B4-BE49-F238E27FC236}">
                <a16:creationId xmlns:a16="http://schemas.microsoft.com/office/drawing/2014/main" id="{5C9411A7-1ABC-44A7-86A8-6F1AAAB8B7C3}"/>
              </a:ext>
            </a:extLst>
          </p:cNvPr>
          <p:cNvSpPr>
            <a:spLocks noGrp="1"/>
          </p:cNvSpPr>
          <p:nvPr/>
        </p:nvSpPr>
        <p:spPr>
          <a:xfrm>
            <a:off x="7429500" y="2590800"/>
            <a:ext cx="371475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Less personal; screen fatigue</a:t>
            </a:r>
            <a:r>
              <a:rPr lang="en-GB" sz="1625" b="0" dirty="0">
                <a:solidFill>
                  <a:srgbClr val="344047"/>
                </a:solidFill>
              </a:rPr>
              <a:t>.</a:t>
            </a:r>
            <a:endParaRPr sz="1625" b="0" dirty="0">
              <a:solidFill>
                <a:srgbClr val="344047"/>
              </a:solidFill>
            </a:endParaRPr>
          </a:p>
        </p:txBody>
      </p:sp>
      <p:sp>
        <p:nvSpPr>
          <p:cNvPr id="19" name="Rectangle: Rounded Corners 18">
            <a:extLst>
              <a:ext uri="{FF2B5EF4-FFF2-40B4-BE49-F238E27FC236}">
                <a16:creationId xmlns:a16="http://schemas.microsoft.com/office/drawing/2014/main" id="{2F8E79C6-B6BB-4C6F-9F1A-A083BBDAF39C}"/>
              </a:ext>
            </a:extLst>
          </p:cNvPr>
          <p:cNvSpPr>
            <a:spLocks noGrp="1"/>
          </p:cNvSpPr>
          <p:nvPr/>
        </p:nvSpPr>
        <p:spPr>
          <a:xfrm>
            <a:off x="609600" y="3209925"/>
            <a:ext cx="10972800" cy="552450"/>
          </a:xfrm>
          <a:prstGeom prst="roundRect">
            <a:avLst>
              <a:gd name="adj" fmla="val 20690"/>
            </a:avLst>
          </a:prstGeom>
          <a:solidFill>
            <a:srgbClr val="EAF3F8"/>
          </a:solidFill>
          <a:ln w="9525">
            <a:solidFill>
              <a:srgbClr val="D7DEE6"/>
            </a:solidFill>
            <a:prstDash val="solid"/>
          </a:ln>
        </p:spPr>
        <p:txBody>
          <a:bodyPr/>
          <a:lstStyle/>
          <a:p>
            <a:endParaRPr/>
          </a:p>
        </p:txBody>
      </p:sp>
      <p:sp>
        <p:nvSpPr>
          <p:cNvPr id="20" name="Rectangle 19">
            <a:extLst>
              <a:ext uri="{FF2B5EF4-FFF2-40B4-BE49-F238E27FC236}">
                <a16:creationId xmlns:a16="http://schemas.microsoft.com/office/drawing/2014/main" id="{5DE0309A-3C65-4620-A58F-BEA266DC30F8}"/>
              </a:ext>
            </a:extLst>
          </p:cNvPr>
          <p:cNvSpPr>
            <a:spLocks noGrp="1"/>
          </p:cNvSpPr>
          <p:nvPr/>
        </p:nvSpPr>
        <p:spPr>
          <a:xfrm>
            <a:off x="762000" y="3257550"/>
            <a:ext cx="2095500" cy="438150"/>
          </a:xfrm>
          <a:prstGeom prst="rect">
            <a:avLst/>
          </a:prstGeom>
          <a:noFill/>
          <a:ln w="0">
            <a:noFill/>
            <a:prstDash val="solid"/>
          </a:ln>
        </p:spPr>
        <p:txBody>
          <a:bodyPr anchor="ctr"/>
          <a:lstStyle/>
          <a:p>
            <a:pPr algn="l">
              <a:buNone/>
              <a:defRPr sz="1625" b="1">
                <a:solidFill>
                  <a:srgbClr val="334047"/>
                </a:solidFill>
              </a:defRPr>
            </a:pPr>
            <a:r>
              <a:rPr sz="1625" b="1">
                <a:solidFill>
                  <a:srgbClr val="334047"/>
                </a:solidFill>
              </a:rPr>
              <a:t>Cost &amp; speed</a:t>
            </a:r>
          </a:p>
        </p:txBody>
      </p:sp>
      <p:sp>
        <p:nvSpPr>
          <p:cNvPr id="21" name="Rectangle 20">
            <a:extLst>
              <a:ext uri="{FF2B5EF4-FFF2-40B4-BE49-F238E27FC236}">
                <a16:creationId xmlns:a16="http://schemas.microsoft.com/office/drawing/2014/main" id="{28D7B3FF-9157-429E-B88F-0FA1EA3FA924}"/>
              </a:ext>
            </a:extLst>
          </p:cNvPr>
          <p:cNvSpPr>
            <a:spLocks noGrp="1"/>
          </p:cNvSpPr>
          <p:nvPr/>
        </p:nvSpPr>
        <p:spPr>
          <a:xfrm>
            <a:off x="3143250" y="3257550"/>
            <a:ext cx="361950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More time and cost</a:t>
            </a:r>
            <a:r>
              <a:rPr lang="en-GB" sz="1625" b="0" dirty="0">
                <a:solidFill>
                  <a:srgbClr val="344047"/>
                </a:solidFill>
              </a:rPr>
              <a:t>.</a:t>
            </a:r>
            <a:endParaRPr sz="1625" b="0" dirty="0">
              <a:solidFill>
                <a:srgbClr val="344047"/>
              </a:solidFill>
            </a:endParaRPr>
          </a:p>
        </p:txBody>
      </p:sp>
      <p:sp>
        <p:nvSpPr>
          <p:cNvPr id="22" name="Rectangle 21">
            <a:extLst>
              <a:ext uri="{FF2B5EF4-FFF2-40B4-BE49-F238E27FC236}">
                <a16:creationId xmlns:a16="http://schemas.microsoft.com/office/drawing/2014/main" id="{CEE9BDBA-0A1E-4199-AD9D-9B4A9C279099}"/>
              </a:ext>
            </a:extLst>
          </p:cNvPr>
          <p:cNvSpPr>
            <a:spLocks noGrp="1"/>
          </p:cNvSpPr>
          <p:nvPr/>
        </p:nvSpPr>
        <p:spPr>
          <a:xfrm>
            <a:off x="7429500" y="3257550"/>
            <a:ext cx="371475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Faster scheduling; lower cost</a:t>
            </a:r>
            <a:r>
              <a:rPr lang="en-GB" sz="1625" b="0" dirty="0">
                <a:solidFill>
                  <a:srgbClr val="344047"/>
                </a:solidFill>
              </a:rPr>
              <a:t>.</a:t>
            </a:r>
            <a:endParaRPr sz="1625" b="0" dirty="0">
              <a:solidFill>
                <a:srgbClr val="344047"/>
              </a:solidFill>
            </a:endParaRPr>
          </a:p>
        </p:txBody>
      </p:sp>
      <p:sp>
        <p:nvSpPr>
          <p:cNvPr id="23" name="Rectangle: Rounded Corners 22">
            <a:extLst>
              <a:ext uri="{FF2B5EF4-FFF2-40B4-BE49-F238E27FC236}">
                <a16:creationId xmlns:a16="http://schemas.microsoft.com/office/drawing/2014/main" id="{EB83CD3C-0727-460D-9959-D0A10FA82DEB}"/>
              </a:ext>
            </a:extLst>
          </p:cNvPr>
          <p:cNvSpPr>
            <a:spLocks noGrp="1"/>
          </p:cNvSpPr>
          <p:nvPr/>
        </p:nvSpPr>
        <p:spPr>
          <a:xfrm>
            <a:off x="609600" y="3876675"/>
            <a:ext cx="10972800" cy="552450"/>
          </a:xfrm>
          <a:prstGeom prst="roundRect">
            <a:avLst>
              <a:gd name="adj" fmla="val 20690"/>
            </a:avLst>
          </a:prstGeom>
          <a:solidFill>
            <a:srgbClr val="FFFFFF"/>
          </a:solidFill>
          <a:ln w="9525">
            <a:solidFill>
              <a:srgbClr val="D7DEE6"/>
            </a:solidFill>
            <a:prstDash val="solid"/>
          </a:ln>
        </p:spPr>
        <p:txBody>
          <a:bodyPr/>
          <a:lstStyle/>
          <a:p>
            <a:endParaRPr/>
          </a:p>
        </p:txBody>
      </p:sp>
      <p:sp>
        <p:nvSpPr>
          <p:cNvPr id="24" name="Rectangle 23">
            <a:extLst>
              <a:ext uri="{FF2B5EF4-FFF2-40B4-BE49-F238E27FC236}">
                <a16:creationId xmlns:a16="http://schemas.microsoft.com/office/drawing/2014/main" id="{E13D6009-F58B-434E-9025-011785116E92}"/>
              </a:ext>
            </a:extLst>
          </p:cNvPr>
          <p:cNvSpPr>
            <a:spLocks noGrp="1"/>
          </p:cNvSpPr>
          <p:nvPr/>
        </p:nvSpPr>
        <p:spPr>
          <a:xfrm>
            <a:off x="762000" y="3924300"/>
            <a:ext cx="2095500" cy="438150"/>
          </a:xfrm>
          <a:prstGeom prst="rect">
            <a:avLst/>
          </a:prstGeom>
          <a:noFill/>
          <a:ln w="0">
            <a:noFill/>
            <a:prstDash val="solid"/>
          </a:ln>
        </p:spPr>
        <p:txBody>
          <a:bodyPr anchor="ctr"/>
          <a:lstStyle/>
          <a:p>
            <a:pPr algn="l">
              <a:buNone/>
              <a:defRPr sz="1625" b="1">
                <a:solidFill>
                  <a:srgbClr val="334047"/>
                </a:solidFill>
              </a:defRPr>
            </a:pPr>
            <a:r>
              <a:rPr sz="1625" b="1">
                <a:solidFill>
                  <a:srgbClr val="334047"/>
                </a:solidFill>
              </a:rPr>
              <a:t>Technology</a:t>
            </a:r>
          </a:p>
        </p:txBody>
      </p:sp>
      <p:sp>
        <p:nvSpPr>
          <p:cNvPr id="25" name="Rectangle 24">
            <a:extLst>
              <a:ext uri="{FF2B5EF4-FFF2-40B4-BE49-F238E27FC236}">
                <a16:creationId xmlns:a16="http://schemas.microsoft.com/office/drawing/2014/main" id="{2E834D74-FE97-4574-835A-371634A2D51B}"/>
              </a:ext>
            </a:extLst>
          </p:cNvPr>
          <p:cNvSpPr>
            <a:spLocks noGrp="1"/>
          </p:cNvSpPr>
          <p:nvPr/>
        </p:nvSpPr>
        <p:spPr>
          <a:xfrm>
            <a:off x="3143250" y="3924300"/>
            <a:ext cx="361950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Few technical problems</a:t>
            </a:r>
            <a:r>
              <a:rPr lang="en-GB" sz="1625" b="0" dirty="0">
                <a:solidFill>
                  <a:srgbClr val="344047"/>
                </a:solidFill>
              </a:rPr>
              <a:t>.</a:t>
            </a:r>
            <a:endParaRPr sz="1625" b="0" dirty="0">
              <a:solidFill>
                <a:srgbClr val="344047"/>
              </a:solidFill>
            </a:endParaRPr>
          </a:p>
        </p:txBody>
      </p:sp>
      <p:sp>
        <p:nvSpPr>
          <p:cNvPr id="26" name="Rectangle 25">
            <a:extLst>
              <a:ext uri="{FF2B5EF4-FFF2-40B4-BE49-F238E27FC236}">
                <a16:creationId xmlns:a16="http://schemas.microsoft.com/office/drawing/2014/main" id="{2F7E4CFB-94CE-4D80-BD0B-9CAFBDB0F495}"/>
              </a:ext>
            </a:extLst>
          </p:cNvPr>
          <p:cNvSpPr>
            <a:spLocks noGrp="1"/>
          </p:cNvSpPr>
          <p:nvPr/>
        </p:nvSpPr>
        <p:spPr>
          <a:xfrm>
            <a:off x="7429500" y="3924300"/>
            <a:ext cx="371475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Internet, sound and privacy risks</a:t>
            </a:r>
            <a:r>
              <a:rPr lang="en-GB" sz="1625" b="0" dirty="0">
                <a:solidFill>
                  <a:srgbClr val="344047"/>
                </a:solidFill>
              </a:rPr>
              <a:t>.</a:t>
            </a:r>
            <a:endParaRPr sz="1625" b="0" dirty="0">
              <a:solidFill>
                <a:srgbClr val="344047"/>
              </a:solidFill>
            </a:endParaRPr>
          </a:p>
        </p:txBody>
      </p:sp>
      <p:sp>
        <p:nvSpPr>
          <p:cNvPr id="27" name="Rectangle: Rounded Corners 26">
            <a:extLst>
              <a:ext uri="{FF2B5EF4-FFF2-40B4-BE49-F238E27FC236}">
                <a16:creationId xmlns:a16="http://schemas.microsoft.com/office/drawing/2014/main" id="{58153CA6-6796-4916-8943-D4CA197FCEFF}"/>
              </a:ext>
            </a:extLst>
          </p:cNvPr>
          <p:cNvSpPr>
            <a:spLocks noGrp="1"/>
          </p:cNvSpPr>
          <p:nvPr/>
        </p:nvSpPr>
        <p:spPr>
          <a:xfrm>
            <a:off x="609600" y="4543425"/>
            <a:ext cx="10972800" cy="552450"/>
          </a:xfrm>
          <a:prstGeom prst="roundRect">
            <a:avLst>
              <a:gd name="adj" fmla="val 20690"/>
            </a:avLst>
          </a:prstGeom>
          <a:solidFill>
            <a:srgbClr val="EAF3F8"/>
          </a:solidFill>
          <a:ln w="9525">
            <a:solidFill>
              <a:srgbClr val="D7DEE6"/>
            </a:solidFill>
            <a:prstDash val="solid"/>
          </a:ln>
        </p:spPr>
        <p:txBody>
          <a:bodyPr/>
          <a:lstStyle/>
          <a:p>
            <a:endParaRPr/>
          </a:p>
        </p:txBody>
      </p:sp>
      <p:sp>
        <p:nvSpPr>
          <p:cNvPr id="28" name="Rectangle 27">
            <a:extLst>
              <a:ext uri="{FF2B5EF4-FFF2-40B4-BE49-F238E27FC236}">
                <a16:creationId xmlns:a16="http://schemas.microsoft.com/office/drawing/2014/main" id="{606E2F6D-BC32-46D1-B493-05C077A08F44}"/>
              </a:ext>
            </a:extLst>
          </p:cNvPr>
          <p:cNvSpPr>
            <a:spLocks noGrp="1"/>
          </p:cNvSpPr>
          <p:nvPr/>
        </p:nvSpPr>
        <p:spPr>
          <a:xfrm>
            <a:off x="762000" y="4591050"/>
            <a:ext cx="2095500" cy="438150"/>
          </a:xfrm>
          <a:prstGeom prst="rect">
            <a:avLst/>
          </a:prstGeom>
          <a:noFill/>
          <a:ln w="0">
            <a:noFill/>
            <a:prstDash val="solid"/>
          </a:ln>
        </p:spPr>
        <p:txBody>
          <a:bodyPr anchor="ctr"/>
          <a:lstStyle/>
          <a:p>
            <a:pPr algn="l">
              <a:buNone/>
              <a:defRPr sz="1625" b="1">
                <a:solidFill>
                  <a:srgbClr val="334047"/>
                </a:solidFill>
              </a:defRPr>
            </a:pPr>
            <a:r>
              <a:rPr sz="1625" b="1">
                <a:solidFill>
                  <a:srgbClr val="334047"/>
                </a:solidFill>
              </a:rPr>
              <a:t>Role fit</a:t>
            </a:r>
          </a:p>
        </p:txBody>
      </p:sp>
      <p:sp>
        <p:nvSpPr>
          <p:cNvPr id="29" name="Rectangle 28">
            <a:extLst>
              <a:ext uri="{FF2B5EF4-FFF2-40B4-BE49-F238E27FC236}">
                <a16:creationId xmlns:a16="http://schemas.microsoft.com/office/drawing/2014/main" id="{3E5F2AD5-7623-4E02-8307-D9AF11515B22}"/>
              </a:ext>
            </a:extLst>
          </p:cNvPr>
          <p:cNvSpPr>
            <a:spLocks noGrp="1"/>
          </p:cNvSpPr>
          <p:nvPr/>
        </p:nvSpPr>
        <p:spPr>
          <a:xfrm>
            <a:off x="3143250" y="4591050"/>
            <a:ext cx="361950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Useful for senior final stage</a:t>
            </a:r>
            <a:r>
              <a:rPr lang="en-GB" sz="1625" b="0" dirty="0">
                <a:solidFill>
                  <a:srgbClr val="344047"/>
                </a:solidFill>
              </a:rPr>
              <a:t>.</a:t>
            </a:r>
            <a:endParaRPr sz="1625" b="0" dirty="0">
              <a:solidFill>
                <a:srgbClr val="344047"/>
              </a:solidFill>
            </a:endParaRPr>
          </a:p>
        </p:txBody>
      </p:sp>
      <p:sp>
        <p:nvSpPr>
          <p:cNvPr id="30" name="Rectangle 29">
            <a:extLst>
              <a:ext uri="{FF2B5EF4-FFF2-40B4-BE49-F238E27FC236}">
                <a16:creationId xmlns:a16="http://schemas.microsoft.com/office/drawing/2014/main" id="{10590606-EB95-40F7-8030-CF96D3FDDBA9}"/>
              </a:ext>
            </a:extLst>
          </p:cNvPr>
          <p:cNvSpPr>
            <a:spLocks noGrp="1"/>
          </p:cNvSpPr>
          <p:nvPr/>
        </p:nvSpPr>
        <p:spPr>
          <a:xfrm>
            <a:off x="7429500" y="4591050"/>
            <a:ext cx="371475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Good for digital and first stage</a:t>
            </a:r>
            <a:r>
              <a:rPr lang="en-GB" sz="1625" b="0" dirty="0">
                <a:solidFill>
                  <a:srgbClr val="344047"/>
                </a:solidFill>
              </a:rPr>
              <a:t>.</a:t>
            </a:r>
            <a:endParaRPr sz="1625" b="0" dirty="0">
              <a:solidFill>
                <a:srgbClr val="344047"/>
              </a:solidFill>
            </a:endParaRPr>
          </a:p>
        </p:txBody>
      </p:sp>
      <p:sp>
        <p:nvSpPr>
          <p:cNvPr id="31" name="Rectangle: Rounded Corners 30">
            <a:extLst>
              <a:ext uri="{FF2B5EF4-FFF2-40B4-BE49-F238E27FC236}">
                <a16:creationId xmlns:a16="http://schemas.microsoft.com/office/drawing/2014/main" id="{473298B3-3EEF-46BD-BCE6-A7C75D94E26B}"/>
              </a:ext>
            </a:extLst>
          </p:cNvPr>
          <p:cNvSpPr>
            <a:spLocks noGrp="1"/>
          </p:cNvSpPr>
          <p:nvPr/>
        </p:nvSpPr>
        <p:spPr>
          <a:xfrm>
            <a:off x="609600" y="5210175"/>
            <a:ext cx="10972800" cy="552450"/>
          </a:xfrm>
          <a:prstGeom prst="roundRect">
            <a:avLst>
              <a:gd name="adj" fmla="val 20690"/>
            </a:avLst>
          </a:prstGeom>
          <a:solidFill>
            <a:srgbClr val="FFFFFF"/>
          </a:solidFill>
          <a:ln w="9525">
            <a:solidFill>
              <a:srgbClr val="D7DEE6"/>
            </a:solidFill>
            <a:prstDash val="solid"/>
          </a:ln>
        </p:spPr>
        <p:txBody>
          <a:bodyPr/>
          <a:lstStyle/>
          <a:p>
            <a:endParaRPr/>
          </a:p>
        </p:txBody>
      </p:sp>
      <p:sp>
        <p:nvSpPr>
          <p:cNvPr id="32" name="Rectangle 31">
            <a:extLst>
              <a:ext uri="{FF2B5EF4-FFF2-40B4-BE49-F238E27FC236}">
                <a16:creationId xmlns:a16="http://schemas.microsoft.com/office/drawing/2014/main" id="{1123EC69-E96B-43FD-A26E-0D9CB5660C2B}"/>
              </a:ext>
            </a:extLst>
          </p:cNvPr>
          <p:cNvSpPr>
            <a:spLocks noGrp="1"/>
          </p:cNvSpPr>
          <p:nvPr/>
        </p:nvSpPr>
        <p:spPr>
          <a:xfrm>
            <a:off x="762000" y="5257800"/>
            <a:ext cx="2095500" cy="438150"/>
          </a:xfrm>
          <a:prstGeom prst="rect">
            <a:avLst/>
          </a:prstGeom>
          <a:noFill/>
          <a:ln w="0">
            <a:noFill/>
            <a:prstDash val="solid"/>
          </a:ln>
        </p:spPr>
        <p:txBody>
          <a:bodyPr anchor="ctr"/>
          <a:lstStyle/>
          <a:p>
            <a:pPr algn="l">
              <a:buNone/>
              <a:defRPr sz="1625" b="1">
                <a:solidFill>
                  <a:srgbClr val="334047"/>
                </a:solidFill>
              </a:defRPr>
            </a:pPr>
            <a:r>
              <a:rPr sz="1625" b="1">
                <a:solidFill>
                  <a:srgbClr val="334047"/>
                </a:solidFill>
              </a:rPr>
              <a:t>Fairness</a:t>
            </a:r>
          </a:p>
        </p:txBody>
      </p:sp>
      <p:sp>
        <p:nvSpPr>
          <p:cNvPr id="33" name="Rectangle 32">
            <a:extLst>
              <a:ext uri="{FF2B5EF4-FFF2-40B4-BE49-F238E27FC236}">
                <a16:creationId xmlns:a16="http://schemas.microsoft.com/office/drawing/2014/main" id="{52565B99-52C9-4719-B123-4E7B9AEFA000}"/>
              </a:ext>
            </a:extLst>
          </p:cNvPr>
          <p:cNvSpPr>
            <a:spLocks noGrp="1"/>
          </p:cNvSpPr>
          <p:nvPr/>
        </p:nvSpPr>
        <p:spPr>
          <a:xfrm>
            <a:off x="3143250" y="5257800"/>
            <a:ext cx="361950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Physical access must be planned</a:t>
            </a:r>
            <a:r>
              <a:rPr lang="en-GB" sz="1625" b="0" dirty="0">
                <a:solidFill>
                  <a:srgbClr val="344047"/>
                </a:solidFill>
              </a:rPr>
              <a:t>.</a:t>
            </a:r>
            <a:endParaRPr sz="1625" b="0" dirty="0">
              <a:solidFill>
                <a:srgbClr val="344047"/>
              </a:solidFill>
            </a:endParaRPr>
          </a:p>
        </p:txBody>
      </p:sp>
      <p:sp>
        <p:nvSpPr>
          <p:cNvPr id="34" name="Rectangle 33">
            <a:extLst>
              <a:ext uri="{FF2B5EF4-FFF2-40B4-BE49-F238E27FC236}">
                <a16:creationId xmlns:a16="http://schemas.microsoft.com/office/drawing/2014/main" id="{11CC352E-5D82-48B7-824F-DBBAA6082450}"/>
              </a:ext>
            </a:extLst>
          </p:cNvPr>
          <p:cNvSpPr>
            <a:spLocks noGrp="1"/>
          </p:cNvSpPr>
          <p:nvPr/>
        </p:nvSpPr>
        <p:spPr>
          <a:xfrm>
            <a:off x="7429500" y="5257800"/>
            <a:ext cx="3714750" cy="43815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Digital access must be planned</a:t>
            </a:r>
            <a:r>
              <a:rPr lang="en-GB" sz="1625" b="0" dirty="0">
                <a:solidFill>
                  <a:srgbClr val="344047"/>
                </a:solidFill>
              </a:rPr>
              <a:t>.</a:t>
            </a:r>
            <a:endParaRPr sz="1625" b="0" dirty="0">
              <a:solidFill>
                <a:srgbClr val="344047"/>
              </a:solidFill>
            </a:endParaRPr>
          </a:p>
        </p:txBody>
      </p:sp>
    </p:spTree>
    <p:extLst>
      <p:ext uri="{BB962C8B-B14F-4D97-AF65-F5344CB8AC3E}">
        <p14:creationId xmlns:p14="http://schemas.microsoft.com/office/powerpoint/2010/main" val="1775946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33" name="Oval 32">
            <a:extLst>
              <a:ext uri="{FF2B5EF4-FFF2-40B4-BE49-F238E27FC236}">
                <a16:creationId xmlns:a16="http://schemas.microsoft.com/office/drawing/2014/main" id="{C6F6D98D-E0B2-4916-84C2-D18D9AA0ADC4}"/>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BA0406B8-7224-418B-BE3F-DB22058E07AA}"/>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CC04C884-FC9D-4ACC-A274-38B9451A8422}"/>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75C0D35C-B8A9-445C-B3A3-27ADECD60C42}"/>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Recommended selection design: a fair hybrid</a:t>
            </a:r>
          </a:p>
        </p:txBody>
      </p:sp>
      <p:sp>
        <p:nvSpPr>
          <p:cNvPr id="6" name="Rectangle 5">
            <a:extLst>
              <a:ext uri="{FF2B5EF4-FFF2-40B4-BE49-F238E27FC236}">
                <a16:creationId xmlns:a16="http://schemas.microsoft.com/office/drawing/2014/main" id="{08C6628A-8D80-4627-835E-E3132C246B40}"/>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13</a:t>
            </a:r>
          </a:p>
        </p:txBody>
      </p:sp>
      <p:sp>
        <p:nvSpPr>
          <p:cNvPr id="7" name="Rectangle 6">
            <a:extLst>
              <a:ext uri="{FF2B5EF4-FFF2-40B4-BE49-F238E27FC236}">
                <a16:creationId xmlns:a16="http://schemas.microsoft.com/office/drawing/2014/main" id="{7A654CE5-8C66-41C7-9657-CE13F251702C}"/>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B937748D-9C56-41DA-897A-14A655582ED5}"/>
              </a:ext>
            </a:extLst>
          </p:cNvPr>
          <p:cNvSpPr>
            <a:spLocks noGrp="1"/>
          </p:cNvSpPr>
          <p:nvPr/>
        </p:nvSpPr>
        <p:spPr>
          <a:xfrm>
            <a:off x="666750" y="1809750"/>
            <a:ext cx="2381250" cy="2190750"/>
          </a:xfrm>
          <a:prstGeom prst="roundRect">
            <a:avLst>
              <a:gd name="adj" fmla="val 5217"/>
            </a:avLst>
          </a:prstGeom>
          <a:solidFill>
            <a:srgbClr val="FFFFFF"/>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C980F374-E8EC-4BB6-90AF-074A10AC4CB7}"/>
              </a:ext>
            </a:extLst>
          </p:cNvPr>
          <p:cNvSpPr>
            <a:spLocks noGrp="1"/>
          </p:cNvSpPr>
          <p:nvPr/>
        </p:nvSpPr>
        <p:spPr>
          <a:xfrm>
            <a:off x="857250" y="2000250"/>
            <a:ext cx="476250" cy="476250"/>
          </a:xfrm>
          <a:prstGeom prst="rect">
            <a:avLst/>
          </a:prstGeom>
          <a:solidFill>
            <a:srgbClr val="138A8A"/>
          </a:solidFill>
          <a:ln w="0">
            <a:noFill/>
            <a:prstDash val="solid"/>
          </a:ln>
        </p:spPr>
        <p:txBody>
          <a:bodyPr anchor="ctr"/>
          <a:lstStyle/>
          <a:p>
            <a:pPr algn="ctr">
              <a:buNone/>
              <a:defRPr sz="2600" b="1">
                <a:solidFill>
                  <a:srgbClr val="FFFFFF"/>
                </a:solidFill>
              </a:defRPr>
            </a:pPr>
            <a:r>
              <a:rPr sz="2600" b="1">
                <a:solidFill>
                  <a:srgbClr val="FFFFFF"/>
                </a:solidFill>
              </a:rPr>
              <a:t>1</a:t>
            </a:r>
          </a:p>
        </p:txBody>
      </p:sp>
      <p:sp>
        <p:nvSpPr>
          <p:cNvPr id="10" name="Rectangle 9">
            <a:extLst>
              <a:ext uri="{FF2B5EF4-FFF2-40B4-BE49-F238E27FC236}">
                <a16:creationId xmlns:a16="http://schemas.microsoft.com/office/drawing/2014/main" id="{849B6627-B690-4DE1-87CC-F45288BCB8B1}"/>
              </a:ext>
            </a:extLst>
          </p:cNvPr>
          <p:cNvSpPr>
            <a:spLocks noGrp="1"/>
          </p:cNvSpPr>
          <p:nvPr/>
        </p:nvSpPr>
        <p:spPr>
          <a:xfrm>
            <a:off x="857250" y="2714625"/>
            <a:ext cx="2000250" cy="533400"/>
          </a:xfrm>
          <a:prstGeom prst="rect">
            <a:avLst/>
          </a:prstGeom>
          <a:noFill/>
          <a:ln w="0">
            <a:noFill/>
            <a:prstDash val="solid"/>
          </a:ln>
        </p:spPr>
        <p:txBody>
          <a:bodyPr anchor="ctr"/>
          <a:lstStyle/>
          <a:p>
            <a:pPr algn="ctr">
              <a:buNone/>
              <a:defRPr sz="2075" b="1">
                <a:solidFill>
                  <a:srgbClr val="334047"/>
                </a:solidFill>
              </a:defRPr>
            </a:pPr>
            <a:r>
              <a:rPr sz="2075" b="1">
                <a:solidFill>
                  <a:srgbClr val="334047"/>
                </a:solidFill>
              </a:rPr>
              <a:t>Virtual screen</a:t>
            </a:r>
          </a:p>
        </p:txBody>
      </p:sp>
      <p:sp>
        <p:nvSpPr>
          <p:cNvPr id="11" name="Rectangle 10">
            <a:extLst>
              <a:ext uri="{FF2B5EF4-FFF2-40B4-BE49-F238E27FC236}">
                <a16:creationId xmlns:a16="http://schemas.microsoft.com/office/drawing/2014/main" id="{2C0823FB-C649-4172-926A-326B4D6B94D6}"/>
              </a:ext>
            </a:extLst>
          </p:cNvPr>
          <p:cNvSpPr>
            <a:spLocks noGrp="1"/>
          </p:cNvSpPr>
          <p:nvPr/>
        </p:nvSpPr>
        <p:spPr>
          <a:xfrm>
            <a:off x="857250" y="3352800"/>
            <a:ext cx="2000250" cy="342900"/>
          </a:xfrm>
          <a:prstGeom prst="rect">
            <a:avLst/>
          </a:prstGeom>
          <a:noFill/>
          <a:ln w="0">
            <a:noFill/>
            <a:prstDash val="solid"/>
          </a:ln>
        </p:spPr>
        <p:txBody>
          <a:bodyPr anchor="ctr"/>
          <a:lstStyle/>
          <a:p>
            <a:pPr algn="ctr">
              <a:buNone/>
              <a:defRPr sz="1625" b="0">
                <a:solidFill>
                  <a:srgbClr val="6E777A"/>
                </a:solidFill>
              </a:defRPr>
            </a:pPr>
            <a:r>
              <a:rPr sz="1625" b="0">
                <a:solidFill>
                  <a:srgbClr val="6E777A"/>
                </a:solidFill>
              </a:rPr>
              <a:t>Structured, 30 min</a:t>
            </a:r>
          </a:p>
        </p:txBody>
      </p:sp>
      <p:sp>
        <p:nvSpPr>
          <p:cNvPr id="12" name="Rectangle 11">
            <a:extLst>
              <a:ext uri="{FF2B5EF4-FFF2-40B4-BE49-F238E27FC236}">
                <a16:creationId xmlns:a16="http://schemas.microsoft.com/office/drawing/2014/main" id="{FC0BBDAD-E022-4B9A-B743-2F30D609A0E7}"/>
              </a:ext>
            </a:extLst>
          </p:cNvPr>
          <p:cNvSpPr>
            <a:spLocks noGrp="1"/>
          </p:cNvSpPr>
          <p:nvPr/>
        </p:nvSpPr>
        <p:spPr>
          <a:xfrm>
            <a:off x="3048000" y="2571750"/>
            <a:ext cx="381000" cy="571500"/>
          </a:xfrm>
          <a:prstGeom prst="rect">
            <a:avLst/>
          </a:prstGeom>
          <a:noFill/>
          <a:ln w="0">
            <a:noFill/>
            <a:prstDash val="solid"/>
          </a:ln>
        </p:spPr>
        <p:txBody>
          <a:bodyPr anchor="ctr"/>
          <a:lstStyle/>
          <a:p>
            <a:pPr algn="ctr">
              <a:buNone/>
              <a:defRPr sz="3050" b="1">
                <a:solidFill>
                  <a:srgbClr val="69C9C3"/>
                </a:solidFill>
              </a:defRPr>
            </a:pPr>
            <a:r>
              <a:rPr sz="3050" b="1">
                <a:solidFill>
                  <a:srgbClr val="69C9C3"/>
                </a:solidFill>
              </a:rPr>
              <a:t>→</a:t>
            </a:r>
          </a:p>
        </p:txBody>
      </p:sp>
      <p:sp>
        <p:nvSpPr>
          <p:cNvPr id="13" name="Rectangle: Rounded Corners 12">
            <a:extLst>
              <a:ext uri="{FF2B5EF4-FFF2-40B4-BE49-F238E27FC236}">
                <a16:creationId xmlns:a16="http://schemas.microsoft.com/office/drawing/2014/main" id="{19ABCB15-F7D2-4F49-8745-CD59F375648E}"/>
              </a:ext>
            </a:extLst>
          </p:cNvPr>
          <p:cNvSpPr>
            <a:spLocks noGrp="1"/>
          </p:cNvSpPr>
          <p:nvPr/>
        </p:nvSpPr>
        <p:spPr>
          <a:xfrm>
            <a:off x="3429000" y="1809750"/>
            <a:ext cx="2381250" cy="2190750"/>
          </a:xfrm>
          <a:prstGeom prst="roundRect">
            <a:avLst>
              <a:gd name="adj" fmla="val 5217"/>
            </a:avLst>
          </a:prstGeom>
          <a:solidFill>
            <a:srgbClr val="FFFFFF"/>
          </a:solidFill>
          <a:ln w="9525">
            <a:solidFill>
              <a:srgbClr val="D7DEE6"/>
            </a:solidFill>
            <a:prstDash val="solid"/>
          </a:ln>
        </p:spPr>
        <p:txBody>
          <a:bodyPr/>
          <a:lstStyle/>
          <a:p>
            <a:endParaRPr/>
          </a:p>
        </p:txBody>
      </p:sp>
      <p:sp>
        <p:nvSpPr>
          <p:cNvPr id="14" name="Rectangle 13">
            <a:extLst>
              <a:ext uri="{FF2B5EF4-FFF2-40B4-BE49-F238E27FC236}">
                <a16:creationId xmlns:a16="http://schemas.microsoft.com/office/drawing/2014/main" id="{AD432983-C061-419A-8339-1EE836708E26}"/>
              </a:ext>
            </a:extLst>
          </p:cNvPr>
          <p:cNvSpPr>
            <a:spLocks noGrp="1"/>
          </p:cNvSpPr>
          <p:nvPr/>
        </p:nvSpPr>
        <p:spPr>
          <a:xfrm>
            <a:off x="3619500" y="2000250"/>
            <a:ext cx="476250" cy="476250"/>
          </a:xfrm>
          <a:prstGeom prst="rect">
            <a:avLst/>
          </a:prstGeom>
          <a:solidFill>
            <a:srgbClr val="6F9F45"/>
          </a:solidFill>
          <a:ln w="0">
            <a:noFill/>
            <a:prstDash val="solid"/>
          </a:ln>
        </p:spPr>
        <p:txBody>
          <a:bodyPr anchor="ctr"/>
          <a:lstStyle/>
          <a:p>
            <a:pPr algn="ctr">
              <a:buNone/>
              <a:defRPr sz="2600" b="1">
                <a:solidFill>
                  <a:srgbClr val="FFFFFF"/>
                </a:solidFill>
              </a:defRPr>
            </a:pPr>
            <a:r>
              <a:rPr sz="2600" b="1">
                <a:solidFill>
                  <a:srgbClr val="FFFFFF"/>
                </a:solidFill>
              </a:rPr>
              <a:t>2</a:t>
            </a:r>
          </a:p>
        </p:txBody>
      </p:sp>
      <p:sp>
        <p:nvSpPr>
          <p:cNvPr id="15" name="Rectangle 14">
            <a:extLst>
              <a:ext uri="{FF2B5EF4-FFF2-40B4-BE49-F238E27FC236}">
                <a16:creationId xmlns:a16="http://schemas.microsoft.com/office/drawing/2014/main" id="{9CBDD1B5-8E39-4949-B2D9-FF7E1779A779}"/>
              </a:ext>
            </a:extLst>
          </p:cNvPr>
          <p:cNvSpPr>
            <a:spLocks noGrp="1"/>
          </p:cNvSpPr>
          <p:nvPr/>
        </p:nvSpPr>
        <p:spPr>
          <a:xfrm>
            <a:off x="3619500" y="2714625"/>
            <a:ext cx="2000250" cy="533400"/>
          </a:xfrm>
          <a:prstGeom prst="rect">
            <a:avLst/>
          </a:prstGeom>
          <a:noFill/>
          <a:ln w="0">
            <a:noFill/>
            <a:prstDash val="solid"/>
          </a:ln>
        </p:spPr>
        <p:txBody>
          <a:bodyPr anchor="ctr"/>
          <a:lstStyle/>
          <a:p>
            <a:pPr algn="ctr">
              <a:buNone/>
              <a:defRPr sz="2075" b="1">
                <a:solidFill>
                  <a:srgbClr val="334047"/>
                </a:solidFill>
              </a:defRPr>
            </a:pPr>
            <a:r>
              <a:rPr sz="2075" b="1">
                <a:solidFill>
                  <a:srgbClr val="334047"/>
                </a:solidFill>
              </a:rPr>
              <a:t>Online task</a:t>
            </a:r>
          </a:p>
        </p:txBody>
      </p:sp>
      <p:sp>
        <p:nvSpPr>
          <p:cNvPr id="16" name="Rectangle 15">
            <a:extLst>
              <a:ext uri="{FF2B5EF4-FFF2-40B4-BE49-F238E27FC236}">
                <a16:creationId xmlns:a16="http://schemas.microsoft.com/office/drawing/2014/main" id="{63BDA909-CEEB-4A90-84CA-80D3027C2D52}"/>
              </a:ext>
            </a:extLst>
          </p:cNvPr>
          <p:cNvSpPr>
            <a:spLocks noGrp="1"/>
          </p:cNvSpPr>
          <p:nvPr/>
        </p:nvSpPr>
        <p:spPr>
          <a:xfrm>
            <a:off x="3619500" y="3352800"/>
            <a:ext cx="2000250" cy="342900"/>
          </a:xfrm>
          <a:prstGeom prst="rect">
            <a:avLst/>
          </a:prstGeom>
          <a:noFill/>
          <a:ln w="0">
            <a:noFill/>
            <a:prstDash val="solid"/>
          </a:ln>
        </p:spPr>
        <p:txBody>
          <a:bodyPr anchor="ctr"/>
          <a:lstStyle/>
          <a:p>
            <a:pPr algn="ctr">
              <a:buNone/>
              <a:defRPr sz="1625" b="0">
                <a:solidFill>
                  <a:srgbClr val="6E777A"/>
                </a:solidFill>
              </a:defRPr>
            </a:pPr>
            <a:r>
              <a:rPr sz="1625" b="0">
                <a:solidFill>
                  <a:srgbClr val="6E777A"/>
                </a:solidFill>
              </a:rPr>
              <a:t>Role-based case</a:t>
            </a:r>
          </a:p>
        </p:txBody>
      </p:sp>
      <p:sp>
        <p:nvSpPr>
          <p:cNvPr id="17" name="Rectangle 16">
            <a:extLst>
              <a:ext uri="{FF2B5EF4-FFF2-40B4-BE49-F238E27FC236}">
                <a16:creationId xmlns:a16="http://schemas.microsoft.com/office/drawing/2014/main" id="{80C01B33-0507-4E08-BF8D-987A4FE014E8}"/>
              </a:ext>
            </a:extLst>
          </p:cNvPr>
          <p:cNvSpPr>
            <a:spLocks noGrp="1"/>
          </p:cNvSpPr>
          <p:nvPr/>
        </p:nvSpPr>
        <p:spPr>
          <a:xfrm>
            <a:off x="5810250" y="2571750"/>
            <a:ext cx="381000" cy="571500"/>
          </a:xfrm>
          <a:prstGeom prst="rect">
            <a:avLst/>
          </a:prstGeom>
          <a:noFill/>
          <a:ln w="0">
            <a:noFill/>
            <a:prstDash val="solid"/>
          </a:ln>
        </p:spPr>
        <p:txBody>
          <a:bodyPr anchor="ctr"/>
          <a:lstStyle/>
          <a:p>
            <a:pPr algn="ctr">
              <a:buNone/>
              <a:defRPr sz="3050" b="1">
                <a:solidFill>
                  <a:srgbClr val="69C9C3"/>
                </a:solidFill>
              </a:defRPr>
            </a:pPr>
            <a:r>
              <a:rPr sz="3050" b="1">
                <a:solidFill>
                  <a:srgbClr val="69C9C3"/>
                </a:solidFill>
              </a:rPr>
              <a:t>→</a:t>
            </a:r>
          </a:p>
        </p:txBody>
      </p:sp>
      <p:sp>
        <p:nvSpPr>
          <p:cNvPr id="18" name="Rectangle: Rounded Corners 17">
            <a:extLst>
              <a:ext uri="{FF2B5EF4-FFF2-40B4-BE49-F238E27FC236}">
                <a16:creationId xmlns:a16="http://schemas.microsoft.com/office/drawing/2014/main" id="{6E7BCABE-2A91-4D18-8675-67671A289393}"/>
              </a:ext>
            </a:extLst>
          </p:cNvPr>
          <p:cNvSpPr>
            <a:spLocks noGrp="1"/>
          </p:cNvSpPr>
          <p:nvPr/>
        </p:nvSpPr>
        <p:spPr>
          <a:xfrm>
            <a:off x="6191250" y="1809750"/>
            <a:ext cx="2381250" cy="2190750"/>
          </a:xfrm>
          <a:prstGeom prst="roundRect">
            <a:avLst>
              <a:gd name="adj" fmla="val 5217"/>
            </a:avLst>
          </a:prstGeom>
          <a:solidFill>
            <a:srgbClr val="FFFFFF"/>
          </a:solidFill>
          <a:ln w="9525">
            <a:solidFill>
              <a:srgbClr val="D7DEE6"/>
            </a:solidFill>
            <a:prstDash val="solid"/>
          </a:ln>
        </p:spPr>
        <p:txBody>
          <a:bodyPr/>
          <a:lstStyle/>
          <a:p>
            <a:endParaRPr/>
          </a:p>
        </p:txBody>
      </p:sp>
      <p:sp>
        <p:nvSpPr>
          <p:cNvPr id="19" name="Rectangle 18">
            <a:extLst>
              <a:ext uri="{FF2B5EF4-FFF2-40B4-BE49-F238E27FC236}">
                <a16:creationId xmlns:a16="http://schemas.microsoft.com/office/drawing/2014/main" id="{39400B6D-DF71-4AEC-A457-4469A2B9F6F5}"/>
              </a:ext>
            </a:extLst>
          </p:cNvPr>
          <p:cNvSpPr>
            <a:spLocks noGrp="1"/>
          </p:cNvSpPr>
          <p:nvPr/>
        </p:nvSpPr>
        <p:spPr>
          <a:xfrm>
            <a:off x="6381750" y="2000250"/>
            <a:ext cx="476250" cy="476250"/>
          </a:xfrm>
          <a:prstGeom prst="rect">
            <a:avLst/>
          </a:prstGeom>
          <a:solidFill>
            <a:srgbClr val="8AAE3F"/>
          </a:solidFill>
          <a:ln w="0">
            <a:noFill/>
            <a:prstDash val="solid"/>
          </a:ln>
        </p:spPr>
        <p:txBody>
          <a:bodyPr anchor="ctr"/>
          <a:lstStyle/>
          <a:p>
            <a:pPr algn="ctr">
              <a:buNone/>
              <a:defRPr sz="2600" b="1">
                <a:solidFill>
                  <a:srgbClr val="FFFFFF"/>
                </a:solidFill>
              </a:defRPr>
            </a:pPr>
            <a:r>
              <a:rPr sz="2600" b="1">
                <a:solidFill>
                  <a:srgbClr val="FFFFFF"/>
                </a:solidFill>
              </a:rPr>
              <a:t>3</a:t>
            </a:r>
          </a:p>
        </p:txBody>
      </p:sp>
      <p:sp>
        <p:nvSpPr>
          <p:cNvPr id="20" name="Rectangle 19">
            <a:extLst>
              <a:ext uri="{FF2B5EF4-FFF2-40B4-BE49-F238E27FC236}">
                <a16:creationId xmlns:a16="http://schemas.microsoft.com/office/drawing/2014/main" id="{B7407B2B-FF06-4206-9C06-313BD4525F95}"/>
              </a:ext>
            </a:extLst>
          </p:cNvPr>
          <p:cNvSpPr>
            <a:spLocks noGrp="1"/>
          </p:cNvSpPr>
          <p:nvPr/>
        </p:nvSpPr>
        <p:spPr>
          <a:xfrm>
            <a:off x="6381750" y="2714625"/>
            <a:ext cx="2000250" cy="533400"/>
          </a:xfrm>
          <a:prstGeom prst="rect">
            <a:avLst/>
          </a:prstGeom>
          <a:noFill/>
          <a:ln w="0">
            <a:noFill/>
            <a:prstDash val="solid"/>
          </a:ln>
        </p:spPr>
        <p:txBody>
          <a:bodyPr anchor="ctr"/>
          <a:lstStyle/>
          <a:p>
            <a:pPr algn="ctr">
              <a:buNone/>
              <a:defRPr sz="2075" b="1">
                <a:solidFill>
                  <a:srgbClr val="334047"/>
                </a:solidFill>
              </a:defRPr>
            </a:pPr>
            <a:r>
              <a:rPr sz="2075" b="1">
                <a:solidFill>
                  <a:srgbClr val="334047"/>
                </a:solidFill>
              </a:rPr>
              <a:t>Face-to-face panel</a:t>
            </a:r>
          </a:p>
        </p:txBody>
      </p:sp>
      <p:sp>
        <p:nvSpPr>
          <p:cNvPr id="21" name="Rectangle 20">
            <a:extLst>
              <a:ext uri="{FF2B5EF4-FFF2-40B4-BE49-F238E27FC236}">
                <a16:creationId xmlns:a16="http://schemas.microsoft.com/office/drawing/2014/main" id="{D609FAFF-4CAE-41CF-A1B6-4EC5F18809EE}"/>
              </a:ext>
            </a:extLst>
          </p:cNvPr>
          <p:cNvSpPr>
            <a:spLocks noGrp="1"/>
          </p:cNvSpPr>
          <p:nvPr/>
        </p:nvSpPr>
        <p:spPr>
          <a:xfrm>
            <a:off x="6381750" y="3352800"/>
            <a:ext cx="2000250" cy="342900"/>
          </a:xfrm>
          <a:prstGeom prst="rect">
            <a:avLst/>
          </a:prstGeom>
          <a:noFill/>
          <a:ln w="0">
            <a:noFill/>
            <a:prstDash val="solid"/>
          </a:ln>
        </p:spPr>
        <p:txBody>
          <a:bodyPr anchor="ctr"/>
          <a:lstStyle/>
          <a:p>
            <a:pPr algn="ctr">
              <a:buNone/>
              <a:defRPr sz="1625" b="0">
                <a:solidFill>
                  <a:srgbClr val="6E777A"/>
                </a:solidFill>
              </a:defRPr>
            </a:pPr>
            <a:r>
              <a:rPr sz="1625" b="0">
                <a:solidFill>
                  <a:srgbClr val="6E777A"/>
                </a:solidFill>
              </a:rPr>
              <a:t>Final evidence</a:t>
            </a:r>
          </a:p>
        </p:txBody>
      </p:sp>
      <p:sp>
        <p:nvSpPr>
          <p:cNvPr id="22" name="Rectangle 21">
            <a:extLst>
              <a:ext uri="{FF2B5EF4-FFF2-40B4-BE49-F238E27FC236}">
                <a16:creationId xmlns:a16="http://schemas.microsoft.com/office/drawing/2014/main" id="{6309F02A-2C03-4E4D-B953-81365980F445}"/>
              </a:ext>
            </a:extLst>
          </p:cNvPr>
          <p:cNvSpPr>
            <a:spLocks noGrp="1"/>
          </p:cNvSpPr>
          <p:nvPr/>
        </p:nvSpPr>
        <p:spPr>
          <a:xfrm>
            <a:off x="8572500" y="2571750"/>
            <a:ext cx="381000" cy="571500"/>
          </a:xfrm>
          <a:prstGeom prst="rect">
            <a:avLst/>
          </a:prstGeom>
          <a:noFill/>
          <a:ln w="0">
            <a:noFill/>
            <a:prstDash val="solid"/>
          </a:ln>
        </p:spPr>
        <p:txBody>
          <a:bodyPr anchor="ctr"/>
          <a:lstStyle/>
          <a:p>
            <a:pPr algn="ctr">
              <a:buNone/>
              <a:defRPr sz="3050" b="1">
                <a:solidFill>
                  <a:srgbClr val="69C9C3"/>
                </a:solidFill>
              </a:defRPr>
            </a:pPr>
            <a:r>
              <a:rPr sz="3050" b="1">
                <a:solidFill>
                  <a:srgbClr val="69C9C3"/>
                </a:solidFill>
              </a:rPr>
              <a:t>→</a:t>
            </a:r>
          </a:p>
        </p:txBody>
      </p:sp>
      <p:sp>
        <p:nvSpPr>
          <p:cNvPr id="23" name="Rectangle: Rounded Corners 22">
            <a:extLst>
              <a:ext uri="{FF2B5EF4-FFF2-40B4-BE49-F238E27FC236}">
                <a16:creationId xmlns:a16="http://schemas.microsoft.com/office/drawing/2014/main" id="{2D457250-A981-47C3-B4BC-D28372134502}"/>
              </a:ext>
            </a:extLst>
          </p:cNvPr>
          <p:cNvSpPr>
            <a:spLocks noGrp="1"/>
          </p:cNvSpPr>
          <p:nvPr/>
        </p:nvSpPr>
        <p:spPr>
          <a:xfrm>
            <a:off x="8953500" y="1809750"/>
            <a:ext cx="2381250" cy="2190750"/>
          </a:xfrm>
          <a:prstGeom prst="roundRect">
            <a:avLst>
              <a:gd name="adj" fmla="val 5217"/>
            </a:avLst>
          </a:prstGeom>
          <a:solidFill>
            <a:srgbClr val="FFFFFF"/>
          </a:solidFill>
          <a:ln w="9525">
            <a:solidFill>
              <a:srgbClr val="D7DEE6"/>
            </a:solidFill>
            <a:prstDash val="solid"/>
          </a:ln>
        </p:spPr>
        <p:txBody>
          <a:bodyPr/>
          <a:lstStyle/>
          <a:p>
            <a:endParaRPr/>
          </a:p>
        </p:txBody>
      </p:sp>
      <p:sp>
        <p:nvSpPr>
          <p:cNvPr id="24" name="Rectangle 23">
            <a:extLst>
              <a:ext uri="{FF2B5EF4-FFF2-40B4-BE49-F238E27FC236}">
                <a16:creationId xmlns:a16="http://schemas.microsoft.com/office/drawing/2014/main" id="{833F262C-1412-4D71-A536-C385021DFADC}"/>
              </a:ext>
            </a:extLst>
          </p:cNvPr>
          <p:cNvSpPr>
            <a:spLocks noGrp="1"/>
          </p:cNvSpPr>
          <p:nvPr/>
        </p:nvSpPr>
        <p:spPr>
          <a:xfrm>
            <a:off x="9144000" y="2000250"/>
            <a:ext cx="476250" cy="476250"/>
          </a:xfrm>
          <a:prstGeom prst="rect">
            <a:avLst/>
          </a:prstGeom>
          <a:solidFill>
            <a:srgbClr val="334047"/>
          </a:solidFill>
          <a:ln w="0">
            <a:noFill/>
            <a:prstDash val="solid"/>
          </a:ln>
        </p:spPr>
        <p:txBody>
          <a:bodyPr anchor="ctr"/>
          <a:lstStyle/>
          <a:p>
            <a:pPr algn="ctr">
              <a:buNone/>
              <a:defRPr sz="2600" b="1">
                <a:solidFill>
                  <a:srgbClr val="FFFFFF"/>
                </a:solidFill>
              </a:defRPr>
            </a:pPr>
            <a:r>
              <a:rPr sz="2600" b="1">
                <a:solidFill>
                  <a:srgbClr val="FFFFFF"/>
                </a:solidFill>
              </a:rPr>
              <a:t>4</a:t>
            </a:r>
          </a:p>
        </p:txBody>
      </p:sp>
      <p:sp>
        <p:nvSpPr>
          <p:cNvPr id="25" name="Rectangle 24">
            <a:extLst>
              <a:ext uri="{FF2B5EF4-FFF2-40B4-BE49-F238E27FC236}">
                <a16:creationId xmlns:a16="http://schemas.microsoft.com/office/drawing/2014/main" id="{79CEC672-4EC1-4E7A-BBFA-77FF930FF4EE}"/>
              </a:ext>
            </a:extLst>
          </p:cNvPr>
          <p:cNvSpPr>
            <a:spLocks noGrp="1"/>
          </p:cNvSpPr>
          <p:nvPr/>
        </p:nvSpPr>
        <p:spPr>
          <a:xfrm>
            <a:off x="9144000" y="2714625"/>
            <a:ext cx="2000250" cy="533400"/>
          </a:xfrm>
          <a:prstGeom prst="rect">
            <a:avLst/>
          </a:prstGeom>
          <a:noFill/>
          <a:ln w="0">
            <a:noFill/>
            <a:prstDash val="solid"/>
          </a:ln>
        </p:spPr>
        <p:txBody>
          <a:bodyPr anchor="ctr"/>
          <a:lstStyle/>
          <a:p>
            <a:pPr algn="ctr">
              <a:buNone/>
              <a:defRPr sz="2075" b="1">
                <a:solidFill>
                  <a:srgbClr val="334047"/>
                </a:solidFill>
              </a:defRPr>
            </a:pPr>
            <a:r>
              <a:rPr sz="2075" b="1">
                <a:solidFill>
                  <a:srgbClr val="334047"/>
                </a:solidFill>
              </a:rPr>
              <a:t>Decision</a:t>
            </a:r>
          </a:p>
        </p:txBody>
      </p:sp>
      <p:sp>
        <p:nvSpPr>
          <p:cNvPr id="26" name="Rectangle 25">
            <a:extLst>
              <a:ext uri="{FF2B5EF4-FFF2-40B4-BE49-F238E27FC236}">
                <a16:creationId xmlns:a16="http://schemas.microsoft.com/office/drawing/2014/main" id="{EA7FA5C4-BEA9-4DE0-ABE9-98F188FD43D6}"/>
              </a:ext>
            </a:extLst>
          </p:cNvPr>
          <p:cNvSpPr>
            <a:spLocks noGrp="1"/>
          </p:cNvSpPr>
          <p:nvPr/>
        </p:nvSpPr>
        <p:spPr>
          <a:xfrm>
            <a:off x="9144000" y="3352800"/>
            <a:ext cx="2000250" cy="342900"/>
          </a:xfrm>
          <a:prstGeom prst="rect">
            <a:avLst/>
          </a:prstGeom>
          <a:noFill/>
          <a:ln w="0">
            <a:noFill/>
            <a:prstDash val="solid"/>
          </a:ln>
        </p:spPr>
        <p:txBody>
          <a:bodyPr anchor="ctr"/>
          <a:lstStyle/>
          <a:p>
            <a:pPr algn="ctr">
              <a:buNone/>
              <a:defRPr sz="1625" b="0">
                <a:solidFill>
                  <a:srgbClr val="6E777A"/>
                </a:solidFill>
              </a:defRPr>
            </a:pPr>
            <a:r>
              <a:rPr sz="1625" b="0">
                <a:solidFill>
                  <a:srgbClr val="6E777A"/>
                </a:solidFill>
              </a:rPr>
              <a:t>Score + references</a:t>
            </a:r>
          </a:p>
        </p:txBody>
      </p:sp>
      <p:sp>
        <p:nvSpPr>
          <p:cNvPr id="27" name="Rectangle: Rounded Corners 26">
            <a:extLst>
              <a:ext uri="{FF2B5EF4-FFF2-40B4-BE49-F238E27FC236}">
                <a16:creationId xmlns:a16="http://schemas.microsoft.com/office/drawing/2014/main" id="{57398032-3A6B-42B3-8CE0-53B119AF6338}"/>
              </a:ext>
            </a:extLst>
          </p:cNvPr>
          <p:cNvSpPr>
            <a:spLocks noGrp="1"/>
          </p:cNvSpPr>
          <p:nvPr/>
        </p:nvSpPr>
        <p:spPr>
          <a:xfrm>
            <a:off x="1428750" y="4152900"/>
            <a:ext cx="9334500" cy="1843863"/>
          </a:xfrm>
          <a:prstGeom prst="roundRect">
            <a:avLst>
              <a:gd name="adj" fmla="val 9231"/>
            </a:avLst>
          </a:prstGeom>
          <a:solidFill>
            <a:srgbClr val="FFFFFF"/>
          </a:solidFill>
          <a:ln w="9525">
            <a:solidFill>
              <a:srgbClr val="D7DEE6"/>
            </a:solidFill>
            <a:prstDash val="solid"/>
          </a:ln>
        </p:spPr>
        <p:txBody>
          <a:bodyPr/>
          <a:lstStyle/>
          <a:p>
            <a:endParaRPr/>
          </a:p>
        </p:txBody>
      </p:sp>
      <p:sp>
        <p:nvSpPr>
          <p:cNvPr id="28" name="Rectangle 27">
            <a:extLst>
              <a:ext uri="{FF2B5EF4-FFF2-40B4-BE49-F238E27FC236}">
                <a16:creationId xmlns:a16="http://schemas.microsoft.com/office/drawing/2014/main" id="{17D81749-F091-4634-A65C-4572324DBF7B}"/>
              </a:ext>
            </a:extLst>
          </p:cNvPr>
          <p:cNvSpPr>
            <a:spLocks noGrp="1"/>
          </p:cNvSpPr>
          <p:nvPr/>
        </p:nvSpPr>
        <p:spPr>
          <a:xfrm>
            <a:off x="1428750" y="4476750"/>
            <a:ext cx="76200" cy="1238250"/>
          </a:xfrm>
          <a:prstGeom prst="rect">
            <a:avLst/>
          </a:prstGeom>
          <a:solidFill>
            <a:srgbClr val="69C9C3"/>
          </a:solidFill>
          <a:ln w="0">
            <a:solidFill>
              <a:srgbClr val="69C9C3"/>
            </a:solidFill>
            <a:prstDash val="solid"/>
          </a:ln>
        </p:spPr>
        <p:txBody>
          <a:bodyPr/>
          <a:lstStyle/>
          <a:p>
            <a:endParaRPr/>
          </a:p>
        </p:txBody>
      </p:sp>
      <p:sp>
        <p:nvSpPr>
          <p:cNvPr id="29" name="Rectangle 28">
            <a:extLst>
              <a:ext uri="{FF2B5EF4-FFF2-40B4-BE49-F238E27FC236}">
                <a16:creationId xmlns:a16="http://schemas.microsoft.com/office/drawing/2014/main" id="{0D0029E2-A804-4D93-A73D-405E1936E0A2}"/>
              </a:ext>
            </a:extLst>
          </p:cNvPr>
          <p:cNvSpPr>
            <a:spLocks noGrp="1"/>
          </p:cNvSpPr>
          <p:nvPr/>
        </p:nvSpPr>
        <p:spPr>
          <a:xfrm>
            <a:off x="1676400" y="4648200"/>
            <a:ext cx="8896350" cy="342900"/>
          </a:xfrm>
          <a:prstGeom prst="rect">
            <a:avLst/>
          </a:prstGeom>
          <a:noFill/>
          <a:ln w="0">
            <a:noFill/>
            <a:prstDash val="solid"/>
          </a:ln>
        </p:spPr>
        <p:txBody>
          <a:bodyPr anchor="ctr"/>
          <a:lstStyle/>
          <a:p>
            <a:pPr algn="l">
              <a:buNone/>
              <a:defRPr sz="2075" b="1">
                <a:solidFill>
                  <a:srgbClr val="334047"/>
                </a:solidFill>
              </a:defRPr>
            </a:pPr>
            <a:r>
              <a:rPr sz="2075" b="1" dirty="0">
                <a:solidFill>
                  <a:srgbClr val="334047"/>
                </a:solidFill>
              </a:rPr>
              <a:t>Controls for every stage</a:t>
            </a:r>
            <a:endParaRPr lang="en-GB" sz="2075" b="1" dirty="0">
              <a:solidFill>
                <a:srgbClr val="334047"/>
              </a:solidFill>
            </a:endParaRPr>
          </a:p>
          <a:p>
            <a:pPr algn="l">
              <a:buNone/>
              <a:defRPr sz="2075" b="1">
                <a:solidFill>
                  <a:srgbClr val="334047"/>
                </a:solidFill>
              </a:defRPr>
            </a:pPr>
            <a:endParaRPr lang="pt-BR" sz="2075" b="1" dirty="0">
              <a:solidFill>
                <a:srgbClr val="334047"/>
              </a:solidFill>
            </a:endParaRPr>
          </a:p>
          <a:p>
            <a:pPr algn="l">
              <a:buNone/>
              <a:defRPr sz="2075" b="1">
                <a:solidFill>
                  <a:srgbClr val="334047"/>
                </a:solidFill>
              </a:defRPr>
            </a:pPr>
            <a:endParaRPr lang="en-GB" sz="2075" b="1" dirty="0">
              <a:solidFill>
                <a:srgbClr val="334047"/>
              </a:solidFill>
            </a:endParaRPr>
          </a:p>
          <a:p>
            <a:pPr algn="l">
              <a:buNone/>
              <a:defRPr sz="2075" b="1">
                <a:solidFill>
                  <a:srgbClr val="334047"/>
                </a:solidFill>
              </a:defRPr>
            </a:pPr>
            <a:endParaRPr sz="2075" b="1" dirty="0">
              <a:solidFill>
                <a:srgbClr val="334047"/>
              </a:solidFill>
            </a:endParaRPr>
          </a:p>
        </p:txBody>
      </p:sp>
      <p:sp>
        <p:nvSpPr>
          <p:cNvPr id="30" name="Rectangle 29">
            <a:extLst>
              <a:ext uri="{FF2B5EF4-FFF2-40B4-BE49-F238E27FC236}">
                <a16:creationId xmlns:a16="http://schemas.microsoft.com/office/drawing/2014/main" id="{CB444E8F-E214-4A58-97C2-892DE4286F94}"/>
              </a:ext>
            </a:extLst>
          </p:cNvPr>
          <p:cNvSpPr>
            <a:spLocks noGrp="1"/>
          </p:cNvSpPr>
          <p:nvPr/>
        </p:nvSpPr>
        <p:spPr>
          <a:xfrm>
            <a:off x="1695450" y="5086350"/>
            <a:ext cx="8839200" cy="495300"/>
          </a:xfrm>
          <a:prstGeom prst="rect">
            <a:avLst/>
          </a:prstGeom>
          <a:noFill/>
          <a:ln w="0">
            <a:noFill/>
            <a:prstDash val="solid"/>
          </a:ln>
        </p:spPr>
        <p:txBody>
          <a:bodyPr anchor="ctr"/>
          <a:lstStyle/>
          <a:p>
            <a:pPr algn="l">
              <a:buNone/>
              <a:defRPr sz="1700" b="0">
                <a:solidFill>
                  <a:srgbClr val="344047"/>
                </a:solidFill>
              </a:defRPr>
            </a:pPr>
            <a:r>
              <a:rPr sz="1700" b="0" dirty="0">
                <a:solidFill>
                  <a:srgbClr val="344047"/>
                </a:solidFill>
              </a:rPr>
              <a:t>• Same criteria and core questions</a:t>
            </a:r>
            <a:r>
              <a:rPr lang="en-GB" sz="1700" b="0" dirty="0">
                <a:solidFill>
                  <a:srgbClr val="344047"/>
                </a:solidFill>
              </a:rPr>
              <a:t>.</a:t>
            </a:r>
            <a:r>
              <a:rPr sz="1700" b="0" dirty="0">
                <a:solidFill>
                  <a:srgbClr val="344047"/>
                </a:solidFill>
              </a:rPr>
              <a:t> </a:t>
            </a:r>
            <a:endParaRPr lang="en-GB" sz="1700" b="0" dirty="0">
              <a:solidFill>
                <a:srgbClr val="344047"/>
              </a:solidFill>
            </a:endParaRPr>
          </a:p>
          <a:p>
            <a:pPr algn="l">
              <a:buNone/>
              <a:defRPr sz="1700" b="0">
                <a:solidFill>
                  <a:srgbClr val="344047"/>
                </a:solidFill>
              </a:defRPr>
            </a:pPr>
            <a:r>
              <a:rPr sz="1700" b="0" dirty="0">
                <a:solidFill>
                  <a:srgbClr val="344047"/>
                </a:solidFill>
              </a:rPr>
              <a:t>• </a:t>
            </a:r>
            <a:r>
              <a:rPr lang="en-GB" sz="1700" dirty="0">
                <a:solidFill>
                  <a:srgbClr val="344047"/>
                </a:solidFill>
              </a:rPr>
              <a:t>T</a:t>
            </a:r>
            <a:r>
              <a:rPr sz="1700" b="0" dirty="0">
                <a:solidFill>
                  <a:srgbClr val="344047"/>
                </a:solidFill>
              </a:rPr>
              <a:t>rained panel</a:t>
            </a:r>
            <a:r>
              <a:rPr lang="en-GB" sz="1700" b="0" dirty="0">
                <a:solidFill>
                  <a:srgbClr val="344047"/>
                </a:solidFill>
              </a:rPr>
              <a:t>.</a:t>
            </a:r>
          </a:p>
          <a:p>
            <a:pPr algn="l">
              <a:buNone/>
              <a:defRPr sz="1700" b="0">
                <a:solidFill>
                  <a:srgbClr val="344047"/>
                </a:solidFill>
              </a:defRPr>
            </a:pPr>
            <a:r>
              <a:rPr sz="1700" b="0" dirty="0">
                <a:solidFill>
                  <a:srgbClr val="344047"/>
                </a:solidFill>
              </a:rPr>
              <a:t>• </a:t>
            </a:r>
            <a:r>
              <a:rPr lang="en-GB" sz="1700" dirty="0">
                <a:solidFill>
                  <a:srgbClr val="344047"/>
                </a:solidFill>
              </a:rPr>
              <a:t>S</a:t>
            </a:r>
            <a:r>
              <a:rPr sz="1700" b="0" dirty="0">
                <a:solidFill>
                  <a:srgbClr val="344047"/>
                </a:solidFill>
              </a:rPr>
              <a:t>core before discussion</a:t>
            </a:r>
            <a:r>
              <a:rPr lang="en-GB" sz="1700" b="0" dirty="0">
                <a:solidFill>
                  <a:srgbClr val="344047"/>
                </a:solidFill>
              </a:rPr>
              <a:t>.</a:t>
            </a:r>
            <a:r>
              <a:rPr sz="1700" b="0" dirty="0">
                <a:solidFill>
                  <a:srgbClr val="344047"/>
                </a:solidFill>
              </a:rPr>
              <a:t> </a:t>
            </a:r>
            <a:endParaRPr lang="en-GB" sz="1700" b="0" dirty="0">
              <a:solidFill>
                <a:srgbClr val="344047"/>
              </a:solidFill>
            </a:endParaRPr>
          </a:p>
          <a:p>
            <a:pPr algn="l">
              <a:buNone/>
              <a:defRPr sz="1700" b="0">
                <a:solidFill>
                  <a:srgbClr val="344047"/>
                </a:solidFill>
              </a:defRPr>
            </a:pPr>
            <a:r>
              <a:rPr sz="1700" b="0" dirty="0">
                <a:solidFill>
                  <a:srgbClr val="344047"/>
                </a:solidFill>
              </a:rPr>
              <a:t>• </a:t>
            </a:r>
            <a:r>
              <a:rPr lang="en-GB" sz="1700" dirty="0">
                <a:solidFill>
                  <a:srgbClr val="344047"/>
                </a:solidFill>
              </a:rPr>
              <a:t>R</a:t>
            </a:r>
            <a:r>
              <a:rPr sz="1700" b="0" dirty="0" err="1">
                <a:solidFill>
                  <a:srgbClr val="344047"/>
                </a:solidFill>
              </a:rPr>
              <a:t>easonable</a:t>
            </a:r>
            <a:r>
              <a:rPr sz="1700" b="0" dirty="0">
                <a:solidFill>
                  <a:srgbClr val="344047"/>
                </a:solidFill>
              </a:rPr>
              <a:t> adjustments</a:t>
            </a:r>
            <a:r>
              <a:rPr lang="en-GB" sz="1700" b="0" dirty="0">
                <a:solidFill>
                  <a:srgbClr val="344047"/>
                </a:solidFill>
              </a:rPr>
              <a:t>.</a:t>
            </a:r>
            <a:r>
              <a:rPr sz="1700" b="0" dirty="0">
                <a:solidFill>
                  <a:srgbClr val="344047"/>
                </a:solidFill>
              </a:rPr>
              <a:t> </a:t>
            </a:r>
            <a:endParaRPr lang="en-GB" sz="1700" b="0" dirty="0">
              <a:solidFill>
                <a:srgbClr val="344047"/>
              </a:solidFill>
            </a:endParaRPr>
          </a:p>
          <a:p>
            <a:pPr algn="l">
              <a:buNone/>
              <a:defRPr sz="1700" b="0">
                <a:solidFill>
                  <a:srgbClr val="344047"/>
                </a:solidFill>
              </a:defRPr>
            </a:pPr>
            <a:r>
              <a:rPr sz="1700" b="0" dirty="0">
                <a:solidFill>
                  <a:srgbClr val="344047"/>
                </a:solidFill>
              </a:rPr>
              <a:t>• </a:t>
            </a:r>
            <a:r>
              <a:rPr lang="en-GB" sz="1700" dirty="0">
                <a:solidFill>
                  <a:srgbClr val="344047"/>
                </a:solidFill>
              </a:rPr>
              <a:t>S</a:t>
            </a:r>
            <a:r>
              <a:rPr sz="1700" b="0" dirty="0" err="1">
                <a:solidFill>
                  <a:srgbClr val="344047"/>
                </a:solidFill>
              </a:rPr>
              <a:t>ecure</a:t>
            </a:r>
            <a:r>
              <a:rPr sz="1700" b="0" dirty="0">
                <a:solidFill>
                  <a:srgbClr val="344047"/>
                </a:solidFill>
              </a:rPr>
              <a:t> candidate data</a:t>
            </a:r>
            <a:r>
              <a:rPr lang="en-GB" sz="1700" b="0" dirty="0">
                <a:solidFill>
                  <a:srgbClr val="344047"/>
                </a:solidFill>
              </a:rPr>
              <a:t>.</a:t>
            </a:r>
            <a:endParaRPr sz="1700" b="0" dirty="0">
              <a:solidFill>
                <a:srgbClr val="344047"/>
              </a:solidFill>
            </a:endParaRPr>
          </a:p>
        </p:txBody>
      </p:sp>
    </p:spTree>
    <p:extLst>
      <p:ext uri="{BB962C8B-B14F-4D97-AF65-F5344CB8AC3E}">
        <p14:creationId xmlns:p14="http://schemas.microsoft.com/office/powerpoint/2010/main" val="1324383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13" name="Oval 12">
            <a:extLst>
              <a:ext uri="{FF2B5EF4-FFF2-40B4-BE49-F238E27FC236}">
                <a16:creationId xmlns:a16="http://schemas.microsoft.com/office/drawing/2014/main" id="{9C48322A-BF29-4FE9-B937-4C28C07F9EF7}"/>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19C56D77-5656-4BAA-8CBE-7911A16B4402}"/>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6A432907-0B2A-484F-A114-D6A9AD60A7BA}"/>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646560D1-6A43-4880-8B28-4D82BEEC2E68}"/>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Conclusion</a:t>
            </a:r>
          </a:p>
        </p:txBody>
      </p:sp>
      <p:sp>
        <p:nvSpPr>
          <p:cNvPr id="6" name="Rectangle 5">
            <a:extLst>
              <a:ext uri="{FF2B5EF4-FFF2-40B4-BE49-F238E27FC236}">
                <a16:creationId xmlns:a16="http://schemas.microsoft.com/office/drawing/2014/main" id="{1CDA815F-39A7-456F-A5FE-F3C6E203C3F8}"/>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14</a:t>
            </a:r>
          </a:p>
        </p:txBody>
      </p:sp>
      <p:sp>
        <p:nvSpPr>
          <p:cNvPr id="7" name="Rectangle 6">
            <a:extLst>
              <a:ext uri="{FF2B5EF4-FFF2-40B4-BE49-F238E27FC236}">
                <a16:creationId xmlns:a16="http://schemas.microsoft.com/office/drawing/2014/main" id="{7A82A360-24A8-485B-90DC-827E5FC21E8F}"/>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BB1EF2FD-DA3B-46F3-99CF-9C61BFB7EA1E}"/>
              </a:ext>
            </a:extLst>
          </p:cNvPr>
          <p:cNvSpPr>
            <a:spLocks noGrp="1"/>
          </p:cNvSpPr>
          <p:nvPr/>
        </p:nvSpPr>
        <p:spPr>
          <a:xfrm>
            <a:off x="1143000" y="1714500"/>
            <a:ext cx="9906000" cy="3810000"/>
          </a:xfrm>
          <a:prstGeom prst="roundRect">
            <a:avLst>
              <a:gd name="adj" fmla="val 3000"/>
            </a:avLst>
          </a:prstGeom>
          <a:solidFill>
            <a:srgbClr val="FFFFFF"/>
          </a:solidFill>
          <a:ln w="9525">
            <a:solidFill>
              <a:srgbClr val="D7DEE6"/>
            </a:solidFill>
            <a:prstDash val="solid"/>
          </a:ln>
        </p:spPr>
        <p:txBody>
          <a:bodyPr/>
          <a:lstStyle/>
          <a:p>
            <a:endParaRPr/>
          </a:p>
        </p:txBody>
      </p:sp>
      <p:sp>
        <p:nvSpPr>
          <p:cNvPr id="9" name="Rectangle 8">
            <a:extLst>
              <a:ext uri="{FF2B5EF4-FFF2-40B4-BE49-F238E27FC236}">
                <a16:creationId xmlns:a16="http://schemas.microsoft.com/office/drawing/2014/main" id="{199F4A61-1F59-4D4C-BF23-60315D8DFACF}"/>
              </a:ext>
            </a:extLst>
          </p:cNvPr>
          <p:cNvSpPr>
            <a:spLocks noGrp="1"/>
          </p:cNvSpPr>
          <p:nvPr/>
        </p:nvSpPr>
        <p:spPr>
          <a:xfrm>
            <a:off x="1571625" y="2095500"/>
            <a:ext cx="9048750" cy="2857500"/>
          </a:xfrm>
          <a:prstGeom prst="rect">
            <a:avLst/>
          </a:prstGeom>
          <a:noFill/>
          <a:ln w="0">
            <a:noFill/>
            <a:prstDash val="solid"/>
          </a:ln>
        </p:spPr>
        <p:txBody>
          <a:bodyPr anchor="ctr"/>
          <a:lstStyle/>
          <a:p>
            <a:pPr algn="l">
              <a:buNone/>
              <a:defRPr sz="2150" b="0">
                <a:solidFill>
                  <a:srgbClr val="344047"/>
                </a:solidFill>
              </a:defRPr>
            </a:pPr>
            <a:r>
              <a:rPr sz="2150" b="0">
                <a:solidFill>
                  <a:srgbClr val="344047"/>
                </a:solidFill>
              </a:rPr>
              <a:t>To finish, Tesco needs a clear and fair recruitment process for its digital change. First, the company must understand each job and the skills needed. A structured interview is the best main interview because all candidates answer the same questions. A panel interview and a simple work task can give more information about each person. Tesco can use virtual interviews first because they are fast and easy. Final candidates can then have a face-to-face interview. Interviewers must use the same scores for everyone. They must also give help to candidates who need it. This simple process can help Tesco choose the right person for the right job at the right time.</a:t>
            </a:r>
          </a:p>
        </p:txBody>
      </p:sp>
    </p:spTree>
    <p:extLst>
      <p:ext uri="{BB962C8B-B14F-4D97-AF65-F5344CB8AC3E}">
        <p14:creationId xmlns:p14="http://schemas.microsoft.com/office/powerpoint/2010/main" val="14376104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1F2F0"/>
        </a:solidFill>
        <a:effectLst/>
      </p:bgPr>
    </p:bg>
    <p:spTree>
      <p:nvGrpSpPr>
        <p:cNvPr id="1" name=""/>
        <p:cNvGrpSpPr/>
        <p:nvPr/>
      </p:nvGrpSpPr>
      <p:grpSpPr>
        <a:xfrm>
          <a:off x="0" y="0"/>
          <a:ext cx="0" cy="0"/>
          <a:chOff x="0" y="0"/>
          <a:chExt cx="0" cy="0"/>
        </a:xfrm>
      </p:grpSpPr>
      <p:sp>
        <p:nvSpPr>
          <p:cNvPr id="14" name="Oval 13">
            <a:extLst>
              <a:ext uri="{FF2B5EF4-FFF2-40B4-BE49-F238E27FC236}">
                <a16:creationId xmlns:a16="http://schemas.microsoft.com/office/drawing/2014/main" id="{3F585FE2-1C43-4D39-93AF-0C651B577C40}"/>
              </a:ext>
            </a:extLst>
          </p:cNvPr>
          <p:cNvSpPr>
            <a:spLocks noGrp="1"/>
          </p:cNvSpPr>
          <p:nvPr/>
        </p:nvSpPr>
        <p:spPr>
          <a:xfrm>
            <a:off x="10382250" y="0"/>
            <a:ext cx="1809750" cy="857250"/>
          </a:xfrm>
          <a:prstGeom prst="ellipse">
            <a:avLst/>
          </a:prstGeom>
          <a:solidFill>
            <a:srgbClr val="DCE9E5"/>
          </a:solidFill>
          <a:ln w="0">
            <a:solidFill>
              <a:srgbClr val="DCE9E5"/>
            </a:solidFill>
            <a:prstDash val="solid"/>
          </a:ln>
        </p:spPr>
        <p:txBody>
          <a:bodyPr/>
          <a:lstStyle/>
          <a:p>
            <a:endParaRPr/>
          </a:p>
        </p:txBody>
      </p:sp>
      <p:sp>
        <p:nvSpPr>
          <p:cNvPr id="2" name="Rectangle: Rounded Corners 1">
            <a:extLst>
              <a:ext uri="{FF2B5EF4-FFF2-40B4-BE49-F238E27FC236}">
                <a16:creationId xmlns:a16="http://schemas.microsoft.com/office/drawing/2014/main" id="{E7CDF353-EEB6-479E-A911-D7C839BC0D5C}"/>
              </a:ext>
            </a:extLst>
          </p:cNvPr>
          <p:cNvSpPr>
            <a:spLocks noGrp="1"/>
          </p:cNvSpPr>
          <p:nvPr/>
        </p:nvSpPr>
        <p:spPr>
          <a:xfrm>
            <a:off x="9667875" y="285750"/>
            <a:ext cx="1714500" cy="171450"/>
          </a:xfrm>
          <a:prstGeom prst="roundRect">
            <a:avLst>
              <a:gd name="adj" fmla="val 50000"/>
            </a:avLst>
          </a:prstGeom>
          <a:solidFill>
            <a:srgbClr val="69C9C3"/>
          </a:solidFill>
          <a:ln w="0">
            <a:solidFill>
              <a:srgbClr val="69C9C3"/>
            </a:solidFill>
            <a:prstDash val="solid"/>
          </a:ln>
        </p:spPr>
        <p:txBody>
          <a:bodyPr/>
          <a:lstStyle/>
          <a:p>
            <a:endParaRPr/>
          </a:p>
        </p:txBody>
      </p:sp>
      <p:sp>
        <p:nvSpPr>
          <p:cNvPr id="3" name="Rectangle: Rounded Corners 2">
            <a:extLst>
              <a:ext uri="{FF2B5EF4-FFF2-40B4-BE49-F238E27FC236}">
                <a16:creationId xmlns:a16="http://schemas.microsoft.com/office/drawing/2014/main" id="{259F9210-696E-4A3C-A64B-A1D95DEC0945}"/>
              </a:ext>
            </a:extLst>
          </p:cNvPr>
          <p:cNvSpPr>
            <a:spLocks noGrp="1"/>
          </p:cNvSpPr>
          <p:nvPr/>
        </p:nvSpPr>
        <p:spPr>
          <a:xfrm>
            <a:off x="10287000" y="571500"/>
            <a:ext cx="1143000" cy="95250"/>
          </a:xfrm>
          <a:prstGeom prst="roundRect">
            <a:avLst>
              <a:gd name="adj" fmla="val 50000"/>
            </a:avLst>
          </a:prstGeom>
          <a:solidFill>
            <a:srgbClr val="8AAE3F"/>
          </a:solidFill>
          <a:ln w="0">
            <a:solidFill>
              <a:srgbClr val="8AAE3F"/>
            </a:solidFill>
            <a:prstDash val="solid"/>
          </a:ln>
        </p:spPr>
        <p:txBody>
          <a:bodyPr/>
          <a:lstStyle/>
          <a:p>
            <a:endParaRPr/>
          </a:p>
        </p:txBody>
      </p:sp>
      <p:sp>
        <p:nvSpPr>
          <p:cNvPr id="5" name="Rectangle 4">
            <a:extLst>
              <a:ext uri="{FF2B5EF4-FFF2-40B4-BE49-F238E27FC236}">
                <a16:creationId xmlns:a16="http://schemas.microsoft.com/office/drawing/2014/main" id="{4EA05DF9-6655-42D8-B29A-24A635581407}"/>
              </a:ext>
            </a:extLst>
          </p:cNvPr>
          <p:cNvSpPr>
            <a:spLocks noGrp="1"/>
          </p:cNvSpPr>
          <p:nvPr/>
        </p:nvSpPr>
        <p:spPr>
          <a:xfrm>
            <a:off x="609600" y="590550"/>
            <a:ext cx="10287000" cy="590550"/>
          </a:xfrm>
          <a:prstGeom prst="rect">
            <a:avLst/>
          </a:prstGeom>
          <a:noFill/>
          <a:ln w="0">
            <a:noFill/>
            <a:prstDash val="solid"/>
          </a:ln>
        </p:spPr>
        <p:txBody>
          <a:bodyPr anchor="ctr"/>
          <a:lstStyle/>
          <a:p>
            <a:pPr algn="l">
              <a:buNone/>
              <a:defRPr sz="3050" b="1">
                <a:solidFill>
                  <a:srgbClr val="334047"/>
                </a:solidFill>
              </a:defRPr>
            </a:pPr>
            <a:r>
              <a:rPr sz="3050" b="1">
                <a:solidFill>
                  <a:srgbClr val="334047"/>
                </a:solidFill>
              </a:rPr>
              <a:t>References</a:t>
            </a:r>
          </a:p>
        </p:txBody>
      </p:sp>
      <p:sp>
        <p:nvSpPr>
          <p:cNvPr id="6" name="Rectangle 5">
            <a:extLst>
              <a:ext uri="{FF2B5EF4-FFF2-40B4-BE49-F238E27FC236}">
                <a16:creationId xmlns:a16="http://schemas.microsoft.com/office/drawing/2014/main" id="{B3EE8556-8246-4E3C-978F-4C146CD4781B}"/>
              </a:ext>
            </a:extLst>
          </p:cNvPr>
          <p:cNvSpPr>
            <a:spLocks noGrp="1"/>
          </p:cNvSpPr>
          <p:nvPr/>
        </p:nvSpPr>
        <p:spPr>
          <a:xfrm>
            <a:off x="11144250" y="400050"/>
            <a:ext cx="476250" cy="266700"/>
          </a:xfrm>
          <a:prstGeom prst="rect">
            <a:avLst/>
          </a:prstGeom>
          <a:noFill/>
          <a:ln w="0">
            <a:noFill/>
            <a:prstDash val="solid"/>
          </a:ln>
        </p:spPr>
        <p:txBody>
          <a:bodyPr anchor="ctr"/>
          <a:lstStyle/>
          <a:p>
            <a:pPr algn="r">
              <a:buNone/>
              <a:defRPr sz="1475" b="1">
                <a:solidFill>
                  <a:srgbClr val="6E777A"/>
                </a:solidFill>
              </a:defRPr>
            </a:pPr>
            <a:r>
              <a:rPr sz="1475" b="1">
                <a:solidFill>
                  <a:srgbClr val="6E777A"/>
                </a:solidFill>
              </a:rPr>
              <a:t>15</a:t>
            </a:r>
          </a:p>
        </p:txBody>
      </p:sp>
      <p:sp>
        <p:nvSpPr>
          <p:cNvPr id="7" name="Rectangle 6">
            <a:extLst>
              <a:ext uri="{FF2B5EF4-FFF2-40B4-BE49-F238E27FC236}">
                <a16:creationId xmlns:a16="http://schemas.microsoft.com/office/drawing/2014/main" id="{C3A3A306-7190-4B67-A8AF-F4896280E62B}"/>
              </a:ext>
            </a:extLst>
          </p:cNvPr>
          <p:cNvSpPr>
            <a:spLocks noGrp="1"/>
          </p:cNvSpPr>
          <p:nvPr/>
        </p:nvSpPr>
        <p:spPr>
          <a:xfrm>
            <a:off x="609600" y="1257300"/>
            <a:ext cx="10972800" cy="28575"/>
          </a:xfrm>
          <a:prstGeom prst="rect">
            <a:avLst/>
          </a:prstGeom>
          <a:solidFill>
            <a:srgbClr val="69C9C3"/>
          </a:solidFill>
          <a:ln w="0">
            <a:solidFill>
              <a:srgbClr val="69C9C3"/>
            </a:solidFill>
            <a:prstDash val="solid"/>
          </a:ln>
        </p:spPr>
        <p:txBody>
          <a:bodyPr/>
          <a:lstStyle/>
          <a:p>
            <a:endParaRPr/>
          </a:p>
        </p:txBody>
      </p:sp>
      <p:sp>
        <p:nvSpPr>
          <p:cNvPr id="8" name="Rectangle: Rounded Corners 7">
            <a:extLst>
              <a:ext uri="{FF2B5EF4-FFF2-40B4-BE49-F238E27FC236}">
                <a16:creationId xmlns:a16="http://schemas.microsoft.com/office/drawing/2014/main" id="{1EC36280-5AF7-4ECD-BAFA-16517C92D068}"/>
              </a:ext>
            </a:extLst>
          </p:cNvPr>
          <p:cNvSpPr>
            <a:spLocks noGrp="1"/>
          </p:cNvSpPr>
          <p:nvPr/>
        </p:nvSpPr>
        <p:spPr>
          <a:xfrm>
            <a:off x="609599" y="1524000"/>
            <a:ext cx="7024577" cy="3909237"/>
          </a:xfrm>
          <a:prstGeom prst="roundRect">
            <a:avLst>
              <a:gd name="adj" fmla="val 2609"/>
            </a:avLst>
          </a:prstGeom>
          <a:solidFill>
            <a:srgbClr val="FFFFFF"/>
          </a:solidFill>
          <a:ln w="9525">
            <a:solidFill>
              <a:srgbClr val="D7DEE6"/>
            </a:solidFill>
            <a:prstDash val="solid"/>
          </a:ln>
        </p:spPr>
        <p:txBody>
          <a:bodyPr/>
          <a:lstStyle/>
          <a:p>
            <a:endParaRPr/>
          </a:p>
        </p:txBody>
      </p:sp>
      <p:sp>
        <p:nvSpPr>
          <p:cNvPr id="10" name="Rectangle 9">
            <a:extLst>
              <a:ext uri="{FF2B5EF4-FFF2-40B4-BE49-F238E27FC236}">
                <a16:creationId xmlns:a16="http://schemas.microsoft.com/office/drawing/2014/main" id="{ADC12DD5-6A64-4E63-B5A3-458DCD8ECA2E}"/>
              </a:ext>
            </a:extLst>
          </p:cNvPr>
          <p:cNvSpPr>
            <a:spLocks noGrp="1"/>
          </p:cNvSpPr>
          <p:nvPr/>
        </p:nvSpPr>
        <p:spPr>
          <a:xfrm>
            <a:off x="819150" y="1714500"/>
            <a:ext cx="4819650" cy="4000500"/>
          </a:xfrm>
          <a:prstGeom prst="rect">
            <a:avLst/>
          </a:prstGeom>
          <a:noFill/>
          <a:ln w="0">
            <a:noFill/>
            <a:prstDash val="solid"/>
          </a:ln>
        </p:spPr>
        <p:txBody>
          <a:bodyPr anchor="ctr"/>
          <a:lstStyle/>
          <a:p>
            <a:pPr algn="l">
              <a:buNone/>
              <a:defRPr sz="1625" b="0">
                <a:solidFill>
                  <a:srgbClr val="344047"/>
                </a:solidFill>
              </a:defRPr>
            </a:pPr>
            <a:r>
              <a:rPr sz="1625" b="0" dirty="0">
                <a:solidFill>
                  <a:srgbClr val="344047"/>
                </a:solidFill>
              </a:rPr>
              <a:t>ACAS (2025) Reasonable adjustments at work. Available at: acas.org.uk/reasonable-adjustments (Accessed: 1</a:t>
            </a:r>
            <a:r>
              <a:rPr lang="en-GB" sz="1625" b="0" dirty="0">
                <a:solidFill>
                  <a:srgbClr val="344047"/>
                </a:solidFill>
              </a:rPr>
              <a:t>1</a:t>
            </a:r>
            <a:r>
              <a:rPr sz="1625" b="0" dirty="0">
                <a:solidFill>
                  <a:srgbClr val="344047"/>
                </a:solidFill>
              </a:rPr>
              <a:t> July 2026).</a:t>
            </a:r>
            <a:endParaRPr lang="en-GB" sz="1625" b="0" dirty="0">
              <a:solidFill>
                <a:srgbClr val="344047"/>
              </a:solidFill>
            </a:endParaRPr>
          </a:p>
          <a:p>
            <a:pPr algn="l">
              <a:buNone/>
              <a:defRPr sz="1625" b="0">
                <a:solidFill>
                  <a:srgbClr val="344047"/>
                </a:solidFill>
              </a:defRPr>
            </a:pPr>
            <a:endParaRPr lang="pt-BR" sz="1625" dirty="0">
              <a:solidFill>
                <a:srgbClr val="344047"/>
              </a:solidFill>
            </a:endParaRPr>
          </a:p>
          <a:p>
            <a:pPr>
              <a:defRPr sz="1625" b="0">
                <a:solidFill>
                  <a:srgbClr val="344047"/>
                </a:solidFill>
              </a:defRPr>
            </a:pPr>
            <a:r>
              <a:rPr lang="en-GB" sz="1625" dirty="0">
                <a:solidFill>
                  <a:srgbClr val="344047"/>
                </a:solidFill>
              </a:rPr>
              <a:t>CIPD (2024) Selection methods. Available at: cipd.org/</a:t>
            </a:r>
            <a:r>
              <a:rPr lang="en-GB" sz="1625" dirty="0" err="1">
                <a:solidFill>
                  <a:srgbClr val="344047"/>
                </a:solidFill>
              </a:rPr>
              <a:t>en</a:t>
            </a:r>
            <a:r>
              <a:rPr lang="en-GB" sz="1625" dirty="0">
                <a:solidFill>
                  <a:srgbClr val="344047"/>
                </a:solidFill>
              </a:rPr>
              <a:t>/knowledge/factsheets/selection-factsheet/ (Accessed: 12 July 2026).</a:t>
            </a:r>
          </a:p>
          <a:p>
            <a:endParaRPr lang="en-GB" sz="1625" dirty="0">
              <a:solidFill>
                <a:srgbClr val="344047"/>
              </a:solidFill>
            </a:endParaRPr>
          </a:p>
          <a:p>
            <a:pPr>
              <a:defRPr sz="1625" b="0">
                <a:solidFill>
                  <a:srgbClr val="344047"/>
                </a:solidFill>
              </a:defRPr>
            </a:pPr>
            <a:r>
              <a:rPr lang="en-GB" sz="1625" dirty="0">
                <a:solidFill>
                  <a:srgbClr val="344047"/>
                </a:solidFill>
              </a:rPr>
              <a:t>CIPD (2026a) Recruitment: an introduction. Available at: cipd.org/</a:t>
            </a:r>
            <a:r>
              <a:rPr lang="en-GB" sz="1625" dirty="0" err="1">
                <a:solidFill>
                  <a:srgbClr val="344047"/>
                </a:solidFill>
              </a:rPr>
              <a:t>en</a:t>
            </a:r>
            <a:r>
              <a:rPr lang="en-GB" sz="1625" dirty="0">
                <a:solidFill>
                  <a:srgbClr val="344047"/>
                </a:solidFill>
              </a:rPr>
              <a:t>/knowledge/factsheets/recruitment-factsheet/ (Accessed: 12 July 2026).</a:t>
            </a:r>
          </a:p>
          <a:p>
            <a:pPr algn="l">
              <a:buNone/>
              <a:defRPr sz="1625" b="0">
                <a:solidFill>
                  <a:srgbClr val="344047"/>
                </a:solidFill>
              </a:defRPr>
            </a:pPr>
            <a:endParaRPr sz="1625" b="0" dirty="0">
              <a:solidFill>
                <a:srgbClr val="344047"/>
              </a:solidFill>
            </a:endParaRPr>
          </a:p>
          <a:p>
            <a:endParaRPr sz="1625" b="0" dirty="0">
              <a:solidFill>
                <a:srgbClr val="344047"/>
              </a:solidFill>
            </a:endParaRPr>
          </a:p>
        </p:txBody>
      </p:sp>
      <p:sp>
        <p:nvSpPr>
          <p:cNvPr id="11" name="Rectangle 10">
            <a:extLst>
              <a:ext uri="{FF2B5EF4-FFF2-40B4-BE49-F238E27FC236}">
                <a16:creationId xmlns:a16="http://schemas.microsoft.com/office/drawing/2014/main" id="{44FF2A31-1FEE-4659-B27F-819C42D4D265}"/>
              </a:ext>
            </a:extLst>
          </p:cNvPr>
          <p:cNvSpPr>
            <a:spLocks noGrp="1"/>
          </p:cNvSpPr>
          <p:nvPr/>
        </p:nvSpPr>
        <p:spPr>
          <a:xfrm>
            <a:off x="6286500" y="1714500"/>
            <a:ext cx="5086350" cy="4000500"/>
          </a:xfrm>
          <a:prstGeom prst="rect">
            <a:avLst/>
          </a:prstGeom>
          <a:noFill/>
          <a:ln w="0">
            <a:noFill/>
            <a:prstDash val="solid"/>
          </a:ln>
        </p:spPr>
        <p:txBody>
          <a:bodyPr anchor="ctr"/>
          <a:lstStyle/>
          <a:p>
            <a:endParaRPr sz="1625" b="0" dirty="0">
              <a:solidFill>
                <a:srgbClr val="344047"/>
              </a:solidFill>
            </a:endParaRPr>
          </a:p>
        </p:txBody>
      </p:sp>
    </p:spTree>
    <p:extLst>
      <p:ext uri="{BB962C8B-B14F-4D97-AF65-F5344CB8AC3E}">
        <p14:creationId xmlns:p14="http://schemas.microsoft.com/office/powerpoint/2010/main" val="777688937"/>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1162</Words>
  <Application>Microsoft Office PowerPoint</Application>
  <DocSecurity>0</DocSecurity>
  <PresentationFormat>Widescreen</PresentationFormat>
  <Paragraphs>220</Paragraphs>
  <Slides>15</Slides>
  <Notes>15</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15</vt:i4>
      </vt:variant>
    </vt:vector>
  </HeadingPairs>
  <TitlesOfParts>
    <vt:vector size="17" baseType="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Fatima Galbiade Fernandes (2435941)</cp:lastModifiedBy>
  <cp:revision>2</cp:revision>
  <dcterms:created xsi:type="dcterms:W3CDTF">2026-07-13T00:18:53Z</dcterms:created>
  <dcterms:modified xsi:type="dcterms:W3CDTF">2026-07-13T00:42:49Z</dcterms:modified>
</cp:coreProperties>
</file>