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Default Extension="png" ContentType="image/png"/>
  <Override PartName="/ppt/slides/slide2.xml" ContentType="application/vnd.openxmlformats-officedocument.presentationml.slide+xml"/>
  <Override PartName="/ppt/slides/slide3.xml" ContentType="application/vnd.openxmlformats-officedocument.presentationml.slide+xml"/>
  <Default Extension="jpg" ContentType="image/jpg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</p:sldIdLst>
  <p:sldSz cx="9144000" cy="6858000"/>
  <p:notesSz cx="9144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5B9BD4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rgbClr val="585858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5B9BD4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rgbClr val="585858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5B9BD4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1025144" y="1058019"/>
            <a:ext cx="2256790" cy="38106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rgbClr val="585858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342900" y="0"/>
            <a:ext cx="8075930" cy="6858000"/>
          </a:xfrm>
          <a:custGeom>
            <a:avLst/>
            <a:gdLst/>
            <a:ahLst/>
            <a:cxnLst/>
            <a:rect l="l" t="t" r="r" b="b"/>
            <a:pathLst>
              <a:path w="8075930" h="6858000">
                <a:moveTo>
                  <a:pt x="0" y="6858000"/>
                </a:moveTo>
                <a:lnTo>
                  <a:pt x="8075676" y="6858000"/>
                </a:lnTo>
                <a:lnTo>
                  <a:pt x="8075676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44536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8418576" y="0"/>
            <a:ext cx="725805" cy="6858000"/>
          </a:xfrm>
          <a:custGeom>
            <a:avLst/>
            <a:gdLst/>
            <a:ahLst/>
            <a:cxnLst/>
            <a:rect l="l" t="t" r="r" b="b"/>
            <a:pathLst>
              <a:path w="725804" h="6858000">
                <a:moveTo>
                  <a:pt x="725424" y="0"/>
                </a:moveTo>
                <a:lnTo>
                  <a:pt x="0" y="0"/>
                </a:lnTo>
                <a:lnTo>
                  <a:pt x="0" y="6858000"/>
                </a:lnTo>
                <a:lnTo>
                  <a:pt x="725424" y="6858000"/>
                </a:lnTo>
                <a:lnTo>
                  <a:pt x="725424" y="0"/>
                </a:lnTo>
                <a:close/>
              </a:path>
            </a:pathLst>
          </a:custGeom>
          <a:solidFill>
            <a:srgbClr val="333E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0" y="0"/>
            <a:ext cx="342900" cy="6858000"/>
          </a:xfrm>
          <a:custGeom>
            <a:avLst/>
            <a:gdLst/>
            <a:ahLst/>
            <a:cxnLst/>
            <a:rect l="l" t="t" r="r" b="b"/>
            <a:pathLst>
              <a:path w="342900" h="6858000">
                <a:moveTo>
                  <a:pt x="342900" y="0"/>
                </a:moveTo>
                <a:lnTo>
                  <a:pt x="0" y="0"/>
                </a:lnTo>
                <a:lnTo>
                  <a:pt x="0" y="6858000"/>
                </a:lnTo>
                <a:lnTo>
                  <a:pt x="342900" y="6858000"/>
                </a:lnTo>
                <a:lnTo>
                  <a:pt x="342900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5B9BD4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8418576" y="0"/>
            <a:ext cx="725805" cy="6858000"/>
          </a:xfrm>
          <a:custGeom>
            <a:avLst/>
            <a:gdLst/>
            <a:ahLst/>
            <a:cxnLst/>
            <a:rect l="l" t="t" r="r" b="b"/>
            <a:pathLst>
              <a:path w="725804" h="6858000">
                <a:moveTo>
                  <a:pt x="725424" y="0"/>
                </a:moveTo>
                <a:lnTo>
                  <a:pt x="0" y="0"/>
                </a:lnTo>
                <a:lnTo>
                  <a:pt x="0" y="6858000"/>
                </a:lnTo>
                <a:lnTo>
                  <a:pt x="725424" y="6858000"/>
                </a:lnTo>
                <a:lnTo>
                  <a:pt x="725424" y="0"/>
                </a:lnTo>
                <a:close/>
              </a:path>
            </a:pathLst>
          </a:custGeom>
          <a:solidFill>
            <a:srgbClr val="44536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74276" y="15161"/>
            <a:ext cx="5758180" cy="10680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5B9BD4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25144" y="1209959"/>
            <a:ext cx="6834505" cy="16065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rgbClr val="585858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2.png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3.jpg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4.jpg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5.jpg"/><Relationship Id="rId4" Type="http://schemas.openxmlformats.org/officeDocument/2006/relationships/image" Target="../media/image6.jpg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hyperlink" Target="http://coursewareobjects.elsevier.com/objects/drake2e_v1/module32/popup/32_03_01.htm" TargetMode="External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7.jpg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8.jpg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3" Type="http://schemas.openxmlformats.org/officeDocument/2006/relationships/image" Target="../media/image2.png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3" Type="http://schemas.openxmlformats.org/officeDocument/2006/relationships/image" Target="../media/image2.png"/></Relationships>
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Relationship Id="rId3" Type="http://schemas.openxmlformats.org/officeDocument/2006/relationships/image" Target="../media/image2.png"/></Relationships>
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12.png"/></Relationships>
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13.png"/></Relationships>
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14.png"/></Relationships>

</file>

<file path=ppt/slides/_rels/slide1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15.png"/></Relationships>

</file>

<file path=ppt/slides/_rels/slide1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16.png"/></Relationships>

</file>

<file path=ppt/slides/_rels/slide1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17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2308" y="943758"/>
            <a:ext cx="7489825" cy="1794510"/>
          </a:xfrm>
          <a:prstGeom prst="rect"/>
        </p:spPr>
        <p:txBody>
          <a:bodyPr wrap="square" lIns="0" tIns="111760" rIns="0" bIns="0" rtlCol="0" vert="horz">
            <a:spAutoFit/>
          </a:bodyPr>
          <a:lstStyle/>
          <a:p>
            <a:pPr marL="12700" marR="920750">
              <a:lnSpc>
                <a:spcPts val="4390"/>
              </a:lnSpc>
              <a:spcBef>
                <a:spcPts val="880"/>
              </a:spcBef>
            </a:pPr>
            <a:r>
              <a:rPr dirty="0" sz="4300" spc="210">
                <a:solidFill>
                  <a:srgbClr val="FFFFFF"/>
                </a:solidFill>
              </a:rPr>
              <a:t>Introduction</a:t>
            </a:r>
            <a:r>
              <a:rPr dirty="0" sz="4300" spc="215">
                <a:solidFill>
                  <a:srgbClr val="FFFFFF"/>
                </a:solidFill>
              </a:rPr>
              <a:t> </a:t>
            </a:r>
            <a:r>
              <a:rPr dirty="0" sz="4300" spc="170">
                <a:solidFill>
                  <a:srgbClr val="FFFFFF"/>
                </a:solidFill>
              </a:rPr>
              <a:t>to</a:t>
            </a:r>
            <a:r>
              <a:rPr dirty="0" sz="4300" spc="185">
                <a:solidFill>
                  <a:srgbClr val="FFFFFF"/>
                </a:solidFill>
              </a:rPr>
              <a:t> </a:t>
            </a:r>
            <a:r>
              <a:rPr dirty="0" sz="4300" spc="260">
                <a:solidFill>
                  <a:srgbClr val="FFFFFF"/>
                </a:solidFill>
              </a:rPr>
              <a:t>Clinical </a:t>
            </a:r>
            <a:r>
              <a:rPr dirty="0" sz="4300" spc="195">
                <a:solidFill>
                  <a:srgbClr val="FFFFFF"/>
                </a:solidFill>
              </a:rPr>
              <a:t>Skills</a:t>
            </a:r>
            <a:endParaRPr sz="4300"/>
          </a:p>
          <a:p>
            <a:pPr marL="12700">
              <a:lnSpc>
                <a:spcPts val="4365"/>
              </a:lnSpc>
            </a:pPr>
            <a:r>
              <a:rPr dirty="0" sz="4300" spc="250">
                <a:solidFill>
                  <a:srgbClr val="FFFFFF"/>
                </a:solidFill>
              </a:rPr>
              <a:t>Practical</a:t>
            </a:r>
            <a:r>
              <a:rPr dirty="0" sz="4300" spc="165">
                <a:solidFill>
                  <a:srgbClr val="FFFFFF"/>
                </a:solidFill>
              </a:rPr>
              <a:t> </a:t>
            </a:r>
            <a:r>
              <a:rPr dirty="0" sz="4300">
                <a:solidFill>
                  <a:srgbClr val="FFFFFF"/>
                </a:solidFill>
              </a:rPr>
              <a:t>–</a:t>
            </a:r>
            <a:r>
              <a:rPr dirty="0" sz="4300" spc="170">
                <a:solidFill>
                  <a:srgbClr val="FFFFFF"/>
                </a:solidFill>
              </a:rPr>
              <a:t> </a:t>
            </a:r>
            <a:r>
              <a:rPr dirty="0" sz="4300" spc="235">
                <a:solidFill>
                  <a:srgbClr val="FFFFFF"/>
                </a:solidFill>
              </a:rPr>
              <a:t>Shoulder</a:t>
            </a:r>
            <a:r>
              <a:rPr dirty="0" sz="4300" spc="185">
                <a:solidFill>
                  <a:srgbClr val="FFFFFF"/>
                </a:solidFill>
              </a:rPr>
              <a:t> </a:t>
            </a:r>
            <a:r>
              <a:rPr dirty="0" sz="4300" spc="340">
                <a:solidFill>
                  <a:srgbClr val="FFFFFF"/>
                </a:solidFill>
              </a:rPr>
              <a:t>MMTs</a:t>
            </a:r>
            <a:endParaRPr sz="4300"/>
          </a:p>
        </p:txBody>
      </p:sp>
      <p:grpSp>
        <p:nvGrpSpPr>
          <p:cNvPr id="3" name="object 3" descr=""/>
          <p:cNvGrpSpPr/>
          <p:nvPr/>
        </p:nvGrpSpPr>
        <p:grpSpPr>
          <a:xfrm>
            <a:off x="5931027" y="5723763"/>
            <a:ext cx="2292985" cy="768985"/>
            <a:chOff x="5931027" y="5723763"/>
            <a:chExt cx="2292985" cy="7689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940552" y="5733288"/>
              <a:ext cx="2273807" cy="749808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5935789" y="5728525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60">
                  <a:moveTo>
                    <a:pt x="0" y="0"/>
                  </a:moveTo>
                  <a:lnTo>
                    <a:pt x="2283332" y="0"/>
                  </a:lnTo>
                  <a:lnTo>
                    <a:pt x="2283332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5144" y="367647"/>
            <a:ext cx="1613535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000" spc="220"/>
              <a:t>Recap</a:t>
            </a:r>
            <a:endParaRPr sz="4000"/>
          </a:p>
        </p:txBody>
      </p:sp>
      <p:sp>
        <p:nvSpPr>
          <p:cNvPr id="3" name="object 3" descr=""/>
          <p:cNvSpPr txBox="1">
            <a:spLocks noGrp="1"/>
          </p:cNvSpPr>
          <p:nvPr>
            <p:ph idx="2" sz="half"/>
          </p:nvPr>
        </p:nvSpPr>
        <p:spPr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96215" indent="-183515">
              <a:lnSpc>
                <a:spcPct val="100000"/>
              </a:lnSpc>
              <a:spcBef>
                <a:spcPts val="10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6215" algn="l"/>
              </a:tabLst>
            </a:pPr>
            <a:r>
              <a:rPr dirty="0" spc="210"/>
              <a:t>AROM</a:t>
            </a:r>
          </a:p>
          <a:p>
            <a:pPr marL="195580" indent="-182880">
              <a:lnSpc>
                <a:spcPct val="100000"/>
              </a:lnSpc>
              <a:spcBef>
                <a:spcPts val="1515"/>
              </a:spcBef>
              <a:buClr>
                <a:srgbClr val="5B9BD4"/>
              </a:buClr>
              <a:buSzPct val="78125"/>
              <a:buFont typeface="Arial MT"/>
              <a:buChar char="•"/>
              <a:tabLst>
                <a:tab pos="195580" algn="l"/>
              </a:tabLst>
            </a:pPr>
            <a:r>
              <a:rPr dirty="0" sz="1600" spc="60"/>
              <a:t>Flexion</a:t>
            </a:r>
            <a:endParaRPr sz="1600"/>
          </a:p>
          <a:p>
            <a:pPr marL="195580" indent="-182880">
              <a:lnSpc>
                <a:spcPct val="100000"/>
              </a:lnSpc>
              <a:spcBef>
                <a:spcPts val="1500"/>
              </a:spcBef>
              <a:buClr>
                <a:srgbClr val="5B9BD4"/>
              </a:buClr>
              <a:buSzPct val="78125"/>
              <a:buFont typeface="Arial MT"/>
              <a:buChar char="•"/>
              <a:tabLst>
                <a:tab pos="195580" algn="l"/>
              </a:tabLst>
            </a:pPr>
            <a:r>
              <a:rPr dirty="0" sz="1600" spc="65"/>
              <a:t>Extension</a:t>
            </a:r>
            <a:endParaRPr sz="1600"/>
          </a:p>
          <a:p>
            <a:pPr marL="195580" indent="-182880">
              <a:lnSpc>
                <a:spcPct val="100000"/>
              </a:lnSpc>
              <a:spcBef>
                <a:spcPts val="1500"/>
              </a:spcBef>
              <a:buClr>
                <a:srgbClr val="5B9BD4"/>
              </a:buClr>
              <a:buSzPct val="78125"/>
              <a:buFont typeface="Arial MT"/>
              <a:buChar char="•"/>
              <a:tabLst>
                <a:tab pos="195580" algn="l"/>
              </a:tabLst>
            </a:pPr>
            <a:r>
              <a:rPr dirty="0" sz="1600" spc="40"/>
              <a:t>Abduction</a:t>
            </a:r>
            <a:endParaRPr sz="1600"/>
          </a:p>
          <a:p>
            <a:pPr marL="195580" indent="-182880">
              <a:lnSpc>
                <a:spcPct val="100000"/>
              </a:lnSpc>
              <a:spcBef>
                <a:spcPts val="1485"/>
              </a:spcBef>
              <a:buClr>
                <a:srgbClr val="5B9BD4"/>
              </a:buClr>
              <a:buSzPct val="78125"/>
              <a:buFont typeface="Arial MT"/>
              <a:buChar char="•"/>
              <a:tabLst>
                <a:tab pos="195580" algn="l"/>
              </a:tabLst>
            </a:pPr>
            <a:r>
              <a:rPr dirty="0" sz="1600" spc="45"/>
              <a:t>Adduction</a:t>
            </a:r>
            <a:endParaRPr sz="1600"/>
          </a:p>
          <a:p>
            <a:pPr marL="195580" indent="-182880">
              <a:lnSpc>
                <a:spcPct val="100000"/>
              </a:lnSpc>
              <a:spcBef>
                <a:spcPts val="1525"/>
              </a:spcBef>
              <a:buClr>
                <a:srgbClr val="5B9BD4"/>
              </a:buClr>
              <a:buSzPct val="78125"/>
              <a:buFont typeface="Arial MT"/>
              <a:buChar char="•"/>
              <a:tabLst>
                <a:tab pos="195580" algn="l"/>
              </a:tabLst>
            </a:pPr>
            <a:r>
              <a:rPr dirty="0" sz="1600" spc="65"/>
              <a:t>Horizontal</a:t>
            </a:r>
            <a:r>
              <a:rPr dirty="0" sz="1600" spc="105"/>
              <a:t> </a:t>
            </a:r>
            <a:r>
              <a:rPr dirty="0" sz="1600" spc="45"/>
              <a:t>Adduction</a:t>
            </a:r>
            <a:endParaRPr sz="1600"/>
          </a:p>
          <a:p>
            <a:pPr marL="195580" indent="-182880">
              <a:lnSpc>
                <a:spcPct val="100000"/>
              </a:lnSpc>
              <a:spcBef>
                <a:spcPts val="1500"/>
              </a:spcBef>
              <a:buClr>
                <a:srgbClr val="5B9BD4"/>
              </a:buClr>
              <a:buSzPct val="78125"/>
              <a:buFont typeface="Arial MT"/>
              <a:buChar char="•"/>
              <a:tabLst>
                <a:tab pos="195580" algn="l"/>
              </a:tabLst>
            </a:pPr>
            <a:r>
              <a:rPr dirty="0" sz="1600" spc="65"/>
              <a:t>Horizontal</a:t>
            </a:r>
            <a:r>
              <a:rPr dirty="0" sz="1600" spc="105"/>
              <a:t> </a:t>
            </a:r>
            <a:r>
              <a:rPr dirty="0" sz="1600" spc="45"/>
              <a:t>Abduction</a:t>
            </a:r>
            <a:endParaRPr sz="1600"/>
          </a:p>
          <a:p>
            <a:pPr marL="195580" indent="-182880">
              <a:lnSpc>
                <a:spcPct val="100000"/>
              </a:lnSpc>
              <a:spcBef>
                <a:spcPts val="1510"/>
              </a:spcBef>
              <a:buClr>
                <a:srgbClr val="5B9BD4"/>
              </a:buClr>
              <a:buSzPct val="78125"/>
              <a:buFont typeface="Arial MT"/>
              <a:buChar char="•"/>
              <a:tabLst>
                <a:tab pos="195580" algn="l"/>
              </a:tabLst>
            </a:pPr>
            <a:r>
              <a:rPr dirty="0" sz="1600" spc="90"/>
              <a:t>Lateral</a:t>
            </a:r>
            <a:r>
              <a:rPr dirty="0" sz="1600" spc="114"/>
              <a:t> </a:t>
            </a:r>
            <a:r>
              <a:rPr dirty="0" sz="1600" spc="50"/>
              <a:t>Rotation</a:t>
            </a:r>
            <a:endParaRPr sz="1600"/>
          </a:p>
          <a:p>
            <a:pPr marL="195580" indent="-182880">
              <a:lnSpc>
                <a:spcPct val="100000"/>
              </a:lnSpc>
              <a:spcBef>
                <a:spcPts val="1505"/>
              </a:spcBef>
              <a:buClr>
                <a:srgbClr val="5B9BD4"/>
              </a:buClr>
              <a:buSzPct val="78125"/>
              <a:buFont typeface="Arial MT"/>
              <a:buChar char="•"/>
              <a:tabLst>
                <a:tab pos="195580" algn="l"/>
              </a:tabLst>
            </a:pPr>
            <a:r>
              <a:rPr dirty="0" sz="1600" spc="85"/>
              <a:t>Medial</a:t>
            </a:r>
            <a:r>
              <a:rPr dirty="0" sz="1600" spc="95"/>
              <a:t> </a:t>
            </a:r>
            <a:r>
              <a:rPr dirty="0" sz="1600" spc="50"/>
              <a:t>Rotation</a:t>
            </a:r>
            <a:endParaRPr sz="1600"/>
          </a:p>
        </p:txBody>
      </p:sp>
      <p:grpSp>
        <p:nvGrpSpPr>
          <p:cNvPr id="4" name="object 4" descr=""/>
          <p:cNvGrpSpPr/>
          <p:nvPr/>
        </p:nvGrpSpPr>
        <p:grpSpPr>
          <a:xfrm>
            <a:off x="6145910" y="5819775"/>
            <a:ext cx="2079625" cy="904875"/>
            <a:chOff x="6145910" y="5819775"/>
            <a:chExt cx="2079625" cy="904875"/>
          </a:xfrm>
        </p:grpSpPr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5435" y="5829300"/>
              <a:ext cx="2060447" cy="885443"/>
            </a:xfrm>
            <a:prstGeom prst="rect">
              <a:avLst/>
            </a:prstGeom>
          </p:spPr>
        </p:pic>
        <p:sp>
          <p:nvSpPr>
            <p:cNvPr id="6" name="object 6" descr=""/>
            <p:cNvSpPr/>
            <p:nvPr/>
          </p:nvSpPr>
          <p:spPr>
            <a:xfrm>
              <a:off x="6150673" y="5824537"/>
              <a:ext cx="2070100" cy="895350"/>
            </a:xfrm>
            <a:custGeom>
              <a:avLst/>
              <a:gdLst/>
              <a:ahLst/>
              <a:cxnLst/>
              <a:rect l="l" t="t" r="r" b="b"/>
              <a:pathLst>
                <a:path w="2070100" h="895350">
                  <a:moveTo>
                    <a:pt x="0" y="0"/>
                  </a:moveTo>
                  <a:lnTo>
                    <a:pt x="2069973" y="0"/>
                  </a:lnTo>
                  <a:lnTo>
                    <a:pt x="2069973" y="894969"/>
                  </a:lnTo>
                  <a:lnTo>
                    <a:pt x="0" y="8949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 descr=""/>
          <p:cNvSpPr txBox="1"/>
          <p:nvPr/>
        </p:nvSpPr>
        <p:spPr>
          <a:xfrm>
            <a:off x="5034186" y="1027564"/>
            <a:ext cx="1790700" cy="403034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299085" indent="-286385">
              <a:lnSpc>
                <a:spcPct val="100000"/>
              </a:lnSpc>
              <a:spcBef>
                <a:spcPts val="10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299085" algn="l"/>
              </a:tabLst>
            </a:pPr>
            <a:r>
              <a:rPr dirty="0" sz="2000" spc="210">
                <a:solidFill>
                  <a:srgbClr val="585858"/>
                </a:solidFill>
                <a:latin typeface="Cambria"/>
                <a:cs typeface="Cambria"/>
              </a:rPr>
              <a:t>PROM</a:t>
            </a:r>
            <a:endParaRPr sz="2000">
              <a:latin typeface="Cambria"/>
              <a:cs typeface="Cambria"/>
            </a:endParaRPr>
          </a:p>
          <a:p>
            <a:pPr marL="195580" indent="-182880">
              <a:lnSpc>
                <a:spcPct val="100000"/>
              </a:lnSpc>
              <a:spcBef>
                <a:spcPts val="1320"/>
              </a:spcBef>
              <a:buClr>
                <a:srgbClr val="5B9BD4"/>
              </a:buClr>
              <a:buSzPct val="78125"/>
              <a:buFont typeface="Arial MT"/>
              <a:buChar char="•"/>
              <a:tabLst>
                <a:tab pos="195580" algn="l"/>
              </a:tabLst>
            </a:pPr>
            <a:r>
              <a:rPr dirty="0" sz="1600" spc="60">
                <a:solidFill>
                  <a:srgbClr val="585858"/>
                </a:solidFill>
                <a:latin typeface="Cambria"/>
                <a:cs typeface="Cambria"/>
              </a:rPr>
              <a:t>Flexion</a:t>
            </a:r>
            <a:endParaRPr sz="1600">
              <a:latin typeface="Cambria"/>
              <a:cs typeface="Cambria"/>
            </a:endParaRPr>
          </a:p>
          <a:p>
            <a:pPr marL="195580" indent="-182880">
              <a:lnSpc>
                <a:spcPct val="100000"/>
              </a:lnSpc>
              <a:spcBef>
                <a:spcPts val="1310"/>
              </a:spcBef>
              <a:buClr>
                <a:srgbClr val="5B9BD4"/>
              </a:buClr>
              <a:buSzPct val="78125"/>
              <a:buFont typeface="Arial MT"/>
              <a:buChar char="•"/>
              <a:tabLst>
                <a:tab pos="195580" algn="l"/>
              </a:tabLst>
            </a:pPr>
            <a:r>
              <a:rPr dirty="0" sz="1600" spc="65">
                <a:solidFill>
                  <a:srgbClr val="585858"/>
                </a:solidFill>
                <a:latin typeface="Cambria"/>
                <a:cs typeface="Cambria"/>
              </a:rPr>
              <a:t>Extension</a:t>
            </a:r>
            <a:endParaRPr sz="1600">
              <a:latin typeface="Cambria"/>
              <a:cs typeface="Cambria"/>
            </a:endParaRPr>
          </a:p>
          <a:p>
            <a:pPr marL="195580" indent="-182880">
              <a:lnSpc>
                <a:spcPct val="100000"/>
              </a:lnSpc>
              <a:spcBef>
                <a:spcPts val="1305"/>
              </a:spcBef>
              <a:buClr>
                <a:srgbClr val="5B9BD4"/>
              </a:buClr>
              <a:buSzPct val="78125"/>
              <a:buFont typeface="Arial MT"/>
              <a:buChar char="•"/>
              <a:tabLst>
                <a:tab pos="195580" algn="l"/>
              </a:tabLst>
            </a:pPr>
            <a:r>
              <a:rPr dirty="0" sz="1600" spc="40">
                <a:solidFill>
                  <a:srgbClr val="585858"/>
                </a:solidFill>
                <a:latin typeface="Cambria"/>
                <a:cs typeface="Cambria"/>
              </a:rPr>
              <a:t>Abduction</a:t>
            </a:r>
            <a:endParaRPr sz="1600">
              <a:latin typeface="Cambria"/>
              <a:cs typeface="Cambria"/>
            </a:endParaRPr>
          </a:p>
          <a:p>
            <a:pPr marL="195580" indent="-182880">
              <a:lnSpc>
                <a:spcPct val="100000"/>
              </a:lnSpc>
              <a:spcBef>
                <a:spcPts val="1300"/>
              </a:spcBef>
              <a:buClr>
                <a:srgbClr val="5B9BD4"/>
              </a:buClr>
              <a:buSzPct val="78125"/>
              <a:buFont typeface="Arial MT"/>
              <a:buChar char="•"/>
              <a:tabLst>
                <a:tab pos="195580" algn="l"/>
              </a:tabLst>
            </a:pPr>
            <a:r>
              <a:rPr dirty="0" sz="1600" spc="45">
                <a:solidFill>
                  <a:srgbClr val="585858"/>
                </a:solidFill>
                <a:latin typeface="Cambria"/>
                <a:cs typeface="Cambria"/>
              </a:rPr>
              <a:t>Adduction</a:t>
            </a:r>
            <a:endParaRPr sz="1600">
              <a:latin typeface="Cambria"/>
              <a:cs typeface="Cambria"/>
            </a:endParaRPr>
          </a:p>
          <a:p>
            <a:pPr marL="194945" marR="567690" indent="-182880">
              <a:lnSpc>
                <a:spcPts val="1630"/>
              </a:lnSpc>
              <a:spcBef>
                <a:spcPts val="1625"/>
              </a:spcBef>
              <a:buClr>
                <a:srgbClr val="5B9BD4"/>
              </a:buClr>
              <a:buSzPct val="78125"/>
              <a:buFont typeface="Arial MT"/>
              <a:buChar char="•"/>
              <a:tabLst>
                <a:tab pos="194945" algn="l"/>
              </a:tabLst>
            </a:pPr>
            <a:r>
              <a:rPr dirty="0" sz="1600" spc="55">
                <a:solidFill>
                  <a:srgbClr val="585858"/>
                </a:solidFill>
                <a:latin typeface="Cambria"/>
                <a:cs typeface="Cambria"/>
              </a:rPr>
              <a:t>Horizontal </a:t>
            </a:r>
            <a:r>
              <a:rPr dirty="0" sz="1600" spc="45">
                <a:solidFill>
                  <a:srgbClr val="585858"/>
                </a:solidFill>
                <a:latin typeface="Cambria"/>
                <a:cs typeface="Cambria"/>
              </a:rPr>
              <a:t>Adduction</a:t>
            </a:r>
            <a:endParaRPr sz="1600">
              <a:latin typeface="Cambria"/>
              <a:cs typeface="Cambria"/>
            </a:endParaRPr>
          </a:p>
          <a:p>
            <a:pPr marL="194945" marR="567690" indent="-182880">
              <a:lnSpc>
                <a:spcPts val="1630"/>
              </a:lnSpc>
              <a:spcBef>
                <a:spcPts val="1600"/>
              </a:spcBef>
              <a:buClr>
                <a:srgbClr val="5B9BD4"/>
              </a:buClr>
              <a:buSzPct val="78125"/>
              <a:buFont typeface="Arial MT"/>
              <a:buChar char="•"/>
              <a:tabLst>
                <a:tab pos="194945" algn="l"/>
              </a:tabLst>
            </a:pPr>
            <a:r>
              <a:rPr dirty="0" sz="1600" spc="55">
                <a:solidFill>
                  <a:srgbClr val="585858"/>
                </a:solidFill>
                <a:latin typeface="Cambria"/>
                <a:cs typeface="Cambria"/>
              </a:rPr>
              <a:t>Horizontal </a:t>
            </a:r>
            <a:r>
              <a:rPr dirty="0" sz="1600" spc="40">
                <a:solidFill>
                  <a:srgbClr val="585858"/>
                </a:solidFill>
                <a:latin typeface="Cambria"/>
                <a:cs typeface="Cambria"/>
              </a:rPr>
              <a:t>Abduction</a:t>
            </a:r>
            <a:endParaRPr sz="1600">
              <a:latin typeface="Cambria"/>
              <a:cs typeface="Cambria"/>
            </a:endParaRPr>
          </a:p>
          <a:p>
            <a:pPr marL="195580" indent="-182880">
              <a:lnSpc>
                <a:spcPct val="100000"/>
              </a:lnSpc>
              <a:spcBef>
                <a:spcPts val="1315"/>
              </a:spcBef>
              <a:buClr>
                <a:srgbClr val="5B9BD4"/>
              </a:buClr>
              <a:buSzPct val="78125"/>
              <a:buFont typeface="Arial MT"/>
              <a:buChar char="•"/>
              <a:tabLst>
                <a:tab pos="195580" algn="l"/>
              </a:tabLst>
            </a:pPr>
            <a:r>
              <a:rPr dirty="0" sz="1600" spc="90">
                <a:solidFill>
                  <a:srgbClr val="585858"/>
                </a:solidFill>
                <a:latin typeface="Cambria"/>
                <a:cs typeface="Cambria"/>
              </a:rPr>
              <a:t>Lateral</a:t>
            </a:r>
            <a:r>
              <a:rPr dirty="0" sz="16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600" spc="50">
                <a:solidFill>
                  <a:srgbClr val="585858"/>
                </a:solidFill>
                <a:latin typeface="Cambria"/>
                <a:cs typeface="Cambria"/>
              </a:rPr>
              <a:t>Rotation</a:t>
            </a:r>
            <a:endParaRPr sz="1600">
              <a:latin typeface="Cambria"/>
              <a:cs typeface="Cambria"/>
            </a:endParaRPr>
          </a:p>
          <a:p>
            <a:pPr marL="195580" indent="-182880">
              <a:lnSpc>
                <a:spcPct val="100000"/>
              </a:lnSpc>
              <a:spcBef>
                <a:spcPts val="1310"/>
              </a:spcBef>
              <a:buClr>
                <a:srgbClr val="5B9BD4"/>
              </a:buClr>
              <a:buSzPct val="78125"/>
              <a:buFont typeface="Arial MT"/>
              <a:buChar char="•"/>
              <a:tabLst>
                <a:tab pos="195580" algn="l"/>
              </a:tabLst>
            </a:pPr>
            <a:r>
              <a:rPr dirty="0" sz="1600" spc="85">
                <a:solidFill>
                  <a:srgbClr val="585858"/>
                </a:solidFill>
                <a:latin typeface="Cambria"/>
                <a:cs typeface="Cambria"/>
              </a:rPr>
              <a:t>Medial</a:t>
            </a:r>
            <a:r>
              <a:rPr dirty="0" sz="1600" spc="9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600" spc="50">
                <a:solidFill>
                  <a:srgbClr val="585858"/>
                </a:solidFill>
                <a:latin typeface="Cambria"/>
                <a:cs typeface="Cambria"/>
              </a:rPr>
              <a:t>Rotation</a:t>
            </a:r>
            <a:endParaRPr sz="16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5144" y="403428"/>
            <a:ext cx="2324100" cy="57404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140"/>
              <a:t>Trapezius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1025144" y="1073899"/>
            <a:ext cx="3750310" cy="4284980"/>
          </a:xfrm>
          <a:prstGeom prst="rect">
            <a:avLst/>
          </a:prstGeom>
        </p:spPr>
        <p:txBody>
          <a:bodyPr wrap="square" lIns="0" tIns="172720" rIns="0" bIns="0" rtlCol="0" vert="horz">
            <a:spAutoFit/>
          </a:bodyPr>
          <a:lstStyle/>
          <a:p>
            <a:pPr marL="193675" indent="-180975">
              <a:lnSpc>
                <a:spcPct val="100000"/>
              </a:lnSpc>
              <a:spcBef>
                <a:spcPts val="1360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3675" algn="l"/>
              </a:tabLst>
            </a:pP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Trapezius</a:t>
            </a:r>
            <a:endParaRPr sz="1900">
              <a:latin typeface="Cambria"/>
              <a:cs typeface="Cambria"/>
            </a:endParaRPr>
          </a:p>
          <a:p>
            <a:pPr marL="193675" marR="119380" indent="-180975">
              <a:lnSpc>
                <a:spcPct val="85000"/>
              </a:lnSpc>
              <a:spcBef>
                <a:spcPts val="1600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5580" algn="l"/>
              </a:tabLst>
            </a:pP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O: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0">
                <a:solidFill>
                  <a:srgbClr val="585858"/>
                </a:solidFill>
                <a:latin typeface="Cambria"/>
                <a:cs typeface="Cambria"/>
              </a:rPr>
              <a:t>medial</a:t>
            </a:r>
            <a:r>
              <a:rPr dirty="0" sz="19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third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40">
                <a:solidFill>
                  <a:srgbClr val="585858"/>
                </a:solidFill>
                <a:latin typeface="Cambria"/>
                <a:cs typeface="Cambria"/>
              </a:rPr>
              <a:t>superior </a:t>
            </a:r>
            <a:r>
              <a:rPr dirty="0" sz="1900" spc="40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95">
                <a:solidFill>
                  <a:srgbClr val="585858"/>
                </a:solidFill>
                <a:latin typeface="Cambria"/>
                <a:cs typeface="Cambria"/>
              </a:rPr>
              <a:t>nuchal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line</a:t>
            </a:r>
            <a:r>
              <a:rPr dirty="0" sz="19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900" spc="1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40">
                <a:solidFill>
                  <a:srgbClr val="585858"/>
                </a:solidFill>
                <a:latin typeface="Cambria"/>
                <a:cs typeface="Cambria"/>
              </a:rPr>
              <a:t>occipital </a:t>
            </a:r>
            <a:r>
              <a:rPr dirty="0" sz="1900" spc="40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60">
                <a:solidFill>
                  <a:srgbClr val="585858"/>
                </a:solidFill>
                <a:latin typeface="Cambria"/>
                <a:cs typeface="Cambria"/>
              </a:rPr>
              <a:t>protuberance,</a:t>
            </a:r>
            <a:r>
              <a:rPr dirty="0" sz="19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5">
                <a:solidFill>
                  <a:srgbClr val="585858"/>
                </a:solidFill>
                <a:latin typeface="Cambria"/>
                <a:cs typeface="Cambria"/>
              </a:rPr>
              <a:t>ligamentum </a:t>
            </a:r>
            <a:r>
              <a:rPr dirty="0" sz="1900" spc="85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95">
                <a:solidFill>
                  <a:srgbClr val="585858"/>
                </a:solidFill>
                <a:latin typeface="Cambria"/>
                <a:cs typeface="Cambria"/>
              </a:rPr>
              <a:t>nuchae,</a:t>
            </a:r>
            <a:r>
              <a:rPr dirty="0" sz="1900" spc="2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60">
                <a:solidFill>
                  <a:srgbClr val="585858"/>
                </a:solidFill>
                <a:latin typeface="Cambria"/>
                <a:cs typeface="Cambria"/>
              </a:rPr>
              <a:t>spinous</a:t>
            </a:r>
            <a:r>
              <a:rPr dirty="0" sz="1900" spc="2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processes</a:t>
            </a:r>
            <a:r>
              <a:rPr dirty="0" sz="1900" spc="21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and </a:t>
            </a: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70">
                <a:solidFill>
                  <a:srgbClr val="585858"/>
                </a:solidFill>
                <a:latin typeface="Cambria"/>
                <a:cs typeface="Cambria"/>
              </a:rPr>
              <a:t>suprapsinous</a:t>
            </a: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5">
                <a:solidFill>
                  <a:srgbClr val="585858"/>
                </a:solidFill>
                <a:latin typeface="Cambria"/>
                <a:cs typeface="Cambria"/>
              </a:rPr>
              <a:t>lig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105">
                <a:solidFill>
                  <a:srgbClr val="585858"/>
                </a:solidFill>
                <a:latin typeface="Cambria"/>
                <a:cs typeface="Cambria"/>
              </a:rPr>
              <a:t>C7-</a:t>
            </a:r>
            <a:r>
              <a:rPr dirty="0" sz="1900" spc="1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25">
                <a:solidFill>
                  <a:srgbClr val="585858"/>
                </a:solidFill>
                <a:latin typeface="Cambria"/>
                <a:cs typeface="Cambria"/>
              </a:rPr>
              <a:t>T12</a:t>
            </a:r>
            <a:endParaRPr sz="1900">
              <a:latin typeface="Cambria"/>
              <a:cs typeface="Cambria"/>
            </a:endParaRPr>
          </a:p>
          <a:p>
            <a:pPr marL="193675" marR="5080" indent="-180975">
              <a:lnSpc>
                <a:spcPct val="85100"/>
              </a:lnSpc>
              <a:spcBef>
                <a:spcPts val="1600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5580" algn="l"/>
              </a:tabLst>
            </a:pP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I:</a:t>
            </a:r>
            <a:r>
              <a:rPr dirty="0" sz="1900" spc="2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posterior</a:t>
            </a:r>
            <a:r>
              <a:rPr dirty="0" sz="1900" spc="2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border</a:t>
            </a:r>
            <a:r>
              <a:rPr dirty="0" sz="1900" spc="2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900" spc="2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5">
                <a:solidFill>
                  <a:srgbClr val="585858"/>
                </a:solidFill>
                <a:latin typeface="Cambria"/>
                <a:cs typeface="Cambria"/>
              </a:rPr>
              <a:t>lateral</a:t>
            </a:r>
            <a:r>
              <a:rPr dirty="0" sz="1900" spc="2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-75">
                <a:solidFill>
                  <a:srgbClr val="585858"/>
                </a:solidFill>
                <a:latin typeface="Cambria"/>
                <a:cs typeface="Cambria"/>
              </a:rPr>
              <a:t>1/3 </a:t>
            </a:r>
            <a:r>
              <a:rPr dirty="0" sz="1900" spc="-75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900" spc="17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0">
                <a:solidFill>
                  <a:srgbClr val="585858"/>
                </a:solidFill>
                <a:latin typeface="Cambria"/>
                <a:cs typeface="Cambria"/>
              </a:rPr>
              <a:t>clavicle,</a:t>
            </a:r>
            <a:r>
              <a:rPr dirty="0" sz="1900" spc="15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0">
                <a:solidFill>
                  <a:srgbClr val="585858"/>
                </a:solidFill>
                <a:latin typeface="Cambria"/>
                <a:cs typeface="Cambria"/>
              </a:rPr>
              <a:t>medial</a:t>
            </a:r>
            <a:r>
              <a:rPr dirty="0" sz="1900" spc="17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border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-2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1900" spc="-25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acromion,</a:t>
            </a:r>
            <a:r>
              <a:rPr dirty="0" sz="1900" spc="17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0">
                <a:solidFill>
                  <a:srgbClr val="585858"/>
                </a:solidFill>
                <a:latin typeface="Cambria"/>
                <a:cs typeface="Cambria"/>
              </a:rPr>
              <a:t>upper</a:t>
            </a:r>
            <a:r>
              <a:rPr dirty="0" sz="1900" spc="16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border</a:t>
            </a:r>
            <a:r>
              <a:rPr dirty="0" sz="1900" spc="16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-25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900" spc="5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00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60">
                <a:solidFill>
                  <a:srgbClr val="585858"/>
                </a:solidFill>
                <a:latin typeface="Cambria"/>
                <a:cs typeface="Cambria"/>
              </a:rPr>
              <a:t>spine</a:t>
            </a:r>
            <a:r>
              <a:rPr dirty="0" sz="19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0">
                <a:solidFill>
                  <a:srgbClr val="585858"/>
                </a:solidFill>
                <a:latin typeface="Cambria"/>
                <a:cs typeface="Cambria"/>
              </a:rPr>
              <a:t>scapula</a:t>
            </a:r>
            <a:endParaRPr sz="1900">
              <a:latin typeface="Cambria"/>
              <a:cs typeface="Cambria"/>
            </a:endParaRPr>
          </a:p>
          <a:p>
            <a:pPr marL="193675" marR="309245" indent="-180975">
              <a:lnSpc>
                <a:spcPct val="85100"/>
              </a:lnSpc>
              <a:spcBef>
                <a:spcPts val="1590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5580" algn="l"/>
              </a:tabLst>
            </a:pPr>
            <a:r>
              <a:rPr dirty="0" sz="1900" spc="105">
                <a:solidFill>
                  <a:srgbClr val="585858"/>
                </a:solidFill>
                <a:latin typeface="Cambria"/>
                <a:cs typeface="Cambria"/>
              </a:rPr>
              <a:t>A:</a:t>
            </a:r>
            <a:r>
              <a:rPr dirty="0" sz="1900" spc="1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retracts,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elevates</a:t>
            </a:r>
            <a:r>
              <a:rPr dirty="0" sz="1900" spc="1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and </a:t>
            </a: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85">
                <a:solidFill>
                  <a:srgbClr val="585858"/>
                </a:solidFill>
                <a:latin typeface="Cambria"/>
                <a:cs typeface="Cambria"/>
              </a:rPr>
              <a:t>laterally</a:t>
            </a:r>
            <a:r>
              <a:rPr dirty="0" sz="1900" spc="1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60">
                <a:solidFill>
                  <a:srgbClr val="585858"/>
                </a:solidFill>
                <a:latin typeface="Cambria"/>
                <a:cs typeface="Cambria"/>
              </a:rPr>
              <a:t>rotates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35">
                <a:solidFill>
                  <a:srgbClr val="585858"/>
                </a:solidFill>
                <a:latin typeface="Cambria"/>
                <a:cs typeface="Cambria"/>
              </a:rPr>
              <a:t>pectoral </a:t>
            </a:r>
            <a:r>
              <a:rPr dirty="0" sz="1900" spc="35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girdle.</a:t>
            </a:r>
            <a:r>
              <a:rPr dirty="0" sz="19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105">
                <a:solidFill>
                  <a:srgbClr val="585858"/>
                </a:solidFill>
                <a:latin typeface="Cambria"/>
                <a:cs typeface="Cambria"/>
              </a:rPr>
              <a:t>Extends</a:t>
            </a: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laterally 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flexes</a:t>
            </a: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0">
                <a:solidFill>
                  <a:srgbClr val="585858"/>
                </a:solidFill>
                <a:latin typeface="Cambria"/>
                <a:cs typeface="Cambria"/>
              </a:rPr>
              <a:t>neck.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0">
                <a:solidFill>
                  <a:srgbClr val="585858"/>
                </a:solidFill>
                <a:latin typeface="Cambria"/>
                <a:cs typeface="Cambria"/>
              </a:rPr>
              <a:t>Depress</a:t>
            </a:r>
            <a:r>
              <a:rPr dirty="0" sz="19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0">
                <a:solidFill>
                  <a:srgbClr val="585858"/>
                </a:solidFill>
                <a:latin typeface="Cambria"/>
                <a:cs typeface="Cambria"/>
              </a:rPr>
              <a:t>scapula</a:t>
            </a:r>
            <a:endParaRPr sz="1900">
              <a:latin typeface="Cambria"/>
              <a:cs typeface="Cambria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6145910" y="5819775"/>
            <a:ext cx="2079625" cy="904875"/>
            <a:chOff x="6145910" y="5819775"/>
            <a:chExt cx="2079625" cy="904875"/>
          </a:xfrm>
        </p:grpSpPr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5435" y="5829300"/>
              <a:ext cx="2060447" cy="885443"/>
            </a:xfrm>
            <a:prstGeom prst="rect">
              <a:avLst/>
            </a:prstGeom>
          </p:spPr>
        </p:pic>
        <p:sp>
          <p:nvSpPr>
            <p:cNvPr id="6" name="object 6" descr=""/>
            <p:cNvSpPr/>
            <p:nvPr/>
          </p:nvSpPr>
          <p:spPr>
            <a:xfrm>
              <a:off x="6150673" y="5824537"/>
              <a:ext cx="2070100" cy="895350"/>
            </a:xfrm>
            <a:custGeom>
              <a:avLst/>
              <a:gdLst/>
              <a:ahLst/>
              <a:cxnLst/>
              <a:rect l="l" t="t" r="r" b="b"/>
              <a:pathLst>
                <a:path w="2070100" h="895350">
                  <a:moveTo>
                    <a:pt x="0" y="0"/>
                  </a:moveTo>
                  <a:lnTo>
                    <a:pt x="2069973" y="0"/>
                  </a:lnTo>
                  <a:lnTo>
                    <a:pt x="2069973" y="894969"/>
                  </a:lnTo>
                  <a:lnTo>
                    <a:pt x="0" y="8949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7" name="object 7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780788" y="711708"/>
            <a:ext cx="4363211" cy="488899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400966" rIns="0" bIns="0" rtlCol="0" vert="horz">
            <a:spAutoFit/>
          </a:bodyPr>
          <a:lstStyle/>
          <a:p>
            <a:pPr marL="563245">
              <a:lnSpc>
                <a:spcPct val="100000"/>
              </a:lnSpc>
              <a:spcBef>
                <a:spcPts val="100"/>
              </a:spcBef>
            </a:pPr>
            <a:r>
              <a:rPr dirty="0" spc="140"/>
              <a:t>Trapezius</a:t>
            </a:r>
          </a:p>
        </p:txBody>
      </p:sp>
      <p:sp>
        <p:nvSpPr>
          <p:cNvPr id="3" name="object 3" descr="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96215" indent="-183515">
              <a:lnSpc>
                <a:spcPct val="100000"/>
              </a:lnSpc>
              <a:spcBef>
                <a:spcPts val="10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6215" algn="l"/>
              </a:tabLst>
            </a:pPr>
            <a:r>
              <a:rPr dirty="0" spc="60"/>
              <a:t>Lower:</a:t>
            </a:r>
            <a:r>
              <a:rPr dirty="0" spc="150"/>
              <a:t> </a:t>
            </a:r>
            <a:r>
              <a:rPr dirty="0" spc="85"/>
              <a:t>put</a:t>
            </a:r>
            <a:r>
              <a:rPr dirty="0" spc="175"/>
              <a:t> </a:t>
            </a:r>
            <a:r>
              <a:rPr dirty="0" spc="100"/>
              <a:t>in</a:t>
            </a:r>
            <a:r>
              <a:rPr dirty="0" spc="185"/>
              <a:t> </a:t>
            </a:r>
            <a:r>
              <a:rPr dirty="0"/>
              <a:t>to</a:t>
            </a:r>
            <a:r>
              <a:rPr dirty="0" spc="180"/>
              <a:t> </a:t>
            </a:r>
            <a:r>
              <a:rPr dirty="0" spc="60"/>
              <a:t>shoulder</a:t>
            </a:r>
            <a:r>
              <a:rPr dirty="0" spc="150"/>
              <a:t> </a:t>
            </a:r>
            <a:r>
              <a:rPr dirty="0"/>
              <a:t>depression</a:t>
            </a:r>
            <a:r>
              <a:rPr dirty="0" spc="145"/>
              <a:t> </a:t>
            </a:r>
            <a:r>
              <a:rPr dirty="0" spc="95"/>
              <a:t>and</a:t>
            </a:r>
            <a:r>
              <a:rPr dirty="0" spc="190"/>
              <a:t> </a:t>
            </a:r>
            <a:r>
              <a:rPr dirty="0" spc="80"/>
              <a:t>try</a:t>
            </a:r>
            <a:r>
              <a:rPr dirty="0" spc="180"/>
              <a:t> </a:t>
            </a:r>
            <a:r>
              <a:rPr dirty="0"/>
              <a:t>to</a:t>
            </a:r>
            <a:r>
              <a:rPr dirty="0" spc="190"/>
              <a:t> </a:t>
            </a:r>
            <a:r>
              <a:rPr dirty="0" spc="105"/>
              <a:t>take</a:t>
            </a:r>
            <a:r>
              <a:rPr dirty="0" spc="170"/>
              <a:t> </a:t>
            </a:r>
            <a:r>
              <a:rPr dirty="0" spc="35"/>
              <a:t>out</a:t>
            </a:r>
          </a:p>
          <a:p>
            <a:pPr marL="196215" indent="-183515">
              <a:lnSpc>
                <a:spcPct val="100000"/>
              </a:lnSpc>
              <a:spcBef>
                <a:spcPts val="147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6215" algn="l"/>
              </a:tabLst>
            </a:pPr>
            <a:r>
              <a:rPr dirty="0" spc="110"/>
              <a:t>Mid:</a:t>
            </a:r>
            <a:r>
              <a:rPr dirty="0" spc="105"/>
              <a:t> </a:t>
            </a:r>
            <a:r>
              <a:rPr dirty="0" spc="70"/>
              <a:t>elevate</a:t>
            </a:r>
            <a:r>
              <a:rPr dirty="0" spc="90"/>
              <a:t> </a:t>
            </a:r>
            <a:r>
              <a:rPr dirty="0" spc="65"/>
              <a:t>shoulders</a:t>
            </a:r>
            <a:r>
              <a:rPr dirty="0" spc="114"/>
              <a:t> </a:t>
            </a:r>
            <a:r>
              <a:rPr dirty="0" spc="100"/>
              <a:t>and</a:t>
            </a:r>
            <a:r>
              <a:rPr dirty="0" spc="125"/>
              <a:t> </a:t>
            </a:r>
            <a:r>
              <a:rPr dirty="0" spc="75"/>
              <a:t>try</a:t>
            </a:r>
            <a:r>
              <a:rPr dirty="0" spc="140"/>
              <a:t> </a:t>
            </a:r>
            <a:r>
              <a:rPr dirty="0"/>
              <a:t>to</a:t>
            </a:r>
            <a:r>
              <a:rPr dirty="0" spc="130"/>
              <a:t> </a:t>
            </a:r>
            <a:r>
              <a:rPr dirty="0" spc="40"/>
              <a:t>depress</a:t>
            </a:r>
          </a:p>
          <a:p>
            <a:pPr marL="195580" marR="368935" indent="-182880">
              <a:lnSpc>
                <a:spcPts val="2280"/>
              </a:lnSpc>
              <a:spcBef>
                <a:spcPts val="166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pc="90"/>
              <a:t>Upper:</a:t>
            </a:r>
            <a:r>
              <a:rPr dirty="0" spc="114"/>
              <a:t> </a:t>
            </a:r>
            <a:r>
              <a:rPr dirty="0" spc="70"/>
              <a:t>elevate</a:t>
            </a:r>
            <a:r>
              <a:rPr dirty="0" spc="100"/>
              <a:t> </a:t>
            </a:r>
            <a:r>
              <a:rPr dirty="0" spc="60"/>
              <a:t>shoulders</a:t>
            </a:r>
            <a:r>
              <a:rPr dirty="0" spc="100"/>
              <a:t> </a:t>
            </a:r>
            <a:r>
              <a:rPr dirty="0" spc="95"/>
              <a:t>and</a:t>
            </a:r>
            <a:r>
              <a:rPr dirty="0" spc="145"/>
              <a:t> </a:t>
            </a:r>
            <a:r>
              <a:rPr dirty="0" spc="70"/>
              <a:t>extend</a:t>
            </a:r>
            <a:r>
              <a:rPr dirty="0" spc="120"/>
              <a:t> </a:t>
            </a:r>
            <a:r>
              <a:rPr dirty="0" spc="85"/>
              <a:t>neck,</a:t>
            </a:r>
            <a:r>
              <a:rPr dirty="0" spc="125"/>
              <a:t> </a:t>
            </a:r>
            <a:r>
              <a:rPr dirty="0" spc="80"/>
              <a:t>try</a:t>
            </a:r>
            <a:r>
              <a:rPr dirty="0" spc="140"/>
              <a:t> </a:t>
            </a:r>
            <a:r>
              <a:rPr dirty="0"/>
              <a:t>to</a:t>
            </a:r>
            <a:r>
              <a:rPr dirty="0" spc="135"/>
              <a:t> </a:t>
            </a:r>
            <a:r>
              <a:rPr dirty="0" spc="60"/>
              <a:t>flex </a:t>
            </a:r>
            <a:r>
              <a:rPr dirty="0" spc="50"/>
              <a:t>neck</a:t>
            </a:r>
          </a:p>
        </p:txBody>
      </p:sp>
      <p:grpSp>
        <p:nvGrpSpPr>
          <p:cNvPr id="4" name="object 4" descr=""/>
          <p:cNvGrpSpPr/>
          <p:nvPr/>
        </p:nvGrpSpPr>
        <p:grpSpPr>
          <a:xfrm>
            <a:off x="6145910" y="5819775"/>
            <a:ext cx="2079625" cy="904875"/>
            <a:chOff x="6145910" y="5819775"/>
            <a:chExt cx="2079625" cy="904875"/>
          </a:xfrm>
        </p:grpSpPr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5435" y="5829300"/>
              <a:ext cx="2060447" cy="885443"/>
            </a:xfrm>
            <a:prstGeom prst="rect">
              <a:avLst/>
            </a:prstGeom>
          </p:spPr>
        </p:pic>
        <p:sp>
          <p:nvSpPr>
            <p:cNvPr id="6" name="object 6" descr=""/>
            <p:cNvSpPr/>
            <p:nvPr/>
          </p:nvSpPr>
          <p:spPr>
            <a:xfrm>
              <a:off x="6150673" y="5824537"/>
              <a:ext cx="2070100" cy="895350"/>
            </a:xfrm>
            <a:custGeom>
              <a:avLst/>
              <a:gdLst/>
              <a:ahLst/>
              <a:cxnLst/>
              <a:rect l="l" t="t" r="r" b="b"/>
              <a:pathLst>
                <a:path w="2070100" h="895350">
                  <a:moveTo>
                    <a:pt x="0" y="0"/>
                  </a:moveTo>
                  <a:lnTo>
                    <a:pt x="2069973" y="0"/>
                  </a:lnTo>
                  <a:lnTo>
                    <a:pt x="2069973" y="894969"/>
                  </a:lnTo>
                  <a:lnTo>
                    <a:pt x="0" y="8949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7" name="object 7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86612" y="3122676"/>
            <a:ext cx="3197339" cy="332993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73262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175"/>
              <a:t>Rhomboid</a:t>
            </a:r>
            <a:r>
              <a:rPr dirty="0" spc="150"/>
              <a:t> </a:t>
            </a:r>
            <a:r>
              <a:rPr dirty="0" spc="35"/>
              <a:t>(Major/Minor)</a:t>
            </a:r>
          </a:p>
        </p:txBody>
      </p:sp>
      <p:grpSp>
        <p:nvGrpSpPr>
          <p:cNvPr id="3" name="object 3" descr=""/>
          <p:cNvGrpSpPr/>
          <p:nvPr/>
        </p:nvGrpSpPr>
        <p:grpSpPr>
          <a:xfrm>
            <a:off x="6145910" y="5819775"/>
            <a:ext cx="2079625" cy="904875"/>
            <a:chOff x="6145910" y="5819775"/>
            <a:chExt cx="2079625" cy="90487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5435" y="5829300"/>
              <a:ext cx="2060447" cy="885443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6150673" y="5824537"/>
              <a:ext cx="2070100" cy="895350"/>
            </a:xfrm>
            <a:custGeom>
              <a:avLst/>
              <a:gdLst/>
              <a:ahLst/>
              <a:cxnLst/>
              <a:rect l="l" t="t" r="r" b="b"/>
              <a:pathLst>
                <a:path w="2070100" h="895350">
                  <a:moveTo>
                    <a:pt x="0" y="0"/>
                  </a:moveTo>
                  <a:lnTo>
                    <a:pt x="2069973" y="0"/>
                  </a:lnTo>
                  <a:lnTo>
                    <a:pt x="2069973" y="894969"/>
                  </a:lnTo>
                  <a:lnTo>
                    <a:pt x="0" y="8949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714895" y="1752600"/>
            <a:ext cx="3349531" cy="3663695"/>
          </a:xfrm>
          <a:prstGeom prst="rect">
            <a:avLst/>
          </a:prstGeom>
        </p:spPr>
      </p:pic>
      <p:pic>
        <p:nvPicPr>
          <p:cNvPr id="7" name="object 7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13522" y="3122676"/>
            <a:ext cx="3188145" cy="3238487"/>
          </a:xfrm>
          <a:prstGeom prst="rect">
            <a:avLst/>
          </a:prstGeom>
        </p:spPr>
      </p:pic>
      <p:sp>
        <p:nvSpPr>
          <p:cNvPr id="8" name="object 8" descr=""/>
          <p:cNvSpPr txBox="1"/>
          <p:nvPr/>
        </p:nvSpPr>
        <p:spPr>
          <a:xfrm>
            <a:off x="474276" y="1169413"/>
            <a:ext cx="4980940" cy="1572895"/>
          </a:xfrm>
          <a:prstGeom prst="rect">
            <a:avLst/>
          </a:prstGeom>
        </p:spPr>
        <p:txBody>
          <a:bodyPr wrap="square" lIns="0" tIns="53340" rIns="0" bIns="0" rtlCol="0" vert="horz">
            <a:spAutoFit/>
          </a:bodyPr>
          <a:lstStyle/>
          <a:p>
            <a:pPr marL="194945" marR="5080" indent="-182880">
              <a:lnSpc>
                <a:spcPts val="1730"/>
              </a:lnSpc>
              <a:spcBef>
                <a:spcPts val="420"/>
              </a:spcBef>
              <a:buClr>
                <a:srgbClr val="5B9BD4"/>
              </a:buClr>
              <a:buSzPct val="79411"/>
              <a:buFont typeface="Arial MT"/>
              <a:buChar char="•"/>
              <a:tabLst>
                <a:tab pos="194945" algn="l"/>
              </a:tabLst>
            </a:pPr>
            <a:r>
              <a:rPr dirty="0" sz="1700" spc="114">
                <a:solidFill>
                  <a:srgbClr val="585858"/>
                </a:solidFill>
                <a:latin typeface="Cambria"/>
                <a:cs typeface="Cambria"/>
              </a:rPr>
              <a:t>O:</a:t>
            </a:r>
            <a:r>
              <a:rPr dirty="0" sz="1700" spc="2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80">
                <a:solidFill>
                  <a:srgbClr val="585858"/>
                </a:solidFill>
                <a:latin typeface="Cambria"/>
                <a:cs typeface="Cambria"/>
              </a:rPr>
              <a:t>Spinous</a:t>
            </a:r>
            <a:r>
              <a:rPr dirty="0" sz="1700" spc="19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processes</a:t>
            </a:r>
            <a:r>
              <a:rPr dirty="0" sz="1700" spc="229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9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700" spc="2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covering</a:t>
            </a:r>
            <a:r>
              <a:rPr dirty="0" sz="1700" spc="20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80">
                <a:solidFill>
                  <a:srgbClr val="585858"/>
                </a:solidFill>
                <a:latin typeface="Cambria"/>
                <a:cs typeface="Cambria"/>
              </a:rPr>
              <a:t>ligaments</a:t>
            </a:r>
            <a:r>
              <a:rPr dirty="0" sz="1700" spc="2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-2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1700" spc="95">
                <a:solidFill>
                  <a:srgbClr val="585858"/>
                </a:solidFill>
                <a:latin typeface="Cambria"/>
                <a:cs typeface="Cambria"/>
              </a:rPr>
              <a:t>C7-</a:t>
            </a:r>
            <a:r>
              <a:rPr dirty="0" sz="1700" spc="65">
                <a:solidFill>
                  <a:srgbClr val="585858"/>
                </a:solidFill>
                <a:latin typeface="Cambria"/>
                <a:cs typeface="Cambria"/>
              </a:rPr>
              <a:t>T1</a:t>
            </a:r>
            <a:r>
              <a:rPr dirty="0" sz="1700" spc="1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(minor)</a:t>
            </a:r>
            <a:r>
              <a:rPr dirty="0" sz="1700" spc="15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8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700" spc="19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T2-5</a:t>
            </a:r>
            <a:r>
              <a:rPr dirty="0" sz="1700" spc="2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-10">
                <a:solidFill>
                  <a:srgbClr val="585858"/>
                </a:solidFill>
                <a:latin typeface="Cambria"/>
                <a:cs typeface="Cambria"/>
              </a:rPr>
              <a:t>(major)</a:t>
            </a:r>
            <a:endParaRPr sz="1700">
              <a:latin typeface="Cambria"/>
              <a:cs typeface="Cambria"/>
            </a:endParaRPr>
          </a:p>
          <a:p>
            <a:pPr marL="194945" indent="-182245">
              <a:lnSpc>
                <a:spcPct val="100000"/>
              </a:lnSpc>
              <a:spcBef>
                <a:spcPts val="1285"/>
              </a:spcBef>
              <a:buClr>
                <a:srgbClr val="5B9BD4"/>
              </a:buClr>
              <a:buSzPct val="79411"/>
              <a:buFont typeface="Arial MT"/>
              <a:buChar char="•"/>
              <a:tabLst>
                <a:tab pos="194945" algn="l"/>
              </a:tabLst>
            </a:pPr>
            <a:r>
              <a:rPr dirty="0" sz="1700" spc="85">
                <a:solidFill>
                  <a:srgbClr val="585858"/>
                </a:solidFill>
                <a:latin typeface="Cambria"/>
                <a:cs typeface="Cambria"/>
              </a:rPr>
              <a:t>I:</a:t>
            </a:r>
            <a:r>
              <a:rPr dirty="0" sz="1700" spc="17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95">
                <a:solidFill>
                  <a:srgbClr val="585858"/>
                </a:solidFill>
                <a:latin typeface="Cambria"/>
                <a:cs typeface="Cambria"/>
              </a:rPr>
              <a:t>Medial</a:t>
            </a:r>
            <a:r>
              <a:rPr dirty="0" sz="1700" spc="15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border</a:t>
            </a:r>
            <a:r>
              <a:rPr dirty="0" sz="17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700" spc="17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70">
                <a:solidFill>
                  <a:srgbClr val="585858"/>
                </a:solidFill>
                <a:latin typeface="Cambria"/>
                <a:cs typeface="Cambria"/>
              </a:rPr>
              <a:t>scapular</a:t>
            </a:r>
            <a:endParaRPr sz="1700">
              <a:latin typeface="Cambria"/>
              <a:cs typeface="Cambria"/>
            </a:endParaRPr>
          </a:p>
          <a:p>
            <a:pPr marL="194945" marR="33655" indent="-182880">
              <a:lnSpc>
                <a:spcPts val="1739"/>
              </a:lnSpc>
              <a:spcBef>
                <a:spcPts val="1605"/>
              </a:spcBef>
              <a:buClr>
                <a:srgbClr val="5B9BD4"/>
              </a:buClr>
              <a:buSzPct val="79411"/>
              <a:buFont typeface="Arial MT"/>
              <a:buChar char="•"/>
              <a:tabLst>
                <a:tab pos="194945" algn="l"/>
              </a:tabLst>
            </a:pPr>
            <a:r>
              <a:rPr dirty="0" sz="1700" spc="95">
                <a:solidFill>
                  <a:srgbClr val="585858"/>
                </a:solidFill>
                <a:latin typeface="Cambria"/>
                <a:cs typeface="Cambria"/>
              </a:rPr>
              <a:t>A:</a:t>
            </a:r>
            <a:r>
              <a:rPr dirty="0" sz="17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70">
                <a:solidFill>
                  <a:srgbClr val="585858"/>
                </a:solidFill>
                <a:latin typeface="Cambria"/>
                <a:cs typeface="Cambria"/>
              </a:rPr>
              <a:t>elevate,</a:t>
            </a:r>
            <a:r>
              <a:rPr dirty="0" sz="17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65">
                <a:solidFill>
                  <a:srgbClr val="585858"/>
                </a:solidFill>
                <a:latin typeface="Cambria"/>
                <a:cs typeface="Cambria"/>
              </a:rPr>
              <a:t>retract</a:t>
            </a:r>
            <a:r>
              <a:rPr dirty="0" sz="17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9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7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75">
                <a:solidFill>
                  <a:srgbClr val="585858"/>
                </a:solidFill>
                <a:latin typeface="Cambria"/>
                <a:cs typeface="Cambria"/>
              </a:rPr>
              <a:t>medially</a:t>
            </a:r>
            <a:r>
              <a:rPr dirty="0" sz="17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60">
                <a:solidFill>
                  <a:srgbClr val="585858"/>
                </a:solidFill>
                <a:latin typeface="Cambria"/>
                <a:cs typeface="Cambria"/>
              </a:rPr>
              <a:t>rotate</a:t>
            </a:r>
            <a:r>
              <a:rPr dirty="0" sz="17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40">
                <a:solidFill>
                  <a:srgbClr val="585858"/>
                </a:solidFill>
                <a:latin typeface="Cambria"/>
                <a:cs typeface="Cambria"/>
              </a:rPr>
              <a:t>pectoral </a:t>
            </a:r>
            <a:r>
              <a:rPr dirty="0" sz="1700" spc="50">
                <a:solidFill>
                  <a:srgbClr val="585858"/>
                </a:solidFill>
                <a:latin typeface="Cambria"/>
                <a:cs typeface="Cambria"/>
              </a:rPr>
              <a:t>girdle</a:t>
            </a:r>
            <a:endParaRPr sz="17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400966" rIns="0" bIns="0" rtlCol="0" vert="horz">
            <a:spAutoFit/>
          </a:bodyPr>
          <a:lstStyle/>
          <a:p>
            <a:pPr marL="563245">
              <a:lnSpc>
                <a:spcPct val="100000"/>
              </a:lnSpc>
              <a:spcBef>
                <a:spcPts val="100"/>
              </a:spcBef>
            </a:pPr>
            <a:r>
              <a:rPr dirty="0" spc="160"/>
              <a:t>Overview</a:t>
            </a:r>
          </a:p>
        </p:txBody>
      </p:sp>
      <p:sp>
        <p:nvSpPr>
          <p:cNvPr id="3" name="object 3" descr="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96215" indent="-183515">
              <a:lnSpc>
                <a:spcPct val="100000"/>
              </a:lnSpc>
              <a:spcBef>
                <a:spcPts val="10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6215" algn="l"/>
              </a:tabLst>
            </a:pPr>
            <a:r>
              <a:rPr dirty="0" spc="60"/>
              <a:t>Lower:</a:t>
            </a:r>
            <a:r>
              <a:rPr dirty="0" spc="150"/>
              <a:t> </a:t>
            </a:r>
            <a:r>
              <a:rPr dirty="0" spc="85"/>
              <a:t>put</a:t>
            </a:r>
            <a:r>
              <a:rPr dirty="0" spc="175"/>
              <a:t> </a:t>
            </a:r>
            <a:r>
              <a:rPr dirty="0" spc="100"/>
              <a:t>in</a:t>
            </a:r>
            <a:r>
              <a:rPr dirty="0" spc="185"/>
              <a:t> </a:t>
            </a:r>
            <a:r>
              <a:rPr dirty="0"/>
              <a:t>to</a:t>
            </a:r>
            <a:r>
              <a:rPr dirty="0" spc="180"/>
              <a:t> </a:t>
            </a:r>
            <a:r>
              <a:rPr dirty="0" spc="60"/>
              <a:t>shoulder</a:t>
            </a:r>
            <a:r>
              <a:rPr dirty="0" spc="150"/>
              <a:t> </a:t>
            </a:r>
            <a:r>
              <a:rPr dirty="0"/>
              <a:t>depression</a:t>
            </a:r>
            <a:r>
              <a:rPr dirty="0" spc="145"/>
              <a:t> </a:t>
            </a:r>
            <a:r>
              <a:rPr dirty="0" spc="95"/>
              <a:t>and</a:t>
            </a:r>
            <a:r>
              <a:rPr dirty="0" spc="190"/>
              <a:t> </a:t>
            </a:r>
            <a:r>
              <a:rPr dirty="0" spc="80"/>
              <a:t>try</a:t>
            </a:r>
            <a:r>
              <a:rPr dirty="0" spc="180"/>
              <a:t> </a:t>
            </a:r>
            <a:r>
              <a:rPr dirty="0"/>
              <a:t>to</a:t>
            </a:r>
            <a:r>
              <a:rPr dirty="0" spc="190"/>
              <a:t> </a:t>
            </a:r>
            <a:r>
              <a:rPr dirty="0" spc="105"/>
              <a:t>take</a:t>
            </a:r>
            <a:r>
              <a:rPr dirty="0" spc="170"/>
              <a:t> </a:t>
            </a:r>
            <a:r>
              <a:rPr dirty="0" spc="35"/>
              <a:t>out</a:t>
            </a:r>
          </a:p>
          <a:p>
            <a:pPr marL="196215" indent="-183515">
              <a:lnSpc>
                <a:spcPct val="100000"/>
              </a:lnSpc>
              <a:spcBef>
                <a:spcPts val="147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6215" algn="l"/>
              </a:tabLst>
            </a:pPr>
            <a:r>
              <a:rPr dirty="0" spc="110"/>
              <a:t>Mid:</a:t>
            </a:r>
            <a:r>
              <a:rPr dirty="0" spc="105"/>
              <a:t> </a:t>
            </a:r>
            <a:r>
              <a:rPr dirty="0" spc="70"/>
              <a:t>elevate</a:t>
            </a:r>
            <a:r>
              <a:rPr dirty="0" spc="90"/>
              <a:t> </a:t>
            </a:r>
            <a:r>
              <a:rPr dirty="0" spc="65"/>
              <a:t>shoulders</a:t>
            </a:r>
            <a:r>
              <a:rPr dirty="0" spc="114"/>
              <a:t> </a:t>
            </a:r>
            <a:r>
              <a:rPr dirty="0" spc="100"/>
              <a:t>and</a:t>
            </a:r>
            <a:r>
              <a:rPr dirty="0" spc="125"/>
              <a:t> </a:t>
            </a:r>
            <a:r>
              <a:rPr dirty="0" spc="75"/>
              <a:t>try</a:t>
            </a:r>
            <a:r>
              <a:rPr dirty="0" spc="140"/>
              <a:t> </a:t>
            </a:r>
            <a:r>
              <a:rPr dirty="0"/>
              <a:t>to</a:t>
            </a:r>
            <a:r>
              <a:rPr dirty="0" spc="130"/>
              <a:t> </a:t>
            </a:r>
            <a:r>
              <a:rPr dirty="0" spc="40"/>
              <a:t>depress</a:t>
            </a:r>
          </a:p>
          <a:p>
            <a:pPr marL="195580" marR="368935" indent="-182880">
              <a:lnSpc>
                <a:spcPts val="2280"/>
              </a:lnSpc>
              <a:spcBef>
                <a:spcPts val="166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pc="90"/>
              <a:t>Upper:</a:t>
            </a:r>
            <a:r>
              <a:rPr dirty="0" spc="114"/>
              <a:t> </a:t>
            </a:r>
            <a:r>
              <a:rPr dirty="0" spc="70"/>
              <a:t>elevate</a:t>
            </a:r>
            <a:r>
              <a:rPr dirty="0" spc="100"/>
              <a:t> </a:t>
            </a:r>
            <a:r>
              <a:rPr dirty="0" spc="60"/>
              <a:t>shoulders</a:t>
            </a:r>
            <a:r>
              <a:rPr dirty="0" spc="100"/>
              <a:t> </a:t>
            </a:r>
            <a:r>
              <a:rPr dirty="0" spc="95"/>
              <a:t>and</a:t>
            </a:r>
            <a:r>
              <a:rPr dirty="0" spc="145"/>
              <a:t> </a:t>
            </a:r>
            <a:r>
              <a:rPr dirty="0" spc="70"/>
              <a:t>extend</a:t>
            </a:r>
            <a:r>
              <a:rPr dirty="0" spc="120"/>
              <a:t> </a:t>
            </a:r>
            <a:r>
              <a:rPr dirty="0" spc="85"/>
              <a:t>neck,</a:t>
            </a:r>
            <a:r>
              <a:rPr dirty="0" spc="125"/>
              <a:t> </a:t>
            </a:r>
            <a:r>
              <a:rPr dirty="0" spc="80"/>
              <a:t>try</a:t>
            </a:r>
            <a:r>
              <a:rPr dirty="0" spc="140"/>
              <a:t> </a:t>
            </a:r>
            <a:r>
              <a:rPr dirty="0"/>
              <a:t>to</a:t>
            </a:r>
            <a:r>
              <a:rPr dirty="0" spc="135"/>
              <a:t> </a:t>
            </a:r>
            <a:r>
              <a:rPr dirty="0" spc="60"/>
              <a:t>flex </a:t>
            </a:r>
            <a:r>
              <a:rPr dirty="0" spc="50"/>
              <a:t>neck</a:t>
            </a:r>
          </a:p>
        </p:txBody>
      </p:sp>
      <p:grpSp>
        <p:nvGrpSpPr>
          <p:cNvPr id="4" name="object 4" descr=""/>
          <p:cNvGrpSpPr/>
          <p:nvPr/>
        </p:nvGrpSpPr>
        <p:grpSpPr>
          <a:xfrm>
            <a:off x="6145910" y="5819775"/>
            <a:ext cx="2079625" cy="904875"/>
            <a:chOff x="6145910" y="5819775"/>
            <a:chExt cx="2079625" cy="904875"/>
          </a:xfrm>
        </p:grpSpPr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5435" y="5829300"/>
              <a:ext cx="2060447" cy="885443"/>
            </a:xfrm>
            <a:prstGeom prst="rect">
              <a:avLst/>
            </a:prstGeom>
          </p:spPr>
        </p:pic>
        <p:sp>
          <p:nvSpPr>
            <p:cNvPr id="6" name="object 6" descr=""/>
            <p:cNvSpPr/>
            <p:nvPr/>
          </p:nvSpPr>
          <p:spPr>
            <a:xfrm>
              <a:off x="6150673" y="5824537"/>
              <a:ext cx="2070100" cy="895350"/>
            </a:xfrm>
            <a:custGeom>
              <a:avLst/>
              <a:gdLst/>
              <a:ahLst/>
              <a:cxnLst/>
              <a:rect l="l" t="t" r="r" b="b"/>
              <a:pathLst>
                <a:path w="2070100" h="895350">
                  <a:moveTo>
                    <a:pt x="0" y="0"/>
                  </a:moveTo>
                  <a:lnTo>
                    <a:pt x="2069973" y="0"/>
                  </a:lnTo>
                  <a:lnTo>
                    <a:pt x="2069973" y="894969"/>
                  </a:lnTo>
                  <a:lnTo>
                    <a:pt x="0" y="8949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 descr=""/>
          <p:cNvSpPr txBox="1"/>
          <p:nvPr/>
        </p:nvSpPr>
        <p:spPr>
          <a:xfrm>
            <a:off x="1025144" y="4084163"/>
            <a:ext cx="6388100" cy="5740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u="sng" sz="1800" spc="-1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mbria"/>
                <a:cs typeface="Cambria"/>
                <a:hlinkClick r:id="rId3"/>
              </a:rPr>
              <a:t>http://coursewareobjects.elsevier.com/objects/drake2e_v1/mo</a:t>
            </a:r>
            <a:r>
              <a:rPr dirty="0" sz="1800" spc="-10">
                <a:solidFill>
                  <a:srgbClr val="0562C1"/>
                </a:solidFill>
                <a:latin typeface="Cambria"/>
                <a:cs typeface="Cambria"/>
                <a:hlinkClick r:id="rId3"/>
              </a:rPr>
              <a:t> </a:t>
            </a:r>
            <a:r>
              <a:rPr dirty="0" u="sng" sz="1800" spc="-1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mbria"/>
                <a:cs typeface="Cambria"/>
                <a:hlinkClick r:id="rId3"/>
              </a:rPr>
              <a:t>dule32/popup/32_03_01.htm</a:t>
            </a:r>
            <a:endParaRPr sz="18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400966" rIns="0" bIns="0" rtlCol="0" vert="horz">
            <a:spAutoFit/>
          </a:bodyPr>
          <a:lstStyle/>
          <a:p>
            <a:pPr marL="563245">
              <a:lnSpc>
                <a:spcPct val="100000"/>
              </a:lnSpc>
              <a:spcBef>
                <a:spcPts val="100"/>
              </a:spcBef>
            </a:pPr>
            <a:r>
              <a:rPr dirty="0" spc="175"/>
              <a:t>Latissimus</a:t>
            </a:r>
            <a:r>
              <a:rPr dirty="0" spc="135"/>
              <a:t> </a:t>
            </a:r>
            <a:r>
              <a:rPr dirty="0" spc="130"/>
              <a:t>Dorsi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1025144" y="1153571"/>
            <a:ext cx="2607945" cy="441452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93675" indent="-180975">
              <a:lnSpc>
                <a:spcPts val="2000"/>
              </a:lnSpc>
              <a:spcBef>
                <a:spcPts val="95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3675" algn="l"/>
              </a:tabLst>
            </a:pP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O:</a:t>
            </a:r>
            <a:r>
              <a:rPr dirty="0" sz="19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5">
                <a:solidFill>
                  <a:srgbClr val="585858"/>
                </a:solidFill>
                <a:latin typeface="Cambria"/>
                <a:cs typeface="Cambria"/>
              </a:rPr>
              <a:t>via</a:t>
            </a:r>
            <a:r>
              <a:rPr dirty="0" sz="19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thoracolumbar</a:t>
            </a:r>
            <a:endParaRPr sz="1900">
              <a:latin typeface="Cambria"/>
              <a:cs typeface="Cambria"/>
            </a:endParaRPr>
          </a:p>
          <a:p>
            <a:pPr marL="195580">
              <a:lnSpc>
                <a:spcPts val="1710"/>
              </a:lnSpc>
            </a:pPr>
            <a:r>
              <a:rPr dirty="0" sz="1900" spc="80">
                <a:solidFill>
                  <a:srgbClr val="585858"/>
                </a:solidFill>
                <a:latin typeface="Cambria"/>
                <a:cs typeface="Cambria"/>
              </a:rPr>
              <a:t>fascia</a:t>
            </a: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to</a:t>
            </a:r>
            <a:r>
              <a:rPr dirty="0" sz="1900" spc="1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0">
                <a:solidFill>
                  <a:srgbClr val="585858"/>
                </a:solidFill>
                <a:latin typeface="Cambria"/>
                <a:cs typeface="Cambria"/>
              </a:rPr>
              <a:t>spinous</a:t>
            </a:r>
            <a:endParaRPr sz="1900">
              <a:latin typeface="Cambria"/>
              <a:cs typeface="Cambria"/>
            </a:endParaRPr>
          </a:p>
          <a:p>
            <a:pPr marL="195580">
              <a:lnSpc>
                <a:spcPts val="1710"/>
              </a:lnSpc>
            </a:pP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processes</a:t>
            </a:r>
            <a:r>
              <a:rPr dirty="0" sz="1900" spc="26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T7-</a:t>
            </a:r>
            <a:r>
              <a:rPr dirty="0" sz="1900" spc="70">
                <a:solidFill>
                  <a:srgbClr val="585858"/>
                </a:solidFill>
                <a:latin typeface="Cambria"/>
                <a:cs typeface="Cambria"/>
              </a:rPr>
              <a:t>T12,</a:t>
            </a:r>
            <a:r>
              <a:rPr dirty="0" sz="1900" spc="3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all</a:t>
            </a:r>
            <a:endParaRPr sz="1900">
              <a:latin typeface="Cambria"/>
              <a:cs typeface="Cambria"/>
            </a:endParaRPr>
          </a:p>
          <a:p>
            <a:pPr marL="195580">
              <a:lnSpc>
                <a:spcPts val="1710"/>
              </a:lnSpc>
            </a:pPr>
            <a:r>
              <a:rPr dirty="0" sz="1900" spc="170">
                <a:solidFill>
                  <a:srgbClr val="585858"/>
                </a:solidFill>
                <a:latin typeface="Cambria"/>
                <a:cs typeface="Cambria"/>
              </a:rPr>
              <a:t>Lx</a:t>
            </a:r>
            <a:r>
              <a:rPr dirty="0" sz="19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105">
                <a:solidFill>
                  <a:srgbClr val="585858"/>
                </a:solidFill>
                <a:latin typeface="Cambria"/>
                <a:cs typeface="Cambria"/>
              </a:rPr>
              <a:t>Sacral</a:t>
            </a:r>
            <a:endParaRPr sz="1900">
              <a:latin typeface="Cambria"/>
              <a:cs typeface="Cambria"/>
            </a:endParaRPr>
          </a:p>
          <a:p>
            <a:pPr marL="195580">
              <a:lnSpc>
                <a:spcPts val="1710"/>
              </a:lnSpc>
            </a:pP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vertebrae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their</a:t>
            </a:r>
            <a:endParaRPr sz="1900">
              <a:latin typeface="Cambria"/>
              <a:cs typeface="Cambria"/>
            </a:endParaRPr>
          </a:p>
          <a:p>
            <a:pPr marL="195580">
              <a:lnSpc>
                <a:spcPts val="1710"/>
              </a:lnSpc>
            </a:pP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ligaments,</a:t>
            </a:r>
            <a:r>
              <a:rPr dirty="0" sz="1900" spc="17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-10">
                <a:solidFill>
                  <a:srgbClr val="585858"/>
                </a:solidFill>
                <a:latin typeface="Cambria"/>
                <a:cs typeface="Cambria"/>
              </a:rPr>
              <a:t>posterior</a:t>
            </a:r>
            <a:endParaRPr sz="1900">
              <a:latin typeface="Cambria"/>
              <a:cs typeface="Cambria"/>
            </a:endParaRPr>
          </a:p>
          <a:p>
            <a:pPr marL="195580">
              <a:lnSpc>
                <a:spcPts val="1710"/>
              </a:lnSpc>
            </a:pP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part</a:t>
            </a:r>
            <a:r>
              <a:rPr dirty="0" sz="19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iliac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crest,</a:t>
            </a:r>
            <a:endParaRPr sz="1900">
              <a:latin typeface="Cambria"/>
              <a:cs typeface="Cambria"/>
            </a:endParaRPr>
          </a:p>
          <a:p>
            <a:pPr marL="195580">
              <a:lnSpc>
                <a:spcPts val="1710"/>
              </a:lnSpc>
            </a:pP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lower</a:t>
            </a:r>
            <a:r>
              <a:rPr dirty="0" sz="1900" spc="15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4</a:t>
            </a:r>
            <a:r>
              <a:rPr dirty="0" sz="1900" spc="17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ribs</a:t>
            </a:r>
            <a:r>
              <a:rPr dirty="0" sz="1900" spc="15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endParaRPr sz="1900">
              <a:latin typeface="Cambria"/>
              <a:cs typeface="Cambria"/>
            </a:endParaRPr>
          </a:p>
          <a:p>
            <a:pPr marL="195580" marR="603250">
              <a:lnSpc>
                <a:spcPct val="75300"/>
              </a:lnSpc>
              <a:spcBef>
                <a:spcPts val="275"/>
              </a:spcBef>
            </a:pPr>
            <a:r>
              <a:rPr dirty="0" sz="1900" spc="50">
                <a:solidFill>
                  <a:srgbClr val="585858"/>
                </a:solidFill>
                <a:latin typeface="Cambria"/>
                <a:cs typeface="Cambria"/>
              </a:rPr>
              <a:t>inferior</a:t>
            </a:r>
            <a:r>
              <a:rPr dirty="0" sz="19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5">
                <a:solidFill>
                  <a:srgbClr val="585858"/>
                </a:solidFill>
                <a:latin typeface="Cambria"/>
                <a:cs typeface="Cambria"/>
              </a:rPr>
              <a:t>angle</a:t>
            </a:r>
            <a:r>
              <a:rPr dirty="0" sz="1900" spc="1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-2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1900" spc="70">
                <a:solidFill>
                  <a:srgbClr val="585858"/>
                </a:solidFill>
                <a:latin typeface="Cambria"/>
                <a:cs typeface="Cambria"/>
              </a:rPr>
              <a:t>scapula</a:t>
            </a:r>
            <a:endParaRPr sz="1900">
              <a:latin typeface="Cambria"/>
              <a:cs typeface="Cambria"/>
            </a:endParaRPr>
          </a:p>
          <a:p>
            <a:pPr marL="193675" indent="-180975">
              <a:lnSpc>
                <a:spcPts val="1989"/>
              </a:lnSpc>
              <a:spcBef>
                <a:spcPts val="1030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3675" algn="l"/>
              </a:tabLst>
            </a:pP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I: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0">
                <a:solidFill>
                  <a:srgbClr val="585858"/>
                </a:solidFill>
                <a:latin typeface="Cambria"/>
                <a:cs typeface="Cambria"/>
              </a:rPr>
              <a:t>long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95">
                <a:solidFill>
                  <a:srgbClr val="585858"/>
                </a:solidFill>
                <a:latin typeface="Cambria"/>
                <a:cs typeface="Cambria"/>
              </a:rPr>
              <a:t>flat</a:t>
            </a:r>
            <a:r>
              <a:rPr dirty="0" sz="19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40">
                <a:solidFill>
                  <a:srgbClr val="585858"/>
                </a:solidFill>
                <a:latin typeface="Cambria"/>
                <a:cs typeface="Cambria"/>
              </a:rPr>
              <a:t>tendon</a:t>
            </a:r>
            <a:endParaRPr sz="1900">
              <a:latin typeface="Cambria"/>
              <a:cs typeface="Cambria"/>
            </a:endParaRPr>
          </a:p>
          <a:p>
            <a:pPr marL="195580">
              <a:lnSpc>
                <a:spcPts val="1710"/>
              </a:lnSpc>
            </a:pP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twists</a:t>
            </a:r>
            <a:r>
              <a:rPr dirty="0" sz="1900" spc="7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-10">
                <a:solidFill>
                  <a:srgbClr val="585858"/>
                </a:solidFill>
                <a:latin typeface="Cambria"/>
                <a:cs typeface="Cambria"/>
              </a:rPr>
              <a:t>180º</a:t>
            </a:r>
            <a:r>
              <a:rPr dirty="0" sz="19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0">
                <a:solidFill>
                  <a:srgbClr val="585858"/>
                </a:solidFill>
                <a:latin typeface="Cambria"/>
                <a:cs typeface="Cambria"/>
              </a:rPr>
              <a:t>into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-10">
                <a:solidFill>
                  <a:srgbClr val="585858"/>
                </a:solidFill>
                <a:latin typeface="Cambria"/>
                <a:cs typeface="Cambria"/>
              </a:rPr>
              <a:t>floor</a:t>
            </a:r>
            <a:endParaRPr sz="1900">
              <a:latin typeface="Cambria"/>
              <a:cs typeface="Cambria"/>
            </a:endParaRPr>
          </a:p>
          <a:p>
            <a:pPr marL="195580" marR="392430">
              <a:lnSpc>
                <a:spcPct val="74800"/>
              </a:lnSpc>
              <a:spcBef>
                <a:spcPts val="295"/>
              </a:spcBef>
            </a:pP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60">
                <a:solidFill>
                  <a:srgbClr val="585858"/>
                </a:solidFill>
                <a:latin typeface="Cambria"/>
                <a:cs typeface="Cambria"/>
              </a:rPr>
              <a:t>intertubercular </a:t>
            </a:r>
            <a:r>
              <a:rPr dirty="0" sz="1900" spc="-10">
                <a:solidFill>
                  <a:srgbClr val="585858"/>
                </a:solidFill>
                <a:latin typeface="Cambria"/>
                <a:cs typeface="Cambria"/>
              </a:rPr>
              <a:t>groove</a:t>
            </a:r>
            <a:endParaRPr sz="1900">
              <a:latin typeface="Cambria"/>
              <a:cs typeface="Cambria"/>
            </a:endParaRPr>
          </a:p>
          <a:p>
            <a:pPr marL="193675" indent="-180975">
              <a:lnSpc>
                <a:spcPts val="2000"/>
              </a:lnSpc>
              <a:spcBef>
                <a:spcPts val="1030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3675" algn="l"/>
              </a:tabLst>
            </a:pPr>
            <a:r>
              <a:rPr dirty="0" sz="1900" spc="105">
                <a:solidFill>
                  <a:srgbClr val="585858"/>
                </a:solidFill>
                <a:latin typeface="Cambria"/>
                <a:cs typeface="Cambria"/>
              </a:rPr>
              <a:t>A:</a:t>
            </a: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0">
                <a:solidFill>
                  <a:srgbClr val="585858"/>
                </a:solidFill>
                <a:latin typeface="Cambria"/>
                <a:cs typeface="Cambria"/>
              </a:rPr>
              <a:t>adducts,</a:t>
            </a:r>
            <a:r>
              <a:rPr dirty="0" sz="19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0">
                <a:solidFill>
                  <a:srgbClr val="585858"/>
                </a:solidFill>
                <a:latin typeface="Cambria"/>
                <a:cs typeface="Cambria"/>
              </a:rPr>
              <a:t>medially</a:t>
            </a:r>
            <a:endParaRPr sz="1900">
              <a:latin typeface="Cambria"/>
              <a:cs typeface="Cambria"/>
            </a:endParaRPr>
          </a:p>
          <a:p>
            <a:pPr marL="195580">
              <a:lnSpc>
                <a:spcPts val="1710"/>
              </a:lnSpc>
            </a:pPr>
            <a:r>
              <a:rPr dirty="0" sz="1900" spc="60">
                <a:solidFill>
                  <a:srgbClr val="585858"/>
                </a:solidFill>
                <a:latin typeface="Cambria"/>
                <a:cs typeface="Cambria"/>
              </a:rPr>
              <a:t>rotates</a:t>
            </a: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9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extends</a:t>
            </a:r>
            <a:endParaRPr sz="1900">
              <a:latin typeface="Cambria"/>
              <a:cs typeface="Cambria"/>
            </a:endParaRPr>
          </a:p>
          <a:p>
            <a:pPr marL="195580" marR="161925">
              <a:lnSpc>
                <a:spcPct val="75300"/>
              </a:lnSpc>
              <a:spcBef>
                <a:spcPts val="275"/>
              </a:spcBef>
            </a:pPr>
            <a:r>
              <a:rPr dirty="0" sz="1900" spc="95">
                <a:solidFill>
                  <a:srgbClr val="585858"/>
                </a:solidFill>
                <a:latin typeface="Cambria"/>
                <a:cs typeface="Cambria"/>
              </a:rPr>
              <a:t>arm</a:t>
            </a: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110">
                <a:solidFill>
                  <a:srgbClr val="585858"/>
                </a:solidFill>
                <a:latin typeface="Cambria"/>
                <a:cs typeface="Cambria"/>
              </a:rPr>
              <a:t>at</a:t>
            </a: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the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0">
                <a:solidFill>
                  <a:srgbClr val="585858"/>
                </a:solidFill>
                <a:latin typeface="Cambria"/>
                <a:cs typeface="Cambria"/>
              </a:rPr>
              <a:t>shoulder </a:t>
            </a:r>
            <a:r>
              <a:rPr dirty="0" sz="1900" spc="60">
                <a:solidFill>
                  <a:srgbClr val="585858"/>
                </a:solidFill>
                <a:latin typeface="Cambria"/>
                <a:cs typeface="Cambria"/>
              </a:rPr>
              <a:t>joint.</a:t>
            </a:r>
            <a:endParaRPr sz="1900">
              <a:latin typeface="Cambria"/>
              <a:cs typeface="Cambria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4174235" y="1040891"/>
            <a:ext cx="4051300" cy="5683885"/>
            <a:chOff x="4174235" y="1040891"/>
            <a:chExt cx="4051300" cy="5683885"/>
          </a:xfrm>
        </p:grpSpPr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5435" y="5829300"/>
              <a:ext cx="2060447" cy="885443"/>
            </a:xfrm>
            <a:prstGeom prst="rect">
              <a:avLst/>
            </a:prstGeom>
          </p:spPr>
        </p:pic>
        <p:sp>
          <p:nvSpPr>
            <p:cNvPr id="6" name="object 6" descr=""/>
            <p:cNvSpPr/>
            <p:nvPr/>
          </p:nvSpPr>
          <p:spPr>
            <a:xfrm>
              <a:off x="6150673" y="5824537"/>
              <a:ext cx="2070100" cy="895350"/>
            </a:xfrm>
            <a:custGeom>
              <a:avLst/>
              <a:gdLst/>
              <a:ahLst/>
              <a:cxnLst/>
              <a:rect l="l" t="t" r="r" b="b"/>
              <a:pathLst>
                <a:path w="2070100" h="895350">
                  <a:moveTo>
                    <a:pt x="0" y="0"/>
                  </a:moveTo>
                  <a:lnTo>
                    <a:pt x="2069973" y="0"/>
                  </a:lnTo>
                  <a:lnTo>
                    <a:pt x="2069973" y="894969"/>
                  </a:lnTo>
                  <a:lnTo>
                    <a:pt x="0" y="8949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174235" y="1040891"/>
              <a:ext cx="3278123" cy="478840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86130" rIns="0" bIns="0" rtlCol="0" vert="horz">
            <a:spAutoFit/>
          </a:bodyPr>
          <a:lstStyle/>
          <a:p>
            <a:pPr marL="156210">
              <a:lnSpc>
                <a:spcPct val="100000"/>
              </a:lnSpc>
              <a:spcBef>
                <a:spcPts val="100"/>
              </a:spcBef>
            </a:pPr>
            <a:r>
              <a:rPr dirty="0" spc="190"/>
              <a:t>Serratus</a:t>
            </a:r>
            <a:r>
              <a:rPr dirty="0" spc="100"/>
              <a:t> </a:t>
            </a:r>
            <a:r>
              <a:rPr dirty="0" spc="140"/>
              <a:t>Anterior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618291" y="1312284"/>
            <a:ext cx="2355215" cy="3343910"/>
          </a:xfrm>
          <a:prstGeom prst="rect">
            <a:avLst/>
          </a:prstGeom>
        </p:spPr>
        <p:txBody>
          <a:bodyPr wrap="square" lIns="0" tIns="35560" rIns="0" bIns="0" rtlCol="0" vert="horz">
            <a:spAutoFit/>
          </a:bodyPr>
          <a:lstStyle/>
          <a:p>
            <a:pPr marL="195580" marR="129539" indent="-182880">
              <a:lnSpc>
                <a:spcPts val="2280"/>
              </a:lnSpc>
              <a:spcBef>
                <a:spcPts val="28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135">
                <a:solidFill>
                  <a:srgbClr val="585858"/>
                </a:solidFill>
                <a:latin typeface="Cambria"/>
                <a:cs typeface="Cambria"/>
              </a:rPr>
              <a:t>O: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5">
                <a:solidFill>
                  <a:srgbClr val="585858"/>
                </a:solidFill>
                <a:latin typeface="Cambria"/>
                <a:cs typeface="Cambria"/>
              </a:rPr>
              <a:t>outer</a:t>
            </a:r>
            <a:r>
              <a:rPr dirty="0" sz="20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65">
                <a:solidFill>
                  <a:srgbClr val="585858"/>
                </a:solidFill>
                <a:latin typeface="Cambria"/>
                <a:cs typeface="Cambria"/>
              </a:rPr>
              <a:t>surface </a:t>
            </a:r>
            <a:r>
              <a:rPr dirty="0" sz="20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20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60">
                <a:solidFill>
                  <a:srgbClr val="585858"/>
                </a:solidFill>
                <a:latin typeface="Cambria"/>
                <a:cs typeface="Cambria"/>
              </a:rPr>
              <a:t>upper</a:t>
            </a:r>
            <a:r>
              <a:rPr dirty="0" sz="20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>
                <a:solidFill>
                  <a:srgbClr val="585858"/>
                </a:solidFill>
                <a:latin typeface="Cambria"/>
                <a:cs typeface="Cambria"/>
              </a:rPr>
              <a:t>8</a:t>
            </a:r>
            <a:r>
              <a:rPr dirty="0" sz="20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>
                <a:solidFill>
                  <a:srgbClr val="585858"/>
                </a:solidFill>
                <a:latin typeface="Cambria"/>
                <a:cs typeface="Cambria"/>
              </a:rPr>
              <a:t>or</a:t>
            </a:r>
            <a:r>
              <a:rPr dirty="0" sz="20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-50">
                <a:solidFill>
                  <a:srgbClr val="585858"/>
                </a:solidFill>
                <a:latin typeface="Cambria"/>
                <a:cs typeface="Cambria"/>
              </a:rPr>
              <a:t>9 </a:t>
            </a:r>
            <a:r>
              <a:rPr dirty="0" sz="2000" spc="60">
                <a:solidFill>
                  <a:srgbClr val="585858"/>
                </a:solidFill>
                <a:latin typeface="Cambria"/>
                <a:cs typeface="Cambria"/>
              </a:rPr>
              <a:t>ribs</a:t>
            </a:r>
            <a:r>
              <a:rPr dirty="0" sz="20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20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65">
                <a:solidFill>
                  <a:srgbClr val="585858"/>
                </a:solidFill>
                <a:latin typeface="Cambria"/>
                <a:cs typeface="Cambria"/>
              </a:rPr>
              <a:t>the 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intercostal</a:t>
            </a:r>
            <a:r>
              <a:rPr dirty="0" sz="20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fascia</a:t>
            </a:r>
            <a:endParaRPr sz="2000">
              <a:latin typeface="Cambria"/>
              <a:cs typeface="Cambria"/>
            </a:endParaRPr>
          </a:p>
          <a:p>
            <a:pPr algn="just" marL="195580" marR="5080" indent="-182880">
              <a:lnSpc>
                <a:spcPts val="2280"/>
              </a:lnSpc>
              <a:spcBef>
                <a:spcPts val="159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I:</a:t>
            </a:r>
            <a:r>
              <a:rPr dirty="0" sz="20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60">
                <a:solidFill>
                  <a:srgbClr val="585858"/>
                </a:solidFill>
                <a:latin typeface="Cambria"/>
                <a:cs typeface="Cambria"/>
              </a:rPr>
              <a:t>costal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surface</a:t>
            </a:r>
            <a:r>
              <a:rPr dirty="0" sz="20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-2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the</a:t>
            </a:r>
            <a:r>
              <a:rPr dirty="0" sz="20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medial</a:t>
            </a:r>
            <a:r>
              <a:rPr dirty="0" sz="20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-10">
                <a:solidFill>
                  <a:srgbClr val="585858"/>
                </a:solidFill>
                <a:latin typeface="Cambria"/>
                <a:cs typeface="Cambria"/>
              </a:rPr>
              <a:t>border </a:t>
            </a:r>
            <a:r>
              <a:rPr dirty="0" sz="20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20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scapula</a:t>
            </a:r>
            <a:endParaRPr sz="2000">
              <a:latin typeface="Cambria"/>
              <a:cs typeface="Cambria"/>
            </a:endParaRPr>
          </a:p>
          <a:p>
            <a:pPr algn="just" marL="195580" marR="105410" indent="-182880">
              <a:lnSpc>
                <a:spcPts val="2280"/>
              </a:lnSpc>
              <a:spcBef>
                <a:spcPts val="160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114">
                <a:solidFill>
                  <a:srgbClr val="585858"/>
                </a:solidFill>
                <a:latin typeface="Cambria"/>
                <a:cs typeface="Cambria"/>
              </a:rPr>
              <a:t>A: </a:t>
            </a:r>
            <a:r>
              <a:rPr dirty="0" sz="2000" spc="50">
                <a:solidFill>
                  <a:srgbClr val="585858"/>
                </a:solidFill>
                <a:latin typeface="Cambria"/>
                <a:cs typeface="Cambria"/>
              </a:rPr>
              <a:t>protractor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and 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lateral</a:t>
            </a:r>
            <a:r>
              <a:rPr dirty="0" sz="20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5">
                <a:solidFill>
                  <a:srgbClr val="585858"/>
                </a:solidFill>
                <a:latin typeface="Cambria"/>
                <a:cs typeface="Cambria"/>
              </a:rPr>
              <a:t>rotator</a:t>
            </a:r>
            <a:r>
              <a:rPr dirty="0" sz="20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-2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scapula</a:t>
            </a:r>
            <a:endParaRPr sz="2000">
              <a:latin typeface="Cambria"/>
              <a:cs typeface="Cambria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6145910" y="5819775"/>
            <a:ext cx="2079625" cy="904875"/>
            <a:chOff x="6145910" y="5819775"/>
            <a:chExt cx="2079625" cy="904875"/>
          </a:xfrm>
        </p:grpSpPr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5435" y="5829300"/>
              <a:ext cx="2060447" cy="885443"/>
            </a:xfrm>
            <a:prstGeom prst="rect">
              <a:avLst/>
            </a:prstGeom>
          </p:spPr>
        </p:pic>
        <p:sp>
          <p:nvSpPr>
            <p:cNvPr id="6" name="object 6" descr=""/>
            <p:cNvSpPr/>
            <p:nvPr/>
          </p:nvSpPr>
          <p:spPr>
            <a:xfrm>
              <a:off x="6150673" y="5824537"/>
              <a:ext cx="2070100" cy="895350"/>
            </a:xfrm>
            <a:custGeom>
              <a:avLst/>
              <a:gdLst/>
              <a:ahLst/>
              <a:cxnLst/>
              <a:rect l="l" t="t" r="r" b="b"/>
              <a:pathLst>
                <a:path w="2070100" h="895350">
                  <a:moveTo>
                    <a:pt x="0" y="0"/>
                  </a:moveTo>
                  <a:lnTo>
                    <a:pt x="2069973" y="0"/>
                  </a:lnTo>
                  <a:lnTo>
                    <a:pt x="2069973" y="894969"/>
                  </a:lnTo>
                  <a:lnTo>
                    <a:pt x="0" y="8949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7" name="object 7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636264" y="1040904"/>
            <a:ext cx="4791455" cy="454760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86130" rIns="0" bIns="0" rtlCol="0" vert="horz">
            <a:spAutoFit/>
          </a:bodyPr>
          <a:lstStyle/>
          <a:p>
            <a:pPr marL="156210">
              <a:lnSpc>
                <a:spcPct val="100000"/>
              </a:lnSpc>
              <a:spcBef>
                <a:spcPts val="100"/>
              </a:spcBef>
            </a:pPr>
            <a:r>
              <a:rPr dirty="0" spc="175"/>
              <a:t>Supraspinatus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618291" y="1312284"/>
            <a:ext cx="6831330" cy="131699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96215" indent="-183515">
              <a:lnSpc>
                <a:spcPct val="100000"/>
              </a:lnSpc>
              <a:spcBef>
                <a:spcPts val="10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6215" algn="l"/>
              </a:tabLst>
            </a:pPr>
            <a:r>
              <a:rPr dirty="0" sz="2000" spc="135">
                <a:solidFill>
                  <a:srgbClr val="585858"/>
                </a:solidFill>
                <a:latin typeface="Cambria"/>
                <a:cs typeface="Cambria"/>
              </a:rPr>
              <a:t>O: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medial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-10">
                <a:solidFill>
                  <a:srgbClr val="585858"/>
                </a:solidFill>
                <a:latin typeface="Cambria"/>
                <a:cs typeface="Cambria"/>
              </a:rPr>
              <a:t>2/3rds</a:t>
            </a: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supraspinous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5">
                <a:solidFill>
                  <a:srgbClr val="585858"/>
                </a:solidFill>
                <a:latin typeface="Cambria"/>
                <a:cs typeface="Cambria"/>
              </a:rPr>
              <a:t>fossa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20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0">
                <a:solidFill>
                  <a:srgbClr val="585858"/>
                </a:solidFill>
                <a:latin typeface="Cambria"/>
                <a:cs typeface="Cambria"/>
              </a:rPr>
              <a:t>covering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fascia</a:t>
            </a:r>
            <a:endParaRPr sz="2000">
              <a:latin typeface="Cambria"/>
              <a:cs typeface="Cambria"/>
            </a:endParaRPr>
          </a:p>
          <a:p>
            <a:pPr marL="196215" indent="-183515">
              <a:lnSpc>
                <a:spcPct val="100000"/>
              </a:lnSpc>
              <a:spcBef>
                <a:spcPts val="147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6215" algn="l"/>
              </a:tabLst>
            </a:pP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I:</a:t>
            </a:r>
            <a:r>
              <a:rPr dirty="0" sz="20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60">
                <a:solidFill>
                  <a:srgbClr val="585858"/>
                </a:solidFill>
                <a:latin typeface="Cambria"/>
                <a:cs typeface="Cambria"/>
              </a:rPr>
              <a:t>upper</a:t>
            </a:r>
            <a:r>
              <a:rPr dirty="0" sz="20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facet</a:t>
            </a:r>
            <a:r>
              <a:rPr dirty="0" sz="20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20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greater</a:t>
            </a:r>
            <a:r>
              <a:rPr dirty="0" sz="20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60">
                <a:solidFill>
                  <a:srgbClr val="585858"/>
                </a:solidFill>
                <a:latin typeface="Cambria"/>
                <a:cs typeface="Cambria"/>
              </a:rPr>
              <a:t>tubercle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20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humerus</a:t>
            </a:r>
            <a:endParaRPr sz="2000">
              <a:latin typeface="Cambria"/>
              <a:cs typeface="Cambria"/>
            </a:endParaRPr>
          </a:p>
          <a:p>
            <a:pPr marL="196215" indent="-183515">
              <a:lnSpc>
                <a:spcPct val="100000"/>
              </a:lnSpc>
              <a:spcBef>
                <a:spcPts val="148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6215" algn="l"/>
              </a:tabLst>
            </a:pPr>
            <a:r>
              <a:rPr dirty="0" sz="2000" spc="114">
                <a:solidFill>
                  <a:srgbClr val="585858"/>
                </a:solidFill>
                <a:latin typeface="Cambria"/>
                <a:cs typeface="Cambria"/>
              </a:rPr>
              <a:t>A:</a:t>
            </a:r>
            <a:r>
              <a:rPr dirty="0" sz="20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initiates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65">
                <a:solidFill>
                  <a:srgbClr val="585858"/>
                </a:solidFill>
                <a:latin typeface="Cambria"/>
                <a:cs typeface="Cambria"/>
              </a:rPr>
              <a:t>abduction</a:t>
            </a: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20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humerus</a:t>
            </a:r>
            <a:r>
              <a:rPr dirty="0" sz="20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5">
                <a:solidFill>
                  <a:srgbClr val="585858"/>
                </a:solidFill>
                <a:latin typeface="Cambria"/>
                <a:cs typeface="Cambria"/>
              </a:rPr>
              <a:t>(first</a:t>
            </a: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-20">
                <a:solidFill>
                  <a:srgbClr val="585858"/>
                </a:solidFill>
                <a:latin typeface="Cambria"/>
                <a:cs typeface="Cambria"/>
              </a:rPr>
              <a:t>30º)</a:t>
            </a:r>
            <a:endParaRPr sz="2000">
              <a:latin typeface="Cambria"/>
              <a:cs typeface="Cambria"/>
            </a:endParaRPr>
          </a:p>
        </p:txBody>
      </p:sp>
      <p:pic>
        <p:nvPicPr>
          <p:cNvPr id="4" name="object 4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5543" y="2703576"/>
            <a:ext cx="5257055" cy="4011167"/>
          </a:xfrm>
          <a:prstGeom prst="rect">
            <a:avLst/>
          </a:prstGeom>
        </p:spPr>
      </p:pic>
      <p:grpSp>
        <p:nvGrpSpPr>
          <p:cNvPr id="5" name="object 5" descr=""/>
          <p:cNvGrpSpPr/>
          <p:nvPr/>
        </p:nvGrpSpPr>
        <p:grpSpPr>
          <a:xfrm>
            <a:off x="6145910" y="5819775"/>
            <a:ext cx="2079625" cy="904875"/>
            <a:chOff x="6145910" y="5819775"/>
            <a:chExt cx="2079625" cy="904875"/>
          </a:xfrm>
        </p:grpSpPr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155435" y="5829300"/>
              <a:ext cx="2060447" cy="885443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6150673" y="5824537"/>
              <a:ext cx="2070100" cy="895350"/>
            </a:xfrm>
            <a:custGeom>
              <a:avLst/>
              <a:gdLst/>
              <a:ahLst/>
              <a:cxnLst/>
              <a:rect l="l" t="t" r="r" b="b"/>
              <a:pathLst>
                <a:path w="2070100" h="895350">
                  <a:moveTo>
                    <a:pt x="0" y="0"/>
                  </a:moveTo>
                  <a:lnTo>
                    <a:pt x="2069973" y="0"/>
                  </a:lnTo>
                  <a:lnTo>
                    <a:pt x="2069973" y="894969"/>
                  </a:lnTo>
                  <a:lnTo>
                    <a:pt x="0" y="8949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86130" rIns="0" bIns="0" rtlCol="0" vert="horz">
            <a:spAutoFit/>
          </a:bodyPr>
          <a:lstStyle/>
          <a:p>
            <a:pPr marL="156210">
              <a:lnSpc>
                <a:spcPct val="100000"/>
              </a:lnSpc>
              <a:spcBef>
                <a:spcPts val="100"/>
              </a:spcBef>
            </a:pPr>
            <a:r>
              <a:rPr dirty="0" spc="160"/>
              <a:t>Infraspinatus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618291" y="1124222"/>
            <a:ext cx="6682105" cy="1374140"/>
          </a:xfrm>
          <a:prstGeom prst="rect">
            <a:avLst/>
          </a:prstGeom>
        </p:spPr>
        <p:txBody>
          <a:bodyPr wrap="square" lIns="0" tIns="172720" rIns="0" bIns="0" rtlCol="0" vert="horz">
            <a:spAutoFit/>
          </a:bodyPr>
          <a:lstStyle/>
          <a:p>
            <a:pPr marL="193675" indent="-180975">
              <a:lnSpc>
                <a:spcPct val="100000"/>
              </a:lnSpc>
              <a:spcBef>
                <a:spcPts val="1360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3675" algn="l"/>
              </a:tabLst>
            </a:pP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O:</a:t>
            </a:r>
            <a:r>
              <a:rPr dirty="0" sz="19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0">
                <a:solidFill>
                  <a:srgbClr val="585858"/>
                </a:solidFill>
                <a:latin typeface="Cambria"/>
                <a:cs typeface="Cambria"/>
              </a:rPr>
              <a:t>medial</a:t>
            </a:r>
            <a:r>
              <a:rPr dirty="0" sz="19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-10">
                <a:solidFill>
                  <a:srgbClr val="585858"/>
                </a:solidFill>
                <a:latin typeface="Cambria"/>
                <a:cs typeface="Cambria"/>
              </a:rPr>
              <a:t>2/3rds</a:t>
            </a:r>
            <a:r>
              <a:rPr dirty="0" sz="19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9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0">
                <a:solidFill>
                  <a:srgbClr val="585858"/>
                </a:solidFill>
                <a:latin typeface="Cambria"/>
                <a:cs typeface="Cambria"/>
              </a:rPr>
              <a:t>infraspinous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fossa</a:t>
            </a:r>
            <a:r>
              <a:rPr dirty="0" sz="19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9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45">
                <a:solidFill>
                  <a:srgbClr val="585858"/>
                </a:solidFill>
                <a:latin typeface="Cambria"/>
                <a:cs typeface="Cambria"/>
              </a:rPr>
              <a:t>covering</a:t>
            </a: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0">
                <a:solidFill>
                  <a:srgbClr val="585858"/>
                </a:solidFill>
                <a:latin typeface="Cambria"/>
                <a:cs typeface="Cambria"/>
              </a:rPr>
              <a:t>fascia</a:t>
            </a:r>
            <a:endParaRPr sz="1900">
              <a:latin typeface="Cambria"/>
              <a:cs typeface="Cambria"/>
            </a:endParaRPr>
          </a:p>
          <a:p>
            <a:pPr marL="193675" indent="-180975">
              <a:lnSpc>
                <a:spcPct val="100000"/>
              </a:lnSpc>
              <a:spcBef>
                <a:spcPts val="1260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3675" algn="l"/>
              </a:tabLst>
            </a:pP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I: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middle</a:t>
            </a:r>
            <a:r>
              <a:rPr dirty="0" sz="19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facet</a:t>
            </a: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greater</a:t>
            </a:r>
            <a:r>
              <a:rPr dirty="0" sz="19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tubercle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900" spc="1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humerus</a:t>
            </a:r>
            <a:endParaRPr sz="1900">
              <a:latin typeface="Cambria"/>
              <a:cs typeface="Cambria"/>
            </a:endParaRPr>
          </a:p>
          <a:p>
            <a:pPr marL="193675" indent="-180975">
              <a:lnSpc>
                <a:spcPct val="100000"/>
              </a:lnSpc>
              <a:spcBef>
                <a:spcPts val="1260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3675" algn="l"/>
              </a:tabLst>
            </a:pPr>
            <a:r>
              <a:rPr dirty="0" sz="1900" spc="105">
                <a:solidFill>
                  <a:srgbClr val="585858"/>
                </a:solidFill>
                <a:latin typeface="Cambria"/>
                <a:cs typeface="Cambria"/>
              </a:rPr>
              <a:t>A: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5">
                <a:solidFill>
                  <a:srgbClr val="585858"/>
                </a:solidFill>
                <a:latin typeface="Cambria"/>
                <a:cs typeface="Cambria"/>
              </a:rPr>
              <a:t>lateral</a:t>
            </a:r>
            <a:r>
              <a:rPr dirty="0" sz="19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rotation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900" spc="1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humerus</a:t>
            </a:r>
            <a:endParaRPr sz="1900">
              <a:latin typeface="Cambria"/>
              <a:cs typeface="Cambria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129331" y="2852928"/>
            <a:ext cx="8096250" cy="3871595"/>
            <a:chOff x="129331" y="2852928"/>
            <a:chExt cx="8096250" cy="3871595"/>
          </a:xfrm>
        </p:grpSpPr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29331" y="2852928"/>
              <a:ext cx="6660596" cy="3672839"/>
            </a:xfrm>
            <a:prstGeom prst="rect">
              <a:avLst/>
            </a:prstGeom>
          </p:spPr>
        </p:pic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155435" y="5829300"/>
              <a:ext cx="2060447" cy="885443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6150673" y="5824537"/>
              <a:ext cx="2070100" cy="895350"/>
            </a:xfrm>
            <a:custGeom>
              <a:avLst/>
              <a:gdLst/>
              <a:ahLst/>
              <a:cxnLst/>
              <a:rect l="l" t="t" r="r" b="b"/>
              <a:pathLst>
                <a:path w="2070100" h="895350">
                  <a:moveTo>
                    <a:pt x="0" y="0"/>
                  </a:moveTo>
                  <a:lnTo>
                    <a:pt x="2069973" y="0"/>
                  </a:lnTo>
                  <a:lnTo>
                    <a:pt x="2069973" y="894969"/>
                  </a:lnTo>
                  <a:lnTo>
                    <a:pt x="0" y="8949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86130" rIns="0" bIns="0" rtlCol="0" vert="horz">
            <a:spAutoFit/>
          </a:bodyPr>
          <a:lstStyle/>
          <a:p>
            <a:pPr marL="156210">
              <a:lnSpc>
                <a:spcPct val="100000"/>
              </a:lnSpc>
              <a:spcBef>
                <a:spcPts val="100"/>
              </a:spcBef>
            </a:pPr>
            <a:r>
              <a:rPr dirty="0" spc="125"/>
              <a:t>Teres</a:t>
            </a:r>
            <a:r>
              <a:rPr dirty="0" spc="110"/>
              <a:t> </a:t>
            </a:r>
            <a:r>
              <a:rPr dirty="0" spc="170"/>
              <a:t>Minor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618291" y="1125746"/>
            <a:ext cx="5392420" cy="1372870"/>
          </a:xfrm>
          <a:prstGeom prst="rect">
            <a:avLst/>
          </a:prstGeom>
        </p:spPr>
        <p:txBody>
          <a:bodyPr wrap="square" lIns="0" tIns="170815" rIns="0" bIns="0" rtlCol="0" vert="horz">
            <a:spAutoFit/>
          </a:bodyPr>
          <a:lstStyle/>
          <a:p>
            <a:pPr marL="193675" indent="-180975">
              <a:lnSpc>
                <a:spcPct val="100000"/>
              </a:lnSpc>
              <a:spcBef>
                <a:spcPts val="1345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3675" algn="l"/>
              </a:tabLst>
            </a:pP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O: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0">
                <a:solidFill>
                  <a:srgbClr val="585858"/>
                </a:solidFill>
                <a:latin typeface="Cambria"/>
                <a:cs typeface="Cambria"/>
              </a:rPr>
              <a:t>upper</a:t>
            </a:r>
            <a:r>
              <a:rPr dirty="0" sz="19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-10">
                <a:solidFill>
                  <a:srgbClr val="585858"/>
                </a:solidFill>
                <a:latin typeface="Cambria"/>
                <a:cs typeface="Cambria"/>
              </a:rPr>
              <a:t>2/3rds</a:t>
            </a:r>
            <a:r>
              <a:rPr dirty="0" sz="19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5">
                <a:solidFill>
                  <a:srgbClr val="585858"/>
                </a:solidFill>
                <a:latin typeface="Cambria"/>
                <a:cs typeface="Cambria"/>
              </a:rPr>
              <a:t>lateral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border</a:t>
            </a:r>
            <a:r>
              <a:rPr dirty="0" sz="19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0">
                <a:solidFill>
                  <a:srgbClr val="585858"/>
                </a:solidFill>
                <a:latin typeface="Cambria"/>
                <a:cs typeface="Cambria"/>
              </a:rPr>
              <a:t>scapula</a:t>
            </a:r>
            <a:endParaRPr sz="1900">
              <a:latin typeface="Cambria"/>
              <a:cs typeface="Cambria"/>
            </a:endParaRPr>
          </a:p>
          <a:p>
            <a:pPr marL="193675" indent="-180975">
              <a:lnSpc>
                <a:spcPct val="100000"/>
              </a:lnSpc>
              <a:spcBef>
                <a:spcPts val="1250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3675" algn="l"/>
              </a:tabLst>
            </a:pP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I: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0">
                <a:solidFill>
                  <a:srgbClr val="585858"/>
                </a:solidFill>
                <a:latin typeface="Cambria"/>
                <a:cs typeface="Cambria"/>
              </a:rPr>
              <a:t>inferior</a:t>
            </a:r>
            <a:r>
              <a:rPr dirty="0" sz="19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facet</a:t>
            </a:r>
            <a:r>
              <a:rPr dirty="0" sz="19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greater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tubercle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humerus</a:t>
            </a:r>
            <a:endParaRPr sz="1900">
              <a:latin typeface="Cambria"/>
              <a:cs typeface="Cambria"/>
            </a:endParaRPr>
          </a:p>
          <a:p>
            <a:pPr marL="193675" indent="-180975">
              <a:lnSpc>
                <a:spcPct val="100000"/>
              </a:lnSpc>
              <a:spcBef>
                <a:spcPts val="1270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3675" algn="l"/>
              </a:tabLst>
            </a:pPr>
            <a:r>
              <a:rPr dirty="0" sz="1900" spc="105">
                <a:solidFill>
                  <a:srgbClr val="585858"/>
                </a:solidFill>
                <a:latin typeface="Cambria"/>
                <a:cs typeface="Cambria"/>
              </a:rPr>
              <a:t>A:</a:t>
            </a:r>
            <a:r>
              <a:rPr dirty="0" sz="1900" spc="1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5">
                <a:solidFill>
                  <a:srgbClr val="585858"/>
                </a:solidFill>
                <a:latin typeface="Cambria"/>
                <a:cs typeface="Cambria"/>
              </a:rPr>
              <a:t>laterally</a:t>
            </a:r>
            <a:r>
              <a:rPr dirty="0" sz="1900" spc="1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60">
                <a:solidFill>
                  <a:srgbClr val="585858"/>
                </a:solidFill>
                <a:latin typeface="Cambria"/>
                <a:cs typeface="Cambria"/>
              </a:rPr>
              <a:t>rotates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9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0">
                <a:solidFill>
                  <a:srgbClr val="585858"/>
                </a:solidFill>
                <a:latin typeface="Cambria"/>
                <a:cs typeface="Cambria"/>
              </a:rPr>
              <a:t>adducts</a:t>
            </a:r>
            <a:r>
              <a:rPr dirty="0" sz="19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humerus</a:t>
            </a:r>
            <a:endParaRPr sz="1900">
              <a:latin typeface="Cambria"/>
              <a:cs typeface="Cambria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1030501" y="2709672"/>
            <a:ext cx="7195184" cy="4015104"/>
            <a:chOff x="1030501" y="2709672"/>
            <a:chExt cx="7195184" cy="4015104"/>
          </a:xfrm>
        </p:grpSpPr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30501" y="2709672"/>
              <a:ext cx="5925382" cy="4002023"/>
            </a:xfrm>
            <a:prstGeom prst="rect">
              <a:avLst/>
            </a:prstGeom>
          </p:spPr>
        </p:pic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155436" y="5829300"/>
              <a:ext cx="2060447" cy="885443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6150673" y="5824537"/>
              <a:ext cx="2070100" cy="895350"/>
            </a:xfrm>
            <a:custGeom>
              <a:avLst/>
              <a:gdLst/>
              <a:ahLst/>
              <a:cxnLst/>
              <a:rect l="l" t="t" r="r" b="b"/>
              <a:pathLst>
                <a:path w="2070100" h="895350">
                  <a:moveTo>
                    <a:pt x="0" y="0"/>
                  </a:moveTo>
                  <a:lnTo>
                    <a:pt x="2069973" y="0"/>
                  </a:lnTo>
                  <a:lnTo>
                    <a:pt x="2069973" y="894969"/>
                  </a:lnTo>
                  <a:lnTo>
                    <a:pt x="0" y="8949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86130" rIns="0" bIns="0" rtlCol="0" vert="horz">
            <a:spAutoFit/>
          </a:bodyPr>
          <a:lstStyle/>
          <a:p>
            <a:pPr marL="156210">
              <a:lnSpc>
                <a:spcPct val="100000"/>
              </a:lnSpc>
              <a:spcBef>
                <a:spcPts val="100"/>
              </a:spcBef>
            </a:pPr>
            <a:r>
              <a:rPr dirty="0" spc="160"/>
              <a:t>Pectoralis</a:t>
            </a:r>
            <a:r>
              <a:rPr dirty="0" spc="135"/>
              <a:t> </a:t>
            </a:r>
            <a:r>
              <a:rPr dirty="0" spc="150"/>
              <a:t>Major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618291" y="1281804"/>
            <a:ext cx="2867660" cy="496951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96215" indent="-183515">
              <a:lnSpc>
                <a:spcPct val="100000"/>
              </a:lnSpc>
              <a:spcBef>
                <a:spcPts val="10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6215" algn="l"/>
              </a:tabLst>
            </a:pPr>
            <a:r>
              <a:rPr dirty="0" sz="2000" spc="114">
                <a:solidFill>
                  <a:srgbClr val="585858"/>
                </a:solidFill>
                <a:latin typeface="Cambria"/>
                <a:cs typeface="Cambria"/>
              </a:rPr>
              <a:t>Clavicular</a:t>
            </a:r>
            <a:r>
              <a:rPr dirty="0" sz="20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Fibres</a:t>
            </a:r>
            <a:endParaRPr sz="2000">
              <a:latin typeface="Cambria"/>
              <a:cs typeface="Cambria"/>
            </a:endParaRPr>
          </a:p>
          <a:p>
            <a:pPr marL="287020">
              <a:lnSpc>
                <a:spcPts val="1939"/>
              </a:lnSpc>
              <a:spcBef>
                <a:spcPts val="65"/>
              </a:spcBef>
            </a:pPr>
            <a:r>
              <a:rPr dirty="0" sz="1800" spc="-70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800" spc="290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800" spc="120">
                <a:solidFill>
                  <a:srgbClr val="585858"/>
                </a:solidFill>
                <a:latin typeface="Cambria"/>
                <a:cs typeface="Cambria"/>
              </a:rPr>
              <a:t>O:</a:t>
            </a:r>
            <a:r>
              <a:rPr dirty="0" sz="18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65">
                <a:solidFill>
                  <a:srgbClr val="585858"/>
                </a:solidFill>
                <a:latin typeface="Cambria"/>
                <a:cs typeface="Cambria"/>
              </a:rPr>
              <a:t>medial</a:t>
            </a:r>
            <a:r>
              <a:rPr dirty="0" sz="18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-240">
                <a:solidFill>
                  <a:srgbClr val="585858"/>
                </a:solidFill>
                <a:latin typeface="Cambria"/>
                <a:cs typeface="Cambria"/>
              </a:rPr>
              <a:t>1⁄2</a:t>
            </a:r>
            <a:r>
              <a:rPr dirty="0" sz="18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40">
                <a:solidFill>
                  <a:srgbClr val="585858"/>
                </a:solidFill>
                <a:latin typeface="Cambria"/>
                <a:cs typeface="Cambria"/>
              </a:rPr>
              <a:t>anterior</a:t>
            </a:r>
            <a:endParaRPr sz="1800">
              <a:latin typeface="Cambria"/>
              <a:cs typeface="Cambria"/>
            </a:endParaRPr>
          </a:p>
          <a:p>
            <a:pPr marL="469900">
              <a:lnSpc>
                <a:spcPts val="1939"/>
              </a:lnSpc>
            </a:pPr>
            <a:r>
              <a:rPr dirty="0" sz="1800">
                <a:solidFill>
                  <a:srgbClr val="585858"/>
                </a:solidFill>
                <a:latin typeface="Cambria"/>
                <a:cs typeface="Cambria"/>
              </a:rPr>
              <a:t>border</a:t>
            </a:r>
            <a:r>
              <a:rPr dirty="0" sz="18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8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40">
                <a:solidFill>
                  <a:srgbClr val="585858"/>
                </a:solidFill>
                <a:latin typeface="Cambria"/>
                <a:cs typeface="Cambria"/>
              </a:rPr>
              <a:t>clavicle</a:t>
            </a:r>
            <a:endParaRPr sz="1800">
              <a:latin typeface="Cambria"/>
              <a:cs typeface="Cambria"/>
            </a:endParaRPr>
          </a:p>
          <a:p>
            <a:pPr marL="469900" marR="5080" indent="-182880">
              <a:lnSpc>
                <a:spcPct val="80000"/>
              </a:lnSpc>
              <a:spcBef>
                <a:spcPts val="615"/>
              </a:spcBef>
            </a:pPr>
            <a:r>
              <a:rPr dirty="0" sz="1800" spc="-70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800" spc="290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800" spc="75">
                <a:solidFill>
                  <a:srgbClr val="585858"/>
                </a:solidFill>
                <a:latin typeface="Cambria"/>
                <a:cs typeface="Cambria"/>
              </a:rPr>
              <a:t>I:</a:t>
            </a:r>
            <a:r>
              <a:rPr dirty="0" sz="18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75">
                <a:solidFill>
                  <a:srgbClr val="585858"/>
                </a:solidFill>
                <a:latin typeface="Cambria"/>
                <a:cs typeface="Cambria"/>
              </a:rPr>
              <a:t>lateral</a:t>
            </a:r>
            <a:r>
              <a:rPr dirty="0" sz="18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55">
                <a:solidFill>
                  <a:srgbClr val="585858"/>
                </a:solidFill>
                <a:latin typeface="Cambria"/>
                <a:cs typeface="Cambria"/>
              </a:rPr>
              <a:t>lip</a:t>
            </a:r>
            <a:r>
              <a:rPr dirty="0" sz="18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-2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1800" spc="55">
                <a:solidFill>
                  <a:srgbClr val="585858"/>
                </a:solidFill>
                <a:latin typeface="Cambria"/>
                <a:cs typeface="Cambria"/>
              </a:rPr>
              <a:t>intertubercular</a:t>
            </a:r>
            <a:r>
              <a:rPr dirty="0" sz="18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-10">
                <a:solidFill>
                  <a:srgbClr val="585858"/>
                </a:solidFill>
                <a:latin typeface="Cambria"/>
                <a:cs typeface="Cambria"/>
              </a:rPr>
              <a:t>groove</a:t>
            </a:r>
            <a:endParaRPr sz="1800">
              <a:latin typeface="Cambria"/>
              <a:cs typeface="Cambria"/>
            </a:endParaRPr>
          </a:p>
          <a:p>
            <a:pPr marL="469900" marR="193040" indent="-182880">
              <a:lnSpc>
                <a:spcPct val="80000"/>
              </a:lnSpc>
              <a:spcBef>
                <a:spcPts val="600"/>
              </a:spcBef>
            </a:pPr>
            <a:r>
              <a:rPr dirty="0" sz="1800" spc="-70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800" spc="305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800" spc="90">
                <a:solidFill>
                  <a:srgbClr val="585858"/>
                </a:solidFill>
                <a:latin typeface="Cambria"/>
                <a:cs typeface="Cambria"/>
              </a:rPr>
              <a:t>A:</a:t>
            </a:r>
            <a:r>
              <a:rPr dirty="0" sz="18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65">
                <a:solidFill>
                  <a:srgbClr val="585858"/>
                </a:solidFill>
                <a:latin typeface="Cambria"/>
                <a:cs typeface="Cambria"/>
              </a:rPr>
              <a:t>Adducts,</a:t>
            </a:r>
            <a:r>
              <a:rPr dirty="0" sz="18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50">
                <a:solidFill>
                  <a:srgbClr val="585858"/>
                </a:solidFill>
                <a:latin typeface="Cambria"/>
                <a:cs typeface="Cambria"/>
              </a:rPr>
              <a:t>medially rotates</a:t>
            </a:r>
            <a:r>
              <a:rPr dirty="0" sz="18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75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8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70">
                <a:solidFill>
                  <a:srgbClr val="585858"/>
                </a:solidFill>
                <a:latin typeface="Cambria"/>
                <a:cs typeface="Cambria"/>
              </a:rPr>
              <a:t>Flexes </a:t>
            </a:r>
            <a:r>
              <a:rPr dirty="0" sz="1800" spc="60">
                <a:solidFill>
                  <a:srgbClr val="585858"/>
                </a:solidFill>
                <a:latin typeface="Cambria"/>
                <a:cs typeface="Cambria"/>
              </a:rPr>
              <a:t>humerus</a:t>
            </a:r>
            <a:endParaRPr sz="1800">
              <a:latin typeface="Cambria"/>
              <a:cs typeface="Cambria"/>
            </a:endParaRPr>
          </a:p>
          <a:p>
            <a:pPr marL="196215" indent="-183515">
              <a:lnSpc>
                <a:spcPct val="100000"/>
              </a:lnSpc>
              <a:spcBef>
                <a:spcPts val="133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6215" algn="l"/>
              </a:tabLst>
            </a:pPr>
            <a:r>
              <a:rPr dirty="0" sz="2000" spc="120">
                <a:solidFill>
                  <a:srgbClr val="585858"/>
                </a:solidFill>
                <a:latin typeface="Cambria"/>
                <a:cs typeface="Cambria"/>
              </a:rPr>
              <a:t>Sternal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Fibres</a:t>
            </a:r>
            <a:endParaRPr sz="2000">
              <a:latin typeface="Cambria"/>
              <a:cs typeface="Cambria"/>
            </a:endParaRPr>
          </a:p>
          <a:p>
            <a:pPr marL="469900" marR="223520" indent="-182880">
              <a:lnSpc>
                <a:spcPts val="1730"/>
              </a:lnSpc>
              <a:spcBef>
                <a:spcPts val="495"/>
              </a:spcBef>
            </a:pPr>
            <a:r>
              <a:rPr dirty="0" sz="1800" spc="-70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800" spc="290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800" spc="120">
                <a:solidFill>
                  <a:srgbClr val="585858"/>
                </a:solidFill>
                <a:latin typeface="Cambria"/>
                <a:cs typeface="Cambria"/>
              </a:rPr>
              <a:t>O:</a:t>
            </a:r>
            <a:r>
              <a:rPr dirty="0" sz="18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50">
                <a:solidFill>
                  <a:srgbClr val="585858"/>
                </a:solidFill>
                <a:latin typeface="Cambria"/>
                <a:cs typeface="Cambria"/>
              </a:rPr>
              <a:t>anterior</a:t>
            </a:r>
            <a:r>
              <a:rPr dirty="0" sz="18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45">
                <a:solidFill>
                  <a:srgbClr val="585858"/>
                </a:solidFill>
                <a:latin typeface="Cambria"/>
                <a:cs typeface="Cambria"/>
              </a:rPr>
              <a:t>surface </a:t>
            </a:r>
            <a:r>
              <a:rPr dirty="0" sz="1800" spc="70">
                <a:solidFill>
                  <a:srgbClr val="585858"/>
                </a:solidFill>
                <a:latin typeface="Cambria"/>
                <a:cs typeface="Cambria"/>
              </a:rPr>
              <a:t>sternum,</a:t>
            </a:r>
            <a:r>
              <a:rPr dirty="0" sz="18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40">
                <a:solidFill>
                  <a:srgbClr val="585858"/>
                </a:solidFill>
                <a:latin typeface="Cambria"/>
                <a:cs typeface="Cambria"/>
              </a:rPr>
              <a:t>anterior </a:t>
            </a:r>
            <a:r>
              <a:rPr dirty="0" sz="1800" spc="50">
                <a:solidFill>
                  <a:srgbClr val="585858"/>
                </a:solidFill>
                <a:latin typeface="Cambria"/>
                <a:cs typeface="Cambria"/>
              </a:rPr>
              <a:t>surface</a:t>
            </a:r>
            <a:r>
              <a:rPr dirty="0" sz="1800" spc="17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800" spc="16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>
                <a:solidFill>
                  <a:srgbClr val="585858"/>
                </a:solidFill>
                <a:latin typeface="Cambria"/>
                <a:cs typeface="Cambria"/>
              </a:rPr>
              <a:t>upper</a:t>
            </a:r>
            <a:r>
              <a:rPr dirty="0" sz="1800" spc="1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-50">
                <a:solidFill>
                  <a:srgbClr val="585858"/>
                </a:solidFill>
                <a:latin typeface="Cambria"/>
                <a:cs typeface="Cambria"/>
              </a:rPr>
              <a:t>6 </a:t>
            </a:r>
            <a:r>
              <a:rPr dirty="0" sz="1800">
                <a:solidFill>
                  <a:srgbClr val="585858"/>
                </a:solidFill>
                <a:latin typeface="Cambria"/>
                <a:cs typeface="Cambria"/>
              </a:rPr>
              <a:t>costal</a:t>
            </a:r>
            <a:r>
              <a:rPr dirty="0" sz="1800" spc="27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60">
                <a:solidFill>
                  <a:srgbClr val="585858"/>
                </a:solidFill>
                <a:latin typeface="Cambria"/>
                <a:cs typeface="Cambria"/>
              </a:rPr>
              <a:t>cartilages</a:t>
            </a:r>
            <a:r>
              <a:rPr dirty="0" sz="1800" spc="2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55">
                <a:solidFill>
                  <a:srgbClr val="585858"/>
                </a:solidFill>
                <a:latin typeface="Cambria"/>
                <a:cs typeface="Cambria"/>
              </a:rPr>
              <a:t>and 6th</a:t>
            </a:r>
            <a:r>
              <a:rPr dirty="0" sz="18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-25">
                <a:solidFill>
                  <a:srgbClr val="585858"/>
                </a:solidFill>
                <a:latin typeface="Cambria"/>
                <a:cs typeface="Cambria"/>
              </a:rPr>
              <a:t>rib</a:t>
            </a:r>
            <a:endParaRPr sz="1800">
              <a:latin typeface="Cambria"/>
              <a:cs typeface="Cambria"/>
            </a:endParaRPr>
          </a:p>
          <a:p>
            <a:pPr marL="469900" marR="5080" indent="-182880">
              <a:lnSpc>
                <a:spcPct val="80000"/>
              </a:lnSpc>
              <a:spcBef>
                <a:spcPts val="605"/>
              </a:spcBef>
            </a:pPr>
            <a:r>
              <a:rPr dirty="0" sz="1800" spc="-70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800" spc="290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800" spc="75">
                <a:solidFill>
                  <a:srgbClr val="585858"/>
                </a:solidFill>
                <a:latin typeface="Cambria"/>
                <a:cs typeface="Cambria"/>
              </a:rPr>
              <a:t>I:</a:t>
            </a:r>
            <a:r>
              <a:rPr dirty="0" sz="18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75">
                <a:solidFill>
                  <a:srgbClr val="585858"/>
                </a:solidFill>
                <a:latin typeface="Cambria"/>
                <a:cs typeface="Cambria"/>
              </a:rPr>
              <a:t>lateral</a:t>
            </a:r>
            <a:r>
              <a:rPr dirty="0" sz="18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55">
                <a:solidFill>
                  <a:srgbClr val="585858"/>
                </a:solidFill>
                <a:latin typeface="Cambria"/>
                <a:cs typeface="Cambria"/>
              </a:rPr>
              <a:t>lip</a:t>
            </a:r>
            <a:r>
              <a:rPr dirty="0" sz="18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-2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1800" spc="55">
                <a:solidFill>
                  <a:srgbClr val="585858"/>
                </a:solidFill>
                <a:latin typeface="Cambria"/>
                <a:cs typeface="Cambria"/>
              </a:rPr>
              <a:t>intertubercular</a:t>
            </a:r>
            <a:r>
              <a:rPr dirty="0" sz="18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-10">
                <a:solidFill>
                  <a:srgbClr val="585858"/>
                </a:solidFill>
                <a:latin typeface="Cambria"/>
                <a:cs typeface="Cambria"/>
              </a:rPr>
              <a:t>groove</a:t>
            </a:r>
            <a:endParaRPr sz="1800">
              <a:latin typeface="Cambria"/>
              <a:cs typeface="Cambria"/>
            </a:endParaRPr>
          </a:p>
          <a:p>
            <a:pPr algn="just" marL="469900" marR="193040" indent="-182880">
              <a:lnSpc>
                <a:spcPts val="1730"/>
              </a:lnSpc>
              <a:spcBef>
                <a:spcPts val="585"/>
              </a:spcBef>
            </a:pPr>
            <a:r>
              <a:rPr dirty="0" sz="1800" spc="-70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800" spc="285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800" spc="90">
                <a:solidFill>
                  <a:srgbClr val="585858"/>
                </a:solidFill>
                <a:latin typeface="Cambria"/>
                <a:cs typeface="Cambria"/>
              </a:rPr>
              <a:t>A:</a:t>
            </a:r>
            <a:r>
              <a:rPr dirty="0" sz="18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65">
                <a:solidFill>
                  <a:srgbClr val="585858"/>
                </a:solidFill>
                <a:latin typeface="Cambria"/>
                <a:cs typeface="Cambria"/>
              </a:rPr>
              <a:t>Adducts,</a:t>
            </a:r>
            <a:r>
              <a:rPr dirty="0" sz="18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60">
                <a:solidFill>
                  <a:srgbClr val="585858"/>
                </a:solidFill>
                <a:latin typeface="Cambria"/>
                <a:cs typeface="Cambria"/>
              </a:rPr>
              <a:t>medially</a:t>
            </a:r>
            <a:r>
              <a:rPr dirty="0" sz="1800" spc="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45">
                <a:solidFill>
                  <a:srgbClr val="585858"/>
                </a:solidFill>
                <a:latin typeface="Cambria"/>
                <a:cs typeface="Cambria"/>
              </a:rPr>
              <a:t>rotates</a:t>
            </a:r>
            <a:r>
              <a:rPr dirty="0" sz="18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8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8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85">
                <a:solidFill>
                  <a:srgbClr val="585858"/>
                </a:solidFill>
                <a:latin typeface="Cambria"/>
                <a:cs typeface="Cambria"/>
              </a:rPr>
              <a:t>Extends</a:t>
            </a:r>
            <a:r>
              <a:rPr dirty="0" sz="1800" spc="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70">
                <a:solidFill>
                  <a:srgbClr val="585858"/>
                </a:solidFill>
                <a:latin typeface="Cambria"/>
                <a:cs typeface="Cambria"/>
              </a:rPr>
              <a:t>humerus</a:t>
            </a:r>
            <a:endParaRPr sz="1800">
              <a:latin typeface="Cambria"/>
              <a:cs typeface="Cambria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6145910" y="5819775"/>
            <a:ext cx="2079625" cy="904875"/>
            <a:chOff x="6145910" y="5819775"/>
            <a:chExt cx="2079625" cy="904875"/>
          </a:xfrm>
        </p:grpSpPr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5435" y="5829300"/>
              <a:ext cx="2060447" cy="885443"/>
            </a:xfrm>
            <a:prstGeom prst="rect">
              <a:avLst/>
            </a:prstGeom>
          </p:spPr>
        </p:pic>
        <p:sp>
          <p:nvSpPr>
            <p:cNvPr id="6" name="object 6" descr=""/>
            <p:cNvSpPr/>
            <p:nvPr/>
          </p:nvSpPr>
          <p:spPr>
            <a:xfrm>
              <a:off x="6150673" y="5824537"/>
              <a:ext cx="2070100" cy="895350"/>
            </a:xfrm>
            <a:custGeom>
              <a:avLst/>
              <a:gdLst/>
              <a:ahLst/>
              <a:cxnLst/>
              <a:rect l="l" t="t" r="r" b="b"/>
              <a:pathLst>
                <a:path w="2070100" h="895350">
                  <a:moveTo>
                    <a:pt x="0" y="0"/>
                  </a:moveTo>
                  <a:lnTo>
                    <a:pt x="2069973" y="0"/>
                  </a:lnTo>
                  <a:lnTo>
                    <a:pt x="2069973" y="894969"/>
                  </a:lnTo>
                  <a:lnTo>
                    <a:pt x="0" y="8949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7" name="object 7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505212" y="1449851"/>
            <a:ext cx="4882882" cy="405331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86130" rIns="0" bIns="0" rtlCol="0" vert="horz">
            <a:spAutoFit/>
          </a:bodyPr>
          <a:lstStyle/>
          <a:p>
            <a:pPr marL="156210">
              <a:lnSpc>
                <a:spcPct val="100000"/>
              </a:lnSpc>
              <a:spcBef>
                <a:spcPts val="100"/>
              </a:spcBef>
            </a:pPr>
            <a:r>
              <a:rPr dirty="0" spc="140"/>
              <a:t>Deltoid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618291" y="1284852"/>
            <a:ext cx="2938145" cy="478917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93675" indent="-180975">
              <a:lnSpc>
                <a:spcPct val="100000"/>
              </a:lnSpc>
              <a:spcBef>
                <a:spcPts val="95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3675" algn="l"/>
              </a:tabLst>
            </a:pP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Anterior</a:t>
            </a:r>
            <a:r>
              <a:rPr dirty="0" sz="1900" spc="1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40">
                <a:solidFill>
                  <a:srgbClr val="585858"/>
                </a:solidFill>
                <a:latin typeface="Cambria"/>
                <a:cs typeface="Cambria"/>
              </a:rPr>
              <a:t>fibres</a:t>
            </a:r>
            <a:endParaRPr sz="1900">
              <a:latin typeface="Cambria"/>
              <a:cs typeface="Cambria"/>
            </a:endParaRPr>
          </a:p>
          <a:p>
            <a:pPr marL="469900" marR="408305" indent="-182880">
              <a:lnSpc>
                <a:spcPct val="78900"/>
              </a:lnSpc>
              <a:spcBef>
                <a:spcPts val="535"/>
              </a:spcBef>
            </a:pPr>
            <a:r>
              <a:rPr dirty="0" sz="1700" spc="-66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700" spc="415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700" spc="110">
                <a:solidFill>
                  <a:srgbClr val="585858"/>
                </a:solidFill>
                <a:latin typeface="Cambria"/>
                <a:cs typeface="Cambria"/>
              </a:rPr>
              <a:t>O:</a:t>
            </a:r>
            <a:r>
              <a:rPr dirty="0" sz="1700" spc="1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50">
                <a:solidFill>
                  <a:srgbClr val="585858"/>
                </a:solidFill>
                <a:latin typeface="Cambria"/>
                <a:cs typeface="Cambria"/>
              </a:rPr>
              <a:t>anterior</a:t>
            </a:r>
            <a:r>
              <a:rPr dirty="0" sz="17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border</a:t>
            </a:r>
            <a:r>
              <a:rPr dirty="0" sz="17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-2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1700" spc="75">
                <a:solidFill>
                  <a:srgbClr val="585858"/>
                </a:solidFill>
                <a:latin typeface="Cambria"/>
                <a:cs typeface="Cambria"/>
              </a:rPr>
              <a:t>lateral</a:t>
            </a:r>
            <a:r>
              <a:rPr dirty="0" sz="1700" spc="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-30">
                <a:solidFill>
                  <a:srgbClr val="585858"/>
                </a:solidFill>
                <a:latin typeface="Cambria"/>
                <a:cs typeface="Cambria"/>
              </a:rPr>
              <a:t>1/3rd</a:t>
            </a:r>
            <a:r>
              <a:rPr dirty="0" sz="1700" spc="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-10">
                <a:solidFill>
                  <a:srgbClr val="585858"/>
                </a:solidFill>
                <a:latin typeface="Cambria"/>
                <a:cs typeface="Cambria"/>
              </a:rPr>
              <a:t>clavicle</a:t>
            </a:r>
            <a:endParaRPr sz="1700">
              <a:latin typeface="Cambria"/>
              <a:cs typeface="Cambria"/>
            </a:endParaRPr>
          </a:p>
          <a:p>
            <a:pPr marL="287020">
              <a:lnSpc>
                <a:spcPct val="100000"/>
              </a:lnSpc>
              <a:spcBef>
                <a:spcPts val="215"/>
              </a:spcBef>
            </a:pPr>
            <a:r>
              <a:rPr dirty="0" sz="1700" spc="-66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700" spc="470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700" spc="80">
                <a:solidFill>
                  <a:srgbClr val="585858"/>
                </a:solidFill>
                <a:latin typeface="Cambria"/>
                <a:cs typeface="Cambria"/>
              </a:rPr>
              <a:t>I:</a:t>
            </a:r>
            <a:r>
              <a:rPr dirty="0" sz="1700" spc="15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deltoid</a:t>
            </a:r>
            <a:r>
              <a:rPr dirty="0" sz="1700" spc="15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-10">
                <a:solidFill>
                  <a:srgbClr val="585858"/>
                </a:solidFill>
                <a:latin typeface="Cambria"/>
                <a:cs typeface="Cambria"/>
              </a:rPr>
              <a:t>tuberosity</a:t>
            </a:r>
            <a:endParaRPr sz="1700">
              <a:latin typeface="Cambria"/>
              <a:cs typeface="Cambria"/>
            </a:endParaRPr>
          </a:p>
          <a:p>
            <a:pPr marL="469900" marR="370840" indent="-182880">
              <a:lnSpc>
                <a:spcPts val="1630"/>
              </a:lnSpc>
              <a:spcBef>
                <a:spcPts val="585"/>
              </a:spcBef>
            </a:pPr>
            <a:r>
              <a:rPr dirty="0" sz="1700" spc="-66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700" spc="355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585858"/>
                </a:solidFill>
                <a:latin typeface="Cambria"/>
                <a:cs typeface="Cambria"/>
              </a:rPr>
              <a:t>A: </a:t>
            </a:r>
            <a:r>
              <a:rPr dirty="0" sz="1700" spc="60">
                <a:solidFill>
                  <a:srgbClr val="585858"/>
                </a:solidFill>
                <a:latin typeface="Cambria"/>
                <a:cs typeface="Cambria"/>
              </a:rPr>
              <a:t>Abduction,</a:t>
            </a:r>
            <a:r>
              <a:rPr dirty="0" sz="1700" spc="7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-10">
                <a:solidFill>
                  <a:srgbClr val="585858"/>
                </a:solidFill>
                <a:latin typeface="Cambria"/>
                <a:cs typeface="Cambria"/>
              </a:rPr>
              <a:t>flexion </a:t>
            </a:r>
            <a:r>
              <a:rPr dirty="0" sz="1700" spc="8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700" spc="9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65">
                <a:solidFill>
                  <a:srgbClr val="585858"/>
                </a:solidFill>
                <a:latin typeface="Cambria"/>
                <a:cs typeface="Cambria"/>
              </a:rPr>
              <a:t>medial</a:t>
            </a:r>
            <a:r>
              <a:rPr dirty="0" sz="17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-10">
                <a:solidFill>
                  <a:srgbClr val="585858"/>
                </a:solidFill>
                <a:latin typeface="Cambria"/>
                <a:cs typeface="Cambria"/>
              </a:rPr>
              <a:t>rotation</a:t>
            </a:r>
            <a:endParaRPr sz="1700">
              <a:latin typeface="Cambria"/>
              <a:cs typeface="Cambria"/>
            </a:endParaRPr>
          </a:p>
          <a:p>
            <a:pPr marL="193675" indent="-180975">
              <a:lnSpc>
                <a:spcPct val="100000"/>
              </a:lnSpc>
              <a:spcBef>
                <a:spcPts val="1365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3675" algn="l"/>
              </a:tabLst>
            </a:pP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Middle</a:t>
            </a:r>
            <a:r>
              <a:rPr dirty="0" sz="19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40">
                <a:solidFill>
                  <a:srgbClr val="585858"/>
                </a:solidFill>
                <a:latin typeface="Cambria"/>
                <a:cs typeface="Cambria"/>
              </a:rPr>
              <a:t>fibres</a:t>
            </a:r>
            <a:endParaRPr sz="1900">
              <a:latin typeface="Cambria"/>
              <a:cs typeface="Cambria"/>
            </a:endParaRPr>
          </a:p>
          <a:p>
            <a:pPr marL="469900" marR="618490" indent="-182880">
              <a:lnSpc>
                <a:spcPts val="1630"/>
              </a:lnSpc>
              <a:spcBef>
                <a:spcPts val="490"/>
              </a:spcBef>
            </a:pPr>
            <a:r>
              <a:rPr dirty="0" sz="1700" spc="-66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700" spc="430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700" spc="110">
                <a:solidFill>
                  <a:srgbClr val="585858"/>
                </a:solidFill>
                <a:latin typeface="Cambria"/>
                <a:cs typeface="Cambria"/>
              </a:rPr>
              <a:t>O:</a:t>
            </a:r>
            <a:r>
              <a:rPr dirty="0" sz="1700" spc="16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outer</a:t>
            </a:r>
            <a:r>
              <a:rPr dirty="0" sz="17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75">
                <a:solidFill>
                  <a:srgbClr val="585858"/>
                </a:solidFill>
                <a:latin typeface="Cambria"/>
                <a:cs typeface="Cambria"/>
              </a:rPr>
              <a:t>margin</a:t>
            </a:r>
            <a:r>
              <a:rPr dirty="0" sz="1700" spc="1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-2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1700" spc="-10">
                <a:solidFill>
                  <a:srgbClr val="585858"/>
                </a:solidFill>
                <a:latin typeface="Cambria"/>
                <a:cs typeface="Cambria"/>
              </a:rPr>
              <a:t>acromion</a:t>
            </a:r>
            <a:endParaRPr sz="1700">
              <a:latin typeface="Cambria"/>
              <a:cs typeface="Cambria"/>
            </a:endParaRPr>
          </a:p>
          <a:p>
            <a:pPr marL="287020">
              <a:lnSpc>
                <a:spcPct val="100000"/>
              </a:lnSpc>
              <a:spcBef>
                <a:spcPts val="195"/>
              </a:spcBef>
            </a:pPr>
            <a:r>
              <a:rPr dirty="0" sz="1700" spc="-66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700" spc="470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700" spc="80">
                <a:solidFill>
                  <a:srgbClr val="585858"/>
                </a:solidFill>
                <a:latin typeface="Cambria"/>
                <a:cs typeface="Cambria"/>
              </a:rPr>
              <a:t>I:</a:t>
            </a:r>
            <a:r>
              <a:rPr dirty="0" sz="1700" spc="15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deltoid</a:t>
            </a:r>
            <a:r>
              <a:rPr dirty="0" sz="1700" spc="15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-10">
                <a:solidFill>
                  <a:srgbClr val="585858"/>
                </a:solidFill>
                <a:latin typeface="Cambria"/>
                <a:cs typeface="Cambria"/>
              </a:rPr>
              <a:t>tuberosity</a:t>
            </a:r>
            <a:endParaRPr sz="1700">
              <a:latin typeface="Cambria"/>
              <a:cs typeface="Cambria"/>
            </a:endParaRPr>
          </a:p>
          <a:p>
            <a:pPr marL="287020">
              <a:lnSpc>
                <a:spcPct val="100000"/>
              </a:lnSpc>
              <a:spcBef>
                <a:spcPts val="204"/>
              </a:spcBef>
            </a:pPr>
            <a:r>
              <a:rPr dirty="0" sz="1700" spc="-66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700" spc="355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585858"/>
                </a:solidFill>
                <a:latin typeface="Cambria"/>
                <a:cs typeface="Cambria"/>
              </a:rPr>
              <a:t>A:</a:t>
            </a:r>
            <a:r>
              <a:rPr dirty="0" sz="1700" spc="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45">
                <a:solidFill>
                  <a:srgbClr val="585858"/>
                </a:solidFill>
                <a:latin typeface="Cambria"/>
                <a:cs typeface="Cambria"/>
              </a:rPr>
              <a:t>Abduction</a:t>
            </a:r>
            <a:endParaRPr sz="1700">
              <a:latin typeface="Cambria"/>
              <a:cs typeface="Cambria"/>
            </a:endParaRPr>
          </a:p>
          <a:p>
            <a:pPr marL="193675" indent="-180975">
              <a:lnSpc>
                <a:spcPct val="100000"/>
              </a:lnSpc>
              <a:spcBef>
                <a:spcPts val="1360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3675" algn="l"/>
              </a:tabLst>
            </a:pPr>
            <a:r>
              <a:rPr dirty="0" sz="1900" spc="50">
                <a:solidFill>
                  <a:srgbClr val="585858"/>
                </a:solidFill>
                <a:latin typeface="Cambria"/>
                <a:cs typeface="Cambria"/>
              </a:rPr>
              <a:t>Posterior</a:t>
            </a:r>
            <a:r>
              <a:rPr dirty="0" sz="19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40">
                <a:solidFill>
                  <a:srgbClr val="585858"/>
                </a:solidFill>
                <a:latin typeface="Cambria"/>
                <a:cs typeface="Cambria"/>
              </a:rPr>
              <a:t>fibres</a:t>
            </a:r>
            <a:endParaRPr sz="1900">
              <a:latin typeface="Cambria"/>
              <a:cs typeface="Cambria"/>
            </a:endParaRPr>
          </a:p>
          <a:p>
            <a:pPr marL="469900" marR="5080" indent="-182880">
              <a:lnSpc>
                <a:spcPts val="1630"/>
              </a:lnSpc>
              <a:spcBef>
                <a:spcPts val="484"/>
              </a:spcBef>
            </a:pPr>
            <a:r>
              <a:rPr dirty="0" sz="1700" spc="-66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700" spc="465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700" spc="110">
                <a:solidFill>
                  <a:srgbClr val="585858"/>
                </a:solidFill>
                <a:latin typeface="Cambria"/>
                <a:cs typeface="Cambria"/>
              </a:rPr>
              <a:t>O:</a:t>
            </a:r>
            <a:r>
              <a:rPr dirty="0" sz="1700" spc="18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Lower</a:t>
            </a:r>
            <a:r>
              <a:rPr dirty="0" sz="1700" spc="15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border</a:t>
            </a:r>
            <a:r>
              <a:rPr dirty="0" sz="17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700" spc="16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-20">
                <a:solidFill>
                  <a:srgbClr val="585858"/>
                </a:solidFill>
                <a:latin typeface="Cambria"/>
                <a:cs typeface="Cambria"/>
              </a:rPr>
              <a:t>spine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700" spc="8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60">
                <a:solidFill>
                  <a:srgbClr val="585858"/>
                </a:solidFill>
                <a:latin typeface="Cambria"/>
                <a:cs typeface="Cambria"/>
              </a:rPr>
              <a:t>scapula</a:t>
            </a:r>
            <a:endParaRPr sz="1700">
              <a:latin typeface="Cambria"/>
              <a:cs typeface="Cambria"/>
            </a:endParaRPr>
          </a:p>
          <a:p>
            <a:pPr marL="287020">
              <a:lnSpc>
                <a:spcPct val="100000"/>
              </a:lnSpc>
              <a:spcBef>
                <a:spcPts val="210"/>
              </a:spcBef>
            </a:pPr>
            <a:r>
              <a:rPr dirty="0" sz="1700" spc="-66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700" spc="470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700" spc="80">
                <a:solidFill>
                  <a:srgbClr val="585858"/>
                </a:solidFill>
                <a:latin typeface="Cambria"/>
                <a:cs typeface="Cambria"/>
              </a:rPr>
              <a:t>I:</a:t>
            </a:r>
            <a:r>
              <a:rPr dirty="0" sz="1700" spc="15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deltoid</a:t>
            </a:r>
            <a:r>
              <a:rPr dirty="0" sz="1700" spc="15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-10">
                <a:solidFill>
                  <a:srgbClr val="585858"/>
                </a:solidFill>
                <a:latin typeface="Cambria"/>
                <a:cs typeface="Cambria"/>
              </a:rPr>
              <a:t>tuberosity</a:t>
            </a:r>
            <a:endParaRPr sz="1700">
              <a:latin typeface="Cambria"/>
              <a:cs typeface="Cambria"/>
            </a:endParaRPr>
          </a:p>
          <a:p>
            <a:pPr marL="469900" marR="85725" indent="-182880">
              <a:lnSpc>
                <a:spcPts val="1630"/>
              </a:lnSpc>
              <a:spcBef>
                <a:spcPts val="590"/>
              </a:spcBef>
            </a:pPr>
            <a:r>
              <a:rPr dirty="0" sz="1700" spc="-66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700" spc="355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585858"/>
                </a:solidFill>
                <a:latin typeface="Cambria"/>
                <a:cs typeface="Cambria"/>
              </a:rPr>
              <a:t>A: </a:t>
            </a:r>
            <a:r>
              <a:rPr dirty="0" sz="1700" spc="60">
                <a:solidFill>
                  <a:srgbClr val="585858"/>
                </a:solidFill>
                <a:latin typeface="Cambria"/>
                <a:cs typeface="Cambria"/>
              </a:rPr>
              <a:t>Abduction,</a:t>
            </a:r>
            <a:r>
              <a:rPr dirty="0" sz="1700" spc="7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-10">
                <a:solidFill>
                  <a:srgbClr val="585858"/>
                </a:solidFill>
                <a:latin typeface="Cambria"/>
                <a:cs typeface="Cambria"/>
              </a:rPr>
              <a:t>extension </a:t>
            </a:r>
            <a:r>
              <a:rPr dirty="0" sz="1700" spc="8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700" spc="9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75">
                <a:solidFill>
                  <a:srgbClr val="585858"/>
                </a:solidFill>
                <a:latin typeface="Cambria"/>
                <a:cs typeface="Cambria"/>
              </a:rPr>
              <a:t>lateral</a:t>
            </a:r>
            <a:r>
              <a:rPr dirty="0" sz="17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-10">
                <a:solidFill>
                  <a:srgbClr val="585858"/>
                </a:solidFill>
                <a:latin typeface="Cambria"/>
                <a:cs typeface="Cambria"/>
              </a:rPr>
              <a:t>rotation</a:t>
            </a:r>
            <a:endParaRPr sz="1700">
              <a:latin typeface="Cambria"/>
              <a:cs typeface="Cambria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6145910" y="5819775"/>
            <a:ext cx="2079625" cy="904875"/>
            <a:chOff x="6145910" y="5819775"/>
            <a:chExt cx="2079625" cy="904875"/>
          </a:xfrm>
        </p:grpSpPr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5435" y="5829300"/>
              <a:ext cx="2060447" cy="885443"/>
            </a:xfrm>
            <a:prstGeom prst="rect">
              <a:avLst/>
            </a:prstGeom>
          </p:spPr>
        </p:pic>
        <p:sp>
          <p:nvSpPr>
            <p:cNvPr id="6" name="object 6" descr=""/>
            <p:cNvSpPr/>
            <p:nvPr/>
          </p:nvSpPr>
          <p:spPr>
            <a:xfrm>
              <a:off x="6150673" y="5824537"/>
              <a:ext cx="2070100" cy="895350"/>
            </a:xfrm>
            <a:custGeom>
              <a:avLst/>
              <a:gdLst/>
              <a:ahLst/>
              <a:cxnLst/>
              <a:rect l="l" t="t" r="r" b="b"/>
              <a:pathLst>
                <a:path w="2070100" h="895350">
                  <a:moveTo>
                    <a:pt x="0" y="0"/>
                  </a:moveTo>
                  <a:lnTo>
                    <a:pt x="2069973" y="0"/>
                  </a:lnTo>
                  <a:lnTo>
                    <a:pt x="2069973" y="894969"/>
                  </a:lnTo>
                  <a:lnTo>
                    <a:pt x="0" y="8949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7" name="object 7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889273" y="693419"/>
            <a:ext cx="4237906" cy="4796027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86130" rIns="0" bIns="0" rtlCol="0" vert="horz">
            <a:spAutoFit/>
          </a:bodyPr>
          <a:lstStyle/>
          <a:p>
            <a:pPr marL="156210">
              <a:lnSpc>
                <a:spcPct val="100000"/>
              </a:lnSpc>
              <a:spcBef>
                <a:spcPts val="100"/>
              </a:spcBef>
            </a:pPr>
            <a:r>
              <a:rPr dirty="0" spc="165"/>
              <a:t>Subscapularis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892611" y="1246752"/>
            <a:ext cx="2313305" cy="1247775"/>
          </a:xfrm>
          <a:prstGeom prst="rect">
            <a:avLst/>
          </a:prstGeom>
        </p:spPr>
        <p:txBody>
          <a:bodyPr wrap="square" lIns="0" tIns="64135" rIns="0" bIns="0" rtlCol="0" vert="horz">
            <a:spAutoFit/>
          </a:bodyPr>
          <a:lstStyle/>
          <a:p>
            <a:pPr marL="76200">
              <a:lnSpc>
                <a:spcPct val="100000"/>
              </a:lnSpc>
              <a:spcBef>
                <a:spcPts val="505"/>
              </a:spcBef>
            </a:pPr>
            <a:r>
              <a:rPr dirty="0" sz="1800" spc="120">
                <a:solidFill>
                  <a:srgbClr val="585858"/>
                </a:solidFill>
                <a:latin typeface="Cambria"/>
                <a:cs typeface="Cambria"/>
              </a:rPr>
              <a:t>O:</a:t>
            </a:r>
            <a:r>
              <a:rPr dirty="0" sz="18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75">
                <a:solidFill>
                  <a:srgbClr val="585858"/>
                </a:solidFill>
                <a:latin typeface="Cambria"/>
                <a:cs typeface="Cambria"/>
              </a:rPr>
              <a:t>Subscap</a:t>
            </a:r>
            <a:r>
              <a:rPr dirty="0" sz="18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60">
                <a:solidFill>
                  <a:srgbClr val="585858"/>
                </a:solidFill>
                <a:latin typeface="Cambria"/>
                <a:cs typeface="Cambria"/>
              </a:rPr>
              <a:t>Fossa</a:t>
            </a:r>
            <a:endParaRPr sz="1800">
              <a:latin typeface="Cambria"/>
              <a:cs typeface="Cambria"/>
            </a:endParaRPr>
          </a:p>
          <a:p>
            <a:pPr marL="195580" marR="5080" indent="-182880">
              <a:lnSpc>
                <a:spcPts val="1939"/>
              </a:lnSpc>
              <a:spcBef>
                <a:spcPts val="655"/>
              </a:spcBef>
            </a:pPr>
            <a:r>
              <a:rPr dirty="0" sz="1800" spc="-70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800" spc="290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800" spc="85">
                <a:solidFill>
                  <a:srgbClr val="585858"/>
                </a:solidFill>
                <a:latin typeface="Cambria"/>
                <a:cs typeface="Cambria"/>
              </a:rPr>
              <a:t>I:</a:t>
            </a:r>
            <a:r>
              <a:rPr dirty="0" sz="1800" spc="110">
                <a:solidFill>
                  <a:srgbClr val="585858"/>
                </a:solidFill>
                <a:latin typeface="Cambria"/>
                <a:cs typeface="Cambria"/>
              </a:rPr>
              <a:t>  </a:t>
            </a:r>
            <a:r>
              <a:rPr dirty="0" sz="1800" spc="65">
                <a:solidFill>
                  <a:srgbClr val="585858"/>
                </a:solidFill>
                <a:latin typeface="Cambria"/>
                <a:cs typeface="Cambria"/>
              </a:rPr>
              <a:t>Lesser</a:t>
            </a:r>
            <a:r>
              <a:rPr dirty="0" sz="18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50">
                <a:solidFill>
                  <a:srgbClr val="585858"/>
                </a:solidFill>
                <a:latin typeface="Cambria"/>
                <a:cs typeface="Cambria"/>
              </a:rPr>
              <a:t>Tubrcle</a:t>
            </a:r>
            <a:r>
              <a:rPr dirty="0" sz="1800" spc="9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-2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1800" spc="60">
                <a:solidFill>
                  <a:srgbClr val="585858"/>
                </a:solidFill>
                <a:latin typeface="Cambria"/>
                <a:cs typeface="Cambria"/>
              </a:rPr>
              <a:t>humerus</a:t>
            </a:r>
            <a:endParaRPr sz="1800">
              <a:latin typeface="Cambria"/>
              <a:cs typeface="Cambria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dirty="0" sz="1800" spc="-705">
                <a:solidFill>
                  <a:srgbClr val="5B9BD4"/>
                </a:solidFill>
                <a:latin typeface="Arial MT"/>
                <a:cs typeface="Arial MT"/>
              </a:rPr>
              <a:t>🞄</a:t>
            </a:r>
            <a:r>
              <a:rPr dirty="0" sz="1800" spc="290">
                <a:solidFill>
                  <a:srgbClr val="5B9BD4"/>
                </a:solidFill>
                <a:latin typeface="Arial MT"/>
                <a:cs typeface="Arial MT"/>
              </a:rPr>
              <a:t> </a:t>
            </a:r>
            <a:r>
              <a:rPr dirty="0" sz="1800" spc="90">
                <a:solidFill>
                  <a:srgbClr val="585858"/>
                </a:solidFill>
                <a:latin typeface="Cambria"/>
                <a:cs typeface="Cambria"/>
              </a:rPr>
              <a:t>A:</a:t>
            </a:r>
            <a:r>
              <a:rPr dirty="0" sz="18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65">
                <a:solidFill>
                  <a:srgbClr val="585858"/>
                </a:solidFill>
                <a:latin typeface="Cambria"/>
                <a:cs typeface="Cambria"/>
              </a:rPr>
              <a:t>medial</a:t>
            </a:r>
            <a:r>
              <a:rPr dirty="0" sz="18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50">
                <a:solidFill>
                  <a:srgbClr val="585858"/>
                </a:solidFill>
                <a:latin typeface="Cambria"/>
                <a:cs typeface="Cambria"/>
              </a:rPr>
              <a:t>Rotation</a:t>
            </a:r>
            <a:endParaRPr sz="1800">
              <a:latin typeface="Cambria"/>
              <a:cs typeface="Cambria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6145910" y="5819775"/>
            <a:ext cx="2079625" cy="904875"/>
            <a:chOff x="6145910" y="5819775"/>
            <a:chExt cx="2079625" cy="904875"/>
          </a:xfrm>
        </p:grpSpPr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5435" y="5829300"/>
              <a:ext cx="2060447" cy="885443"/>
            </a:xfrm>
            <a:prstGeom prst="rect">
              <a:avLst/>
            </a:prstGeom>
          </p:spPr>
        </p:pic>
        <p:sp>
          <p:nvSpPr>
            <p:cNvPr id="6" name="object 6" descr=""/>
            <p:cNvSpPr/>
            <p:nvPr/>
          </p:nvSpPr>
          <p:spPr>
            <a:xfrm>
              <a:off x="6150673" y="5824537"/>
              <a:ext cx="2070100" cy="895350"/>
            </a:xfrm>
            <a:custGeom>
              <a:avLst/>
              <a:gdLst/>
              <a:ahLst/>
              <a:cxnLst/>
              <a:rect l="l" t="t" r="r" b="b"/>
              <a:pathLst>
                <a:path w="2070100" h="895350">
                  <a:moveTo>
                    <a:pt x="0" y="0"/>
                  </a:moveTo>
                  <a:lnTo>
                    <a:pt x="2069973" y="0"/>
                  </a:lnTo>
                  <a:lnTo>
                    <a:pt x="2069973" y="894969"/>
                  </a:lnTo>
                  <a:lnTo>
                    <a:pt x="0" y="8949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7" name="object 7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68009" y="3460798"/>
            <a:ext cx="2709434" cy="2997913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86130" rIns="0" bIns="0" rtlCol="0" vert="horz">
            <a:spAutoFit/>
          </a:bodyPr>
          <a:lstStyle/>
          <a:p>
            <a:pPr marL="156210">
              <a:lnSpc>
                <a:spcPct val="100000"/>
              </a:lnSpc>
              <a:spcBef>
                <a:spcPts val="100"/>
              </a:spcBef>
            </a:pPr>
            <a:r>
              <a:rPr dirty="0" spc="275"/>
              <a:t>Long</a:t>
            </a:r>
            <a:r>
              <a:rPr dirty="0" spc="105"/>
              <a:t> </a:t>
            </a:r>
            <a:r>
              <a:rPr dirty="0" spc="235"/>
              <a:t>Head</a:t>
            </a:r>
            <a:r>
              <a:rPr dirty="0" spc="125"/>
              <a:t> </a:t>
            </a:r>
            <a:r>
              <a:rPr dirty="0" spc="135"/>
              <a:t>of</a:t>
            </a:r>
            <a:r>
              <a:rPr dirty="0" spc="120"/>
              <a:t> </a:t>
            </a:r>
            <a:r>
              <a:rPr dirty="0" spc="165"/>
              <a:t>Biceps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618291" y="1284852"/>
            <a:ext cx="2874010" cy="4659630"/>
          </a:xfrm>
          <a:prstGeom prst="rect">
            <a:avLst/>
          </a:prstGeom>
        </p:spPr>
        <p:txBody>
          <a:bodyPr wrap="square" lIns="0" tIns="55244" rIns="0" bIns="0" rtlCol="0" vert="horz">
            <a:spAutoFit/>
          </a:bodyPr>
          <a:lstStyle/>
          <a:p>
            <a:pPr marL="193675" marR="5080" indent="-180975">
              <a:lnSpc>
                <a:spcPct val="85000"/>
              </a:lnSpc>
              <a:spcBef>
                <a:spcPts val="434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5580" algn="l"/>
              </a:tabLst>
            </a:pP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O:</a:t>
            </a:r>
            <a:r>
              <a:rPr dirty="0" sz="19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0">
                <a:solidFill>
                  <a:srgbClr val="585858"/>
                </a:solidFill>
                <a:latin typeface="Cambria"/>
                <a:cs typeface="Cambria"/>
              </a:rPr>
              <a:t>supraglenoid </a:t>
            </a:r>
            <a:r>
              <a:rPr dirty="0" sz="1900" spc="50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tubercle</a:t>
            </a:r>
            <a:r>
              <a:rPr dirty="0" sz="19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900" spc="1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0">
                <a:solidFill>
                  <a:srgbClr val="585858"/>
                </a:solidFill>
                <a:latin typeface="Cambria"/>
                <a:cs typeface="Cambria"/>
              </a:rPr>
              <a:t>scapula</a:t>
            </a:r>
            <a:r>
              <a:rPr dirty="0" sz="19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-20">
                <a:solidFill>
                  <a:srgbClr val="585858"/>
                </a:solidFill>
                <a:latin typeface="Cambria"/>
                <a:cs typeface="Cambria"/>
              </a:rPr>
              <a:t>over </a:t>
            </a:r>
            <a:r>
              <a:rPr dirty="0" sz="1900" spc="-20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the</a:t>
            </a:r>
            <a:r>
              <a:rPr dirty="0" sz="1900" spc="15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humeral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0">
                <a:solidFill>
                  <a:srgbClr val="585858"/>
                </a:solidFill>
                <a:latin typeface="Cambria"/>
                <a:cs typeface="Cambria"/>
              </a:rPr>
              <a:t>head, 	through</a:t>
            </a:r>
            <a:r>
              <a:rPr dirty="0" sz="1900" spc="15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the 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60">
                <a:solidFill>
                  <a:srgbClr val="585858"/>
                </a:solidFill>
                <a:latin typeface="Cambria"/>
                <a:cs typeface="Cambria"/>
              </a:rPr>
              <a:t>intertubercular </a:t>
            </a:r>
            <a:r>
              <a:rPr dirty="0" sz="1900" spc="60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(bicipital)</a:t>
            </a:r>
            <a:r>
              <a:rPr dirty="0" sz="1900" spc="80">
                <a:solidFill>
                  <a:srgbClr val="585858"/>
                </a:solidFill>
                <a:latin typeface="Cambria"/>
                <a:cs typeface="Cambria"/>
              </a:rPr>
              <a:t>  </a:t>
            </a:r>
            <a:r>
              <a:rPr dirty="0" sz="1900" spc="-10">
                <a:solidFill>
                  <a:srgbClr val="585858"/>
                </a:solidFill>
                <a:latin typeface="Cambria"/>
                <a:cs typeface="Cambria"/>
              </a:rPr>
              <a:t>groove</a:t>
            </a:r>
            <a:endParaRPr sz="1900">
              <a:latin typeface="Cambria"/>
              <a:cs typeface="Cambria"/>
            </a:endParaRPr>
          </a:p>
          <a:p>
            <a:pPr marL="193675" marR="45720" indent="-180975">
              <a:lnSpc>
                <a:spcPct val="84900"/>
              </a:lnSpc>
              <a:spcBef>
                <a:spcPts val="1610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5580" algn="l"/>
              </a:tabLst>
            </a:pP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I:</a:t>
            </a:r>
            <a:r>
              <a:rPr dirty="0" sz="1900" spc="2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conjoins</a:t>
            </a:r>
            <a:r>
              <a:rPr dirty="0" sz="1900" spc="20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with</a:t>
            </a:r>
            <a:r>
              <a:rPr dirty="0" sz="1900" spc="25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45">
                <a:solidFill>
                  <a:srgbClr val="585858"/>
                </a:solidFill>
                <a:latin typeface="Cambria"/>
                <a:cs typeface="Cambria"/>
              </a:rPr>
              <a:t>short </a:t>
            </a:r>
            <a:r>
              <a:rPr dirty="0" sz="1900" spc="45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head</a:t>
            </a:r>
            <a:r>
              <a:rPr dirty="0" sz="19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9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5">
                <a:solidFill>
                  <a:srgbClr val="585858"/>
                </a:solidFill>
                <a:latin typeface="Cambria"/>
                <a:cs typeface="Cambria"/>
              </a:rPr>
              <a:t>attaches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-25">
                <a:solidFill>
                  <a:srgbClr val="585858"/>
                </a:solidFill>
                <a:latin typeface="Cambria"/>
                <a:cs typeface="Cambria"/>
              </a:rPr>
              <a:t>to </a:t>
            </a:r>
            <a:r>
              <a:rPr dirty="0" sz="1900" spc="-25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85">
                <a:solidFill>
                  <a:srgbClr val="585858"/>
                </a:solidFill>
                <a:latin typeface="Cambria"/>
                <a:cs typeface="Cambria"/>
              </a:rPr>
              <a:t>radial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tuberosity</a:t>
            </a:r>
            <a:r>
              <a:rPr dirty="0" sz="1900" spc="15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and 	bicipital</a:t>
            </a:r>
            <a:r>
              <a:rPr dirty="0" sz="1900" spc="1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0">
                <a:solidFill>
                  <a:srgbClr val="585858"/>
                </a:solidFill>
                <a:latin typeface="Cambria"/>
                <a:cs typeface="Cambria"/>
              </a:rPr>
              <a:t>aponeurosis</a:t>
            </a: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-25">
                <a:solidFill>
                  <a:srgbClr val="585858"/>
                </a:solidFill>
                <a:latin typeface="Cambria"/>
                <a:cs typeface="Cambria"/>
              </a:rPr>
              <a:t>to </a:t>
            </a:r>
            <a:r>
              <a:rPr dirty="0" sz="1900" spc="-25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75">
                <a:solidFill>
                  <a:srgbClr val="585858"/>
                </a:solidFill>
                <a:latin typeface="Cambria"/>
                <a:cs typeface="Cambria"/>
              </a:rPr>
              <a:t>the</a:t>
            </a:r>
            <a:r>
              <a:rPr dirty="0" sz="1900" spc="17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deep</a:t>
            </a:r>
            <a:r>
              <a:rPr dirty="0" sz="1900" spc="15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0">
                <a:solidFill>
                  <a:srgbClr val="585858"/>
                </a:solidFill>
                <a:latin typeface="Cambria"/>
                <a:cs typeface="Cambria"/>
              </a:rPr>
              <a:t>fascia</a:t>
            </a:r>
            <a:r>
              <a:rPr dirty="0" sz="1900" spc="18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-2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1900" spc="-25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45">
                <a:solidFill>
                  <a:srgbClr val="585858"/>
                </a:solidFill>
                <a:latin typeface="Cambria"/>
                <a:cs typeface="Cambria"/>
              </a:rPr>
              <a:t>forearm</a:t>
            </a:r>
            <a:endParaRPr sz="1900">
              <a:latin typeface="Cambria"/>
              <a:cs typeface="Cambria"/>
            </a:endParaRPr>
          </a:p>
          <a:p>
            <a:pPr marL="193040" marR="107314" indent="-180975">
              <a:lnSpc>
                <a:spcPct val="85000"/>
              </a:lnSpc>
              <a:spcBef>
                <a:spcPts val="1600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94945" algn="l"/>
              </a:tabLst>
            </a:pPr>
            <a:r>
              <a:rPr dirty="0" sz="1900" spc="105">
                <a:solidFill>
                  <a:srgbClr val="585858"/>
                </a:solidFill>
                <a:latin typeface="Cambria"/>
                <a:cs typeface="Cambria"/>
              </a:rPr>
              <a:t>A:</a:t>
            </a: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flexion</a:t>
            </a: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900" spc="13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shoulder, </a:t>
            </a:r>
            <a:r>
              <a:rPr dirty="0" sz="1900" spc="55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flexor</a:t>
            </a:r>
            <a:r>
              <a:rPr dirty="0" sz="1900" spc="2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9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900" spc="2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70">
                <a:solidFill>
                  <a:srgbClr val="585858"/>
                </a:solidFill>
                <a:latin typeface="Cambria"/>
                <a:cs typeface="Cambria"/>
              </a:rPr>
              <a:t>supinator</a:t>
            </a:r>
            <a:r>
              <a:rPr dirty="0" sz="1900" spc="2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-2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1900" spc="-25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elbow</a:t>
            </a:r>
            <a:r>
              <a:rPr dirty="0" sz="1900" spc="2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>
                <a:solidFill>
                  <a:srgbClr val="585858"/>
                </a:solidFill>
                <a:latin typeface="Cambria"/>
                <a:cs typeface="Cambria"/>
              </a:rPr>
              <a:t>(also</a:t>
            </a:r>
            <a:r>
              <a:rPr dirty="0" sz="1900" spc="229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0">
                <a:solidFill>
                  <a:srgbClr val="585858"/>
                </a:solidFill>
                <a:latin typeface="Cambria"/>
                <a:cs typeface="Cambria"/>
              </a:rPr>
              <a:t>anterior </a:t>
            </a:r>
            <a:r>
              <a:rPr dirty="0" sz="1900" spc="50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70">
                <a:solidFill>
                  <a:srgbClr val="585858"/>
                </a:solidFill>
                <a:latin typeface="Cambria"/>
                <a:cs typeface="Cambria"/>
              </a:rPr>
              <a:t>stabiliser</a:t>
            </a:r>
            <a:r>
              <a:rPr dirty="0" sz="19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85">
                <a:solidFill>
                  <a:srgbClr val="585858"/>
                </a:solidFill>
                <a:latin typeface="Cambria"/>
                <a:cs typeface="Cambria"/>
              </a:rPr>
              <a:t>in</a:t>
            </a:r>
            <a:r>
              <a:rPr dirty="0" sz="19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50">
                <a:solidFill>
                  <a:srgbClr val="585858"/>
                </a:solidFill>
                <a:latin typeface="Cambria"/>
                <a:cs typeface="Cambria"/>
              </a:rPr>
              <a:t>shoulder </a:t>
            </a:r>
            <a:r>
              <a:rPr dirty="0" sz="1900" spc="50">
                <a:solidFill>
                  <a:srgbClr val="585858"/>
                </a:solidFill>
                <a:latin typeface="Cambria"/>
                <a:cs typeface="Cambria"/>
              </a:rPr>
              <a:t>	</a:t>
            </a:r>
            <a:r>
              <a:rPr dirty="0" sz="1900" spc="40">
                <a:solidFill>
                  <a:srgbClr val="585858"/>
                </a:solidFill>
                <a:latin typeface="Cambria"/>
                <a:cs typeface="Cambria"/>
              </a:rPr>
              <a:t>dysfunction)</a:t>
            </a:r>
            <a:endParaRPr sz="1900">
              <a:latin typeface="Cambria"/>
              <a:cs typeface="Cambria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6145910" y="5819775"/>
            <a:ext cx="2079625" cy="904875"/>
            <a:chOff x="6145910" y="5819775"/>
            <a:chExt cx="2079625" cy="904875"/>
          </a:xfrm>
        </p:grpSpPr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5435" y="5829300"/>
              <a:ext cx="2060447" cy="885443"/>
            </a:xfrm>
            <a:prstGeom prst="rect">
              <a:avLst/>
            </a:prstGeom>
          </p:spPr>
        </p:pic>
        <p:sp>
          <p:nvSpPr>
            <p:cNvPr id="6" name="object 6" descr=""/>
            <p:cNvSpPr/>
            <p:nvPr/>
          </p:nvSpPr>
          <p:spPr>
            <a:xfrm>
              <a:off x="6150673" y="5824537"/>
              <a:ext cx="2070100" cy="895350"/>
            </a:xfrm>
            <a:custGeom>
              <a:avLst/>
              <a:gdLst/>
              <a:ahLst/>
              <a:cxnLst/>
              <a:rect l="l" t="t" r="r" b="b"/>
              <a:pathLst>
                <a:path w="2070100" h="895350">
                  <a:moveTo>
                    <a:pt x="0" y="0"/>
                  </a:moveTo>
                  <a:lnTo>
                    <a:pt x="2069973" y="0"/>
                  </a:lnTo>
                  <a:lnTo>
                    <a:pt x="2069973" y="894969"/>
                  </a:lnTo>
                  <a:lnTo>
                    <a:pt x="0" y="8949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7" name="object 7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779532" y="1124711"/>
            <a:ext cx="4248899" cy="4608563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86130" rIns="0" bIns="0" rtlCol="0" vert="horz">
            <a:spAutoFit/>
          </a:bodyPr>
          <a:lstStyle/>
          <a:p>
            <a:pPr marL="156210">
              <a:lnSpc>
                <a:spcPct val="100000"/>
              </a:lnSpc>
              <a:spcBef>
                <a:spcPts val="100"/>
              </a:spcBef>
            </a:pPr>
            <a:r>
              <a:rPr dirty="0" spc="275"/>
              <a:t>Long</a:t>
            </a:r>
            <a:r>
              <a:rPr dirty="0" spc="105"/>
              <a:t> </a:t>
            </a:r>
            <a:r>
              <a:rPr dirty="0" spc="235"/>
              <a:t>Head</a:t>
            </a:r>
            <a:r>
              <a:rPr dirty="0" spc="125"/>
              <a:t> </a:t>
            </a:r>
            <a:r>
              <a:rPr dirty="0" spc="135"/>
              <a:t>of</a:t>
            </a:r>
            <a:r>
              <a:rPr dirty="0" spc="120"/>
              <a:t> </a:t>
            </a:r>
            <a:r>
              <a:rPr dirty="0" spc="140"/>
              <a:t>Triceps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618291" y="1312284"/>
            <a:ext cx="2668905" cy="4212590"/>
          </a:xfrm>
          <a:prstGeom prst="rect">
            <a:avLst/>
          </a:prstGeom>
        </p:spPr>
        <p:txBody>
          <a:bodyPr wrap="square" lIns="0" tIns="35560" rIns="0" bIns="0" rtlCol="0" vert="horz">
            <a:spAutoFit/>
          </a:bodyPr>
          <a:lstStyle/>
          <a:p>
            <a:pPr marL="195580" marR="5080" indent="-182880">
              <a:lnSpc>
                <a:spcPts val="2280"/>
              </a:lnSpc>
              <a:spcBef>
                <a:spcPts val="28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135">
                <a:solidFill>
                  <a:srgbClr val="585858"/>
                </a:solidFill>
                <a:latin typeface="Cambria"/>
                <a:cs typeface="Cambria"/>
              </a:rPr>
              <a:t>O: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60">
                <a:solidFill>
                  <a:srgbClr val="585858"/>
                </a:solidFill>
                <a:latin typeface="Cambria"/>
                <a:cs typeface="Cambria"/>
              </a:rPr>
              <a:t>infraglenoid tubercle</a:t>
            </a: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2000" spc="1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scapula </a:t>
            </a: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20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adjacent</a:t>
            </a: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45">
                <a:solidFill>
                  <a:srgbClr val="585858"/>
                </a:solidFill>
                <a:latin typeface="Cambria"/>
                <a:cs typeface="Cambria"/>
              </a:rPr>
              <a:t>glenoid 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labrum</a:t>
            </a:r>
            <a:endParaRPr sz="2000">
              <a:latin typeface="Cambria"/>
              <a:cs typeface="Cambria"/>
            </a:endParaRPr>
          </a:p>
          <a:p>
            <a:pPr marL="195580" marR="76200" indent="-182880">
              <a:lnSpc>
                <a:spcPts val="2280"/>
              </a:lnSpc>
              <a:spcBef>
                <a:spcPts val="159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I:</a:t>
            </a:r>
            <a:r>
              <a:rPr dirty="0" sz="2000" spc="3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>
                <a:solidFill>
                  <a:srgbClr val="585858"/>
                </a:solidFill>
                <a:latin typeface="Cambria"/>
                <a:cs typeface="Cambria"/>
              </a:rPr>
              <a:t>conjoined</a:t>
            </a:r>
            <a:r>
              <a:rPr dirty="0" sz="2000" spc="26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45">
                <a:solidFill>
                  <a:srgbClr val="585858"/>
                </a:solidFill>
                <a:latin typeface="Cambria"/>
                <a:cs typeface="Cambria"/>
              </a:rPr>
              <a:t>tendon </a:t>
            </a:r>
            <a:r>
              <a:rPr dirty="0" sz="20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20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long,</a:t>
            </a:r>
            <a:r>
              <a:rPr dirty="0" sz="20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lateral</a:t>
            </a:r>
            <a:r>
              <a:rPr dirty="0" sz="20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and 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medial</a:t>
            </a: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head</a:t>
            </a:r>
            <a:r>
              <a:rPr dirty="0" sz="20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-35">
                <a:solidFill>
                  <a:srgbClr val="585858"/>
                </a:solidFill>
                <a:latin typeface="Cambria"/>
                <a:cs typeface="Cambria"/>
              </a:rPr>
              <a:t>to </a:t>
            </a:r>
            <a:r>
              <a:rPr dirty="0" sz="2000" spc="50">
                <a:solidFill>
                  <a:srgbClr val="585858"/>
                </a:solidFill>
                <a:latin typeface="Cambria"/>
                <a:cs typeface="Cambria"/>
              </a:rPr>
              <a:t>olecranon</a:t>
            </a:r>
            <a:r>
              <a:rPr dirty="0" sz="20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and 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adjacent</a:t>
            </a:r>
            <a:r>
              <a:rPr dirty="0" sz="2000" spc="16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>
                <a:solidFill>
                  <a:srgbClr val="585858"/>
                </a:solidFill>
                <a:latin typeface="Cambria"/>
                <a:cs typeface="Cambria"/>
              </a:rPr>
              <a:t>deep</a:t>
            </a:r>
            <a:r>
              <a:rPr dirty="0" sz="2000" spc="19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fascia </a:t>
            </a:r>
            <a:r>
              <a:rPr dirty="0" sz="20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20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65">
                <a:solidFill>
                  <a:srgbClr val="585858"/>
                </a:solidFill>
                <a:latin typeface="Cambria"/>
                <a:cs typeface="Cambria"/>
              </a:rPr>
              <a:t>forearm.</a:t>
            </a:r>
            <a:endParaRPr sz="2000">
              <a:latin typeface="Cambria"/>
              <a:cs typeface="Cambria"/>
            </a:endParaRPr>
          </a:p>
          <a:p>
            <a:pPr marL="195580" marR="502920" indent="-182880">
              <a:lnSpc>
                <a:spcPts val="2280"/>
              </a:lnSpc>
              <a:spcBef>
                <a:spcPts val="160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114">
                <a:solidFill>
                  <a:srgbClr val="585858"/>
                </a:solidFill>
                <a:latin typeface="Cambria"/>
                <a:cs typeface="Cambria"/>
              </a:rPr>
              <a:t>A: </a:t>
            </a:r>
            <a:r>
              <a:rPr dirty="0" sz="2000" spc="50">
                <a:solidFill>
                  <a:srgbClr val="585858"/>
                </a:solidFill>
                <a:latin typeface="Cambria"/>
                <a:cs typeface="Cambria"/>
              </a:rPr>
              <a:t>shoulder 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extension,</a:t>
            </a: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-10">
                <a:solidFill>
                  <a:srgbClr val="585858"/>
                </a:solidFill>
                <a:latin typeface="Cambria"/>
                <a:cs typeface="Cambria"/>
              </a:rPr>
              <a:t>elbow </a:t>
            </a:r>
            <a:r>
              <a:rPr dirty="0" sz="2000" spc="55">
                <a:solidFill>
                  <a:srgbClr val="585858"/>
                </a:solidFill>
                <a:latin typeface="Cambria"/>
                <a:cs typeface="Cambria"/>
              </a:rPr>
              <a:t>extension</a:t>
            </a:r>
            <a:endParaRPr sz="2000">
              <a:latin typeface="Cambria"/>
              <a:cs typeface="Cambria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6145910" y="5819775"/>
            <a:ext cx="2079625" cy="904875"/>
            <a:chOff x="6145910" y="5819775"/>
            <a:chExt cx="2079625" cy="904875"/>
          </a:xfrm>
        </p:grpSpPr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5435" y="5829300"/>
              <a:ext cx="2060447" cy="885443"/>
            </a:xfrm>
            <a:prstGeom prst="rect">
              <a:avLst/>
            </a:prstGeom>
          </p:spPr>
        </p:pic>
        <p:sp>
          <p:nvSpPr>
            <p:cNvPr id="6" name="object 6" descr=""/>
            <p:cNvSpPr/>
            <p:nvPr/>
          </p:nvSpPr>
          <p:spPr>
            <a:xfrm>
              <a:off x="6150673" y="5824537"/>
              <a:ext cx="2070100" cy="895350"/>
            </a:xfrm>
            <a:custGeom>
              <a:avLst/>
              <a:gdLst/>
              <a:ahLst/>
              <a:cxnLst/>
              <a:rect l="l" t="t" r="r" b="b"/>
              <a:pathLst>
                <a:path w="2070100" h="895350">
                  <a:moveTo>
                    <a:pt x="0" y="0"/>
                  </a:moveTo>
                  <a:lnTo>
                    <a:pt x="2069973" y="0"/>
                  </a:lnTo>
                  <a:lnTo>
                    <a:pt x="2069973" y="894969"/>
                  </a:lnTo>
                  <a:lnTo>
                    <a:pt x="0" y="8949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7" name="object 7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055871" y="1292822"/>
            <a:ext cx="3797299" cy="4317021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74295" rIns="0" bIns="0" rtlCol="0" vert="horz">
            <a:spAutoFit/>
          </a:bodyPr>
          <a:lstStyle/>
          <a:p>
            <a:pPr marL="156210" marR="5080">
              <a:lnSpc>
                <a:spcPts val="3890"/>
              </a:lnSpc>
              <a:spcBef>
                <a:spcPts val="585"/>
              </a:spcBef>
            </a:pPr>
            <a:r>
              <a:rPr dirty="0" spc="204"/>
              <a:t>Other</a:t>
            </a:r>
            <a:r>
              <a:rPr dirty="0" spc="105"/>
              <a:t> </a:t>
            </a:r>
            <a:r>
              <a:rPr dirty="0" spc="155"/>
              <a:t>muscle</a:t>
            </a:r>
            <a:r>
              <a:rPr dirty="0" spc="90"/>
              <a:t> </a:t>
            </a:r>
            <a:r>
              <a:rPr dirty="0" spc="140"/>
              <a:t>to</a:t>
            </a:r>
            <a:r>
              <a:rPr dirty="0" spc="114"/>
              <a:t> </a:t>
            </a:r>
            <a:r>
              <a:rPr dirty="0" spc="55"/>
              <a:t>be </a:t>
            </a:r>
            <a:r>
              <a:rPr dirty="0" spc="175"/>
              <a:t>aware</a:t>
            </a:r>
            <a:r>
              <a:rPr dirty="0" spc="120"/>
              <a:t> </a:t>
            </a:r>
            <a:r>
              <a:rPr dirty="0" spc="70"/>
              <a:t>of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618291" y="1312284"/>
            <a:ext cx="2743835" cy="325755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96215" indent="-183515">
              <a:lnSpc>
                <a:spcPct val="100000"/>
              </a:lnSpc>
              <a:spcBef>
                <a:spcPts val="10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6215" algn="l"/>
              </a:tabLst>
            </a:pP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Pectoralis</a:t>
            </a:r>
            <a:r>
              <a:rPr dirty="0" sz="20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Minor</a:t>
            </a:r>
            <a:endParaRPr sz="2000">
              <a:latin typeface="Cambria"/>
              <a:cs typeface="Cambria"/>
            </a:endParaRPr>
          </a:p>
          <a:p>
            <a:pPr marL="195580" marR="5080" indent="-182880">
              <a:lnSpc>
                <a:spcPts val="2280"/>
              </a:lnSpc>
              <a:spcBef>
                <a:spcPts val="165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135">
                <a:solidFill>
                  <a:srgbClr val="585858"/>
                </a:solidFill>
                <a:latin typeface="Cambria"/>
                <a:cs typeface="Cambria"/>
              </a:rPr>
              <a:t>O:</a:t>
            </a:r>
            <a:r>
              <a:rPr dirty="0" sz="2000" spc="26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>
                <a:solidFill>
                  <a:srgbClr val="585858"/>
                </a:solidFill>
                <a:latin typeface="Cambria"/>
                <a:cs typeface="Cambria"/>
              </a:rPr>
              <a:t>coracoid</a:t>
            </a:r>
            <a:r>
              <a:rPr dirty="0" sz="2000" spc="25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>
                <a:solidFill>
                  <a:srgbClr val="585858"/>
                </a:solidFill>
                <a:latin typeface="Cambria"/>
                <a:cs typeface="Cambria"/>
              </a:rPr>
              <a:t>process</a:t>
            </a:r>
            <a:r>
              <a:rPr dirty="0" sz="2000" spc="2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-2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scapula</a:t>
            </a:r>
            <a:endParaRPr sz="2000">
              <a:latin typeface="Cambria"/>
              <a:cs typeface="Cambria"/>
            </a:endParaRPr>
          </a:p>
          <a:p>
            <a:pPr marL="195580" marR="448945" indent="-182880">
              <a:lnSpc>
                <a:spcPts val="2280"/>
              </a:lnSpc>
              <a:spcBef>
                <a:spcPts val="161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I:</a:t>
            </a:r>
            <a:r>
              <a:rPr dirty="0" sz="2000" spc="1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5">
                <a:solidFill>
                  <a:srgbClr val="585858"/>
                </a:solidFill>
                <a:latin typeface="Cambria"/>
                <a:cs typeface="Cambria"/>
              </a:rPr>
              <a:t>outer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surface</a:t>
            </a:r>
            <a:r>
              <a:rPr dirty="0" sz="20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-2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3,4th</a:t>
            </a:r>
            <a:r>
              <a:rPr dirty="0" sz="20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5">
                <a:solidFill>
                  <a:srgbClr val="585858"/>
                </a:solidFill>
                <a:latin typeface="Cambria"/>
                <a:cs typeface="Cambria"/>
              </a:rPr>
              <a:t>rib</a:t>
            </a:r>
            <a:r>
              <a:rPr dirty="0" sz="20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and 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intercostal</a:t>
            </a:r>
            <a:r>
              <a:rPr dirty="0" sz="20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fascia</a:t>
            </a:r>
            <a:endParaRPr sz="2000">
              <a:latin typeface="Cambria"/>
              <a:cs typeface="Cambria"/>
            </a:endParaRPr>
          </a:p>
          <a:p>
            <a:pPr algn="just" marL="195580" marR="493395" indent="-182880">
              <a:lnSpc>
                <a:spcPts val="2280"/>
              </a:lnSpc>
              <a:spcBef>
                <a:spcPts val="159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114">
                <a:solidFill>
                  <a:srgbClr val="585858"/>
                </a:solidFill>
                <a:latin typeface="Cambria"/>
                <a:cs typeface="Cambria"/>
              </a:rPr>
              <a:t>A: </a:t>
            </a:r>
            <a:r>
              <a:rPr dirty="0" sz="2000" spc="50">
                <a:solidFill>
                  <a:srgbClr val="585858"/>
                </a:solidFill>
                <a:latin typeface="Cambria"/>
                <a:cs typeface="Cambria"/>
              </a:rPr>
              <a:t>protractor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and 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medial</a:t>
            </a:r>
            <a:r>
              <a:rPr dirty="0" sz="20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0">
                <a:solidFill>
                  <a:srgbClr val="585858"/>
                </a:solidFill>
                <a:latin typeface="Cambria"/>
                <a:cs typeface="Cambria"/>
              </a:rPr>
              <a:t>rotator</a:t>
            </a:r>
            <a:r>
              <a:rPr dirty="0" sz="2000" spc="12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-2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scapula</a:t>
            </a:r>
            <a:endParaRPr sz="2000">
              <a:latin typeface="Cambria"/>
              <a:cs typeface="Cambria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6145910" y="5819775"/>
            <a:ext cx="2079625" cy="904875"/>
            <a:chOff x="6145910" y="5819775"/>
            <a:chExt cx="2079625" cy="904875"/>
          </a:xfrm>
        </p:grpSpPr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5435" y="5829300"/>
              <a:ext cx="2060447" cy="885443"/>
            </a:xfrm>
            <a:prstGeom prst="rect">
              <a:avLst/>
            </a:prstGeom>
          </p:spPr>
        </p:pic>
        <p:sp>
          <p:nvSpPr>
            <p:cNvPr id="6" name="object 6" descr=""/>
            <p:cNvSpPr/>
            <p:nvPr/>
          </p:nvSpPr>
          <p:spPr>
            <a:xfrm>
              <a:off x="6150673" y="5824537"/>
              <a:ext cx="2070100" cy="895350"/>
            </a:xfrm>
            <a:custGeom>
              <a:avLst/>
              <a:gdLst/>
              <a:ahLst/>
              <a:cxnLst/>
              <a:rect l="l" t="t" r="r" b="b"/>
              <a:pathLst>
                <a:path w="2070100" h="895350">
                  <a:moveTo>
                    <a:pt x="0" y="0"/>
                  </a:moveTo>
                  <a:lnTo>
                    <a:pt x="2069973" y="0"/>
                  </a:lnTo>
                  <a:lnTo>
                    <a:pt x="2069973" y="894969"/>
                  </a:lnTo>
                  <a:lnTo>
                    <a:pt x="0" y="8949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7" name="object 7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703557" y="945936"/>
            <a:ext cx="4483870" cy="384399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562C1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Daniel Martin</dc:creator>
  <dc:title>Human Anatomy &amp; Physiology – Overview</dc:title>
  <dcterms:created xsi:type="dcterms:W3CDTF">2024-05-23T09:13:16Z</dcterms:created>
  <dcterms:modified xsi:type="dcterms:W3CDTF">2024-05-23T09:13:16Z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2022-01-24T00:00:00Z</vt:filetime>
  </property>
  <property fmtid="{D5CDD505-2E9C-101B-9397-08002B2CF9AE}" pid="3" name="Creator">
    <vt:lpwstr>Acrobat PDFMaker 21 for PowerPoint</vt:lpwstr>
  </property>
  <property fmtid="{D5CDD505-2E9C-101B-9397-08002B2CF9AE}" pid="4" name="LastSaved">
    <vt:filetime>2024-05-23T00:00:00Z</vt:filetime>
  </property>
  <property fmtid="{D5CDD505-2E9C-101B-9397-08002B2CF9AE}" pid="5" name="Producer">
    <vt:lpwstr>Adobe PDF Library 21.11.71</vt:lpwstr>
  </property>
</Properties>
</file>