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9" r:id="rId4"/>
    <p:sldId id="270" r:id="rId5"/>
    <p:sldId id="263" r:id="rId6"/>
    <p:sldId id="259" r:id="rId7"/>
    <p:sldId id="264" r:id="rId8"/>
    <p:sldId id="261" r:id="rId9"/>
    <p:sldId id="262" r:id="rId10"/>
    <p:sldId id="265" r:id="rId11"/>
    <p:sldId id="260" r:id="rId12"/>
    <p:sldId id="266" r:id="rId13"/>
    <p:sldId id="267" r:id="rId14"/>
    <p:sldId id="271" r:id="rId15"/>
    <p:sldId id="272" r:id="rId16"/>
    <p:sldId id="273" r:id="rId17"/>
    <p:sldId id="274" r:id="rId18"/>
    <p:sldId id="275" r:id="rId19"/>
    <p:sldId id="276" r:id="rId20"/>
    <p:sldId id="277" r:id="rId21"/>
    <p:sldId id="279" r:id="rId22"/>
    <p:sldId id="280" r:id="rId23"/>
    <p:sldId id="278" r:id="rId24"/>
    <p:sldId id="2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108"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65788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506958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547C03-FC01-4B2C-B4A0-A64E914338FB}"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840098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547C03-FC01-4B2C-B4A0-A64E914338FB}" type="datetimeFigureOut">
              <a:rPr lang="en-GB" smtClean="0"/>
              <a:t>16/11/2018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1288649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547C03-FC01-4B2C-B4A0-A64E914338FB}" type="datetimeFigureOut">
              <a:rPr lang="en-GB" smtClean="0"/>
              <a:t>16/11/2018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212313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547C03-FC01-4B2C-B4A0-A64E914338FB}" type="datetimeFigureOut">
              <a:rPr lang="en-GB" smtClean="0"/>
              <a:t>16/11/2018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295956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547C03-FC01-4B2C-B4A0-A64E914338FB}" type="datetimeFigureOut">
              <a:rPr lang="en-GB" smtClean="0"/>
              <a:t>16/11/2018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1408376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547C03-FC01-4B2C-B4A0-A64E914338FB}" type="datetimeFigureOut">
              <a:rPr lang="en-GB" smtClean="0"/>
              <a:t>16/11/2018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28755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547C03-FC01-4B2C-B4A0-A64E914338FB}" type="datetimeFigureOut">
              <a:rPr lang="en-GB" smtClean="0"/>
              <a:t>16/11/2018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62424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1975717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547C03-FC01-4B2C-B4A0-A64E914338FB}" type="datetimeFigureOut">
              <a:rPr lang="en-GB" smtClean="0"/>
              <a:t>16/11/2018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F82B6D-E725-4660-BEF9-2BA4F016A363}" type="slidenum">
              <a:rPr lang="en-GB" smtClean="0"/>
              <a:t>‹#›</a:t>
            </a:fld>
            <a:endParaRPr lang="en-GB"/>
          </a:p>
        </p:txBody>
      </p:sp>
    </p:spTree>
    <p:extLst>
      <p:ext uri="{BB962C8B-B14F-4D97-AF65-F5344CB8AC3E}">
        <p14:creationId xmlns:p14="http://schemas.microsoft.com/office/powerpoint/2010/main" val="3838252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547C03-FC01-4B2C-B4A0-A64E914338FB}" type="datetimeFigureOut">
              <a:rPr lang="en-GB" smtClean="0"/>
              <a:t>16/11/2018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F82B6D-E725-4660-BEF9-2BA4F016A363}" type="slidenum">
              <a:rPr lang="en-GB" smtClean="0"/>
              <a:t>‹#›</a:t>
            </a:fld>
            <a:endParaRPr lang="en-GB"/>
          </a:p>
        </p:txBody>
      </p:sp>
    </p:spTree>
    <p:extLst>
      <p:ext uri="{BB962C8B-B14F-4D97-AF65-F5344CB8AC3E}">
        <p14:creationId xmlns:p14="http://schemas.microsoft.com/office/powerpoint/2010/main" val="4248270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nowthehero.wal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Performing Cultures</a:t>
            </a:r>
            <a:endParaRPr lang="en-GB" dirty="0"/>
          </a:p>
        </p:txBody>
      </p:sp>
      <p:sp>
        <p:nvSpPr>
          <p:cNvPr id="3" name="Subtitle 2"/>
          <p:cNvSpPr>
            <a:spLocks noGrp="1"/>
          </p:cNvSpPr>
          <p:nvPr>
            <p:ph type="subTitle" idx="1"/>
          </p:nvPr>
        </p:nvSpPr>
        <p:spPr/>
        <p:txBody>
          <a:bodyPr/>
          <a:lstStyle/>
          <a:p>
            <a:r>
              <a:rPr lang="en-GB" dirty="0" smtClean="0"/>
              <a:t>W1P002</a:t>
            </a:r>
            <a:endParaRPr lang="en-GB" dirty="0"/>
          </a:p>
        </p:txBody>
      </p:sp>
    </p:spTree>
    <p:extLst>
      <p:ext uri="{BB962C8B-B14F-4D97-AF65-F5344CB8AC3E}">
        <p14:creationId xmlns:p14="http://schemas.microsoft.com/office/powerpoint/2010/main" val="3400992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endParaRPr lang="en-GB" dirty="0"/>
          </a:p>
        </p:txBody>
      </p:sp>
      <p:sp>
        <p:nvSpPr>
          <p:cNvPr id="3" name="Content Placeholder 2"/>
          <p:cNvSpPr>
            <a:spLocks noGrp="1"/>
          </p:cNvSpPr>
          <p:nvPr>
            <p:ph idx="1"/>
          </p:nvPr>
        </p:nvSpPr>
        <p:spPr/>
        <p:txBody>
          <a:bodyPr/>
          <a:lstStyle/>
          <a:p>
            <a:endParaRPr lang="en-GB" dirty="0"/>
          </a:p>
          <a:p>
            <a:r>
              <a:rPr lang="en-GB" dirty="0" smtClean="0"/>
              <a:t>When introducing his approach to the discussing culture in his book Culture/</a:t>
            </a:r>
            <a:r>
              <a:rPr lang="en-GB" dirty="0" err="1" smtClean="0"/>
              <a:t>Metaculture</a:t>
            </a:r>
            <a:r>
              <a:rPr lang="en-GB" dirty="0" smtClean="0"/>
              <a:t>, Francis </a:t>
            </a:r>
            <a:r>
              <a:rPr lang="en-GB" dirty="0" err="1" smtClean="0"/>
              <a:t>Mulhern</a:t>
            </a:r>
            <a:r>
              <a:rPr lang="en-GB" dirty="0" smtClean="0"/>
              <a:t> states:</a:t>
            </a:r>
          </a:p>
          <a:p>
            <a:endParaRPr lang="en-GB" dirty="0"/>
          </a:p>
          <a:p>
            <a:r>
              <a:rPr lang="en-GB" dirty="0" smtClean="0"/>
              <a:t>‘…there are few easier paths into difficulty than the one with fixed expectations’</a:t>
            </a:r>
          </a:p>
          <a:p>
            <a:endParaRPr lang="en-GB" dirty="0" smtClean="0"/>
          </a:p>
          <a:p>
            <a:r>
              <a:rPr lang="en-GB" dirty="0" smtClean="0"/>
              <a:t>Is this a generalisation? Or a guide to being open minded about the boundaries of approaching culture?</a:t>
            </a:r>
            <a:endParaRPr lang="en-GB" dirty="0"/>
          </a:p>
        </p:txBody>
      </p:sp>
    </p:spTree>
    <p:extLst>
      <p:ext uri="{BB962C8B-B14F-4D97-AF65-F5344CB8AC3E}">
        <p14:creationId xmlns:p14="http://schemas.microsoft.com/office/powerpoint/2010/main" val="944247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Words</a:t>
            </a:r>
            <a:endParaRPr lang="en-GB" dirty="0"/>
          </a:p>
        </p:txBody>
      </p:sp>
      <p:sp>
        <p:nvSpPr>
          <p:cNvPr id="3" name="Content Placeholder 2"/>
          <p:cNvSpPr>
            <a:spLocks noGrp="1"/>
          </p:cNvSpPr>
          <p:nvPr>
            <p:ph idx="1"/>
          </p:nvPr>
        </p:nvSpPr>
        <p:spPr/>
        <p:txBody>
          <a:bodyPr/>
          <a:lstStyle/>
          <a:p>
            <a:r>
              <a:rPr lang="en-GB" dirty="0"/>
              <a:t>‘We were a people, and are so yet.</a:t>
            </a:r>
          </a:p>
          <a:p>
            <a:r>
              <a:rPr lang="en-GB" dirty="0"/>
              <a:t>When we have finished quarrelling for crumbs</a:t>
            </a:r>
          </a:p>
          <a:p>
            <a:r>
              <a:rPr lang="en-GB" dirty="0"/>
              <a:t>Under the table, or gnawing the bones</a:t>
            </a:r>
          </a:p>
          <a:p>
            <a:r>
              <a:rPr lang="en-GB" dirty="0"/>
              <a:t>Of a dead culture, we will arise,</a:t>
            </a:r>
          </a:p>
          <a:p>
            <a:r>
              <a:rPr lang="en-GB" dirty="0"/>
              <a:t>Armed, but not in the old way</a:t>
            </a:r>
            <a:r>
              <a:rPr lang="en-GB" dirty="0" smtClean="0"/>
              <a:t>.’</a:t>
            </a:r>
          </a:p>
          <a:p>
            <a:endParaRPr lang="en-GB" dirty="0"/>
          </a:p>
          <a:p>
            <a:r>
              <a:rPr lang="en-GB" dirty="0"/>
              <a:t>Last verse of </a:t>
            </a:r>
            <a:r>
              <a:rPr lang="en-GB" dirty="0" err="1"/>
              <a:t>R.S.Thomas</a:t>
            </a:r>
            <a:r>
              <a:rPr lang="en-GB" dirty="0"/>
              <a:t>, An Acre of Land (1952)</a:t>
            </a:r>
          </a:p>
          <a:p>
            <a:endParaRPr lang="en-GB" dirty="0"/>
          </a:p>
        </p:txBody>
      </p:sp>
    </p:spTree>
    <p:extLst>
      <p:ext uri="{BB962C8B-B14F-4D97-AF65-F5344CB8AC3E}">
        <p14:creationId xmlns:p14="http://schemas.microsoft.com/office/powerpoint/2010/main" val="2694380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Wales is impossible. A country called Wales exists only because the Welsh invented it. The welsh only exist because they invented themselves. They had no choice</a:t>
            </a:r>
            <a:r>
              <a:rPr lang="en-GB" dirty="0" smtClean="0"/>
              <a:t>’</a:t>
            </a:r>
          </a:p>
          <a:p>
            <a:r>
              <a:rPr lang="en-GB" sz="1800" dirty="0" smtClean="0"/>
              <a:t>(Williams, 1985:2)</a:t>
            </a:r>
          </a:p>
          <a:p>
            <a:endParaRPr lang="en-GB" dirty="0"/>
          </a:p>
          <a:p>
            <a:endParaRPr lang="en-GB" dirty="0"/>
          </a:p>
        </p:txBody>
      </p:sp>
    </p:spTree>
    <p:extLst>
      <p:ext uri="{BB962C8B-B14F-4D97-AF65-F5344CB8AC3E}">
        <p14:creationId xmlns:p14="http://schemas.microsoft.com/office/powerpoint/2010/main" val="865727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Nawr</a:t>
            </a:r>
            <a:r>
              <a:rPr lang="en-GB" dirty="0" smtClean="0"/>
              <a:t> </a:t>
            </a:r>
            <a:r>
              <a:rPr lang="en-GB" dirty="0" err="1" smtClean="0"/>
              <a:t>yr</a:t>
            </a:r>
            <a:r>
              <a:rPr lang="en-GB" dirty="0" smtClean="0"/>
              <a:t> </a:t>
            </a:r>
            <a:r>
              <a:rPr lang="en-GB" dirty="0" err="1" smtClean="0"/>
              <a:t>Arwr</a:t>
            </a:r>
            <a:endParaRPr lang="en-GB" dirty="0"/>
          </a:p>
        </p:txBody>
      </p:sp>
      <p:sp>
        <p:nvSpPr>
          <p:cNvPr id="3" name="Content Placeholder 2"/>
          <p:cNvSpPr>
            <a:spLocks noGrp="1"/>
          </p:cNvSpPr>
          <p:nvPr>
            <p:ph idx="1"/>
          </p:nvPr>
        </p:nvSpPr>
        <p:spPr/>
        <p:txBody>
          <a:bodyPr/>
          <a:lstStyle/>
          <a:p>
            <a:r>
              <a:rPr lang="en-GB" dirty="0" smtClean="0"/>
              <a:t>September 2018.</a:t>
            </a:r>
          </a:p>
          <a:p>
            <a:endParaRPr lang="en-GB" dirty="0"/>
          </a:p>
          <a:p>
            <a:r>
              <a:rPr lang="en-GB" dirty="0" smtClean="0"/>
              <a:t>Marc Rees</a:t>
            </a:r>
          </a:p>
          <a:p>
            <a:endParaRPr lang="en-GB" dirty="0"/>
          </a:p>
          <a:p>
            <a:r>
              <a:rPr lang="en-GB" dirty="0" smtClean="0">
                <a:hlinkClick r:id="rId2"/>
              </a:rPr>
              <a:t>https://www.nowthehero.wales/</a:t>
            </a:r>
            <a:r>
              <a:rPr lang="en-GB" dirty="0" smtClean="0"/>
              <a:t> </a:t>
            </a:r>
          </a:p>
          <a:p>
            <a:endParaRPr lang="en-GB" dirty="0"/>
          </a:p>
          <a:p>
            <a:r>
              <a:rPr lang="en-GB" dirty="0" smtClean="0"/>
              <a:t>Discuss the strengths and problems that you currently perceive in this work.</a:t>
            </a:r>
          </a:p>
          <a:p>
            <a:endParaRPr lang="en-GB" dirty="0"/>
          </a:p>
          <a:p>
            <a:pPr marL="0" indent="0">
              <a:buNone/>
            </a:pPr>
            <a:endParaRPr lang="en-GB" dirty="0"/>
          </a:p>
        </p:txBody>
      </p:sp>
    </p:spTree>
    <p:extLst>
      <p:ext uri="{BB962C8B-B14F-4D97-AF65-F5344CB8AC3E}">
        <p14:creationId xmlns:p14="http://schemas.microsoft.com/office/powerpoint/2010/main" val="397011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v’s Devising</a:t>
            </a:r>
            <a:endParaRPr lang="en-GB" dirty="0"/>
          </a:p>
        </p:txBody>
      </p:sp>
      <p:sp>
        <p:nvSpPr>
          <p:cNvPr id="3" name="Content Placeholder 2"/>
          <p:cNvSpPr>
            <a:spLocks noGrp="1"/>
          </p:cNvSpPr>
          <p:nvPr>
            <p:ph idx="1"/>
          </p:nvPr>
        </p:nvSpPr>
        <p:spPr/>
        <p:txBody>
          <a:bodyPr/>
          <a:lstStyle/>
          <a:p>
            <a:endParaRPr lang="en-GB" dirty="0"/>
          </a:p>
          <a:p>
            <a:r>
              <a:rPr lang="en-GB" dirty="0" smtClean="0"/>
              <a:t>Read first section </a:t>
            </a:r>
            <a:r>
              <a:rPr lang="en-GB" dirty="0" smtClean="0"/>
              <a:t>of script* and </a:t>
            </a:r>
            <a:r>
              <a:rPr lang="en-GB" dirty="0" smtClean="0"/>
              <a:t>consider what cultural symbols are ‘present’ and what symbols are ‘absent’?</a:t>
            </a:r>
          </a:p>
          <a:p>
            <a:endParaRPr lang="en-GB" dirty="0"/>
          </a:p>
          <a:p>
            <a:endParaRPr lang="en-GB" dirty="0"/>
          </a:p>
          <a:p>
            <a:endParaRPr lang="en-GB" dirty="0"/>
          </a:p>
          <a:p>
            <a:r>
              <a:rPr lang="en-GB" sz="2000" dirty="0" smtClean="0"/>
              <a:t>*From previous discussion</a:t>
            </a:r>
            <a:endParaRPr lang="en-GB" sz="2000" dirty="0"/>
          </a:p>
        </p:txBody>
      </p:sp>
    </p:spTree>
    <p:extLst>
      <p:ext uri="{BB962C8B-B14F-4D97-AF65-F5344CB8AC3E}">
        <p14:creationId xmlns:p14="http://schemas.microsoft.com/office/powerpoint/2010/main" val="1653716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r>
              <a:rPr lang="en-GB" dirty="0" smtClean="0"/>
              <a:t>: Describing Culture</a:t>
            </a:r>
            <a:endParaRPr lang="en-GB" dirty="0"/>
          </a:p>
        </p:txBody>
      </p:sp>
      <p:sp>
        <p:nvSpPr>
          <p:cNvPr id="3" name="Content Placeholder 2"/>
          <p:cNvSpPr>
            <a:spLocks noGrp="1"/>
          </p:cNvSpPr>
          <p:nvPr>
            <p:ph idx="1"/>
          </p:nvPr>
        </p:nvSpPr>
        <p:spPr/>
        <p:txBody>
          <a:bodyPr/>
          <a:lstStyle/>
          <a:p>
            <a:endParaRPr lang="en-GB" dirty="0" smtClean="0"/>
          </a:p>
          <a:p>
            <a:r>
              <a:rPr lang="en-GB" sz="3200" dirty="0" err="1" smtClean="0"/>
              <a:t>Mulhern</a:t>
            </a:r>
            <a:r>
              <a:rPr lang="en-GB" sz="3200" dirty="0" smtClean="0"/>
              <a:t> </a:t>
            </a:r>
            <a:r>
              <a:rPr lang="en-GB" sz="3200" dirty="0"/>
              <a:t>recognizes an old definition of culture as </a:t>
            </a:r>
            <a:r>
              <a:rPr lang="en-GB" sz="4000" dirty="0"/>
              <a:t>‘a storehouse of essentially human or essentially national values’, </a:t>
            </a:r>
            <a:r>
              <a:rPr lang="en-GB" sz="3200" dirty="0"/>
              <a:t>but also concedes that a more </a:t>
            </a:r>
            <a:r>
              <a:rPr lang="en-GB" sz="4000" dirty="0"/>
              <a:t>modern interpretation of culture as the ordinary social, historical world of sense, of ‘symbolic’ or meaning bearing activity </a:t>
            </a:r>
            <a:r>
              <a:rPr lang="en-GB" sz="3200" dirty="0"/>
              <a:t>in all its forms.’ </a:t>
            </a:r>
            <a:endParaRPr lang="en-GB" sz="3200" dirty="0" smtClean="0"/>
          </a:p>
          <a:p>
            <a:r>
              <a:rPr lang="en-GB" sz="1800" dirty="0" smtClean="0"/>
              <a:t>(2000:i)</a:t>
            </a:r>
            <a:endParaRPr lang="en-GB" sz="1800" dirty="0"/>
          </a:p>
          <a:p>
            <a:endParaRPr lang="en-GB" dirty="0"/>
          </a:p>
        </p:txBody>
      </p:sp>
    </p:spTree>
    <p:extLst>
      <p:ext uri="{BB962C8B-B14F-4D97-AF65-F5344CB8AC3E}">
        <p14:creationId xmlns:p14="http://schemas.microsoft.com/office/powerpoint/2010/main" val="2149449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r>
              <a:rPr lang="en-GB" dirty="0" smtClean="0"/>
              <a:t>: </a:t>
            </a:r>
            <a:r>
              <a:rPr lang="en-GB" dirty="0"/>
              <a:t>Describing Culture</a:t>
            </a:r>
          </a:p>
        </p:txBody>
      </p:sp>
      <p:sp>
        <p:nvSpPr>
          <p:cNvPr id="3" name="Content Placeholder 2"/>
          <p:cNvSpPr>
            <a:spLocks noGrp="1"/>
          </p:cNvSpPr>
          <p:nvPr>
            <p:ph idx="1"/>
          </p:nvPr>
        </p:nvSpPr>
        <p:spPr/>
        <p:txBody>
          <a:bodyPr/>
          <a:lstStyle/>
          <a:p>
            <a:r>
              <a:rPr lang="en-GB" dirty="0"/>
              <a:t>‘Cultures were the symbolic forms of life of human groups, shaped in diverse conditions and growing into new shapes as they encountered new demands and opportunities</a:t>
            </a:r>
            <a:r>
              <a:rPr lang="en-GB" dirty="0" smtClean="0"/>
              <a:t>.’ </a:t>
            </a:r>
            <a:r>
              <a:rPr lang="en-GB" sz="1800" dirty="0" smtClean="0"/>
              <a:t>(2000:Xvi)</a:t>
            </a:r>
            <a:endParaRPr lang="en-GB" sz="1800" dirty="0"/>
          </a:p>
          <a:p>
            <a:endParaRPr lang="en-GB" dirty="0" smtClean="0"/>
          </a:p>
          <a:p>
            <a:r>
              <a:rPr lang="en-GB" dirty="0" smtClean="0"/>
              <a:t>We can return to this definition in future sessions to explore its relevance to subcultures diverse cultures.</a:t>
            </a:r>
          </a:p>
          <a:p>
            <a:endParaRPr lang="en-GB" dirty="0"/>
          </a:p>
          <a:p>
            <a:r>
              <a:rPr lang="en-GB" dirty="0"/>
              <a:t>Convention – an agreed system recognised with a ‘settled relationship between those who participate in it.’</a:t>
            </a:r>
          </a:p>
          <a:p>
            <a:endParaRPr lang="en-GB" dirty="0"/>
          </a:p>
        </p:txBody>
      </p:sp>
    </p:spTree>
    <p:extLst>
      <p:ext uri="{BB962C8B-B14F-4D97-AF65-F5344CB8AC3E}">
        <p14:creationId xmlns:p14="http://schemas.microsoft.com/office/powerpoint/2010/main" val="2879749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Mulhern</a:t>
            </a:r>
            <a:r>
              <a:rPr lang="en-GB" dirty="0"/>
              <a:t>: Describing Culture</a:t>
            </a:r>
          </a:p>
        </p:txBody>
      </p:sp>
      <p:sp>
        <p:nvSpPr>
          <p:cNvPr id="3" name="Content Placeholder 2"/>
          <p:cNvSpPr>
            <a:spLocks noGrp="1"/>
          </p:cNvSpPr>
          <p:nvPr>
            <p:ph idx="1"/>
          </p:nvPr>
        </p:nvSpPr>
        <p:spPr/>
        <p:txBody>
          <a:bodyPr>
            <a:normAutofit fontScale="92500" lnSpcReduction="10000"/>
          </a:bodyPr>
          <a:lstStyle/>
          <a:p>
            <a:r>
              <a:rPr lang="en-GB" dirty="0"/>
              <a:t>‘The working out of the idea of culture is a slow reach again for control.’ (Williams </a:t>
            </a:r>
            <a:r>
              <a:rPr lang="en-GB" dirty="0" smtClean="0"/>
              <a:t>1961:285 </a:t>
            </a:r>
            <a:r>
              <a:rPr lang="en-GB" dirty="0"/>
              <a:t>in </a:t>
            </a:r>
            <a:r>
              <a:rPr lang="en-GB" dirty="0" err="1"/>
              <a:t>Mulhern</a:t>
            </a:r>
            <a:r>
              <a:rPr lang="en-GB" dirty="0"/>
              <a:t> </a:t>
            </a:r>
            <a:r>
              <a:rPr lang="en-GB" dirty="0" smtClean="0"/>
              <a:t>2000:66)</a:t>
            </a:r>
          </a:p>
          <a:p>
            <a:endParaRPr lang="en-GB" dirty="0"/>
          </a:p>
          <a:p>
            <a:r>
              <a:rPr lang="en-GB" dirty="0"/>
              <a:t>Culture as a ‘privileged term of evaluation’ </a:t>
            </a:r>
            <a:r>
              <a:rPr lang="en-GB" dirty="0" smtClean="0"/>
              <a:t>(2000:65</a:t>
            </a:r>
            <a:r>
              <a:rPr lang="en-GB" dirty="0"/>
              <a:t>) came about around the time of the industrial revolution. Raymond Williams’ writing – particularly ‘Culture and Society - was an attempt to reconnect the term culture to the acts and meanings that simultaneously created and described it</a:t>
            </a:r>
            <a:r>
              <a:rPr lang="en-GB" dirty="0" smtClean="0"/>
              <a:t>.</a:t>
            </a:r>
          </a:p>
          <a:p>
            <a:endParaRPr lang="en-GB" dirty="0"/>
          </a:p>
          <a:p>
            <a:r>
              <a:rPr lang="en-GB" dirty="0" smtClean="0"/>
              <a:t>‘simultaneously create and describe’ is also what your performative presentation is attempting to do.</a:t>
            </a:r>
            <a:endParaRPr lang="en-GB" dirty="0"/>
          </a:p>
          <a:p>
            <a:endParaRPr lang="en-GB" dirty="0"/>
          </a:p>
          <a:p>
            <a:endParaRPr lang="en-GB" dirty="0"/>
          </a:p>
        </p:txBody>
      </p:sp>
    </p:spTree>
    <p:extLst>
      <p:ext uri="{BB962C8B-B14F-4D97-AF65-F5344CB8AC3E}">
        <p14:creationId xmlns:p14="http://schemas.microsoft.com/office/powerpoint/2010/main" val="3727984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try to shape the culture around us</a:t>
            </a:r>
            <a:endParaRPr lang="en-GB" dirty="0"/>
          </a:p>
        </p:txBody>
      </p:sp>
      <p:sp>
        <p:nvSpPr>
          <p:cNvPr id="3" name="Content Placeholder 2"/>
          <p:cNvSpPr>
            <a:spLocks noGrp="1"/>
          </p:cNvSpPr>
          <p:nvPr>
            <p:ph idx="1"/>
          </p:nvPr>
        </p:nvSpPr>
        <p:spPr/>
        <p:txBody>
          <a:bodyPr/>
          <a:lstStyle/>
          <a:p>
            <a:endParaRPr lang="en-GB" dirty="0" smtClean="0"/>
          </a:p>
          <a:p>
            <a:r>
              <a:rPr lang="en-GB" dirty="0"/>
              <a:t>Rejecting specific ideas of high or low culture, Raymond Williams considered that ‘positive cultural values could be shaped in and by, as well as against, the social relations of modern ‘civilisation.’ </a:t>
            </a:r>
            <a:r>
              <a:rPr lang="en-GB" sz="1800" dirty="0" smtClean="0"/>
              <a:t>(2000:69)</a:t>
            </a:r>
          </a:p>
          <a:p>
            <a:endParaRPr lang="en-GB" dirty="0"/>
          </a:p>
          <a:p>
            <a:r>
              <a:rPr lang="en-GB" dirty="0" smtClean="0"/>
              <a:t>Is this true?</a:t>
            </a:r>
          </a:p>
          <a:p>
            <a:endParaRPr lang="en-GB" dirty="0" smtClean="0"/>
          </a:p>
          <a:p>
            <a:r>
              <a:rPr lang="en-GB" dirty="0" smtClean="0"/>
              <a:t>How do we do it? – or – would you like to do it?</a:t>
            </a:r>
          </a:p>
          <a:p>
            <a:endParaRPr lang="en-GB" dirty="0"/>
          </a:p>
          <a:p>
            <a:endParaRPr lang="en-GB" dirty="0"/>
          </a:p>
        </p:txBody>
      </p:sp>
    </p:spTree>
    <p:extLst>
      <p:ext uri="{BB962C8B-B14F-4D97-AF65-F5344CB8AC3E}">
        <p14:creationId xmlns:p14="http://schemas.microsoft.com/office/powerpoint/2010/main" val="209474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Woyzeck</a:t>
            </a:r>
            <a:r>
              <a:rPr lang="en-GB" dirty="0" smtClean="0"/>
              <a:t> – symbolic or not?</a:t>
            </a:r>
            <a:endParaRPr lang="en-GB" dirty="0"/>
          </a:p>
        </p:txBody>
      </p:sp>
      <p:sp>
        <p:nvSpPr>
          <p:cNvPr id="3" name="Content Placeholder 2"/>
          <p:cNvSpPr>
            <a:spLocks noGrp="1"/>
          </p:cNvSpPr>
          <p:nvPr>
            <p:ph idx="1"/>
          </p:nvPr>
        </p:nvSpPr>
        <p:spPr/>
        <p:txBody>
          <a:bodyPr/>
          <a:lstStyle/>
          <a:p>
            <a:r>
              <a:rPr lang="en-GB" dirty="0" smtClean="0"/>
              <a:t>Read the intro to Georg Buchner’s </a:t>
            </a:r>
            <a:r>
              <a:rPr lang="en-GB" dirty="0" err="1" smtClean="0"/>
              <a:t>Woyzeck</a:t>
            </a:r>
            <a:endParaRPr lang="en-GB" dirty="0"/>
          </a:p>
        </p:txBody>
      </p:sp>
    </p:spTree>
    <p:extLst>
      <p:ext uri="{BB962C8B-B14F-4D97-AF65-F5344CB8AC3E}">
        <p14:creationId xmlns:p14="http://schemas.microsoft.com/office/powerpoint/2010/main" val="781422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 R </a:t>
            </a:r>
            <a:r>
              <a:rPr lang="en-GB" dirty="0" err="1" smtClean="0"/>
              <a:t>Leavis</a:t>
            </a:r>
            <a:r>
              <a:rPr lang="en-GB" dirty="0" smtClean="0"/>
              <a:t> </a:t>
            </a:r>
            <a:endParaRPr lang="en-GB" dirty="0"/>
          </a:p>
        </p:txBody>
      </p:sp>
      <p:sp>
        <p:nvSpPr>
          <p:cNvPr id="3" name="Content Placeholder 2"/>
          <p:cNvSpPr>
            <a:spLocks noGrp="1"/>
          </p:cNvSpPr>
          <p:nvPr>
            <p:ph idx="1"/>
          </p:nvPr>
        </p:nvSpPr>
        <p:spPr/>
        <p:txBody>
          <a:bodyPr/>
          <a:lstStyle/>
          <a:p>
            <a:r>
              <a:rPr lang="en-GB" sz="3000" dirty="0" smtClean="0"/>
              <a:t>‘The </a:t>
            </a:r>
            <a:r>
              <a:rPr lang="en-GB" sz="3000" dirty="0"/>
              <a:t>defining mentality of community was one in which individual and collective interests were organized by common codes of understanding and variation; in which the hierarchy of social classes was a binding, not a divisive condition of life, favouring a beneficial cross fertilization of refined and popular practices; in which custom might alter without convention; and in which, therefore, there was a spontaneous tendency towards balance and unity in psychic life and a corresponding ‘impersonality’ in spoken and written idiom.’ </a:t>
            </a:r>
            <a:endParaRPr lang="en-GB" sz="3000" dirty="0" smtClean="0"/>
          </a:p>
          <a:p>
            <a:r>
              <a:rPr lang="en-GB" sz="1800" dirty="0" smtClean="0"/>
              <a:t>(</a:t>
            </a:r>
            <a:r>
              <a:rPr lang="en-GB" sz="1800" dirty="0" err="1" smtClean="0"/>
              <a:t>Mulhern</a:t>
            </a:r>
            <a:r>
              <a:rPr lang="en-GB" sz="1800" dirty="0" smtClean="0"/>
              <a:t>, 15-16)</a:t>
            </a:r>
            <a:endParaRPr lang="en-GB" sz="1800" dirty="0"/>
          </a:p>
          <a:p>
            <a:endParaRPr lang="en-GB" dirty="0"/>
          </a:p>
        </p:txBody>
      </p:sp>
    </p:spTree>
    <p:extLst>
      <p:ext uri="{BB962C8B-B14F-4D97-AF65-F5344CB8AC3E}">
        <p14:creationId xmlns:p14="http://schemas.microsoft.com/office/powerpoint/2010/main" val="2095359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 again</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t>Convention – an agreed system recognised with a ‘settled relationship between those who participate in it.’</a:t>
            </a:r>
          </a:p>
          <a:p>
            <a:endParaRPr lang="en-GB" dirty="0"/>
          </a:p>
        </p:txBody>
      </p:sp>
    </p:spTree>
    <p:extLst>
      <p:ext uri="{BB962C8B-B14F-4D97-AF65-F5344CB8AC3E}">
        <p14:creationId xmlns:p14="http://schemas.microsoft.com/office/powerpoint/2010/main" val="2614748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culture ‘performed’ or ‘done’?</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a:t>Even if an action on stage is identical to one in real life, on stage it is considered “performed” and off stage merely “done”. </a:t>
            </a:r>
            <a:r>
              <a:rPr lang="en-GB" sz="1800" dirty="0" smtClean="0"/>
              <a:t>(Carlson,1996:4)</a:t>
            </a:r>
            <a:endParaRPr lang="en-GB" sz="1800" dirty="0"/>
          </a:p>
          <a:p>
            <a:endParaRPr lang="en-GB" dirty="0" smtClean="0"/>
          </a:p>
          <a:p>
            <a:endParaRPr lang="en-GB" dirty="0"/>
          </a:p>
          <a:p>
            <a:r>
              <a:rPr lang="en-GB" dirty="0" smtClean="0"/>
              <a:t>‘Everyone </a:t>
            </a:r>
            <a:r>
              <a:rPr lang="en-GB" dirty="0"/>
              <a:t>at some time or another is conscious of playing a role.’</a:t>
            </a:r>
          </a:p>
        </p:txBody>
      </p:sp>
    </p:spTree>
    <p:extLst>
      <p:ext uri="{BB962C8B-B14F-4D97-AF65-F5344CB8AC3E}">
        <p14:creationId xmlns:p14="http://schemas.microsoft.com/office/powerpoint/2010/main" val="3836086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Marvin Carlson</a:t>
            </a:r>
            <a:endParaRPr lang="en-GB" dirty="0"/>
          </a:p>
        </p:txBody>
      </p:sp>
      <p:sp>
        <p:nvSpPr>
          <p:cNvPr id="3" name="Content Placeholder 2"/>
          <p:cNvSpPr>
            <a:spLocks noGrp="1"/>
          </p:cNvSpPr>
          <p:nvPr>
            <p:ph idx="1"/>
          </p:nvPr>
        </p:nvSpPr>
        <p:spPr/>
        <p:txBody>
          <a:bodyPr/>
          <a:lstStyle/>
          <a:p>
            <a:endParaRPr lang="en-GB" dirty="0" smtClean="0"/>
          </a:p>
          <a:p>
            <a:r>
              <a:rPr lang="en-GB" dirty="0" smtClean="0"/>
              <a:t>2 </a:t>
            </a:r>
            <a:r>
              <a:rPr lang="en-GB" dirty="0"/>
              <a:t>concepts of performance: ‘one involving the display of skills, the other also involving display, but less of particular skills than of a recognised and culturally coded pattern of behaviour</a:t>
            </a:r>
            <a:r>
              <a:rPr lang="en-GB" dirty="0" smtClean="0"/>
              <a:t>.’</a:t>
            </a:r>
          </a:p>
          <a:p>
            <a:r>
              <a:rPr lang="en-GB" sz="1800" dirty="0" smtClean="0"/>
              <a:t>(Carlson,1996:6)</a:t>
            </a:r>
            <a:endParaRPr lang="en-GB" sz="1800" dirty="0"/>
          </a:p>
          <a:p>
            <a:pPr marL="0" indent="0">
              <a:buNone/>
            </a:pPr>
            <a:endParaRPr lang="en-GB" dirty="0"/>
          </a:p>
          <a:p>
            <a:r>
              <a:rPr lang="en-GB" dirty="0" smtClean="0"/>
              <a:t>‘</a:t>
            </a:r>
            <a:r>
              <a:rPr lang="en-GB" dirty="0"/>
              <a:t>The recognition that our lives are structured according to repeated and socially sanctioned modes of behaviour raises the possibility that all human activity could potentially be considered as “performance” </a:t>
            </a:r>
            <a:r>
              <a:rPr lang="en-GB" dirty="0" smtClean="0"/>
              <a:t>(ibid:5)</a:t>
            </a:r>
            <a:endParaRPr lang="en-GB" dirty="0"/>
          </a:p>
          <a:p>
            <a:endParaRPr lang="en-GB" dirty="0"/>
          </a:p>
        </p:txBody>
      </p:sp>
    </p:spTree>
    <p:extLst>
      <p:ext uri="{BB962C8B-B14F-4D97-AF65-F5344CB8AC3E}">
        <p14:creationId xmlns:p14="http://schemas.microsoft.com/office/powerpoint/2010/main" val="4113498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theoretical players #1</a:t>
            </a:r>
            <a:endParaRPr lang="en-GB" dirty="0"/>
          </a:p>
        </p:txBody>
      </p:sp>
      <p:sp>
        <p:nvSpPr>
          <p:cNvPr id="3" name="Content Placeholder 2"/>
          <p:cNvSpPr>
            <a:spLocks noGrp="1"/>
          </p:cNvSpPr>
          <p:nvPr>
            <p:ph idx="1"/>
          </p:nvPr>
        </p:nvSpPr>
        <p:spPr/>
        <p:txBody>
          <a:bodyPr/>
          <a:lstStyle/>
          <a:p>
            <a:r>
              <a:rPr lang="en-GB" dirty="0" smtClean="0"/>
              <a:t>Barba</a:t>
            </a:r>
          </a:p>
          <a:p>
            <a:endParaRPr lang="en-GB" dirty="0"/>
          </a:p>
          <a:p>
            <a:r>
              <a:rPr lang="en-GB" dirty="0" smtClean="0"/>
              <a:t>Suggests </a:t>
            </a:r>
            <a:r>
              <a:rPr lang="en-GB" dirty="0"/>
              <a:t>that some aspects of our physical behaviour as humans is common across cultures. </a:t>
            </a:r>
          </a:p>
          <a:p>
            <a:r>
              <a:rPr lang="en-GB" dirty="0"/>
              <a:t>He celebrates that there is a difference between enjoying the words used to express something – </a:t>
            </a:r>
            <a:r>
              <a:rPr lang="en-GB" dirty="0" err="1"/>
              <a:t>eg</a:t>
            </a:r>
            <a:r>
              <a:rPr lang="en-GB" dirty="0"/>
              <a:t> poetry or song, and the actual act of doing or performing the poetry or song. </a:t>
            </a:r>
          </a:p>
          <a:p>
            <a:r>
              <a:rPr lang="en-GB" dirty="0"/>
              <a:t>Splitting this into familiar terms - form and </a:t>
            </a:r>
            <a:r>
              <a:rPr lang="en-GB" dirty="0" smtClean="0"/>
              <a:t>content- </a:t>
            </a:r>
            <a:r>
              <a:rPr lang="en-GB" dirty="0"/>
              <a:t>we can understand the point and apply it to different expressive arts. </a:t>
            </a:r>
          </a:p>
          <a:p>
            <a:endParaRPr lang="en-GB" dirty="0"/>
          </a:p>
        </p:txBody>
      </p:sp>
    </p:spTree>
    <p:extLst>
      <p:ext uri="{BB962C8B-B14F-4D97-AF65-F5344CB8AC3E}">
        <p14:creationId xmlns:p14="http://schemas.microsoft.com/office/powerpoint/2010/main" val="1162015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step closer to semiotics</a:t>
            </a:r>
            <a:endParaRPr lang="en-GB" dirty="0"/>
          </a:p>
        </p:txBody>
      </p:sp>
      <p:sp>
        <p:nvSpPr>
          <p:cNvPr id="3" name="Content Placeholder 2"/>
          <p:cNvSpPr>
            <a:spLocks noGrp="1"/>
          </p:cNvSpPr>
          <p:nvPr>
            <p:ph idx="1"/>
          </p:nvPr>
        </p:nvSpPr>
        <p:spPr/>
        <p:txBody>
          <a:bodyPr/>
          <a:lstStyle/>
          <a:p>
            <a:endParaRPr lang="en-GB" dirty="0"/>
          </a:p>
          <a:p>
            <a:r>
              <a:rPr lang="en-GB" dirty="0" smtClean="0"/>
              <a:t>A </a:t>
            </a:r>
            <a:r>
              <a:rPr lang="en-GB" dirty="0"/>
              <a:t>‘performance’ ‘refers’ to understandable ideas. The content – the reference- and form –performance- can be appreciated independently and together. </a:t>
            </a:r>
            <a:endParaRPr lang="en-GB" dirty="0" smtClean="0"/>
          </a:p>
          <a:p>
            <a:endParaRPr lang="en-GB" dirty="0"/>
          </a:p>
          <a:p>
            <a:r>
              <a:rPr lang="en-GB" dirty="0"/>
              <a:t>This is a good way to consider semiotics</a:t>
            </a:r>
            <a:r>
              <a:rPr lang="en-GB" dirty="0" smtClean="0"/>
              <a:t>.</a:t>
            </a:r>
          </a:p>
          <a:p>
            <a:endParaRPr lang="en-GB" dirty="0"/>
          </a:p>
          <a:p>
            <a:r>
              <a:rPr lang="en-GB" dirty="0" smtClean="0"/>
              <a:t>A symbol and reading of that symbol</a:t>
            </a:r>
            <a:endParaRPr lang="en-GB" dirty="0"/>
          </a:p>
          <a:p>
            <a:endParaRPr lang="en-GB" dirty="0"/>
          </a:p>
        </p:txBody>
      </p:sp>
    </p:spTree>
    <p:extLst>
      <p:ext uri="{BB962C8B-B14F-4D97-AF65-F5344CB8AC3E}">
        <p14:creationId xmlns:p14="http://schemas.microsoft.com/office/powerpoint/2010/main" val="2351847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theoretical players #2</a:t>
            </a:r>
            <a:endParaRPr lang="en-GB" dirty="0"/>
          </a:p>
        </p:txBody>
      </p:sp>
      <p:sp>
        <p:nvSpPr>
          <p:cNvPr id="3" name="Content Placeholder 2"/>
          <p:cNvSpPr>
            <a:spLocks noGrp="1"/>
          </p:cNvSpPr>
          <p:nvPr>
            <p:ph idx="1"/>
          </p:nvPr>
        </p:nvSpPr>
        <p:spPr/>
        <p:txBody>
          <a:bodyPr>
            <a:normAutofit/>
          </a:bodyPr>
          <a:lstStyle/>
          <a:p>
            <a:r>
              <a:rPr lang="en-GB" dirty="0" err="1" smtClean="0"/>
              <a:t>Schechner</a:t>
            </a:r>
            <a:r>
              <a:rPr lang="en-GB" dirty="0" smtClean="0"/>
              <a:t> (linking potential explorations in sociology and performance):</a:t>
            </a:r>
            <a:endParaRPr lang="en-GB" dirty="0"/>
          </a:p>
          <a:p>
            <a:r>
              <a:rPr lang="en-GB" dirty="0"/>
              <a:t>1 </a:t>
            </a:r>
            <a:r>
              <a:rPr lang="en-GB" dirty="0" smtClean="0"/>
              <a:t>Performance </a:t>
            </a:r>
            <a:r>
              <a:rPr lang="en-GB" dirty="0"/>
              <a:t>in everyday life, including gatherings of every kind.</a:t>
            </a:r>
          </a:p>
          <a:p>
            <a:r>
              <a:rPr lang="en-GB" dirty="0"/>
              <a:t>2 The structure of sports, ritual, play, and public political behaviours</a:t>
            </a:r>
          </a:p>
          <a:p>
            <a:r>
              <a:rPr lang="en-GB" dirty="0"/>
              <a:t>3 Analysis of various modes of communication (other than the written word); semiotics.</a:t>
            </a:r>
          </a:p>
          <a:p>
            <a:r>
              <a:rPr lang="en-GB" dirty="0"/>
              <a:t>4 Connections between human and animal behaviour patterns with an emphasis on play and ritualised behaviour.</a:t>
            </a:r>
          </a:p>
          <a:p>
            <a:r>
              <a:rPr lang="en-GB" dirty="0" smtClean="0"/>
              <a:t>**</a:t>
            </a:r>
            <a:endParaRPr lang="en-GB" dirty="0"/>
          </a:p>
        </p:txBody>
      </p:sp>
    </p:spTree>
    <p:extLst>
      <p:ext uri="{BB962C8B-B14F-4D97-AF65-F5344CB8AC3E}">
        <p14:creationId xmlns:p14="http://schemas.microsoft.com/office/powerpoint/2010/main" val="2869092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these common features?</a:t>
            </a:r>
            <a:endParaRPr lang="en-GB" dirty="0"/>
          </a:p>
        </p:txBody>
      </p:sp>
      <p:sp>
        <p:nvSpPr>
          <p:cNvPr id="3" name="Content Placeholder 2"/>
          <p:cNvSpPr>
            <a:spLocks noGrp="1"/>
          </p:cNvSpPr>
          <p:nvPr>
            <p:ph idx="1"/>
          </p:nvPr>
        </p:nvSpPr>
        <p:spPr/>
        <p:txBody>
          <a:bodyPr>
            <a:normAutofit lnSpcReduction="10000"/>
          </a:bodyPr>
          <a:lstStyle/>
          <a:p>
            <a:r>
              <a:rPr lang="en-GB" dirty="0" smtClean="0"/>
              <a:t>Barba suggests that some aspects of our physical behaviour as humans is common across cultures and </a:t>
            </a:r>
            <a:r>
              <a:rPr lang="en-GB" dirty="0" err="1" smtClean="0"/>
              <a:t>Schechner</a:t>
            </a:r>
            <a:r>
              <a:rPr lang="en-GB" dirty="0" smtClean="0"/>
              <a:t> puts emphasis on play and ritualised behaviour and includes gatherings (such as birthdays).</a:t>
            </a:r>
          </a:p>
          <a:p>
            <a:endParaRPr lang="en-GB" dirty="0"/>
          </a:p>
          <a:p>
            <a:r>
              <a:rPr lang="en-GB" dirty="0" smtClean="0"/>
              <a:t>Identify some of these potentially common features. What ‘makes’ a party, or a sporting event, or even a personal ritual?</a:t>
            </a:r>
          </a:p>
          <a:p>
            <a:endParaRPr lang="en-GB" dirty="0"/>
          </a:p>
          <a:p>
            <a:endParaRPr lang="en-GB" dirty="0" smtClean="0"/>
          </a:p>
          <a:p>
            <a:r>
              <a:rPr lang="en-GB" dirty="0" smtClean="0"/>
              <a:t>Do these potentially fall into stereotyping?</a:t>
            </a:r>
          </a:p>
          <a:p>
            <a:endParaRPr lang="en-GB" dirty="0"/>
          </a:p>
        </p:txBody>
      </p:sp>
    </p:spTree>
    <p:extLst>
      <p:ext uri="{BB962C8B-B14F-4D97-AF65-F5344CB8AC3E}">
        <p14:creationId xmlns:p14="http://schemas.microsoft.com/office/powerpoint/2010/main" val="3379241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space for discussion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Whether performance within a culture serves most importantly to reinforce the assumptions of that culture or to provide a possible site of alternative assumptions </a:t>
            </a:r>
            <a:r>
              <a:rPr lang="en-GB" dirty="0" smtClean="0"/>
              <a:t>is </a:t>
            </a:r>
            <a:r>
              <a:rPr lang="en-GB" dirty="0"/>
              <a:t>an ongoing debate that provides a particularly clear example of the contested quality of performance analysis.’ </a:t>
            </a:r>
            <a:r>
              <a:rPr lang="en-GB" dirty="0" smtClean="0"/>
              <a:t>(Carlson:15)</a:t>
            </a:r>
            <a:endParaRPr lang="en-GB" dirty="0"/>
          </a:p>
          <a:p>
            <a:endParaRPr lang="en-GB" dirty="0"/>
          </a:p>
        </p:txBody>
      </p:sp>
    </p:spTree>
    <p:extLst>
      <p:ext uri="{BB962C8B-B14F-4D97-AF65-F5344CB8AC3E}">
        <p14:creationId xmlns:p14="http://schemas.microsoft.com/office/powerpoint/2010/main" val="1060388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space for discussion</a:t>
            </a:r>
          </a:p>
        </p:txBody>
      </p:sp>
      <p:sp>
        <p:nvSpPr>
          <p:cNvPr id="3" name="Content Placeholder 2"/>
          <p:cNvSpPr>
            <a:spLocks noGrp="1"/>
          </p:cNvSpPr>
          <p:nvPr>
            <p:ph idx="1"/>
          </p:nvPr>
        </p:nvSpPr>
        <p:spPr/>
        <p:txBody>
          <a:bodyPr/>
          <a:lstStyle/>
          <a:p>
            <a:endParaRPr lang="en-GB" dirty="0" smtClean="0"/>
          </a:p>
          <a:p>
            <a:r>
              <a:rPr lang="en-GB" dirty="0" smtClean="0"/>
              <a:t>Performance-culture </a:t>
            </a:r>
            <a:r>
              <a:rPr lang="en-GB" dirty="0"/>
              <a:t>studies can let us see the person performing be the ‘form’ and the performance be the ‘content’ but also shows us that the two are inseparable</a:t>
            </a:r>
            <a:r>
              <a:rPr lang="en-GB" dirty="0" smtClean="0"/>
              <a:t>.</a:t>
            </a:r>
          </a:p>
          <a:p>
            <a:endParaRPr lang="en-GB" dirty="0"/>
          </a:p>
          <a:p>
            <a:r>
              <a:rPr lang="en-GB" dirty="0" smtClean="0"/>
              <a:t>It allows people to ‘get involved’ but also shows those who don’t want to be associated with the act in a plain view.</a:t>
            </a:r>
          </a:p>
          <a:p>
            <a:endParaRPr lang="en-GB" dirty="0" smtClean="0"/>
          </a:p>
          <a:p>
            <a:r>
              <a:rPr lang="en-GB" sz="3200" b="1" dirty="0" smtClean="0"/>
              <a:t>In your opinion can a cultural act be isolating?</a:t>
            </a:r>
            <a:endParaRPr lang="en-GB" sz="3200" b="1" dirty="0"/>
          </a:p>
        </p:txBody>
      </p:sp>
    </p:spTree>
    <p:extLst>
      <p:ext uri="{BB962C8B-B14F-4D97-AF65-F5344CB8AC3E}">
        <p14:creationId xmlns:p14="http://schemas.microsoft.com/office/powerpoint/2010/main" val="3008981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p:txBody>
          <a:bodyPr/>
          <a:lstStyle/>
          <a:p>
            <a:r>
              <a:rPr lang="en-GB" dirty="0" smtClean="0"/>
              <a:t>Read the </a:t>
            </a:r>
            <a:r>
              <a:rPr lang="en-GB" dirty="0" err="1" smtClean="0"/>
              <a:t>Woyzeck</a:t>
            </a:r>
            <a:r>
              <a:rPr lang="en-GB" dirty="0" smtClean="0"/>
              <a:t> extract</a:t>
            </a:r>
          </a:p>
          <a:p>
            <a:endParaRPr lang="en-GB" dirty="0"/>
          </a:p>
          <a:p>
            <a:r>
              <a:rPr lang="en-GB" dirty="0" smtClean="0"/>
              <a:t>Visit the Glynn Vivian gallery to view the </a:t>
            </a:r>
            <a:r>
              <a:rPr lang="en-GB" smtClean="0"/>
              <a:t>permanent collections. </a:t>
            </a:r>
            <a:endParaRPr lang="en-GB"/>
          </a:p>
        </p:txBody>
      </p:sp>
    </p:spTree>
    <p:extLst>
      <p:ext uri="{BB962C8B-B14F-4D97-AF65-F5344CB8AC3E}">
        <p14:creationId xmlns:p14="http://schemas.microsoft.com/office/powerpoint/2010/main" val="122283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other 3 of </a:t>
            </a:r>
            <a:r>
              <a:rPr lang="en-GB" dirty="0" err="1" smtClean="0"/>
              <a:t>Schechner’s</a:t>
            </a:r>
            <a:r>
              <a:rPr lang="en-GB" dirty="0" smtClean="0"/>
              <a:t> connections</a:t>
            </a:r>
            <a:endParaRPr lang="en-GB" dirty="0"/>
          </a:p>
        </p:txBody>
      </p:sp>
      <p:sp>
        <p:nvSpPr>
          <p:cNvPr id="3" name="Content Placeholder 2"/>
          <p:cNvSpPr>
            <a:spLocks noGrp="1"/>
          </p:cNvSpPr>
          <p:nvPr>
            <p:ph idx="1"/>
          </p:nvPr>
        </p:nvSpPr>
        <p:spPr/>
        <p:txBody>
          <a:bodyPr/>
          <a:lstStyle/>
          <a:p>
            <a:r>
              <a:rPr lang="en-GB" dirty="0" smtClean="0"/>
              <a:t>**</a:t>
            </a:r>
          </a:p>
          <a:p>
            <a:r>
              <a:rPr lang="en-GB" dirty="0" smtClean="0"/>
              <a:t>5 Aspects of psychotherapy that emphasize person-to-person interaction, acting out, and body awareness.</a:t>
            </a:r>
          </a:p>
          <a:p>
            <a:r>
              <a:rPr lang="en-GB" dirty="0" smtClean="0"/>
              <a:t>6 Ethnography and prehistory – both of exotic and familiar cultures.</a:t>
            </a:r>
          </a:p>
          <a:p>
            <a:r>
              <a:rPr lang="en-GB" dirty="0" smtClean="0"/>
              <a:t>7 Constitution of unified theories of performance, which are, in fact, theories of behaviour </a:t>
            </a:r>
          </a:p>
          <a:p>
            <a:endParaRPr lang="en-GB" dirty="0"/>
          </a:p>
        </p:txBody>
      </p:sp>
    </p:spTree>
    <p:extLst>
      <p:ext uri="{BB962C8B-B14F-4D97-AF65-F5344CB8AC3E}">
        <p14:creationId xmlns:p14="http://schemas.microsoft.com/office/powerpoint/2010/main" val="42526796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idx="1"/>
          </p:nvPr>
        </p:nvSpPr>
        <p:spPr/>
        <p:txBody>
          <a:bodyPr/>
          <a:lstStyle/>
          <a:p>
            <a:r>
              <a:rPr lang="en-GB" dirty="0" smtClean="0"/>
              <a:t>Carlson, M. 1996. </a:t>
            </a:r>
            <a:r>
              <a:rPr lang="en-GB" i="1" dirty="0" smtClean="0"/>
              <a:t>Performance: A Critical Introduction. </a:t>
            </a:r>
            <a:r>
              <a:rPr lang="en-GB" dirty="0" smtClean="0"/>
              <a:t>Routledge: London.</a:t>
            </a:r>
          </a:p>
          <a:p>
            <a:endParaRPr lang="en-GB" dirty="0"/>
          </a:p>
          <a:p>
            <a:r>
              <a:rPr lang="en-GB" dirty="0" err="1" smtClean="0"/>
              <a:t>Mulhern</a:t>
            </a:r>
            <a:r>
              <a:rPr lang="en-GB" dirty="0"/>
              <a:t>, F. 2000. </a:t>
            </a:r>
            <a:r>
              <a:rPr lang="en-GB" i="1" dirty="0"/>
              <a:t>Culture/</a:t>
            </a:r>
            <a:r>
              <a:rPr lang="en-GB" i="1" dirty="0" err="1"/>
              <a:t>Metaculture</a:t>
            </a:r>
            <a:r>
              <a:rPr lang="en-GB" dirty="0"/>
              <a:t>. Routledge: London</a:t>
            </a:r>
          </a:p>
          <a:p>
            <a:pPr marL="0" indent="0">
              <a:buNone/>
            </a:pPr>
            <a:endParaRPr lang="en-GB" dirty="0"/>
          </a:p>
          <a:p>
            <a:r>
              <a:rPr lang="en-GB" dirty="0" smtClean="0"/>
              <a:t>Williams, G. 1985. ‘</a:t>
            </a:r>
            <a:r>
              <a:rPr lang="en-GB" i="1" dirty="0" smtClean="0"/>
              <a:t>When Was Wales?’ </a:t>
            </a:r>
            <a:r>
              <a:rPr lang="en-GB" dirty="0" smtClean="0"/>
              <a:t>Penguin: London </a:t>
            </a:r>
          </a:p>
          <a:p>
            <a:endParaRPr lang="en-GB" dirty="0"/>
          </a:p>
        </p:txBody>
      </p:sp>
    </p:spTree>
    <p:extLst>
      <p:ext uri="{BB962C8B-B14F-4D97-AF65-F5344CB8AC3E}">
        <p14:creationId xmlns:p14="http://schemas.microsoft.com/office/powerpoint/2010/main" val="2413317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TotalTime>
  <Words>1267</Words>
  <Application>Microsoft Office PowerPoint</Application>
  <PresentationFormat>Widescreen</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Performing Cultures</vt:lpstr>
      <vt:lpstr>Mulhern</vt:lpstr>
      <vt:lpstr>Words</vt:lpstr>
      <vt:lpstr>Wales?</vt:lpstr>
      <vt:lpstr>Nawr yr Arwr</vt:lpstr>
      <vt:lpstr>Script v’s Devising</vt:lpstr>
      <vt:lpstr>Mulhern: Describing Culture</vt:lpstr>
      <vt:lpstr>Mulhern: Describing Culture</vt:lpstr>
      <vt:lpstr>Mulhern: Describing Culture</vt:lpstr>
      <vt:lpstr>We try to shape the culture around us</vt:lpstr>
      <vt:lpstr>Woyzeck – symbolic or not?</vt:lpstr>
      <vt:lpstr>F R Leavis </vt:lpstr>
      <vt:lpstr>Convention again</vt:lpstr>
      <vt:lpstr>Is culture ‘performed’ or ‘done’?</vt:lpstr>
      <vt:lpstr>Marvin Carlson</vt:lpstr>
      <vt:lpstr>Key theoretical players #1</vt:lpstr>
      <vt:lpstr>A step closer to semiotics</vt:lpstr>
      <vt:lpstr>Key theoretical players #2</vt:lpstr>
      <vt:lpstr>What are these common features?</vt:lpstr>
      <vt:lpstr>A space for discussion</vt:lpstr>
      <vt:lpstr>A space for discussion</vt:lpstr>
      <vt:lpstr>Homework</vt:lpstr>
      <vt:lpstr>The other 3 of Schechner’s connections</vt:lpstr>
      <vt:lpstr>Bibliography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6</cp:revision>
  <dcterms:created xsi:type="dcterms:W3CDTF">2018-01-31T08:13:44Z</dcterms:created>
  <dcterms:modified xsi:type="dcterms:W3CDTF">2018-11-16T16:34:06Z</dcterms:modified>
</cp:coreProperties>
</file>