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5" r:id="rId12"/>
    <p:sldId id="269" r:id="rId13"/>
    <p:sldId id="267" r:id="rId14"/>
    <p:sldId id="268" r:id="rId15"/>
    <p:sldId id="266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78" r:id="rId25"/>
    <p:sldId id="280" r:id="rId26"/>
    <p:sldId id="281" r:id="rId27"/>
    <p:sldId id="282" r:id="rId28"/>
    <p:sldId id="286" r:id="rId29"/>
    <p:sldId id="283" r:id="rId30"/>
    <p:sldId id="284" r:id="rId31"/>
    <p:sldId id="285" r:id="rId32"/>
    <p:sldId id="287" r:id="rId33"/>
    <p:sldId id="290" r:id="rId34"/>
    <p:sldId id="289" r:id="rId35"/>
    <p:sldId id="288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098477-ADA7-4E6E-A09C-CE275D64B0C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878AF6-38D2-49B7-BB84-9A61F9385820}">
      <dgm:prSet/>
      <dgm:spPr/>
      <dgm:t>
        <a:bodyPr/>
        <a:lstStyle/>
        <a:p>
          <a:r>
            <a:rPr lang="en-US"/>
            <a:t>Increased creativity and innovation </a:t>
          </a:r>
        </a:p>
      </dgm:t>
    </dgm:pt>
    <dgm:pt modelId="{5CFEA914-60EF-4D8C-9398-C1D0B2E132F9}" type="parTrans" cxnId="{66F664B8-17AF-40BC-831C-B7B75A3B68E1}">
      <dgm:prSet/>
      <dgm:spPr/>
      <dgm:t>
        <a:bodyPr/>
        <a:lstStyle/>
        <a:p>
          <a:endParaRPr lang="en-US"/>
        </a:p>
      </dgm:t>
    </dgm:pt>
    <dgm:pt modelId="{CC5C6331-0406-4BCB-A0F8-8CC77C35B8E3}" type="sibTrans" cxnId="{66F664B8-17AF-40BC-831C-B7B75A3B68E1}">
      <dgm:prSet/>
      <dgm:spPr/>
      <dgm:t>
        <a:bodyPr/>
        <a:lstStyle/>
        <a:p>
          <a:endParaRPr lang="en-US"/>
        </a:p>
      </dgm:t>
    </dgm:pt>
    <dgm:pt modelId="{84CB3CE2-AF13-437C-8576-5482B4AFA631}">
      <dgm:prSet/>
      <dgm:spPr/>
      <dgm:t>
        <a:bodyPr/>
        <a:lstStyle/>
        <a:p>
          <a:r>
            <a:rPr lang="en-US"/>
            <a:t>Better problem-solving and decision making</a:t>
          </a:r>
        </a:p>
      </dgm:t>
    </dgm:pt>
    <dgm:pt modelId="{4840B934-1000-4CEC-9F3F-8AB1ACB8DA1A}" type="parTrans" cxnId="{B5886FE4-E167-4D6F-8C55-39856BA6972E}">
      <dgm:prSet/>
      <dgm:spPr/>
      <dgm:t>
        <a:bodyPr/>
        <a:lstStyle/>
        <a:p>
          <a:endParaRPr lang="en-US"/>
        </a:p>
      </dgm:t>
    </dgm:pt>
    <dgm:pt modelId="{E6CABE24-56F0-4C63-974A-90BDAB63D114}" type="sibTrans" cxnId="{B5886FE4-E167-4D6F-8C55-39856BA6972E}">
      <dgm:prSet/>
      <dgm:spPr/>
      <dgm:t>
        <a:bodyPr/>
        <a:lstStyle/>
        <a:p>
          <a:endParaRPr lang="en-US"/>
        </a:p>
      </dgm:t>
    </dgm:pt>
    <dgm:pt modelId="{F3C523C6-980F-4145-834B-0ABBBF59D15F}">
      <dgm:prSet/>
      <dgm:spPr/>
      <dgm:t>
        <a:bodyPr/>
        <a:lstStyle/>
        <a:p>
          <a:r>
            <a:rPr lang="en-US"/>
            <a:t>Increased revenue / profits</a:t>
          </a:r>
        </a:p>
      </dgm:t>
    </dgm:pt>
    <dgm:pt modelId="{7332CD2A-33BD-4105-9097-F17FCF456EC1}" type="parTrans" cxnId="{1EE03227-CE4D-4687-9F0B-EA210021FE7A}">
      <dgm:prSet/>
      <dgm:spPr/>
      <dgm:t>
        <a:bodyPr/>
        <a:lstStyle/>
        <a:p>
          <a:endParaRPr lang="en-US"/>
        </a:p>
      </dgm:t>
    </dgm:pt>
    <dgm:pt modelId="{E7287B7A-5549-4B20-8671-755D0C1DF72D}" type="sibTrans" cxnId="{1EE03227-CE4D-4687-9F0B-EA210021FE7A}">
      <dgm:prSet/>
      <dgm:spPr/>
      <dgm:t>
        <a:bodyPr/>
        <a:lstStyle/>
        <a:p>
          <a:endParaRPr lang="en-US"/>
        </a:p>
      </dgm:t>
    </dgm:pt>
    <dgm:pt modelId="{0D9AEE9B-E6EC-4E7A-8F7B-E63E80C7D300}">
      <dgm:prSet/>
      <dgm:spPr/>
      <dgm:t>
        <a:bodyPr/>
        <a:lstStyle/>
        <a:p>
          <a:r>
            <a:rPr lang="en-US"/>
            <a:t>Higher employee engagement</a:t>
          </a:r>
        </a:p>
      </dgm:t>
    </dgm:pt>
    <dgm:pt modelId="{2692916C-4E9B-4A33-8D92-FD91201D789D}" type="parTrans" cxnId="{DDC3D112-3B9A-4163-BEBA-92EBE885FB8A}">
      <dgm:prSet/>
      <dgm:spPr/>
      <dgm:t>
        <a:bodyPr/>
        <a:lstStyle/>
        <a:p>
          <a:endParaRPr lang="en-US"/>
        </a:p>
      </dgm:t>
    </dgm:pt>
    <dgm:pt modelId="{35FAA8F0-5C9F-4647-B49F-3D0BB0F2E629}" type="sibTrans" cxnId="{DDC3D112-3B9A-4163-BEBA-92EBE885FB8A}">
      <dgm:prSet/>
      <dgm:spPr/>
      <dgm:t>
        <a:bodyPr/>
        <a:lstStyle/>
        <a:p>
          <a:endParaRPr lang="en-US"/>
        </a:p>
      </dgm:t>
    </dgm:pt>
    <dgm:pt modelId="{8AB413A6-9876-41A9-87C4-3D64C4E66178}">
      <dgm:prSet/>
      <dgm:spPr/>
      <dgm:t>
        <a:bodyPr/>
        <a:lstStyle/>
        <a:p>
          <a:r>
            <a:rPr lang="en-US"/>
            <a:t>Better reputation </a:t>
          </a:r>
        </a:p>
      </dgm:t>
    </dgm:pt>
    <dgm:pt modelId="{4697B0A6-ACFD-4EFF-9747-ABFB4BBFF77D}" type="parTrans" cxnId="{3499317F-B38C-4C48-B800-F4780B895618}">
      <dgm:prSet/>
      <dgm:spPr/>
      <dgm:t>
        <a:bodyPr/>
        <a:lstStyle/>
        <a:p>
          <a:endParaRPr lang="en-US"/>
        </a:p>
      </dgm:t>
    </dgm:pt>
    <dgm:pt modelId="{AB43CB3B-8B50-4CD3-9F46-98EDAF4ECA12}" type="sibTrans" cxnId="{3499317F-B38C-4C48-B800-F4780B895618}">
      <dgm:prSet/>
      <dgm:spPr/>
      <dgm:t>
        <a:bodyPr/>
        <a:lstStyle/>
        <a:p>
          <a:endParaRPr lang="en-US"/>
        </a:p>
      </dgm:t>
    </dgm:pt>
    <dgm:pt modelId="{C76FC2C4-F574-4290-8D4B-866A950B90E1}">
      <dgm:prSet/>
      <dgm:spPr/>
      <dgm:t>
        <a:bodyPr/>
        <a:lstStyle/>
        <a:p>
          <a:r>
            <a:rPr lang="en-US"/>
            <a:t>Seeking out difference and improving our understanding </a:t>
          </a:r>
        </a:p>
      </dgm:t>
    </dgm:pt>
    <dgm:pt modelId="{FDF1D27E-BE26-4AD2-A75A-35C3D294403C}" type="parTrans" cxnId="{126537A4-B69B-451C-9FCC-B8B8591BA3EA}">
      <dgm:prSet/>
      <dgm:spPr/>
      <dgm:t>
        <a:bodyPr/>
        <a:lstStyle/>
        <a:p>
          <a:endParaRPr lang="en-US"/>
        </a:p>
      </dgm:t>
    </dgm:pt>
    <dgm:pt modelId="{2769FA74-7E52-424E-844C-3E9881E5C893}" type="sibTrans" cxnId="{126537A4-B69B-451C-9FCC-B8B8591BA3EA}">
      <dgm:prSet/>
      <dgm:spPr/>
      <dgm:t>
        <a:bodyPr/>
        <a:lstStyle/>
        <a:p>
          <a:endParaRPr lang="en-US"/>
        </a:p>
      </dgm:t>
    </dgm:pt>
    <dgm:pt modelId="{945CA1E9-E2E8-4C9F-B434-3285BC23F76B}" type="pres">
      <dgm:prSet presAssocID="{BC098477-ADA7-4E6E-A09C-CE275D64B0CE}" presName="linear" presStyleCnt="0">
        <dgm:presLayoutVars>
          <dgm:animLvl val="lvl"/>
          <dgm:resizeHandles val="exact"/>
        </dgm:presLayoutVars>
      </dgm:prSet>
      <dgm:spPr/>
    </dgm:pt>
    <dgm:pt modelId="{43EE38E5-EC8D-476E-938F-07B7891ADCCF}" type="pres">
      <dgm:prSet presAssocID="{D7878AF6-38D2-49B7-BB84-9A61F938582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0B22550-7A29-484B-9B4E-482566DE6135}" type="pres">
      <dgm:prSet presAssocID="{CC5C6331-0406-4BCB-A0F8-8CC77C35B8E3}" presName="spacer" presStyleCnt="0"/>
      <dgm:spPr/>
    </dgm:pt>
    <dgm:pt modelId="{77185659-DB47-42DF-B60C-A0C0D82C0626}" type="pres">
      <dgm:prSet presAssocID="{84CB3CE2-AF13-437C-8576-5482B4AFA63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D397804-C4CD-44DE-8084-A3A4F6A5022A}" type="pres">
      <dgm:prSet presAssocID="{E6CABE24-56F0-4C63-974A-90BDAB63D114}" presName="spacer" presStyleCnt="0"/>
      <dgm:spPr/>
    </dgm:pt>
    <dgm:pt modelId="{59CAB498-0F9B-42E4-9712-3154155BACF7}" type="pres">
      <dgm:prSet presAssocID="{F3C523C6-980F-4145-834B-0ABBBF59D15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7B43201-2E5B-4ECB-ABA2-236A6225BD21}" type="pres">
      <dgm:prSet presAssocID="{E7287B7A-5549-4B20-8671-755D0C1DF72D}" presName="spacer" presStyleCnt="0"/>
      <dgm:spPr/>
    </dgm:pt>
    <dgm:pt modelId="{07FE1CB2-3B69-467D-B02A-F82737DD39E4}" type="pres">
      <dgm:prSet presAssocID="{0D9AEE9B-E6EC-4E7A-8F7B-E63E80C7D30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1B03A3B-4172-4BBD-BB7C-E1CE8EA43CC6}" type="pres">
      <dgm:prSet presAssocID="{35FAA8F0-5C9F-4647-B49F-3D0BB0F2E629}" presName="spacer" presStyleCnt="0"/>
      <dgm:spPr/>
    </dgm:pt>
    <dgm:pt modelId="{8A02DA18-E6D4-4E22-95E9-3BDE5C11FC41}" type="pres">
      <dgm:prSet presAssocID="{8AB413A6-9876-41A9-87C4-3D64C4E6617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6573090-FA12-4DE9-9DFF-739FE9EB958A}" type="pres">
      <dgm:prSet presAssocID="{AB43CB3B-8B50-4CD3-9F46-98EDAF4ECA12}" presName="spacer" presStyleCnt="0"/>
      <dgm:spPr/>
    </dgm:pt>
    <dgm:pt modelId="{97526A9C-4691-4E2B-8DC2-039729CAFE30}" type="pres">
      <dgm:prSet presAssocID="{C76FC2C4-F574-4290-8D4B-866A950B90E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DC3D112-3B9A-4163-BEBA-92EBE885FB8A}" srcId="{BC098477-ADA7-4E6E-A09C-CE275D64B0CE}" destId="{0D9AEE9B-E6EC-4E7A-8F7B-E63E80C7D300}" srcOrd="3" destOrd="0" parTransId="{2692916C-4E9B-4A33-8D92-FD91201D789D}" sibTransId="{35FAA8F0-5C9F-4647-B49F-3D0BB0F2E629}"/>
    <dgm:cxn modelId="{B4851814-AF2A-4288-ABA6-7CC19AF0D4C4}" type="presOf" srcId="{BC098477-ADA7-4E6E-A09C-CE275D64B0CE}" destId="{945CA1E9-E2E8-4C9F-B434-3285BC23F76B}" srcOrd="0" destOrd="0" presId="urn:microsoft.com/office/officeart/2005/8/layout/vList2"/>
    <dgm:cxn modelId="{1010B11C-A041-4A11-AA4A-22C48C0E14A5}" type="presOf" srcId="{84CB3CE2-AF13-437C-8576-5482B4AFA631}" destId="{77185659-DB47-42DF-B60C-A0C0D82C0626}" srcOrd="0" destOrd="0" presId="urn:microsoft.com/office/officeart/2005/8/layout/vList2"/>
    <dgm:cxn modelId="{1EE03227-CE4D-4687-9F0B-EA210021FE7A}" srcId="{BC098477-ADA7-4E6E-A09C-CE275D64B0CE}" destId="{F3C523C6-980F-4145-834B-0ABBBF59D15F}" srcOrd="2" destOrd="0" parTransId="{7332CD2A-33BD-4105-9097-F17FCF456EC1}" sibTransId="{E7287B7A-5549-4B20-8671-755D0C1DF72D}"/>
    <dgm:cxn modelId="{58B8DC71-94C3-490B-B9BE-D33EFE2F2A50}" type="presOf" srcId="{0D9AEE9B-E6EC-4E7A-8F7B-E63E80C7D300}" destId="{07FE1CB2-3B69-467D-B02A-F82737DD39E4}" srcOrd="0" destOrd="0" presId="urn:microsoft.com/office/officeart/2005/8/layout/vList2"/>
    <dgm:cxn modelId="{11E6717B-F735-4E51-9139-F7C9AFDF9671}" type="presOf" srcId="{D7878AF6-38D2-49B7-BB84-9A61F9385820}" destId="{43EE38E5-EC8D-476E-938F-07B7891ADCCF}" srcOrd="0" destOrd="0" presId="urn:microsoft.com/office/officeart/2005/8/layout/vList2"/>
    <dgm:cxn modelId="{3499317F-B38C-4C48-B800-F4780B895618}" srcId="{BC098477-ADA7-4E6E-A09C-CE275D64B0CE}" destId="{8AB413A6-9876-41A9-87C4-3D64C4E66178}" srcOrd="4" destOrd="0" parTransId="{4697B0A6-ACFD-4EFF-9747-ABFB4BBFF77D}" sibTransId="{AB43CB3B-8B50-4CD3-9F46-98EDAF4ECA12}"/>
    <dgm:cxn modelId="{126537A4-B69B-451C-9FCC-B8B8591BA3EA}" srcId="{BC098477-ADA7-4E6E-A09C-CE275D64B0CE}" destId="{C76FC2C4-F574-4290-8D4B-866A950B90E1}" srcOrd="5" destOrd="0" parTransId="{FDF1D27E-BE26-4AD2-A75A-35C3D294403C}" sibTransId="{2769FA74-7E52-424E-844C-3E9881E5C893}"/>
    <dgm:cxn modelId="{66F664B8-17AF-40BC-831C-B7B75A3B68E1}" srcId="{BC098477-ADA7-4E6E-A09C-CE275D64B0CE}" destId="{D7878AF6-38D2-49B7-BB84-9A61F9385820}" srcOrd="0" destOrd="0" parTransId="{5CFEA914-60EF-4D8C-9398-C1D0B2E132F9}" sibTransId="{CC5C6331-0406-4BCB-A0F8-8CC77C35B8E3}"/>
    <dgm:cxn modelId="{F862B7C0-DEB8-47E0-9F35-3D396E61C692}" type="presOf" srcId="{8AB413A6-9876-41A9-87C4-3D64C4E66178}" destId="{8A02DA18-E6D4-4E22-95E9-3BDE5C11FC41}" srcOrd="0" destOrd="0" presId="urn:microsoft.com/office/officeart/2005/8/layout/vList2"/>
    <dgm:cxn modelId="{D47AD5D4-CDFF-4685-AE08-7522BABC0785}" type="presOf" srcId="{C76FC2C4-F574-4290-8D4B-866A950B90E1}" destId="{97526A9C-4691-4E2B-8DC2-039729CAFE30}" srcOrd="0" destOrd="0" presId="urn:microsoft.com/office/officeart/2005/8/layout/vList2"/>
    <dgm:cxn modelId="{F95E57DD-A909-457C-B499-7A21BAD18132}" type="presOf" srcId="{F3C523C6-980F-4145-834B-0ABBBF59D15F}" destId="{59CAB498-0F9B-42E4-9712-3154155BACF7}" srcOrd="0" destOrd="0" presId="urn:microsoft.com/office/officeart/2005/8/layout/vList2"/>
    <dgm:cxn modelId="{B5886FE4-E167-4D6F-8C55-39856BA6972E}" srcId="{BC098477-ADA7-4E6E-A09C-CE275D64B0CE}" destId="{84CB3CE2-AF13-437C-8576-5482B4AFA631}" srcOrd="1" destOrd="0" parTransId="{4840B934-1000-4CEC-9F3F-8AB1ACB8DA1A}" sibTransId="{E6CABE24-56F0-4C63-974A-90BDAB63D114}"/>
    <dgm:cxn modelId="{293EBE34-8AE0-4E2D-B385-3A13F1CC7052}" type="presParOf" srcId="{945CA1E9-E2E8-4C9F-B434-3285BC23F76B}" destId="{43EE38E5-EC8D-476E-938F-07B7891ADCCF}" srcOrd="0" destOrd="0" presId="urn:microsoft.com/office/officeart/2005/8/layout/vList2"/>
    <dgm:cxn modelId="{653C15E5-CDE2-4EDC-AFB7-764CBCBC8ED2}" type="presParOf" srcId="{945CA1E9-E2E8-4C9F-B434-3285BC23F76B}" destId="{F0B22550-7A29-484B-9B4E-482566DE6135}" srcOrd="1" destOrd="0" presId="urn:microsoft.com/office/officeart/2005/8/layout/vList2"/>
    <dgm:cxn modelId="{3FFC646A-3432-462E-B0B3-F901D37DFD84}" type="presParOf" srcId="{945CA1E9-E2E8-4C9F-B434-3285BC23F76B}" destId="{77185659-DB47-42DF-B60C-A0C0D82C0626}" srcOrd="2" destOrd="0" presId="urn:microsoft.com/office/officeart/2005/8/layout/vList2"/>
    <dgm:cxn modelId="{B8BA8ECF-4858-4EFD-BEC3-17DB48E38A8E}" type="presParOf" srcId="{945CA1E9-E2E8-4C9F-B434-3285BC23F76B}" destId="{DD397804-C4CD-44DE-8084-A3A4F6A5022A}" srcOrd="3" destOrd="0" presId="urn:microsoft.com/office/officeart/2005/8/layout/vList2"/>
    <dgm:cxn modelId="{380E4070-9EEC-4CE9-9227-DA06AC9788A6}" type="presParOf" srcId="{945CA1E9-E2E8-4C9F-B434-3285BC23F76B}" destId="{59CAB498-0F9B-42E4-9712-3154155BACF7}" srcOrd="4" destOrd="0" presId="urn:microsoft.com/office/officeart/2005/8/layout/vList2"/>
    <dgm:cxn modelId="{FDC38EC5-F64D-4686-80EB-150610C5390A}" type="presParOf" srcId="{945CA1E9-E2E8-4C9F-B434-3285BC23F76B}" destId="{A7B43201-2E5B-4ECB-ABA2-236A6225BD21}" srcOrd="5" destOrd="0" presId="urn:microsoft.com/office/officeart/2005/8/layout/vList2"/>
    <dgm:cxn modelId="{C4463FD2-A958-4470-969C-CCAD634B7F7F}" type="presParOf" srcId="{945CA1E9-E2E8-4C9F-B434-3285BC23F76B}" destId="{07FE1CB2-3B69-467D-B02A-F82737DD39E4}" srcOrd="6" destOrd="0" presId="urn:microsoft.com/office/officeart/2005/8/layout/vList2"/>
    <dgm:cxn modelId="{277355E0-ACDA-4E4A-81A4-738AB79FDA1F}" type="presParOf" srcId="{945CA1E9-E2E8-4C9F-B434-3285BC23F76B}" destId="{11B03A3B-4172-4BBD-BB7C-E1CE8EA43CC6}" srcOrd="7" destOrd="0" presId="urn:microsoft.com/office/officeart/2005/8/layout/vList2"/>
    <dgm:cxn modelId="{45370C16-8D2B-4568-B6A0-BFB6575A3AF2}" type="presParOf" srcId="{945CA1E9-E2E8-4C9F-B434-3285BC23F76B}" destId="{8A02DA18-E6D4-4E22-95E9-3BDE5C11FC41}" srcOrd="8" destOrd="0" presId="urn:microsoft.com/office/officeart/2005/8/layout/vList2"/>
    <dgm:cxn modelId="{4C72554E-0D89-4CB8-84D0-50CA7300DF00}" type="presParOf" srcId="{945CA1E9-E2E8-4C9F-B434-3285BC23F76B}" destId="{C6573090-FA12-4DE9-9DFF-739FE9EB958A}" srcOrd="9" destOrd="0" presId="urn:microsoft.com/office/officeart/2005/8/layout/vList2"/>
    <dgm:cxn modelId="{5D1898B2-C8BB-4836-8B06-D0A319246169}" type="presParOf" srcId="{945CA1E9-E2E8-4C9F-B434-3285BC23F76B}" destId="{97526A9C-4691-4E2B-8DC2-039729CAFE3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E38E5-EC8D-476E-938F-07B7891ADCCF}">
      <dsp:nvSpPr>
        <dsp:cNvPr id="0" name=""/>
        <dsp:cNvSpPr/>
      </dsp:nvSpPr>
      <dsp:spPr>
        <a:xfrm>
          <a:off x="0" y="111497"/>
          <a:ext cx="4996207" cy="8739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Increased creativity and innovation </a:t>
          </a:r>
        </a:p>
      </dsp:txBody>
      <dsp:txXfrm>
        <a:off x="42663" y="154160"/>
        <a:ext cx="4910881" cy="788627"/>
      </dsp:txXfrm>
    </dsp:sp>
    <dsp:sp modelId="{77185659-DB47-42DF-B60C-A0C0D82C0626}">
      <dsp:nvSpPr>
        <dsp:cNvPr id="0" name=""/>
        <dsp:cNvSpPr/>
      </dsp:nvSpPr>
      <dsp:spPr>
        <a:xfrm>
          <a:off x="0" y="1048811"/>
          <a:ext cx="4996207" cy="873953"/>
        </a:xfrm>
        <a:prstGeom prst="roundRect">
          <a:avLst/>
        </a:prstGeom>
        <a:solidFill>
          <a:schemeClr val="accent2">
            <a:hueOff val="-299357"/>
            <a:satOff val="840"/>
            <a:lumOff val="9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Better problem-solving and decision making</a:t>
          </a:r>
        </a:p>
      </dsp:txBody>
      <dsp:txXfrm>
        <a:off x="42663" y="1091474"/>
        <a:ext cx="4910881" cy="788627"/>
      </dsp:txXfrm>
    </dsp:sp>
    <dsp:sp modelId="{59CAB498-0F9B-42E4-9712-3154155BACF7}">
      <dsp:nvSpPr>
        <dsp:cNvPr id="0" name=""/>
        <dsp:cNvSpPr/>
      </dsp:nvSpPr>
      <dsp:spPr>
        <a:xfrm>
          <a:off x="0" y="1986124"/>
          <a:ext cx="4996207" cy="873953"/>
        </a:xfrm>
        <a:prstGeom prst="roundRect">
          <a:avLst/>
        </a:prstGeom>
        <a:solidFill>
          <a:schemeClr val="accent2">
            <a:hueOff val="-598713"/>
            <a:satOff val="1680"/>
            <a:lumOff val="1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Increased revenue / profits</a:t>
          </a:r>
        </a:p>
      </dsp:txBody>
      <dsp:txXfrm>
        <a:off x="42663" y="2028787"/>
        <a:ext cx="4910881" cy="788627"/>
      </dsp:txXfrm>
    </dsp:sp>
    <dsp:sp modelId="{07FE1CB2-3B69-467D-B02A-F82737DD39E4}">
      <dsp:nvSpPr>
        <dsp:cNvPr id="0" name=""/>
        <dsp:cNvSpPr/>
      </dsp:nvSpPr>
      <dsp:spPr>
        <a:xfrm>
          <a:off x="0" y="2923438"/>
          <a:ext cx="4996207" cy="873953"/>
        </a:xfrm>
        <a:prstGeom prst="roundRect">
          <a:avLst/>
        </a:prstGeom>
        <a:solidFill>
          <a:schemeClr val="accent2">
            <a:hueOff val="-898070"/>
            <a:satOff val="2520"/>
            <a:lumOff val="2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Higher employee engagement</a:t>
          </a:r>
        </a:p>
      </dsp:txBody>
      <dsp:txXfrm>
        <a:off x="42663" y="2966101"/>
        <a:ext cx="4910881" cy="788627"/>
      </dsp:txXfrm>
    </dsp:sp>
    <dsp:sp modelId="{8A02DA18-E6D4-4E22-95E9-3BDE5C11FC41}">
      <dsp:nvSpPr>
        <dsp:cNvPr id="0" name=""/>
        <dsp:cNvSpPr/>
      </dsp:nvSpPr>
      <dsp:spPr>
        <a:xfrm>
          <a:off x="0" y="3860751"/>
          <a:ext cx="4996207" cy="873953"/>
        </a:xfrm>
        <a:prstGeom prst="roundRect">
          <a:avLst/>
        </a:prstGeom>
        <a:solidFill>
          <a:schemeClr val="accent2">
            <a:hueOff val="-1197426"/>
            <a:satOff val="3360"/>
            <a:lumOff val="36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Better reputation </a:t>
          </a:r>
        </a:p>
      </dsp:txBody>
      <dsp:txXfrm>
        <a:off x="42663" y="3903414"/>
        <a:ext cx="4910881" cy="788627"/>
      </dsp:txXfrm>
    </dsp:sp>
    <dsp:sp modelId="{97526A9C-4691-4E2B-8DC2-039729CAFE30}">
      <dsp:nvSpPr>
        <dsp:cNvPr id="0" name=""/>
        <dsp:cNvSpPr/>
      </dsp:nvSpPr>
      <dsp:spPr>
        <a:xfrm>
          <a:off x="0" y="4798064"/>
          <a:ext cx="4996207" cy="873953"/>
        </a:xfrm>
        <a:prstGeom prst="roundRect">
          <a:avLst/>
        </a:prstGeom>
        <a:solidFill>
          <a:schemeClr val="accent2">
            <a:hueOff val="-1496783"/>
            <a:satOff val="4200"/>
            <a:lumOff val="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Seeking out difference and improving our understanding </a:t>
          </a:r>
        </a:p>
      </dsp:txBody>
      <dsp:txXfrm>
        <a:off x="42663" y="4840727"/>
        <a:ext cx="4910881" cy="788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921472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08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091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906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443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953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70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218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043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919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469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211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E8954-219D-4941-BB81-013270DD7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US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8280B0-7BE2-47AC-9DEE-4E30AD5E79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US" dirty="0"/>
              <a:t>Unit 4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2542B4-2DC8-4205-B5E4-9C3377A40F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31" b="29686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785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1D875-539F-45E5-B31F-739466DCD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826" y="564912"/>
            <a:ext cx="6673739" cy="565637"/>
          </a:xfrm>
        </p:spPr>
        <p:txBody>
          <a:bodyPr anchor="t">
            <a:normAutofit/>
          </a:bodyPr>
          <a:lstStyle/>
          <a:p>
            <a:r>
              <a:rPr lang="en-US" dirty="0"/>
              <a:t>Becoming a Team Player</a:t>
            </a:r>
          </a:p>
        </p:txBody>
      </p:sp>
      <p:pic>
        <p:nvPicPr>
          <p:cNvPr id="1026" name="Picture 2" descr="Welsh Rugby Union | Wales &amp; Regions | Flashback to the last decade">
            <a:extLst>
              <a:ext uri="{FF2B5EF4-FFF2-40B4-BE49-F238E27FC236}">
                <a16:creationId xmlns:a16="http://schemas.microsoft.com/office/drawing/2014/main" id="{17B49A0F-4E72-44EC-A75D-619AB94CA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73" y="1475344"/>
            <a:ext cx="7803243" cy="497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5C9A4CB8-921C-4401-A0B6-DB7817A5B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0043" y="185932"/>
            <a:ext cx="2519265" cy="6486135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Head Coach</a:t>
            </a:r>
          </a:p>
          <a:p>
            <a:r>
              <a:rPr lang="en-US" dirty="0"/>
              <a:t>Forwards Coach</a:t>
            </a:r>
          </a:p>
          <a:p>
            <a:r>
              <a:rPr lang="en-US" dirty="0"/>
              <a:t>Backs Coach</a:t>
            </a:r>
          </a:p>
          <a:p>
            <a:r>
              <a:rPr lang="en-US" dirty="0"/>
              <a:t>Skills Coach</a:t>
            </a:r>
          </a:p>
          <a:p>
            <a:r>
              <a:rPr lang="en-US" dirty="0"/>
              <a:t>Lineout Coach</a:t>
            </a:r>
          </a:p>
          <a:p>
            <a:r>
              <a:rPr lang="en-US" dirty="0"/>
              <a:t>Strength and Conditioning</a:t>
            </a:r>
          </a:p>
          <a:p>
            <a:r>
              <a:rPr lang="en-US" dirty="0"/>
              <a:t>Team Manager</a:t>
            </a:r>
          </a:p>
          <a:p>
            <a:r>
              <a:rPr lang="en-US" dirty="0"/>
              <a:t>Nutritionist</a:t>
            </a:r>
          </a:p>
          <a:p>
            <a:r>
              <a:rPr lang="en-US" dirty="0"/>
              <a:t>Technical Advisor</a:t>
            </a:r>
          </a:p>
          <a:p>
            <a:r>
              <a:rPr lang="en-US" dirty="0"/>
              <a:t>Baggage and Equipment Master </a:t>
            </a:r>
          </a:p>
          <a:p>
            <a:r>
              <a:rPr lang="en-US" dirty="0"/>
              <a:t>Social Media Manager</a:t>
            </a:r>
          </a:p>
          <a:p>
            <a:r>
              <a:rPr lang="en-US" dirty="0"/>
              <a:t>Communications Lead</a:t>
            </a:r>
          </a:p>
          <a:p>
            <a:r>
              <a:rPr lang="en-US" dirty="0"/>
              <a:t>Events Coordinator</a:t>
            </a:r>
          </a:p>
          <a:p>
            <a:r>
              <a:rPr lang="en-US" dirty="0"/>
              <a:t>Kicking Coach</a:t>
            </a:r>
          </a:p>
          <a:p>
            <a:r>
              <a:rPr lang="en-US" dirty="0"/>
              <a:t>Defense Coach</a:t>
            </a:r>
          </a:p>
          <a:p>
            <a:r>
              <a:rPr lang="en-US" dirty="0"/>
              <a:t>Team Doctor</a:t>
            </a:r>
          </a:p>
          <a:p>
            <a:r>
              <a:rPr lang="en-US" dirty="0"/>
              <a:t>Physiotherapist</a:t>
            </a:r>
          </a:p>
          <a:p>
            <a:r>
              <a:rPr lang="en-US" dirty="0"/>
              <a:t>Sports Therapist</a:t>
            </a:r>
          </a:p>
          <a:p>
            <a:r>
              <a:rPr lang="en-US" dirty="0"/>
              <a:t>Analyst</a:t>
            </a:r>
          </a:p>
          <a:p>
            <a:r>
              <a:rPr lang="en-US" dirty="0"/>
              <a:t>Personal Assistant</a:t>
            </a:r>
          </a:p>
          <a:p>
            <a:r>
              <a:rPr lang="en-US" dirty="0"/>
              <a:t>Culinary Chef</a:t>
            </a:r>
          </a:p>
          <a:p>
            <a:r>
              <a:rPr lang="en-US" dirty="0"/>
              <a:t>Merchandise Manager </a:t>
            </a:r>
          </a:p>
          <a:p>
            <a:r>
              <a:rPr lang="en-US" dirty="0"/>
              <a:t>Brand Manager</a:t>
            </a:r>
          </a:p>
        </p:txBody>
      </p:sp>
    </p:spTree>
    <p:extLst>
      <p:ext uri="{BB962C8B-B14F-4D97-AF65-F5344CB8AC3E}">
        <p14:creationId xmlns:p14="http://schemas.microsoft.com/office/powerpoint/2010/main" val="3571041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959D-A31C-4EA8-896B-566C04DF8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3492" y="231949"/>
            <a:ext cx="6086410" cy="655637"/>
          </a:xfrm>
        </p:spPr>
        <p:txBody>
          <a:bodyPr/>
          <a:lstStyle/>
          <a:p>
            <a:r>
              <a:rPr lang="en-US" dirty="0"/>
              <a:t>Success is a Team Game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B9DFE7-F483-46ED-A0DD-CFF1E8D14A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08" y="1049466"/>
            <a:ext cx="5961433" cy="27183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9A048E-0381-4EA0-9226-3D170061E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4261" y="1128896"/>
            <a:ext cx="5967386" cy="26389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343F31-C8EF-496C-9BC0-D5718ABC0F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239" y="3907652"/>
            <a:ext cx="6463004" cy="271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319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193E8-126D-4EC6-B42D-47FEFDF7C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66" y="304007"/>
            <a:ext cx="11604484" cy="128990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Marriott International</a:t>
            </a:r>
            <a:br>
              <a:rPr lang="en-US" b="1" dirty="0"/>
            </a:br>
            <a:br>
              <a:rPr lang="en-US" dirty="0"/>
            </a:br>
            <a:r>
              <a:rPr lang="en-US" dirty="0"/>
              <a:t>   </a:t>
            </a:r>
            <a:r>
              <a:rPr lang="en-US" i="1" dirty="0"/>
              <a:t>Executive Leadership  /     Board of directors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B4989C-8E2C-4D94-AAE7-8B9E572C59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331" y="1705746"/>
            <a:ext cx="6202056" cy="39782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FA06AE-6637-4932-9312-2B1C98D30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314" y="1705746"/>
            <a:ext cx="6181686" cy="3978275"/>
          </a:xfrm>
          <a:prstGeom prst="rect">
            <a:avLst/>
          </a:prstGeom>
        </p:spPr>
      </p:pic>
      <p:pic>
        <p:nvPicPr>
          <p:cNvPr id="2050" name="Picture 2" descr="Marriott International - Sales Manager - England | Hospitality ON">
            <a:extLst>
              <a:ext uri="{FF2B5EF4-FFF2-40B4-BE49-F238E27FC236}">
                <a16:creationId xmlns:a16="http://schemas.microsoft.com/office/drawing/2014/main" id="{3F0CC9B0-F603-40BC-AB63-8A2F0C1AD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645" y="5795859"/>
            <a:ext cx="2929812" cy="106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975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4B11F-0D06-4973-9488-A1A8AA465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801388"/>
            <a:ext cx="10026650" cy="655637"/>
          </a:xfrm>
        </p:spPr>
        <p:txBody>
          <a:bodyPr/>
          <a:lstStyle/>
          <a:p>
            <a:r>
              <a:rPr lang="en-US" b="1" dirty="0"/>
              <a:t>Identity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570485-4CB0-452D-8567-280AB09520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9500" y="4482281"/>
            <a:ext cx="10026650" cy="1860826"/>
          </a:xfrm>
          <a:prstGeom prst="rect">
            <a:avLst/>
          </a:prstGeom>
        </p:spPr>
      </p:pic>
      <p:pic>
        <p:nvPicPr>
          <p:cNvPr id="3074" name="Picture 2" descr="The MSW@USC Diversity Toolkit: A Guide to Discussing Identity, Power and  Privilege - Blog">
            <a:extLst>
              <a:ext uri="{FF2B5EF4-FFF2-40B4-BE49-F238E27FC236}">
                <a16:creationId xmlns:a16="http://schemas.microsoft.com/office/drawing/2014/main" id="{72782863-5E22-4D79-9D93-6ADC26073A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25" y="1592319"/>
            <a:ext cx="731520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908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D0157-3D3F-47F1-A91C-FC50E38B5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8187" y="684667"/>
            <a:ext cx="7019342" cy="655637"/>
          </a:xfrm>
        </p:spPr>
        <p:txBody>
          <a:bodyPr/>
          <a:lstStyle/>
          <a:p>
            <a:r>
              <a:rPr lang="en-US" b="1" dirty="0"/>
              <a:t>Sense of place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7E74AC-2F8C-49A5-8F11-E9B44A9C28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9499" y="1600670"/>
            <a:ext cx="10026650" cy="2063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7C3155-096B-4A31-BF46-00522459E2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893" y="4006883"/>
            <a:ext cx="10381861" cy="250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09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D1C41-884D-463F-A92B-A44B23E55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 dirty="0"/>
              <a:t>Consequences for the team</a:t>
            </a:r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D7373BA-7FC2-49C2-9DF2-F4FABEA6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43212"/>
            <a:ext cx="12192000" cy="4014787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313FBF-4FFC-4F33-811F-76FD9581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28" y="4084216"/>
            <a:ext cx="5421600" cy="1532778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B579ED-EA43-49AD-B7B2-77C8EC3195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54389" y="3429000"/>
            <a:ext cx="4278364" cy="2887896"/>
          </a:xfrm>
          <a:prstGeom prst="rect">
            <a:avLst/>
          </a:prstGeom>
        </p:spPr>
      </p:pic>
      <p:pic>
        <p:nvPicPr>
          <p:cNvPr id="4098" name="Picture 2" descr="Columbia Team Failure: Don't Forget the &quot;Team&quot;! | Elite Essays">
            <a:extLst>
              <a:ext uri="{FF2B5EF4-FFF2-40B4-BE49-F238E27FC236}">
                <a16:creationId xmlns:a16="http://schemas.microsoft.com/office/drawing/2014/main" id="{8222876B-13B0-4F4E-AA7B-4926957A9D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524" y="509650"/>
            <a:ext cx="302503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51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2A430-1BA3-4061-B16E-0F3270439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703328"/>
            <a:ext cx="10026650" cy="655637"/>
          </a:xfrm>
        </p:spPr>
        <p:txBody>
          <a:bodyPr>
            <a:normAutofit fontScale="90000"/>
          </a:bodyPr>
          <a:lstStyle/>
          <a:p>
            <a:r>
              <a:rPr lang="en-US" dirty="0"/>
              <a:t>Teams within Teams – </a:t>
            </a:r>
            <a:br>
              <a:rPr lang="en-US" dirty="0"/>
            </a:br>
            <a:r>
              <a:rPr lang="en-US" dirty="0"/>
              <a:t>A sense of place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CC53F5-14A0-4054-8F62-1D432541BC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179" y="2298816"/>
            <a:ext cx="7271268" cy="17404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8E4866-A686-4279-AED7-7C5E8F16D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979" y="4549853"/>
            <a:ext cx="6057025" cy="19406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D4ED8D-B427-450D-B968-182F1E7644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3835" y="2492292"/>
            <a:ext cx="3382037" cy="3740442"/>
          </a:xfrm>
          <a:prstGeom prst="rect">
            <a:avLst/>
          </a:prstGeom>
        </p:spPr>
      </p:pic>
      <p:pic>
        <p:nvPicPr>
          <p:cNvPr id="5122" name="Picture 2" descr="Media Facilities - Wembley Stadium">
            <a:extLst>
              <a:ext uri="{FF2B5EF4-FFF2-40B4-BE49-F238E27FC236}">
                <a16:creationId xmlns:a16="http://schemas.microsoft.com/office/drawing/2014/main" id="{A1325F4F-80F1-4A67-868C-654958ED7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138" y="247650"/>
            <a:ext cx="3565603" cy="157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346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A70D9-9EC3-4D76-9F42-90B32A026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7729" y="834545"/>
            <a:ext cx="4280594" cy="65563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Adopting </a:t>
            </a:r>
            <a:br>
              <a:rPr lang="en-US" dirty="0"/>
            </a:br>
            <a:r>
              <a:rPr lang="en-US" dirty="0"/>
              <a:t>a new mindset</a:t>
            </a:r>
          </a:p>
        </p:txBody>
      </p:sp>
      <p:pic>
        <p:nvPicPr>
          <p:cNvPr id="7170" name="Picture 2" descr="Understanding the Growth Mindset – Academic Skills Center Blog">
            <a:extLst>
              <a:ext uri="{FF2B5EF4-FFF2-40B4-BE49-F238E27FC236}">
                <a16:creationId xmlns:a16="http://schemas.microsoft.com/office/drawing/2014/main" id="{1F79B755-C976-4622-823E-9ADD026DC5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209" y="2171369"/>
            <a:ext cx="7351875" cy="460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Adopting a Proactive Mindset | JVZOO RESEARCH">
            <a:extLst>
              <a:ext uri="{FF2B5EF4-FFF2-40B4-BE49-F238E27FC236}">
                <a16:creationId xmlns:a16="http://schemas.microsoft.com/office/drawing/2014/main" id="{E5F6BB17-C48B-4650-9D2B-A1FE63679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8323" y="153358"/>
            <a:ext cx="3746198" cy="182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769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E0335-8F7B-4CD0-A4BC-FE0B07883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235" y="1007734"/>
            <a:ext cx="10023531" cy="430887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Personal learning framework</a:t>
            </a:r>
            <a:endParaRPr lang="en-US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191159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6" name="Picture 2" descr="Framework - PLP Pathways">
            <a:extLst>
              <a:ext uri="{FF2B5EF4-FFF2-40B4-BE49-F238E27FC236}">
                <a16:creationId xmlns:a16="http://schemas.microsoft.com/office/drawing/2014/main" id="{E90837C4-16F8-439B-897F-9C93F55DE3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4629" y="2430089"/>
            <a:ext cx="7310738" cy="407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33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A6AF4-65CD-4DEF-9164-B6F90913B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8718" y="1020569"/>
            <a:ext cx="10026650" cy="655637"/>
          </a:xfrm>
        </p:spPr>
        <p:txBody>
          <a:bodyPr/>
          <a:lstStyle/>
          <a:p>
            <a:r>
              <a:rPr lang="en-US" dirty="0"/>
              <a:t>Team member identity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AF710C-B8A3-4211-BCBE-E7A1659A7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8718" y="2274857"/>
            <a:ext cx="7078825" cy="4522172"/>
          </a:xfrm>
          <a:prstGeom prst="rect">
            <a:avLst/>
          </a:prstGeom>
        </p:spPr>
      </p:pic>
      <p:pic>
        <p:nvPicPr>
          <p:cNvPr id="6148" name="Picture 4" descr="Identity Defined Security Alliance reaches two dozen member companies as  ForgeRock joins | Biometric Update">
            <a:extLst>
              <a:ext uri="{FF2B5EF4-FFF2-40B4-BE49-F238E27FC236}">
                <a16:creationId xmlns:a16="http://schemas.microsoft.com/office/drawing/2014/main" id="{C0E106D0-0DFB-43A2-A1E2-5A9CA2079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953" y="235306"/>
            <a:ext cx="4009245" cy="189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454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4" name="Picture 4" descr="Digital wellbeing of learners | Jisc">
            <a:extLst>
              <a:ext uri="{FF2B5EF4-FFF2-40B4-BE49-F238E27FC236}">
                <a16:creationId xmlns:a16="http://schemas.microsoft.com/office/drawing/2014/main" id="{01E25783-A2D7-48E9-BA79-6AEB3AE8C8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3"/>
          <a:stretch/>
        </p:blipFill>
        <p:spPr bwMode="auto">
          <a:xfrm>
            <a:off x="-1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066B2-5F31-42BB-A130-6C00A687E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427" y="74813"/>
            <a:ext cx="10020298" cy="802552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My identity as a technology learner</a:t>
            </a:r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463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24" name="Straight Connector 191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25" name="Group 19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5" name="Group 19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98" name="Rectangle 197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CE7AB-E1C5-4D6C-99DB-A0F36EB83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Team Diversity</a:t>
            </a:r>
          </a:p>
        </p:txBody>
      </p:sp>
      <p:sp>
        <p:nvSpPr>
          <p:cNvPr id="9222" name="Content Placeholder 9221">
            <a:extLst>
              <a:ext uri="{FF2B5EF4-FFF2-40B4-BE49-F238E27FC236}">
                <a16:creationId xmlns:a16="http://schemas.microsoft.com/office/drawing/2014/main" id="{D1DC872C-E108-4CD5-A01A-370435F64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531815"/>
            <a:ext cx="4451347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i="1"/>
              <a:t>If we all think and behave in the same manner will this influence creativity?</a:t>
            </a:r>
          </a:p>
        </p:txBody>
      </p:sp>
      <p:cxnSp>
        <p:nvCxnSpPr>
          <p:cNvPr id="199" name="Straight Connector 198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0" name="Picture 4" descr="How Diversity of Thought Makes A Difference – TLNT">
            <a:extLst>
              <a:ext uri="{FF2B5EF4-FFF2-40B4-BE49-F238E27FC236}">
                <a16:creationId xmlns:a16="http://schemas.microsoft.com/office/drawing/2014/main" id="{D73E3AB6-B540-4251-8045-707B33A7B5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13"/>
          <a:stretch/>
        </p:blipFill>
        <p:spPr bwMode="auto">
          <a:xfrm>
            <a:off x="6229412" y="2882987"/>
            <a:ext cx="5421600" cy="339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Diversity of Opinions: Why everyone at your team should have a voice | by  Lucas Fonseca Navarro | Labs OLX Brasil | Medium">
            <a:extLst>
              <a:ext uri="{FF2B5EF4-FFF2-40B4-BE49-F238E27FC236}">
                <a16:creationId xmlns:a16="http://schemas.microsoft.com/office/drawing/2014/main" id="{18055FDA-529F-47B9-95C5-310890E3E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477" y="2882987"/>
            <a:ext cx="5195013" cy="339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267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3AA38A-D6F7-4B8B-BC0D-8CC2F0C47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Benefits of team diversity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B7744-E3AC-44B0-8703-C073E3D684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1469290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859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17229-1B2E-4C68-876C-68E131E30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4602162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 dirty="0"/>
              <a:t>What makes you who you are?</a:t>
            </a:r>
            <a:endParaRPr lang="en-US"/>
          </a:p>
        </p:txBody>
      </p:sp>
      <p:pic>
        <p:nvPicPr>
          <p:cNvPr id="8194" name="Picture 2" descr="C.M. Punk Quote: “Sometimes it's what you don't do that makes you who you  are.” (12 wallpapers) - Quotefancy">
            <a:extLst>
              <a:ext uri="{FF2B5EF4-FFF2-40B4-BE49-F238E27FC236}">
                <a16:creationId xmlns:a16="http://schemas.microsoft.com/office/drawing/2014/main" id="{09907A60-312C-4011-B6E2-E127C8C858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73" b="21886"/>
          <a:stretch/>
        </p:blipFill>
        <p:spPr bwMode="auto">
          <a:xfrm>
            <a:off x="20" y="10"/>
            <a:ext cx="12191977" cy="401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EC78A1F-8615-4F08-A332-CA4CD9FB836D}"/>
              </a:ext>
            </a:extLst>
          </p:cNvPr>
          <p:cNvSpPr txBox="1"/>
          <p:nvPr/>
        </p:nvSpPr>
        <p:spPr>
          <a:xfrm>
            <a:off x="6905249" y="4769142"/>
            <a:ext cx="39187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have you not done?</a:t>
            </a:r>
          </a:p>
          <a:p>
            <a:endParaRPr lang="en-US" dirty="0"/>
          </a:p>
          <a:p>
            <a:r>
              <a:rPr lang="en-US" dirty="0"/>
              <a:t>Should you have done it?</a:t>
            </a:r>
          </a:p>
          <a:p>
            <a:endParaRPr lang="en-US" dirty="0"/>
          </a:p>
          <a:p>
            <a:r>
              <a:rPr lang="en-US" dirty="0"/>
              <a:t>Is this what makes you who you are?</a:t>
            </a:r>
          </a:p>
        </p:txBody>
      </p:sp>
    </p:spTree>
    <p:extLst>
      <p:ext uri="{BB962C8B-B14F-4D97-AF65-F5344CB8AC3E}">
        <p14:creationId xmlns:p14="http://schemas.microsoft.com/office/powerpoint/2010/main" val="2232777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A0D2-6849-49A2-B835-9A65E02AB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Morals within Society – Value Judgements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B14D89-C466-439E-8D98-89CB9DC21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3950" y="2159519"/>
            <a:ext cx="9982200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1E2926-CB16-4EF7-B8AB-13ADAD655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662" y="4560887"/>
            <a:ext cx="7934325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697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9E6A1-8880-49F9-97B5-88898FC21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Beliefs vs Values</a:t>
            </a:r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AD52C5F-F278-4082-B0E5-5FDE4B8E2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7298C469-E2D0-427B-A4FB-B4A00094C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527" y="4016374"/>
            <a:ext cx="10105297" cy="2298955"/>
          </a:xfrm>
          <a:prstGeom prst="rect">
            <a:avLst/>
          </a:prstGeom>
        </p:spPr>
      </p:pic>
      <p:pic>
        <p:nvPicPr>
          <p:cNvPr id="2050" name="Picture 2" descr="Values Beliefs Stock Illustrations – 423 Values Beliefs Stock  Illustrations, Vectors &amp; Clipart - Dreamstime">
            <a:extLst>
              <a:ext uri="{FF2B5EF4-FFF2-40B4-BE49-F238E27FC236}">
                <a16:creationId xmlns:a16="http://schemas.microsoft.com/office/drawing/2014/main" id="{9FDD0CF2-D947-4DD5-B2E1-C74103938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120" y="700840"/>
            <a:ext cx="2759863" cy="203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565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1BCF8-5FB3-443C-9C14-7A158C553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Behavioral Process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46973-2E49-403D-B827-D6130A8DF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/>
          </a:bodyPr>
          <a:lstStyle/>
          <a:p>
            <a:r>
              <a:rPr lang="en-US" dirty="0"/>
              <a:t>Consider the external factors which impact behaviors and list what are relevant for you and your sector.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1026" name="Picture 2" descr="Personal beliefs, values, attitudes and behaviour | IAA">
            <a:extLst>
              <a:ext uri="{FF2B5EF4-FFF2-40B4-BE49-F238E27FC236}">
                <a16:creationId xmlns:a16="http://schemas.microsoft.com/office/drawing/2014/main" id="{A84DE5E7-B61F-498A-B5B1-49C5D7EF5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3722" y="339546"/>
            <a:ext cx="6242180" cy="617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542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BF063-68CE-4749-9345-E857FF14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Ethics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46D397-6E9D-4C10-A6E6-F6E41DF0B0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99256" y="1790700"/>
            <a:ext cx="7587138" cy="39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562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297B8-9858-40D3-B829-E752CCDB1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795" y="1079500"/>
            <a:ext cx="4449086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Business ethics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1D66D4C-8DF4-40B9-88B1-235E662F7A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000" y="599127"/>
            <a:ext cx="4996800" cy="26358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EC26F4-41B7-4FAC-96AF-687C3AFCF9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0" y="3641832"/>
            <a:ext cx="4996800" cy="2598336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Ethics in the Business World">
            <a:extLst>
              <a:ext uri="{FF2B5EF4-FFF2-40B4-BE49-F238E27FC236}">
                <a16:creationId xmlns:a16="http://schemas.microsoft.com/office/drawing/2014/main" id="{269140FB-4321-41F7-BD3E-96CEBA988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588" y="3896135"/>
            <a:ext cx="3593743" cy="275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7071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92BD5-F346-4325-A17A-8B038308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First impressions – Your Sector</a:t>
            </a:r>
            <a:br>
              <a:rPr lang="en-US" dirty="0"/>
            </a:br>
            <a:r>
              <a:rPr lang="en-US" dirty="0"/>
              <a:t>linked to beliefs and values</a:t>
            </a:r>
          </a:p>
        </p:txBody>
      </p:sp>
      <p:pic>
        <p:nvPicPr>
          <p:cNvPr id="4098" name="Picture 2" descr="7 Memorable Job Candidates You Might Recognise">
            <a:extLst>
              <a:ext uri="{FF2B5EF4-FFF2-40B4-BE49-F238E27FC236}">
                <a16:creationId xmlns:a16="http://schemas.microsoft.com/office/drawing/2014/main" id="{C3850707-E01F-4424-B996-DFD937B39B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75" y="2733594"/>
            <a:ext cx="3712464" cy="262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nterview Questions to Ask Every Customer Service Candidate">
            <a:extLst>
              <a:ext uri="{FF2B5EF4-FFF2-40B4-BE49-F238E27FC236}">
                <a16:creationId xmlns:a16="http://schemas.microsoft.com/office/drawing/2014/main" id="{E7F72F18-2A7B-40E4-956A-F6AF50980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606" y="2784911"/>
            <a:ext cx="3552936" cy="257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4 Questions Candidates Should Ask During a Job Interview │ U.S. Veterans  Magazine">
            <a:extLst>
              <a:ext uri="{FF2B5EF4-FFF2-40B4-BE49-F238E27FC236}">
                <a16:creationId xmlns:a16="http://schemas.microsoft.com/office/drawing/2014/main" id="{67F15AEF-CD39-45BF-9AE4-422B621989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197" y="2473551"/>
            <a:ext cx="3788717" cy="327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688ACC-A0EC-425E-9A73-C42C5DB9BA94}"/>
              </a:ext>
            </a:extLst>
          </p:cNvPr>
          <p:cNvSpPr txBox="1"/>
          <p:nvPr/>
        </p:nvSpPr>
        <p:spPr>
          <a:xfrm>
            <a:off x="2526203" y="6106626"/>
            <a:ext cx="7288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Have beliefs and values changed over time? What's acceptable now?</a:t>
            </a:r>
          </a:p>
        </p:txBody>
      </p:sp>
    </p:spTree>
    <p:extLst>
      <p:ext uri="{BB962C8B-B14F-4D97-AF65-F5344CB8AC3E}">
        <p14:creationId xmlns:p14="http://schemas.microsoft.com/office/powerpoint/2010/main" val="770954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B247D771-80E8-483C-AA35-919971E2D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C455D0-75EA-48F7-A664-563865474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5143" y="1125847"/>
            <a:ext cx="5288389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Conflict –</a:t>
            </a:r>
            <a:br>
              <a:rPr lang="en-US" dirty="0"/>
            </a:br>
            <a:r>
              <a:rPr lang="en-US" dirty="0"/>
              <a:t> Beliefs and Values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124" name="Picture 4" descr="Interview questions for leaders | Virtual Coaching Partners">
            <a:extLst>
              <a:ext uri="{FF2B5EF4-FFF2-40B4-BE49-F238E27FC236}">
                <a16:creationId xmlns:a16="http://schemas.microsoft.com/office/drawing/2014/main" id="{DBE7F327-0DE6-4381-9BE2-03A4CE986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4979" y="337079"/>
            <a:ext cx="3107464" cy="174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C628F5-D883-4666-A574-F1CC944CDE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96256" y="4283951"/>
            <a:ext cx="4864842" cy="1860801"/>
          </a:xfrm>
          <a:prstGeom prst="rect">
            <a:avLst/>
          </a:prstGeom>
        </p:spPr>
      </p:pic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onflict management interview questions template | Workable">
            <a:extLst>
              <a:ext uri="{FF2B5EF4-FFF2-40B4-BE49-F238E27FC236}">
                <a16:creationId xmlns:a16="http://schemas.microsoft.com/office/drawing/2014/main" id="{521ED6F3-E056-4BC8-B76D-7DE53372A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7403" y="2556575"/>
            <a:ext cx="4442400" cy="158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onsultant interviews - Role and purpose of the Advisory Appointment  Committee AAC - the consultant interview panel">
            <a:extLst>
              <a:ext uri="{FF2B5EF4-FFF2-40B4-BE49-F238E27FC236}">
                <a16:creationId xmlns:a16="http://schemas.microsoft.com/office/drawing/2014/main" id="{2DF179E7-9970-4976-8CE6-A157EF605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979" y="4563590"/>
            <a:ext cx="3107463" cy="206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452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6565F1-2248-4BD3-9E16-B3C241453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795" y="1079500"/>
            <a:ext cx="4449086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What is communication 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2497307-8C91-45A8-A07C-6D9537426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23" y="540033"/>
            <a:ext cx="4570954" cy="2754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0DD2B8-8A20-4C9D-82FE-DBE3911772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292" y="3935902"/>
            <a:ext cx="5767531" cy="2194307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21FD5937-2A20-4DED-814A-8354C874F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114" y="4103298"/>
            <a:ext cx="52387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000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868E8-E5E5-4FA2-BCB8-9BC91FF7A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 dirty="0"/>
              <a:t>Effective communication 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FD7373BA-7FC2-49C2-9DF2-F4FABEA6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43212"/>
            <a:ext cx="12192000" cy="4014787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E4E14D-0D88-401F-AA2D-A1A3F28F7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55" y="3856560"/>
            <a:ext cx="5421600" cy="2029642"/>
          </a:xfrm>
          <a:prstGeom prst="rect">
            <a:avLst/>
          </a:prstGeom>
        </p:spPr>
      </p:pic>
      <p:pic>
        <p:nvPicPr>
          <p:cNvPr id="7170" name="Picture 2" descr="What is Effective Communication? Definition, Characterstics, Skills,  Significance, Barriers - The Investors Book">
            <a:extLst>
              <a:ext uri="{FF2B5EF4-FFF2-40B4-BE49-F238E27FC236}">
                <a16:creationId xmlns:a16="http://schemas.microsoft.com/office/drawing/2014/main" id="{84EC8694-691B-4679-9DC9-406B85A22D7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9895" y="3427433"/>
            <a:ext cx="4620633" cy="288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Virgin Australia airport worker Bethany Stagg stuns passengers with  pitch-perfect rendition of 'Have Yourself a Merry Little Christmas' |  London Evening Standard">
            <a:extLst>
              <a:ext uri="{FF2B5EF4-FFF2-40B4-BE49-F238E27FC236}">
                <a16:creationId xmlns:a16="http://schemas.microsoft.com/office/drawing/2014/main" id="{9072BFD8-4797-479B-B6A0-D83F66DBE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727" y="280455"/>
            <a:ext cx="3421449" cy="2282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219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E8E73-3DFA-412C-804B-B9ACDBDD7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US" sz="2200" dirty="0"/>
              <a:t>Barriers to effective communication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 descr="Why cruise ship communication systems can't be ignored">
            <a:extLst>
              <a:ext uri="{FF2B5EF4-FFF2-40B4-BE49-F238E27FC236}">
                <a16:creationId xmlns:a16="http://schemas.microsoft.com/office/drawing/2014/main" id="{14A3C315-20F5-4229-959F-6293B558AD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62" r="1" b="1"/>
          <a:stretch/>
        </p:blipFill>
        <p:spPr bwMode="auto">
          <a:xfrm>
            <a:off x="6093600" y="3427200"/>
            <a:ext cx="6098400" cy="34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882297-375F-4256-B8EF-56759729AE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8"/>
          <a:stretch/>
        </p:blipFill>
        <p:spPr>
          <a:xfrm>
            <a:off x="20" y="3427200"/>
            <a:ext cx="6098380" cy="3430800"/>
          </a:xfrm>
          <a:prstGeom prst="rect">
            <a:avLst/>
          </a:prstGeom>
        </p:spPr>
      </p:pic>
      <p:pic>
        <p:nvPicPr>
          <p:cNvPr id="8196" name="Picture 4" descr="Six Barriers To Effective Communication - Identify &amp; Overcome Barriers To  Communication">
            <a:extLst>
              <a:ext uri="{FF2B5EF4-FFF2-40B4-BE49-F238E27FC236}">
                <a16:creationId xmlns:a16="http://schemas.microsoft.com/office/drawing/2014/main" id="{6C09615E-D409-4E97-9CAE-277295363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193" y="591790"/>
            <a:ext cx="3109621" cy="207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1997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931D3-8CC7-4C75-8DB9-35C7D7345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 dirty="0"/>
              <a:t>Active / Effective listening</a:t>
            </a:r>
            <a:endParaRPr lang="en-US"/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FD7373BA-7FC2-49C2-9DF2-F4FABEA6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43212"/>
            <a:ext cx="12192000" cy="4014787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9218" name="Picture 2" descr="Use 6 Active Listening Skills to Coach Others | CCL">
            <a:extLst>
              <a:ext uri="{FF2B5EF4-FFF2-40B4-BE49-F238E27FC236}">
                <a16:creationId xmlns:a16="http://schemas.microsoft.com/office/drawing/2014/main" id="{370DAF7D-9BC5-41B2-9007-7B42594CEA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339" y="3455772"/>
            <a:ext cx="5421600" cy="283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Active Listening: Key to Effective Communication | TechTello">
            <a:extLst>
              <a:ext uri="{FF2B5EF4-FFF2-40B4-BE49-F238E27FC236}">
                <a16:creationId xmlns:a16="http://schemas.microsoft.com/office/drawing/2014/main" id="{7C866FAC-4D83-437C-92FA-F7A4D64EC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9412" y="3448211"/>
            <a:ext cx="5421600" cy="284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ustomer Care | IHG">
            <a:extLst>
              <a:ext uri="{FF2B5EF4-FFF2-40B4-BE49-F238E27FC236}">
                <a16:creationId xmlns:a16="http://schemas.microsoft.com/office/drawing/2014/main" id="{CCD660E8-1A18-465F-AFCD-4DCFEECB1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074" y="719138"/>
            <a:ext cx="374332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24397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D8355-8816-4C8F-A6D8-1D49792A1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/>
              <a:t>Effective speaking (record yourself)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D639E-F80C-4357-8332-525CC5490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54" y="3042843"/>
            <a:ext cx="3884962" cy="3009899"/>
          </a:xfrm>
        </p:spPr>
        <p:txBody>
          <a:bodyPr>
            <a:normAutofit/>
          </a:bodyPr>
          <a:lstStyle/>
          <a:p>
            <a:r>
              <a:rPr lang="en-US" dirty="0"/>
              <a:t>Self Assessment – consider the following: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A32972-AFCF-4CD2-9E3B-595200BBA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7200" y="1677594"/>
            <a:ext cx="6113812" cy="350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277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372C1-C304-4732-BF7E-BE9170209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2"/>
                </a:solidFill>
              </a:rPr>
              <a:t>Essential elements of teams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FE503C-BB3A-4DD4-99E5-C67D36F42C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2739" y="1868487"/>
            <a:ext cx="6393035" cy="3978275"/>
          </a:xfrm>
          <a:prstGeom prst="rect">
            <a:avLst/>
          </a:prstGeom>
        </p:spPr>
      </p:pic>
      <p:pic>
        <p:nvPicPr>
          <p:cNvPr id="10244" name="Picture 4" descr="Robyn Benincasa Keynote Speeches | Building World Class Teams">
            <a:extLst>
              <a:ext uri="{FF2B5EF4-FFF2-40B4-BE49-F238E27FC236}">
                <a16:creationId xmlns:a16="http://schemas.microsoft.com/office/drawing/2014/main" id="{D49B6D7D-0110-4A4C-B82E-D725323C31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056" y="2409339"/>
            <a:ext cx="2314575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344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465CE-CC9F-4781-8BBF-9B7D13CBD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Managing emotions – Change your state</a:t>
            </a:r>
          </a:p>
        </p:txBody>
      </p:sp>
      <p:pic>
        <p:nvPicPr>
          <p:cNvPr id="11266" name="Picture 2" descr="Managing your emotions new">
            <a:extLst>
              <a:ext uri="{FF2B5EF4-FFF2-40B4-BE49-F238E27FC236}">
                <a16:creationId xmlns:a16="http://schemas.microsoft.com/office/drawing/2014/main" id="{0E29C377-CE55-4D12-B7AA-C5E56F5D782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730" y="2070100"/>
            <a:ext cx="6076950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5133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29A76-D16C-4197-9CE6-1F9132C22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empathy</a:t>
            </a:r>
          </a:p>
        </p:txBody>
      </p:sp>
      <p:pic>
        <p:nvPicPr>
          <p:cNvPr id="12290" name="Picture 2" descr="Getting to the Heart of Good UX: Why Empathy is Key for Engineers">
            <a:extLst>
              <a:ext uri="{FF2B5EF4-FFF2-40B4-BE49-F238E27FC236}">
                <a16:creationId xmlns:a16="http://schemas.microsoft.com/office/drawing/2014/main" id="{7D68EC23-B1E4-44F9-9A22-24DB3E7DB9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784" y="2202276"/>
            <a:ext cx="7154081" cy="397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9209AA-13CE-45FE-9F69-CE72FD6CA6F5}"/>
              </a:ext>
            </a:extLst>
          </p:cNvPr>
          <p:cNvSpPr txBox="1"/>
          <p:nvPr/>
        </p:nvSpPr>
        <p:spPr>
          <a:xfrm>
            <a:off x="6951306" y="743545"/>
            <a:ext cx="4784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i="1" dirty="0"/>
              <a:t>The ability to share someone else's feelings</a:t>
            </a:r>
          </a:p>
          <a:p>
            <a:pPr algn="ctr"/>
            <a:r>
              <a:rPr lang="en-US" i="1" dirty="0"/>
              <a:t> or experiences by imagining what it would</a:t>
            </a:r>
          </a:p>
          <a:p>
            <a:pPr algn="ctr"/>
            <a:r>
              <a:rPr lang="en-US" i="1" dirty="0"/>
              <a:t> be like to be in that person's situation </a:t>
            </a:r>
          </a:p>
        </p:txBody>
      </p:sp>
    </p:spTree>
    <p:extLst>
      <p:ext uri="{BB962C8B-B14F-4D97-AF65-F5344CB8AC3E}">
        <p14:creationId xmlns:p14="http://schemas.microsoft.com/office/powerpoint/2010/main" val="33531736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5FAE-1265-4583-AC5B-B3A9F9B8D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571" y="1112043"/>
            <a:ext cx="3697773" cy="655637"/>
          </a:xfrm>
        </p:spPr>
        <p:txBody>
          <a:bodyPr/>
          <a:lstStyle/>
          <a:p>
            <a:r>
              <a:rPr lang="en-US" dirty="0"/>
              <a:t>Building trust</a:t>
            </a:r>
          </a:p>
        </p:txBody>
      </p:sp>
      <p:pic>
        <p:nvPicPr>
          <p:cNvPr id="13314" name="Picture 2" descr="Building Trust on a Remote Team">
            <a:extLst>
              <a:ext uri="{FF2B5EF4-FFF2-40B4-BE49-F238E27FC236}">
                <a16:creationId xmlns:a16="http://schemas.microsoft.com/office/drawing/2014/main" id="{5C065216-3B0B-40D5-823D-94BDDDD2EF3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868" y="1439862"/>
            <a:ext cx="4574838" cy="397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ow to Build Trust and Enhance Your Influence with Content Marketing -  Copyblogger">
            <a:extLst>
              <a:ext uri="{FF2B5EF4-FFF2-40B4-BE49-F238E27FC236}">
                <a16:creationId xmlns:a16="http://schemas.microsoft.com/office/drawing/2014/main" id="{B0AE5331-2C04-4357-B4B2-BD5896753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45" y="2322513"/>
            <a:ext cx="6094427" cy="307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9261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F1169-A774-4602-A34B-F1AEE62BF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235" y="1007734"/>
            <a:ext cx="10023531" cy="430887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500"/>
              <a:t>Emotional intelligence – Managing your emotions in a positive way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191159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38" name="Picture 2" descr="Encouraging Employbility Series- Emotional Intelligence |">
            <a:extLst>
              <a:ext uri="{FF2B5EF4-FFF2-40B4-BE49-F238E27FC236}">
                <a16:creationId xmlns:a16="http://schemas.microsoft.com/office/drawing/2014/main" id="{B4CC0050-06AC-41F0-BB08-3C1B1BB471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7845" y="2446355"/>
            <a:ext cx="6812444" cy="376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99094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66432-430A-4D7E-9DBD-D02FA2FD8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Controlling emotions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FEAF89-1E76-489E-A60B-8CDC10267D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3789" y="2538381"/>
            <a:ext cx="6446342" cy="39782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BE5A36-21A5-4C20-85BE-D16F54F76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088" y="341344"/>
            <a:ext cx="3333750" cy="179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6483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64345-0FE8-4399-8BBE-6BAAEAC74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531814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 dirty="0"/>
              <a:t>Team dynamics</a:t>
            </a:r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C7DD30-241D-418E-9BFB-527166B2F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4085" y="2843214"/>
            <a:ext cx="4856108" cy="3472117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C0952863-5AF7-4EBC-9D64-425017DA0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8491" y="2841329"/>
            <a:ext cx="4123442" cy="3474000"/>
          </a:xfrm>
          <a:prstGeom prst="rect">
            <a:avLst/>
          </a:prstGeom>
        </p:spPr>
      </p:pic>
      <p:pic>
        <p:nvPicPr>
          <p:cNvPr id="16386" name="Picture 2" descr="How to establish good team dynamics">
            <a:extLst>
              <a:ext uri="{FF2B5EF4-FFF2-40B4-BE49-F238E27FC236}">
                <a16:creationId xmlns:a16="http://schemas.microsoft.com/office/drawing/2014/main" id="{3821FEE3-586F-42B5-82E4-C6DEBFB67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888" y="768202"/>
            <a:ext cx="349567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93289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74576-06EE-48DD-AEE8-067A7C356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050" y="1079500"/>
            <a:ext cx="3884962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sz="2600" dirty="0"/>
              <a:t>Organizational Change </a:t>
            </a:r>
          </a:p>
        </p:txBody>
      </p:sp>
      <p:pic>
        <p:nvPicPr>
          <p:cNvPr id="15362" name="Picture 2" descr="Organizational Control and Change">
            <a:extLst>
              <a:ext uri="{FF2B5EF4-FFF2-40B4-BE49-F238E27FC236}">
                <a16:creationId xmlns:a16="http://schemas.microsoft.com/office/drawing/2014/main" id="{8053A537-B419-4464-B74C-C1EBC0504E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4" r="5295"/>
          <a:stretch/>
        </p:blipFill>
        <p:spPr bwMode="auto">
          <a:xfrm>
            <a:off x="540988" y="540000"/>
            <a:ext cx="6671025" cy="5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BDCAD78-4A83-4A85-853D-8809BFDB03E0}"/>
              </a:ext>
            </a:extLst>
          </p:cNvPr>
          <p:cNvSpPr txBox="1"/>
          <p:nvPr/>
        </p:nvSpPr>
        <p:spPr>
          <a:xfrm>
            <a:off x="8330422" y="4021094"/>
            <a:ext cx="2980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+mj-lt"/>
              </a:rPr>
              <a:t>Change is constant</a:t>
            </a:r>
          </a:p>
        </p:txBody>
      </p:sp>
    </p:spTree>
    <p:extLst>
      <p:ext uri="{BB962C8B-B14F-4D97-AF65-F5344CB8AC3E}">
        <p14:creationId xmlns:p14="http://schemas.microsoft.com/office/powerpoint/2010/main" val="826452690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DarkSeedLeftStep">
      <a:dk1>
        <a:srgbClr val="000000"/>
      </a:dk1>
      <a:lt1>
        <a:srgbClr val="FFFFFF"/>
      </a:lt1>
      <a:dk2>
        <a:srgbClr val="1B2C2F"/>
      </a:dk2>
      <a:lt2>
        <a:srgbClr val="F1F3F0"/>
      </a:lt2>
      <a:accent1>
        <a:srgbClr val="974DC3"/>
      </a:accent1>
      <a:accent2>
        <a:srgbClr val="5C44B5"/>
      </a:accent2>
      <a:accent3>
        <a:srgbClr val="4D65C3"/>
      </a:accent3>
      <a:accent4>
        <a:srgbClr val="3B85B1"/>
      </a:accent4>
      <a:accent5>
        <a:srgbClr val="4BBEB9"/>
      </a:accent5>
      <a:accent6>
        <a:srgbClr val="3BB17B"/>
      </a:accent6>
      <a:hlink>
        <a:srgbClr val="3798A6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331</Words>
  <Application>Microsoft Office PowerPoint</Application>
  <PresentationFormat>Widescreen</PresentationFormat>
  <Paragraphs>78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Avenir Next LT Pro Light</vt:lpstr>
      <vt:lpstr>Rockwell Nova Light</vt:lpstr>
      <vt:lpstr>Wingdings</vt:lpstr>
      <vt:lpstr>LeafVTI</vt:lpstr>
      <vt:lpstr>Learning in Digital Era</vt:lpstr>
      <vt:lpstr>Becoming a Team Player</vt:lpstr>
      <vt:lpstr>Success is a Team Game</vt:lpstr>
      <vt:lpstr>Marriott International     Executive Leadership  /     Board of directors</vt:lpstr>
      <vt:lpstr>Identity</vt:lpstr>
      <vt:lpstr>Sense of place</vt:lpstr>
      <vt:lpstr>Consequences for the team</vt:lpstr>
      <vt:lpstr>Teams within Teams –  A sense of place</vt:lpstr>
      <vt:lpstr>Adopting  a new mindset</vt:lpstr>
      <vt:lpstr>Personal learning framework</vt:lpstr>
      <vt:lpstr>Team member identity </vt:lpstr>
      <vt:lpstr>My identity as a technology learner</vt:lpstr>
      <vt:lpstr>Team Diversity</vt:lpstr>
      <vt:lpstr>Benefits of team diversity</vt:lpstr>
      <vt:lpstr>What makes you who you are?</vt:lpstr>
      <vt:lpstr>Morals within Society – Value Judgements</vt:lpstr>
      <vt:lpstr>Beliefs vs Values</vt:lpstr>
      <vt:lpstr>Behavioral Process</vt:lpstr>
      <vt:lpstr>What is Ethics</vt:lpstr>
      <vt:lpstr>Business ethics</vt:lpstr>
      <vt:lpstr>First impressions – Your Sector linked to beliefs and values</vt:lpstr>
      <vt:lpstr>Conflict –  Beliefs and Values</vt:lpstr>
      <vt:lpstr>What is communication </vt:lpstr>
      <vt:lpstr>Effective communication </vt:lpstr>
      <vt:lpstr>Barriers to effective communication </vt:lpstr>
      <vt:lpstr>Active / Effective listening</vt:lpstr>
      <vt:lpstr>Effective speaking (record yourself) </vt:lpstr>
      <vt:lpstr>Essential elements of teams</vt:lpstr>
      <vt:lpstr>Managing emotions – Change your state</vt:lpstr>
      <vt:lpstr>The role of empathy</vt:lpstr>
      <vt:lpstr>Building trust</vt:lpstr>
      <vt:lpstr>Emotional intelligence – Managing your emotions in a positive way</vt:lpstr>
      <vt:lpstr>Controlling emotions </vt:lpstr>
      <vt:lpstr>Team dynamics</vt:lpstr>
      <vt:lpstr>Organizational Change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Andrew Thomas</dc:creator>
  <cp:lastModifiedBy>Andrew Thomas</cp:lastModifiedBy>
  <cp:revision>2</cp:revision>
  <dcterms:created xsi:type="dcterms:W3CDTF">2020-11-02T21:48:16Z</dcterms:created>
  <dcterms:modified xsi:type="dcterms:W3CDTF">2022-10-20T14:22:22Z</dcterms:modified>
</cp:coreProperties>
</file>