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2" r:id="rId4"/>
  </p:sldMasterIdLst>
  <p:sldIdLst>
    <p:sldId id="257" r:id="rId5"/>
    <p:sldId id="266" r:id="rId6"/>
    <p:sldId id="267" r:id="rId7"/>
    <p:sldId id="258" r:id="rId8"/>
    <p:sldId id="259" r:id="rId9"/>
    <p:sldId id="260" r:id="rId10"/>
    <p:sldId id="261" r:id="rId11"/>
    <p:sldId id="262" r:id="rId12"/>
    <p:sldId id="263"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5" autoAdjust="0"/>
    <p:restoredTop sz="94660"/>
  </p:normalViewPr>
  <p:slideViewPr>
    <p:cSldViewPr snapToGrid="0">
      <p:cViewPr varScale="1">
        <p:scale>
          <a:sx n="72" d="100"/>
          <a:sy n="72" d="100"/>
        </p:scale>
        <p:origin x="63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1/23/2020</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1/23/2020</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1/23/2020</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1/23/2020</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1/23/2020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1/23/2020</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1/23/2020</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6D7A0BC-0046-4CAA-8E7F-DCAFE511E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132522" y="1010047"/>
            <a:ext cx="11953461" cy="2568039"/>
          </a:xfrm>
        </p:spPr>
        <p:txBody>
          <a:bodyPr>
            <a:normAutofit/>
          </a:bodyPr>
          <a:lstStyle/>
          <a:p>
            <a:r>
              <a:rPr lang="en-US" b="1" u="sng" dirty="0">
                <a:solidFill>
                  <a:schemeClr val="tx1"/>
                </a:solidFill>
                <a:effectLst>
                  <a:outerShdw blurRad="38100" dist="38100" dir="2700000" algn="tl">
                    <a:srgbClr val="000000">
                      <a:alpha val="43137"/>
                    </a:srgbClr>
                  </a:outerShdw>
                </a:effectLst>
              </a:rPr>
              <a:t>Workforce Development</a:t>
            </a:r>
            <a:br>
              <a:rPr lang="en-US" b="1" dirty="0">
                <a:solidFill>
                  <a:schemeClr val="tx1"/>
                </a:solidFill>
                <a:effectLst>
                  <a:outerShdw blurRad="38100" dist="38100" dir="2700000" algn="tl">
                    <a:srgbClr val="000000">
                      <a:alpha val="43137"/>
                    </a:srgbClr>
                  </a:outerShdw>
                </a:effectLst>
              </a:rPr>
            </a:br>
            <a:br>
              <a:rPr lang="en-US" b="1" dirty="0">
                <a:solidFill>
                  <a:schemeClr val="tx1"/>
                </a:solidFill>
                <a:effectLst>
                  <a:outerShdw blurRad="38100" dist="38100" dir="2700000" algn="tl">
                    <a:srgbClr val="000000">
                      <a:alpha val="43137"/>
                    </a:srgbClr>
                  </a:outerShdw>
                </a:effectLst>
              </a:rPr>
            </a:br>
            <a:r>
              <a:rPr lang="en-US" b="1" u="sng" dirty="0">
                <a:solidFill>
                  <a:schemeClr val="tx1"/>
                </a:solidFill>
                <a:effectLst>
                  <a:outerShdw blurRad="38100" dist="38100" dir="2700000" algn="tl">
                    <a:srgbClr val="000000">
                      <a:alpha val="43137"/>
                    </a:srgbClr>
                  </a:outerShdw>
                </a:effectLst>
              </a:rPr>
              <a:t>Whole school development in the understanding of and strategies for effective differentiation</a:t>
            </a:r>
          </a:p>
        </p:txBody>
      </p:sp>
      <p:sp>
        <p:nvSpPr>
          <p:cNvPr id="20" name="Rectangle 19">
            <a:extLst>
              <a:ext uri="{FF2B5EF4-FFF2-40B4-BE49-F238E27FC236}">
                <a16:creationId xmlns:a16="http://schemas.microsoft.com/office/drawing/2014/main" id="{E7C6334F-6411-41EC-AD7D-179EDD8B5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E6B02CEE-3AF8-4349-9B3E-8970E6DF6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AAA01CF0-3FB5-44EB-B7DE-F2E86374C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6" name="Picture 5" descr="A close up of a logo&#10;&#10;Description automatically generated">
            <a:extLst>
              <a:ext uri="{FF2B5EF4-FFF2-40B4-BE49-F238E27FC236}">
                <a16:creationId xmlns:a16="http://schemas.microsoft.com/office/drawing/2014/main" id="{F1A8C364-94D4-4630-BAD0-78722F347055}"/>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4147931"/>
            <a:ext cx="12191999" cy="2710070"/>
          </a:xfrm>
          <a:prstGeom prst="rect">
            <a:avLst/>
          </a:prstGeom>
        </p:spPr>
      </p:pic>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139148" y="742122"/>
            <a:ext cx="11913704" cy="2809461"/>
          </a:xfrm>
        </p:spPr>
        <p:txBody>
          <a:bodyPr>
            <a:normAutofit/>
          </a:bodyPr>
          <a:lstStyle/>
          <a:p>
            <a:r>
              <a:rPr lang="en-US" b="1" u="sng" dirty="0">
                <a:solidFill>
                  <a:schemeClr val="tx1"/>
                </a:solidFill>
                <a:latin typeface="Arial" panose="020B0604020202020204" pitchFamily="34" charset="0"/>
                <a:cs typeface="Arial" panose="020B0604020202020204" pitchFamily="34" charset="0"/>
              </a:rPr>
              <a:t>Why do we need to develop differentiation?</a:t>
            </a:r>
            <a:br>
              <a:rPr lang="en-US" b="1" u="sng" dirty="0">
                <a:solidFill>
                  <a:schemeClr val="tx1"/>
                </a:solidFill>
                <a:latin typeface="Arial" panose="020B0604020202020204" pitchFamily="34" charset="0"/>
                <a:cs typeface="Arial" panose="020B0604020202020204" pitchFamily="34" charset="0"/>
              </a:rPr>
            </a:br>
            <a:br>
              <a:rPr lang="en-US" b="1" u="sng" dirty="0">
                <a:solidFill>
                  <a:schemeClr val="tx1"/>
                </a:solidFill>
                <a:latin typeface="Arial" panose="020B0604020202020204" pitchFamily="34" charset="0"/>
                <a:cs typeface="Arial" panose="020B0604020202020204" pitchFamily="34" charset="0"/>
              </a:rPr>
            </a:br>
            <a:r>
              <a:rPr lang="en-US" b="1" dirty="0">
                <a:solidFill>
                  <a:schemeClr val="tx1"/>
                </a:solidFill>
                <a:latin typeface="Arial" panose="020B0604020202020204" pitchFamily="34" charset="0"/>
                <a:cs typeface="Arial" panose="020B0604020202020204" pitchFamily="34" charset="0"/>
              </a:rPr>
              <a:t>‘</a:t>
            </a:r>
            <a:r>
              <a:rPr lang="en-GB" b="1" i="1" dirty="0">
                <a:solidFill>
                  <a:schemeClr val="tx1"/>
                </a:solidFill>
                <a:latin typeface="Arial" panose="020B0604020202020204" pitchFamily="34" charset="0"/>
                <a:cs typeface="Arial" panose="020B0604020202020204" pitchFamily="34" charset="0"/>
              </a:rPr>
              <a:t>Pupils with SEN made up </a:t>
            </a:r>
            <a:r>
              <a:rPr lang="en-GB" b="1" i="1" dirty="0">
                <a:solidFill>
                  <a:schemeClr val="tx1"/>
                </a:solidFill>
                <a:highlight>
                  <a:srgbClr val="FFFF00"/>
                </a:highlight>
                <a:latin typeface="Arial" panose="020B0604020202020204" pitchFamily="34" charset="0"/>
                <a:cs typeface="Arial" panose="020B0604020202020204" pitchFamily="34" charset="0"/>
              </a:rPr>
              <a:t>60%</a:t>
            </a:r>
            <a:r>
              <a:rPr lang="en-GB" b="1" i="1" dirty="0">
                <a:solidFill>
                  <a:schemeClr val="tx1"/>
                </a:solidFill>
                <a:latin typeface="Arial" panose="020B0604020202020204" pitchFamily="34" charset="0"/>
                <a:cs typeface="Arial" panose="020B0604020202020204" pitchFamily="34" charset="0"/>
              </a:rPr>
              <a:t> of all permanent exclusions from maintained schools in Wales – </a:t>
            </a:r>
            <a:r>
              <a:rPr lang="en-GB" b="1" i="1" dirty="0">
                <a:solidFill>
                  <a:schemeClr val="tx1"/>
                </a:solidFill>
                <a:highlight>
                  <a:srgbClr val="FFFF00"/>
                </a:highlight>
                <a:latin typeface="Arial" panose="020B0604020202020204" pitchFamily="34" charset="0"/>
                <a:cs typeface="Arial" panose="020B0604020202020204" pitchFamily="34" charset="0"/>
              </a:rPr>
              <a:t>99 out of 165 </a:t>
            </a:r>
            <a:r>
              <a:rPr lang="en-GB" b="1" i="1" dirty="0">
                <a:solidFill>
                  <a:schemeClr val="tx1"/>
                </a:solidFill>
                <a:latin typeface="Arial" panose="020B0604020202020204" pitchFamily="34" charset="0"/>
                <a:cs typeface="Arial" panose="020B0604020202020204" pitchFamily="34" charset="0"/>
              </a:rPr>
              <a:t>– despite only making up 23% of the school population’ (Welsh Conservatives, 2019)</a:t>
            </a:r>
            <a:endParaRPr lang="en-US" b="1" dirty="0">
              <a:solidFill>
                <a:schemeClr val="tx1"/>
              </a:solidFill>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D2F458CD-86C7-4045-8AAF-B3FEABEB251A}"/>
              </a:ext>
            </a:extLst>
          </p:cNvPr>
          <p:cNvSpPr/>
          <p:nvPr/>
        </p:nvSpPr>
        <p:spPr>
          <a:xfrm>
            <a:off x="288235" y="4435808"/>
            <a:ext cx="11615530" cy="954107"/>
          </a:xfrm>
          <a:prstGeom prst="rect">
            <a:avLst/>
          </a:prstGeom>
          <a:solidFill>
            <a:schemeClr val="accent2">
              <a:lumMod val="20000"/>
              <a:lumOff val="80000"/>
            </a:schemeClr>
          </a:solidFill>
          <a:ln>
            <a:solidFill>
              <a:schemeClr val="tx2">
                <a:lumMod val="60000"/>
                <a:lumOff val="40000"/>
              </a:schemeClr>
            </a:solidFill>
          </a:ln>
        </p:spPr>
        <p:txBody>
          <a:bodyPr wrap="square">
            <a:spAutoFit/>
          </a:bodyPr>
          <a:lstStyle/>
          <a:p>
            <a:r>
              <a:rPr lang="en-US" sz="2800" dirty="0">
                <a:solidFill>
                  <a:prstClr val="black"/>
                </a:solidFill>
                <a:latin typeface="Arial" panose="020B0604020202020204" pitchFamily="34" charset="0"/>
                <a:ea typeface="+mj-ea"/>
                <a:cs typeface="Arial" panose="020B0604020202020204" pitchFamily="34" charset="0"/>
              </a:rPr>
              <a:t>- 	Frustrations in the classroom when they cannot complete tasks</a:t>
            </a:r>
            <a:br>
              <a:rPr lang="en-US" sz="2800" dirty="0">
                <a:solidFill>
                  <a:prstClr val="black"/>
                </a:solidFill>
                <a:latin typeface="Arial" panose="020B0604020202020204" pitchFamily="34" charset="0"/>
                <a:ea typeface="+mj-ea"/>
                <a:cs typeface="Arial" panose="020B0604020202020204" pitchFamily="34" charset="0"/>
              </a:rPr>
            </a:br>
            <a:r>
              <a:rPr lang="en-US" sz="2800" dirty="0">
                <a:solidFill>
                  <a:prstClr val="black"/>
                </a:solidFill>
                <a:latin typeface="Arial" panose="020B0604020202020204" pitchFamily="34" charset="0"/>
                <a:ea typeface="+mj-ea"/>
                <a:cs typeface="Arial" panose="020B0604020202020204" pitchFamily="34" charset="0"/>
              </a:rPr>
              <a:t>- 	Embarrassment in front of peers. </a:t>
            </a:r>
            <a:r>
              <a:rPr lang="en-US" sz="2800" dirty="0" err="1">
                <a:solidFill>
                  <a:prstClr val="black"/>
                </a:solidFill>
                <a:latin typeface="Arial" panose="020B0604020202020204" pitchFamily="34" charset="0"/>
                <a:ea typeface="+mj-ea"/>
                <a:cs typeface="Arial" panose="020B0604020202020204" pitchFamily="34" charset="0"/>
              </a:rPr>
              <a:t>Behaviour</a:t>
            </a:r>
            <a:r>
              <a:rPr lang="en-US" sz="2800" dirty="0">
                <a:solidFill>
                  <a:prstClr val="black"/>
                </a:solidFill>
                <a:latin typeface="Arial" panose="020B0604020202020204" pitchFamily="34" charset="0"/>
                <a:ea typeface="+mj-ea"/>
                <a:cs typeface="Arial" panose="020B0604020202020204" pitchFamily="34" charset="0"/>
              </a:rPr>
              <a:t> masks their ability</a:t>
            </a:r>
          </a:p>
        </p:txBody>
      </p:sp>
    </p:spTree>
    <p:extLst>
      <p:ext uri="{BB962C8B-B14F-4D97-AF65-F5344CB8AC3E}">
        <p14:creationId xmlns:p14="http://schemas.microsoft.com/office/powerpoint/2010/main" val="1937783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225287" y="556591"/>
            <a:ext cx="11741426" cy="3511826"/>
          </a:xfrm>
        </p:spPr>
        <p:txBody>
          <a:bodyPr>
            <a:noAutofit/>
          </a:bodyPr>
          <a:lstStyle/>
          <a:p>
            <a:r>
              <a:rPr lang="en-US" b="1" u="sng" dirty="0">
                <a:solidFill>
                  <a:schemeClr val="tx1"/>
                </a:solidFill>
                <a:latin typeface="Arial" panose="020B0604020202020204" pitchFamily="34" charset="0"/>
                <a:cs typeface="Arial" panose="020B0604020202020204" pitchFamily="34" charset="0"/>
              </a:rPr>
              <a:t>Why do we need to develop differentiation?</a:t>
            </a:r>
            <a:br>
              <a:rPr lang="en-US" b="1" u="sng" dirty="0">
                <a:solidFill>
                  <a:schemeClr val="tx1"/>
                </a:solidFill>
                <a:latin typeface="Arial" panose="020B0604020202020204" pitchFamily="34" charset="0"/>
                <a:cs typeface="Arial" panose="020B0604020202020204" pitchFamily="34" charset="0"/>
              </a:rPr>
            </a:br>
            <a:br>
              <a:rPr lang="en-US" b="1" dirty="0">
                <a:solidFill>
                  <a:schemeClr val="tx1"/>
                </a:solidFill>
                <a:latin typeface="Arial" panose="020B0604020202020204" pitchFamily="34" charset="0"/>
                <a:cs typeface="Arial" panose="020B0604020202020204" pitchFamily="34" charset="0"/>
              </a:rPr>
            </a:br>
            <a:r>
              <a:rPr lang="en-US" b="1" i="1" dirty="0">
                <a:solidFill>
                  <a:schemeClr val="tx1"/>
                </a:solidFill>
                <a:latin typeface="Arial" panose="020B0604020202020204" pitchFamily="34" charset="0"/>
                <a:cs typeface="Arial" panose="020B0604020202020204" pitchFamily="34" charset="0"/>
              </a:rPr>
              <a:t>‘</a:t>
            </a:r>
            <a:r>
              <a:rPr lang="en-GB" b="1" i="1" dirty="0">
                <a:solidFill>
                  <a:schemeClr val="tx1"/>
                </a:solidFill>
                <a:latin typeface="Arial" panose="020B0604020202020204" pitchFamily="34" charset="0"/>
                <a:cs typeface="Arial" panose="020B0604020202020204" pitchFamily="34" charset="0"/>
              </a:rPr>
              <a:t>At Key Stage 4, in 2014, 19.7% of all pupils with SEN achieved the Level 2 threshold inclusive (5 or more GCSEs at grades A*-C or equivalent). This compares with 56.2% of all pupils. The gap of </a:t>
            </a:r>
            <a:r>
              <a:rPr lang="en-GB" b="1" i="1" dirty="0">
                <a:solidFill>
                  <a:schemeClr val="tx1"/>
                </a:solidFill>
                <a:highlight>
                  <a:srgbClr val="FFFF00"/>
                </a:highlight>
                <a:latin typeface="Arial" panose="020B0604020202020204" pitchFamily="34" charset="0"/>
                <a:cs typeface="Arial" panose="020B0604020202020204" pitchFamily="34" charset="0"/>
              </a:rPr>
              <a:t>36.5 percentage points </a:t>
            </a:r>
            <a:r>
              <a:rPr lang="en-GB" b="1" i="1" dirty="0">
                <a:solidFill>
                  <a:schemeClr val="tx1"/>
                </a:solidFill>
                <a:latin typeface="Arial" panose="020B0604020202020204" pitchFamily="34" charset="0"/>
                <a:cs typeface="Arial" panose="020B0604020202020204" pitchFamily="34" charset="0"/>
              </a:rPr>
              <a:t>is broadly the </a:t>
            </a:r>
            <a:r>
              <a:rPr lang="en-GB" b="1" i="1" dirty="0">
                <a:solidFill>
                  <a:schemeClr val="tx1"/>
                </a:solidFill>
                <a:highlight>
                  <a:srgbClr val="FFFF00"/>
                </a:highlight>
                <a:latin typeface="Arial" panose="020B0604020202020204" pitchFamily="34" charset="0"/>
                <a:cs typeface="Arial" panose="020B0604020202020204" pitchFamily="34" charset="0"/>
              </a:rPr>
              <a:t>same as in 2010</a:t>
            </a:r>
            <a:r>
              <a:rPr lang="en-GB" b="1" i="1" dirty="0">
                <a:solidFill>
                  <a:schemeClr val="tx1"/>
                </a:solidFill>
                <a:latin typeface="Arial" panose="020B0604020202020204" pitchFamily="34" charset="0"/>
                <a:cs typeface="Arial" panose="020B0604020202020204" pitchFamily="34" charset="0"/>
              </a:rPr>
              <a:t> when it was 36.8 percentage points.’ (National Assembly for Wales, 2015,p8)</a:t>
            </a:r>
            <a:endParaRPr lang="en-US" b="1" dirty="0">
              <a:solidFill>
                <a:schemeClr val="tx1"/>
              </a:solidFill>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7E66C2DE-78B7-4874-9B54-81C0A800F761}"/>
              </a:ext>
            </a:extLst>
          </p:cNvPr>
          <p:cNvSpPr/>
          <p:nvPr/>
        </p:nvSpPr>
        <p:spPr>
          <a:xfrm>
            <a:off x="225287" y="4333460"/>
            <a:ext cx="11741425" cy="2246769"/>
          </a:xfrm>
          <a:prstGeom prst="rect">
            <a:avLst/>
          </a:prstGeom>
          <a:solidFill>
            <a:schemeClr val="accent2">
              <a:lumMod val="20000"/>
              <a:lumOff val="80000"/>
            </a:schemeClr>
          </a:solidFill>
          <a:ln>
            <a:solidFill>
              <a:schemeClr val="tx2">
                <a:lumMod val="60000"/>
                <a:lumOff val="40000"/>
              </a:schemeClr>
            </a:solidFill>
          </a:ln>
        </p:spPr>
        <p:txBody>
          <a:bodyPr wrap="square">
            <a:spAutoFit/>
          </a:bodyPr>
          <a:lstStyle/>
          <a:p>
            <a:r>
              <a:rPr lang="en-GB" sz="2800" dirty="0">
                <a:latin typeface="Arial" panose="020B0604020202020204" pitchFamily="34" charset="0"/>
                <a:cs typeface="Arial" panose="020B0604020202020204" pitchFamily="34" charset="0"/>
              </a:rPr>
              <a:t>It can be argued in some cases that a pupil with learning difficulties, under the current examination process, does not have the ability needed to achieve the Level 2+. I feel, however, that this gap could be closed if pupils were more engaged in the classroom as a result of differentiated learning resources which will develop their confidence and ability.</a:t>
            </a:r>
          </a:p>
        </p:txBody>
      </p:sp>
    </p:spTree>
    <p:extLst>
      <p:ext uri="{BB962C8B-B14F-4D97-AF65-F5344CB8AC3E}">
        <p14:creationId xmlns:p14="http://schemas.microsoft.com/office/powerpoint/2010/main" val="2712501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106018" y="556590"/>
            <a:ext cx="11940208" cy="2769706"/>
          </a:xfrm>
        </p:spPr>
        <p:txBody>
          <a:bodyPr>
            <a:normAutofit/>
          </a:bodyPr>
          <a:lstStyle/>
          <a:p>
            <a:r>
              <a:rPr lang="en-US" b="1" u="sng" dirty="0">
                <a:solidFill>
                  <a:schemeClr val="tx1"/>
                </a:solidFill>
                <a:latin typeface="Arial" panose="020B0604020202020204" pitchFamily="34" charset="0"/>
                <a:cs typeface="Arial" panose="020B0604020202020204" pitchFamily="34" charset="0"/>
              </a:rPr>
              <a:t>Why do we need to develop differentiation?</a:t>
            </a:r>
            <a:br>
              <a:rPr lang="en-US" b="1" u="sng" dirty="0">
                <a:solidFill>
                  <a:schemeClr val="tx1"/>
                </a:solidFill>
                <a:latin typeface="Arial" panose="020B0604020202020204" pitchFamily="34" charset="0"/>
                <a:cs typeface="Arial" panose="020B0604020202020204" pitchFamily="34" charset="0"/>
              </a:rPr>
            </a:br>
            <a:br>
              <a:rPr lang="en-US" b="1" dirty="0">
                <a:solidFill>
                  <a:schemeClr val="tx1"/>
                </a:solidFill>
                <a:latin typeface="Arial" panose="020B0604020202020204" pitchFamily="34" charset="0"/>
                <a:cs typeface="Arial" panose="020B0604020202020204" pitchFamily="34" charset="0"/>
              </a:rPr>
            </a:br>
            <a:r>
              <a:rPr lang="en-US" b="1" i="1" dirty="0">
                <a:solidFill>
                  <a:schemeClr val="tx1"/>
                </a:solidFill>
                <a:latin typeface="Arial" panose="020B0604020202020204" pitchFamily="34" charset="0"/>
                <a:cs typeface="Arial" panose="020B0604020202020204" pitchFamily="34" charset="0"/>
              </a:rPr>
              <a:t>‘</a:t>
            </a:r>
            <a:r>
              <a:rPr lang="en-GB" b="1" i="1" dirty="0">
                <a:solidFill>
                  <a:schemeClr val="tx1"/>
                </a:solidFill>
                <a:latin typeface="Arial" panose="020B0604020202020204" pitchFamily="34" charset="0"/>
                <a:cs typeface="Arial" panose="020B0604020202020204" pitchFamily="34" charset="0"/>
              </a:rPr>
              <a:t>Teachers do not differentiate or adapt their teaching approaches well enough to meet the needs of pupils with SEN or use suggested strategies contained in advice or IEPs/IDPs’ (Estyn, 2018, p9)</a:t>
            </a:r>
            <a:endParaRPr lang="en-US" b="1" dirty="0">
              <a:solidFill>
                <a:schemeClr val="tx1"/>
              </a:solidFill>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3A0BC288-8328-4934-983C-578638A8CB54}"/>
              </a:ext>
            </a:extLst>
          </p:cNvPr>
          <p:cNvSpPr/>
          <p:nvPr/>
        </p:nvSpPr>
        <p:spPr>
          <a:xfrm>
            <a:off x="225287" y="3869634"/>
            <a:ext cx="11741425" cy="1815882"/>
          </a:xfrm>
          <a:prstGeom prst="rect">
            <a:avLst/>
          </a:prstGeom>
          <a:solidFill>
            <a:schemeClr val="accent2">
              <a:lumMod val="20000"/>
              <a:lumOff val="80000"/>
            </a:schemeClr>
          </a:solidFill>
          <a:ln>
            <a:solidFill>
              <a:schemeClr val="tx2">
                <a:lumMod val="60000"/>
                <a:lumOff val="40000"/>
              </a:schemeClr>
            </a:solidFill>
          </a:ln>
        </p:spPr>
        <p:txBody>
          <a:bodyPr wrap="square">
            <a:spAutoFit/>
          </a:bodyPr>
          <a:lstStyle/>
          <a:p>
            <a:pPr marL="457200" indent="-457200">
              <a:buFontTx/>
              <a:buChar char="-"/>
            </a:pPr>
            <a:r>
              <a:rPr lang="en-GB" sz="2800" dirty="0">
                <a:latin typeface="Arial" panose="020B0604020202020204" pitchFamily="34" charset="0"/>
                <a:cs typeface="Arial" panose="020B0604020202020204" pitchFamily="34" charset="0"/>
              </a:rPr>
              <a:t>Lack of understanding about ALN</a:t>
            </a:r>
          </a:p>
          <a:p>
            <a:pPr marL="457200" indent="-457200">
              <a:buFontTx/>
              <a:buChar char="-"/>
            </a:pPr>
            <a:r>
              <a:rPr lang="en-GB" sz="2800" dirty="0">
                <a:latin typeface="Arial" panose="020B0604020202020204" pitchFamily="34" charset="0"/>
                <a:cs typeface="Arial" panose="020B0604020202020204" pitchFamily="34" charset="0"/>
              </a:rPr>
              <a:t>Quality and inclusion of training in ALN during ITT</a:t>
            </a:r>
          </a:p>
          <a:p>
            <a:pPr marL="457200" indent="-457200">
              <a:buFontTx/>
              <a:buChar char="-"/>
            </a:pPr>
            <a:r>
              <a:rPr lang="en-GB" sz="2800" dirty="0">
                <a:latin typeface="Arial" panose="020B0604020202020204" pitchFamily="34" charset="0"/>
                <a:cs typeface="Arial" panose="020B0604020202020204" pitchFamily="34" charset="0"/>
              </a:rPr>
              <a:t>Longer term teachers have a more ‘old school’ approach</a:t>
            </a:r>
          </a:p>
          <a:p>
            <a:pPr marL="457200" indent="-457200">
              <a:buFontTx/>
              <a:buChar char="-"/>
            </a:pPr>
            <a:r>
              <a:rPr lang="en-GB" sz="2800" dirty="0">
                <a:latin typeface="Arial" panose="020B0604020202020204" pitchFamily="34" charset="0"/>
                <a:cs typeface="Arial" panose="020B0604020202020204" pitchFamily="34" charset="0"/>
              </a:rPr>
              <a:t>Lack of planning</a:t>
            </a:r>
          </a:p>
        </p:txBody>
      </p:sp>
    </p:spTree>
    <p:extLst>
      <p:ext uri="{BB962C8B-B14F-4D97-AF65-F5344CB8AC3E}">
        <p14:creationId xmlns:p14="http://schemas.microsoft.com/office/powerpoint/2010/main" val="263784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238539" y="556381"/>
            <a:ext cx="11714922" cy="2872619"/>
          </a:xfrm>
        </p:spPr>
        <p:txBody>
          <a:bodyPr>
            <a:normAutofit/>
          </a:bodyPr>
          <a:lstStyle/>
          <a:p>
            <a:r>
              <a:rPr lang="en-US" b="1" u="sng" dirty="0">
                <a:solidFill>
                  <a:schemeClr val="tx1"/>
                </a:solidFill>
                <a:latin typeface="Arial" panose="020B0604020202020204" pitchFamily="34" charset="0"/>
                <a:cs typeface="Arial" panose="020B0604020202020204" pitchFamily="34" charset="0"/>
              </a:rPr>
              <a:t>Who is responsible for differentiation?</a:t>
            </a:r>
            <a:br>
              <a:rPr lang="en-US" b="1" u="sng" dirty="0">
                <a:solidFill>
                  <a:schemeClr val="tx1"/>
                </a:solidFill>
                <a:latin typeface="Arial" panose="020B0604020202020204" pitchFamily="34" charset="0"/>
                <a:cs typeface="Arial" panose="020B0604020202020204" pitchFamily="34" charset="0"/>
              </a:rPr>
            </a:br>
            <a:br>
              <a:rPr lang="en-US" b="1" u="sng" dirty="0">
                <a:solidFill>
                  <a:schemeClr val="tx1"/>
                </a:solidFill>
                <a:latin typeface="Arial" panose="020B0604020202020204" pitchFamily="34" charset="0"/>
                <a:cs typeface="Arial" panose="020B0604020202020204" pitchFamily="34" charset="0"/>
              </a:rPr>
            </a:br>
            <a:r>
              <a:rPr lang="en-US" b="1" cap="none" dirty="0" err="1">
                <a:solidFill>
                  <a:schemeClr val="tx1"/>
                </a:solidFill>
                <a:latin typeface="Arial" panose="020B0604020202020204" pitchFamily="34" charset="0"/>
                <a:cs typeface="Arial" panose="020B0604020202020204" pitchFamily="34" charset="0"/>
              </a:rPr>
              <a:t>ALNCo</a:t>
            </a:r>
            <a:r>
              <a:rPr lang="en-US" b="1" cap="none" dirty="0">
                <a:solidFill>
                  <a:schemeClr val="tx1"/>
                </a:solidFill>
                <a:latin typeface="Arial" panose="020B0604020202020204" pitchFamily="34" charset="0"/>
                <a:cs typeface="Arial" panose="020B0604020202020204" pitchFamily="34" charset="0"/>
              </a:rPr>
              <a:t> – responsible for contributing to the professional development and training of staff</a:t>
            </a:r>
            <a:br>
              <a:rPr lang="en-US" b="1" cap="none" dirty="0">
                <a:solidFill>
                  <a:schemeClr val="tx1"/>
                </a:solidFill>
                <a:latin typeface="Arial" panose="020B0604020202020204" pitchFamily="34" charset="0"/>
                <a:cs typeface="Arial" panose="020B0604020202020204" pitchFamily="34" charset="0"/>
              </a:rPr>
            </a:b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Teaching Staff – Professional standards for teaching and leadership</a:t>
            </a:r>
            <a:endParaRPr lang="en-US" b="1" dirty="0">
              <a:solidFill>
                <a:schemeClr val="tx1"/>
              </a:solidFill>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FD8F8151-C337-482F-8C72-229046A6DE4C}"/>
              </a:ext>
            </a:extLst>
          </p:cNvPr>
          <p:cNvSpPr/>
          <p:nvPr/>
        </p:nvSpPr>
        <p:spPr>
          <a:xfrm>
            <a:off x="238539" y="3879574"/>
            <a:ext cx="11714922" cy="1815882"/>
          </a:xfrm>
          <a:prstGeom prst="rect">
            <a:avLst/>
          </a:prstGeom>
          <a:solidFill>
            <a:schemeClr val="accent2">
              <a:lumMod val="20000"/>
              <a:lumOff val="80000"/>
            </a:schemeClr>
          </a:solidFill>
        </p:spPr>
        <p:txBody>
          <a:bodyPr wrap="square">
            <a:spAutoFit/>
          </a:bodyPr>
          <a:lstStyle/>
          <a:p>
            <a:r>
              <a:rPr lang="en-GB" sz="2800" i="1" dirty="0">
                <a:latin typeface="Arial" panose="020B0604020202020204" pitchFamily="34" charset="0"/>
                <a:cs typeface="Arial" panose="020B0604020202020204" pitchFamily="34" charset="0"/>
              </a:rPr>
              <a:t>‘Sustained highly-effective practice descriptor:</a:t>
            </a:r>
          </a:p>
          <a:p>
            <a:r>
              <a:rPr lang="en-GB" sz="2800" i="1" dirty="0">
                <a:latin typeface="Arial" panose="020B0604020202020204" pitchFamily="34" charset="0"/>
                <a:cs typeface="Arial" panose="020B0604020202020204" pitchFamily="34" charset="0"/>
              </a:rPr>
              <a:t>Differentiation is highly sophisticated, to the point where learners recognise why they need to be extended or supported and participate in the planning of learning experiences’ (Welsh Government, 2019)</a:t>
            </a:r>
          </a:p>
        </p:txBody>
      </p:sp>
    </p:spTree>
    <p:extLst>
      <p:ext uri="{BB962C8B-B14F-4D97-AF65-F5344CB8AC3E}">
        <p14:creationId xmlns:p14="http://schemas.microsoft.com/office/powerpoint/2010/main" val="35517158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450574" y="636104"/>
            <a:ext cx="11290852" cy="3591339"/>
          </a:xfrm>
        </p:spPr>
        <p:txBody>
          <a:bodyPr>
            <a:normAutofit/>
          </a:bodyPr>
          <a:lstStyle/>
          <a:p>
            <a:r>
              <a:rPr lang="en-US" b="1" u="sng" dirty="0">
                <a:solidFill>
                  <a:schemeClr val="tx1"/>
                </a:solidFill>
                <a:latin typeface="Arial" panose="020B0604020202020204" pitchFamily="34" charset="0"/>
                <a:cs typeface="Arial" panose="020B0604020202020204" pitchFamily="34" charset="0"/>
              </a:rPr>
              <a:t>Developing how to </a:t>
            </a:r>
            <a:r>
              <a:rPr lang="en-US" b="1" u="sng" dirty="0" err="1">
                <a:solidFill>
                  <a:schemeClr val="tx1"/>
                </a:solidFill>
                <a:latin typeface="Arial" panose="020B0604020202020204" pitchFamily="34" charset="0"/>
                <a:cs typeface="Arial" panose="020B0604020202020204" pitchFamily="34" charset="0"/>
              </a:rPr>
              <a:t>personalise</a:t>
            </a:r>
            <a:r>
              <a:rPr lang="en-US" b="1" u="sng" dirty="0">
                <a:solidFill>
                  <a:schemeClr val="tx1"/>
                </a:solidFill>
                <a:latin typeface="Arial" panose="020B0604020202020204" pitchFamily="34" charset="0"/>
                <a:cs typeface="Arial" panose="020B0604020202020204" pitchFamily="34" charset="0"/>
              </a:rPr>
              <a:t> differentiation </a:t>
            </a:r>
            <a:br>
              <a:rPr lang="en-US" b="1" u="sng" dirty="0">
                <a:solidFill>
                  <a:schemeClr val="tx1"/>
                </a:solidFill>
                <a:latin typeface="Arial" panose="020B0604020202020204" pitchFamily="34" charset="0"/>
                <a:cs typeface="Arial" panose="020B0604020202020204" pitchFamily="34" charset="0"/>
              </a:rPr>
            </a:br>
            <a:br>
              <a:rPr lang="en-US" b="1" u="sng"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Staff training on one-page profiles</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Staff training on the use of IEPS</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Staff training on how to use Statements</a:t>
            </a:r>
            <a:br>
              <a:rPr lang="en-US" b="1" cap="none" dirty="0">
                <a:solidFill>
                  <a:schemeClr val="tx1"/>
                </a:solidFill>
                <a:latin typeface="Arial" panose="020B0604020202020204" pitchFamily="34" charset="0"/>
                <a:cs typeface="Arial" panose="020B0604020202020204" pitchFamily="34" charset="0"/>
              </a:rPr>
            </a:br>
            <a:br>
              <a:rPr lang="en-US" b="1" cap="none" dirty="0">
                <a:solidFill>
                  <a:schemeClr val="tx1"/>
                </a:solidFill>
                <a:latin typeface="Arial" panose="020B0604020202020204" pitchFamily="34" charset="0"/>
                <a:cs typeface="Arial" panose="020B0604020202020204" pitchFamily="34" charset="0"/>
              </a:rPr>
            </a:br>
            <a:endParaRPr lang="en-US" b="1" u="sng"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7945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178904" y="476870"/>
            <a:ext cx="11834191" cy="3538540"/>
          </a:xfrm>
        </p:spPr>
        <p:txBody>
          <a:bodyPr>
            <a:normAutofit/>
          </a:bodyPr>
          <a:lstStyle/>
          <a:p>
            <a:r>
              <a:rPr lang="en-US" b="1" u="sng" dirty="0">
                <a:solidFill>
                  <a:schemeClr val="tx1"/>
                </a:solidFill>
                <a:latin typeface="Arial" panose="020B0604020202020204" pitchFamily="34" charset="0"/>
                <a:cs typeface="Arial" panose="020B0604020202020204" pitchFamily="34" charset="0"/>
              </a:rPr>
              <a:t>Developing how to use data effectively to improve differentiation</a:t>
            </a:r>
            <a:br>
              <a:rPr lang="en-US" b="1" u="sng" dirty="0">
                <a:solidFill>
                  <a:schemeClr val="tx1"/>
                </a:solidFill>
                <a:latin typeface="Arial" panose="020B0604020202020204" pitchFamily="34" charset="0"/>
                <a:cs typeface="Arial" panose="020B0604020202020204" pitchFamily="34" charset="0"/>
              </a:rPr>
            </a:br>
            <a:br>
              <a:rPr lang="en-US" b="1" u="sng" dirty="0">
                <a:solidFill>
                  <a:schemeClr val="tx1"/>
                </a:solidFill>
                <a:latin typeface="Arial" panose="020B0604020202020204" pitchFamily="34" charset="0"/>
                <a:cs typeface="Arial" panose="020B0604020202020204" pitchFamily="34" charset="0"/>
              </a:rPr>
            </a:br>
            <a:r>
              <a:rPr lang="en-US" b="1" dirty="0">
                <a:solidFill>
                  <a:schemeClr val="tx1"/>
                </a:solidFill>
                <a:latin typeface="Arial" panose="020B0604020202020204" pitchFamily="34" charset="0"/>
                <a:cs typeface="Arial" panose="020B0604020202020204" pitchFamily="34" charset="0"/>
              </a:rPr>
              <a:t>‘</a:t>
            </a:r>
            <a:r>
              <a:rPr lang="en-GB" b="1" i="1" cap="none" dirty="0">
                <a:solidFill>
                  <a:schemeClr val="tx1"/>
                </a:solidFill>
                <a:latin typeface="Arial" panose="020B0604020202020204" pitchFamily="34" charset="0"/>
                <a:cs typeface="Arial" panose="020B0604020202020204" pitchFamily="34" charset="0"/>
              </a:rPr>
              <a:t>An assessment of reasoning ability can identify where a pupil’s real strengths lie, free from the constraint of the curriculum and unencumbered by learning barriers’ and ‘in order to interpret this data it is important to have an understanding of the different measures shown in the reports’ (GL Assessment, </a:t>
            </a:r>
            <a:r>
              <a:rPr lang="en-GB" b="1" i="1" cap="none" dirty="0" err="1">
                <a:solidFill>
                  <a:schemeClr val="tx1"/>
                </a:solidFill>
                <a:latin typeface="Arial" panose="020B0604020202020204" pitchFamily="34" charset="0"/>
                <a:cs typeface="Arial" panose="020B0604020202020204" pitchFamily="34" charset="0"/>
              </a:rPr>
              <a:t>n.d</a:t>
            </a:r>
            <a:r>
              <a:rPr lang="en-GB" b="1" i="1" cap="none" dirty="0">
                <a:solidFill>
                  <a:schemeClr val="tx1"/>
                </a:solidFill>
                <a:latin typeface="Arial" panose="020B0604020202020204" pitchFamily="34" charset="0"/>
                <a:cs typeface="Arial" panose="020B0604020202020204" pitchFamily="34" charset="0"/>
              </a:rPr>
              <a:t>).</a:t>
            </a:r>
            <a:endParaRPr lang="en-US" b="1" u="sng" dirty="0">
              <a:solidFill>
                <a:schemeClr val="tx1"/>
              </a:solidFill>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662B7812-660F-4E8B-BFDB-E8B71D17EBF4}"/>
              </a:ext>
            </a:extLst>
          </p:cNvPr>
          <p:cNvSpPr/>
          <p:nvPr/>
        </p:nvSpPr>
        <p:spPr>
          <a:xfrm>
            <a:off x="178904" y="4015410"/>
            <a:ext cx="11834190" cy="2677656"/>
          </a:xfrm>
          <a:prstGeom prst="rect">
            <a:avLst/>
          </a:prstGeom>
          <a:solidFill>
            <a:schemeClr val="accent2">
              <a:lumMod val="20000"/>
              <a:lumOff val="80000"/>
            </a:schemeClr>
          </a:solidFill>
          <a:ln>
            <a:solidFill>
              <a:schemeClr val="tx2">
                <a:lumMod val="60000"/>
                <a:lumOff val="40000"/>
              </a:schemeClr>
            </a:solidFill>
          </a:ln>
        </p:spPr>
        <p:txBody>
          <a:bodyPr wrap="square">
            <a:spAutoFit/>
          </a:bodyPr>
          <a:lstStyle/>
          <a:p>
            <a:r>
              <a:rPr lang="en-GB" sz="2800" dirty="0">
                <a:latin typeface="Arial" panose="020B0604020202020204" pitchFamily="34" charset="0"/>
                <a:cs typeface="Arial" panose="020B0604020202020204" pitchFamily="34" charset="0"/>
              </a:rPr>
              <a:t>- 	Undertake research alongside the Deputy Head to develop our 	understanding of the data and how to interpret scores to 	personalise differentiation.</a:t>
            </a:r>
          </a:p>
          <a:p>
            <a:r>
              <a:rPr lang="en-GB" sz="2800" dirty="0">
                <a:latin typeface="Arial" panose="020B0604020202020204" pitchFamily="34" charset="0"/>
                <a:cs typeface="Arial" panose="020B0604020202020204" pitchFamily="34" charset="0"/>
              </a:rPr>
              <a:t>- 	Investigate scores in more detail looking at specific links (CAT 	scores, language link, reading age, national tests). Identify specific 	areas that need to be developed.</a:t>
            </a:r>
          </a:p>
        </p:txBody>
      </p:sp>
    </p:spTree>
    <p:extLst>
      <p:ext uri="{BB962C8B-B14F-4D97-AF65-F5344CB8AC3E}">
        <p14:creationId xmlns:p14="http://schemas.microsoft.com/office/powerpoint/2010/main" val="3393621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0" y="463825"/>
            <a:ext cx="12192000" cy="1866839"/>
          </a:xfrm>
        </p:spPr>
        <p:txBody>
          <a:bodyPr>
            <a:normAutofit/>
          </a:bodyPr>
          <a:lstStyle/>
          <a:p>
            <a:r>
              <a:rPr lang="en-US" b="1" u="sng" dirty="0">
                <a:solidFill>
                  <a:schemeClr val="tx1"/>
                </a:solidFill>
                <a:latin typeface="Arial" panose="020B0604020202020204" pitchFamily="34" charset="0"/>
                <a:cs typeface="Arial" panose="020B0604020202020204" pitchFamily="34" charset="0"/>
              </a:rPr>
              <a:t>Developing an understanding of how to track pupil progress and use this to improve differentiation</a:t>
            </a:r>
            <a:br>
              <a:rPr lang="en-US" b="1" u="sng" dirty="0">
                <a:solidFill>
                  <a:schemeClr val="tx1"/>
                </a:solidFill>
                <a:latin typeface="Arial" panose="020B0604020202020204" pitchFamily="34" charset="0"/>
                <a:cs typeface="Arial" panose="020B0604020202020204" pitchFamily="34" charset="0"/>
              </a:rPr>
            </a:br>
            <a:br>
              <a:rPr lang="en-US" b="1" u="sng"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Use of tracking spreadsheets and data drops</a:t>
            </a:r>
            <a:endParaRPr lang="en-US" b="1" dirty="0">
              <a:solidFill>
                <a:schemeClr val="tx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37BDB52B-E4F5-43EC-BAAA-CD6CD77E5206}"/>
              </a:ext>
            </a:extLst>
          </p:cNvPr>
          <p:cNvPicPr>
            <a:picLocks noChangeAspect="1"/>
          </p:cNvPicPr>
          <p:nvPr/>
        </p:nvPicPr>
        <p:blipFill>
          <a:blip r:embed="rId2"/>
          <a:stretch>
            <a:fillRect/>
          </a:stretch>
        </p:blipFill>
        <p:spPr>
          <a:xfrm>
            <a:off x="-1" y="2582456"/>
            <a:ext cx="12191999" cy="4275544"/>
          </a:xfrm>
          <a:prstGeom prst="rect">
            <a:avLst/>
          </a:prstGeom>
        </p:spPr>
      </p:pic>
    </p:spTree>
    <p:extLst>
      <p:ext uri="{BB962C8B-B14F-4D97-AF65-F5344CB8AC3E}">
        <p14:creationId xmlns:p14="http://schemas.microsoft.com/office/powerpoint/2010/main" val="2411543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437322" y="702156"/>
            <a:ext cx="11304104" cy="3300002"/>
          </a:xfrm>
        </p:spPr>
        <p:txBody>
          <a:bodyPr>
            <a:noAutofit/>
          </a:bodyPr>
          <a:lstStyle/>
          <a:p>
            <a:r>
              <a:rPr lang="en-US" b="1" u="sng" dirty="0">
                <a:solidFill>
                  <a:schemeClr val="tx1"/>
                </a:solidFill>
                <a:latin typeface="Arial" panose="020B0604020202020204" pitchFamily="34" charset="0"/>
                <a:cs typeface="Arial" panose="020B0604020202020204" pitchFamily="34" charset="0"/>
              </a:rPr>
              <a:t>Developing the sharing of good practice</a:t>
            </a:r>
            <a:br>
              <a:rPr lang="en-US" dirty="0">
                <a:solidFill>
                  <a:schemeClr val="tx1"/>
                </a:solidFill>
                <a:latin typeface="Arial" panose="020B0604020202020204" pitchFamily="34" charset="0"/>
                <a:cs typeface="Arial" panose="020B0604020202020204" pitchFamily="34" charset="0"/>
              </a:rPr>
            </a:b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	</a:t>
            </a:r>
            <a:r>
              <a:rPr lang="en-US" b="1" cap="none" dirty="0">
                <a:solidFill>
                  <a:schemeClr val="tx1"/>
                </a:solidFill>
                <a:latin typeface="Arial" panose="020B0604020202020204" pitchFamily="34" charset="0"/>
                <a:cs typeface="Arial" panose="020B0604020202020204" pitchFamily="34" charset="0"/>
              </a:rPr>
              <a:t>Sharing classroom experience on a document attached to the 	IEP as well as during Toolbox sessions (what’s working/not 	working).</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Including the views of support staff.</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Involve ALN pupils in feedback sessions</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89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443948" y="675860"/>
            <a:ext cx="11304104" cy="6009861"/>
          </a:xfrm>
        </p:spPr>
        <p:txBody>
          <a:bodyPr>
            <a:normAutofit fontScale="90000"/>
          </a:bodyPr>
          <a:lstStyle/>
          <a:p>
            <a:r>
              <a:rPr lang="en-US" b="1" u="sng" dirty="0">
                <a:solidFill>
                  <a:schemeClr val="tx1"/>
                </a:solidFill>
                <a:latin typeface="Arial" panose="020B0604020202020204" pitchFamily="34" charset="0"/>
                <a:cs typeface="Arial" panose="020B0604020202020204" pitchFamily="34" charset="0"/>
              </a:rPr>
              <a:t>Monitoring progress</a:t>
            </a:r>
            <a:br>
              <a:rPr lang="en-US" b="1" u="sng" dirty="0">
                <a:solidFill>
                  <a:schemeClr val="tx1"/>
                </a:solidFill>
                <a:latin typeface="Arial" panose="020B0604020202020204" pitchFamily="34" charset="0"/>
                <a:cs typeface="Arial" panose="020B0604020202020204" pitchFamily="34" charset="0"/>
              </a:rPr>
            </a:br>
            <a:br>
              <a:rPr lang="en-US" b="1" u="sng"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Learning walks</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Pupil interviews</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Book reviews</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Staff observations (provision map)</a:t>
            </a:r>
            <a:br>
              <a:rPr lang="en-US" b="1" cap="none" dirty="0">
                <a:solidFill>
                  <a:schemeClr val="tx1"/>
                </a:solidFill>
                <a:latin typeface="Arial" panose="020B0604020202020204" pitchFamily="34" charset="0"/>
                <a:cs typeface="Arial" panose="020B0604020202020204" pitchFamily="34" charset="0"/>
              </a:rPr>
            </a:b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Follow up will be done with feedback sessions on what is working well</a:t>
            </a:r>
            <a:br>
              <a:rPr lang="en-US" b="1" cap="none" dirty="0">
                <a:solidFill>
                  <a:schemeClr val="tx1"/>
                </a:solidFill>
                <a:latin typeface="Arial" panose="020B0604020202020204" pitchFamily="34" charset="0"/>
                <a:cs typeface="Arial" panose="020B0604020202020204" pitchFamily="34" charset="0"/>
              </a:rPr>
            </a:b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We will be looking for evidence of:</a:t>
            </a:r>
            <a:br>
              <a:rPr lang="en-US" b="1" cap="none" dirty="0">
                <a:solidFill>
                  <a:schemeClr val="tx1"/>
                </a:solidFill>
                <a:latin typeface="Arial" panose="020B0604020202020204" pitchFamily="34" charset="0"/>
                <a:cs typeface="Arial" panose="020B0604020202020204" pitchFamily="34" charset="0"/>
              </a:rPr>
            </a:b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Raised attainment</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Less </a:t>
            </a:r>
            <a:r>
              <a:rPr lang="en-US" b="1" cap="none" dirty="0" err="1">
                <a:solidFill>
                  <a:schemeClr val="tx1"/>
                </a:solidFill>
                <a:latin typeface="Arial" panose="020B0604020202020204" pitchFamily="34" charset="0"/>
                <a:cs typeface="Arial" panose="020B0604020202020204" pitchFamily="34" charset="0"/>
              </a:rPr>
              <a:t>behavioural</a:t>
            </a:r>
            <a:r>
              <a:rPr lang="en-US" b="1" cap="none" dirty="0">
                <a:solidFill>
                  <a:schemeClr val="tx1"/>
                </a:solidFill>
                <a:latin typeface="Arial" panose="020B0604020202020204" pitchFamily="34" charset="0"/>
                <a:cs typeface="Arial" panose="020B0604020202020204" pitchFamily="34" charset="0"/>
              </a:rPr>
              <a:t> issues</a:t>
            </a:r>
            <a:br>
              <a:rPr lang="en-US" b="1" cap="none" dirty="0">
                <a:solidFill>
                  <a:schemeClr val="tx1"/>
                </a:solidFill>
                <a:latin typeface="Arial" panose="020B0604020202020204" pitchFamily="34" charset="0"/>
                <a:cs typeface="Arial" panose="020B0604020202020204" pitchFamily="34" charset="0"/>
              </a:rPr>
            </a:br>
            <a:r>
              <a:rPr lang="en-US" b="1" cap="none" dirty="0">
                <a:solidFill>
                  <a:schemeClr val="tx1"/>
                </a:solidFill>
                <a:latin typeface="Arial" panose="020B0604020202020204" pitchFamily="34" charset="0"/>
                <a:cs typeface="Arial" panose="020B0604020202020204" pitchFamily="34" charset="0"/>
              </a:rPr>
              <a:t>-	Better pupil engagement</a:t>
            </a:r>
            <a:br>
              <a:rPr lang="en-US" b="1" cap="none" dirty="0">
                <a:solidFill>
                  <a:schemeClr val="tx1"/>
                </a:solidFill>
                <a:latin typeface="Arial" panose="020B0604020202020204" pitchFamily="34" charset="0"/>
                <a:cs typeface="Arial" panose="020B0604020202020204" pitchFamily="34" charset="0"/>
              </a:rPr>
            </a:br>
            <a:endParaRPr lang="en-US" b="1" u="sng"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6452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a:xfrm>
            <a:off x="437322" y="702155"/>
            <a:ext cx="11304104" cy="5910679"/>
          </a:xfrm>
        </p:spPr>
        <p:txBody>
          <a:bodyPr>
            <a:noAutofit/>
          </a:bodyPr>
          <a:lstStyle/>
          <a:p>
            <a:r>
              <a:rPr lang="en-US" sz="1600" b="1" u="sng" dirty="0">
                <a:solidFill>
                  <a:schemeClr val="tx1"/>
                </a:solidFill>
                <a:latin typeface="Arial" panose="020B0604020202020204" pitchFamily="34" charset="0"/>
                <a:cs typeface="Arial" panose="020B0604020202020204" pitchFamily="34" charset="0"/>
              </a:rPr>
              <a:t>References</a:t>
            </a:r>
            <a:br>
              <a:rPr lang="en-US" sz="1600" b="1" dirty="0">
                <a:solidFill>
                  <a:schemeClr val="tx1"/>
                </a:solidFill>
                <a:latin typeface="Arial" panose="020B0604020202020204" pitchFamily="34" charset="0"/>
                <a:cs typeface="Arial" panose="020B0604020202020204" pitchFamily="34" charset="0"/>
              </a:rPr>
            </a:br>
            <a:br>
              <a:rPr lang="en-US" sz="1600" b="1" dirty="0">
                <a:solidFill>
                  <a:schemeClr val="tx1"/>
                </a:solidFill>
                <a:latin typeface="Arial" panose="020B0604020202020204" pitchFamily="34" charset="0"/>
                <a:cs typeface="Arial" panose="020B0604020202020204" pitchFamily="34" charset="0"/>
              </a:rPr>
            </a:br>
            <a:r>
              <a:rPr lang="en-US" sz="1600" b="1" dirty="0">
                <a:solidFill>
                  <a:schemeClr val="tx1"/>
                </a:solidFill>
                <a:latin typeface="Arial" panose="020B0604020202020204" pitchFamily="34" charset="0"/>
                <a:cs typeface="Arial" panose="020B0604020202020204" pitchFamily="34" charset="0"/>
              </a:rPr>
              <a:t>E</a:t>
            </a:r>
            <a:r>
              <a:rPr lang="en-GB" sz="1600" b="1" dirty="0">
                <a:solidFill>
                  <a:schemeClr val="tx1"/>
                </a:solidFill>
                <a:latin typeface="Arial" panose="020B0604020202020204" pitchFamily="34" charset="0"/>
                <a:cs typeface="Arial" panose="020B0604020202020204" pitchFamily="34" charset="0"/>
              </a:rPr>
              <a:t>STYN (2018). Readiness for Additional Learning Needs Reforms. [online] Cardiff: ESTYN, p.9. Available at: https://www.estyn.gov.wales/sites/www.estyn.gov.wales/files/documents/Readiness%20for%20ALN%20reforms%20-%20en_0.pdf [Accessed 13 Jan. 2020].</a:t>
            </a:r>
            <a:br>
              <a:rPr lang="en-GB" sz="1600" b="1" dirty="0">
                <a:solidFill>
                  <a:schemeClr val="tx1"/>
                </a:solidFill>
                <a:latin typeface="Arial" panose="020B0604020202020204" pitchFamily="34" charset="0"/>
                <a:cs typeface="Arial" panose="020B0604020202020204" pitchFamily="34" charset="0"/>
              </a:rPr>
            </a:br>
            <a:br>
              <a:rPr lang="en-GB" sz="1600" b="1" dirty="0">
                <a:solidFill>
                  <a:schemeClr val="tx1"/>
                </a:solidFill>
                <a:latin typeface="Arial" panose="020B0604020202020204" pitchFamily="34" charset="0"/>
                <a:cs typeface="Arial" panose="020B0604020202020204" pitchFamily="34" charset="0"/>
              </a:rPr>
            </a:br>
            <a:r>
              <a:rPr lang="en-GB" sz="1600" b="1" dirty="0">
                <a:solidFill>
                  <a:schemeClr val="tx1"/>
                </a:solidFill>
                <a:latin typeface="Arial" panose="020B0604020202020204" pitchFamily="34" charset="0"/>
                <a:cs typeface="Arial" panose="020B0604020202020204" pitchFamily="34" charset="0"/>
              </a:rPr>
              <a:t>Gl-assessment.co.uk. (n.d.). Cognitive Abilities Test (CAT4). [online] Available at: https://www.gl-assessment.co.uk/content-pages/understanding-your-cat4-data/ [Accessed 13 Jan. 2020].</a:t>
            </a:r>
            <a:br>
              <a:rPr lang="en-GB" sz="1600" b="1" dirty="0">
                <a:solidFill>
                  <a:schemeClr val="tx1"/>
                </a:solidFill>
                <a:latin typeface="Arial" panose="020B0604020202020204" pitchFamily="34" charset="0"/>
                <a:cs typeface="Arial" panose="020B0604020202020204" pitchFamily="34" charset="0"/>
              </a:rPr>
            </a:br>
            <a:br>
              <a:rPr lang="en-GB" sz="1600" b="1" dirty="0">
                <a:solidFill>
                  <a:schemeClr val="tx1"/>
                </a:solidFill>
                <a:latin typeface="Arial" panose="020B0604020202020204" pitchFamily="34" charset="0"/>
                <a:cs typeface="Arial" panose="020B0604020202020204" pitchFamily="34" charset="0"/>
              </a:rPr>
            </a:br>
            <a:r>
              <a:rPr lang="en-GB" sz="1600" b="1" dirty="0" err="1">
                <a:solidFill>
                  <a:schemeClr val="tx1"/>
                </a:solidFill>
                <a:latin typeface="Arial" panose="020B0604020202020204" pitchFamily="34" charset="0"/>
                <a:cs typeface="Arial" panose="020B0604020202020204" pitchFamily="34" charset="0"/>
              </a:rPr>
              <a:t>Hwb.gov.wales</a:t>
            </a:r>
            <a:r>
              <a:rPr lang="en-GB" sz="1600" b="1" dirty="0">
                <a:solidFill>
                  <a:schemeClr val="tx1"/>
                </a:solidFill>
                <a:latin typeface="Arial" panose="020B0604020202020204" pitchFamily="34" charset="0"/>
                <a:cs typeface="Arial" panose="020B0604020202020204" pitchFamily="34" charset="0"/>
              </a:rPr>
              <a:t>. (2019). Professional standards for teaching and leadership. [online] Available at: https://hwb.gov.wales/storage/19bc948b-8a3f-41e0-944a-7bf2cadf7d18/professional-standards-for-teaching-and-leadership-interactive-pdf-for-pc.pdf [Accessed 14 Jan. 2020].</a:t>
            </a:r>
            <a:br>
              <a:rPr lang="en-GB" sz="1600" b="1" dirty="0">
                <a:solidFill>
                  <a:schemeClr val="tx1"/>
                </a:solidFill>
                <a:latin typeface="Arial" panose="020B0604020202020204" pitchFamily="34" charset="0"/>
                <a:cs typeface="Arial" panose="020B0604020202020204" pitchFamily="34" charset="0"/>
              </a:rPr>
            </a:br>
            <a:br>
              <a:rPr lang="en-GB" sz="1600" b="1" dirty="0">
                <a:solidFill>
                  <a:schemeClr val="tx1"/>
                </a:solidFill>
                <a:latin typeface="Arial" panose="020B0604020202020204" pitchFamily="34" charset="0"/>
                <a:cs typeface="Arial" panose="020B0604020202020204" pitchFamily="34" charset="0"/>
              </a:rPr>
            </a:br>
            <a:r>
              <a:rPr lang="en-GB" sz="1600" b="1" dirty="0">
                <a:solidFill>
                  <a:schemeClr val="tx1"/>
                </a:solidFill>
                <a:latin typeface="Arial" panose="020B0604020202020204" pitchFamily="34" charset="0"/>
                <a:cs typeface="Arial" panose="020B0604020202020204" pitchFamily="34" charset="0"/>
              </a:rPr>
              <a:t>National Assembly for Wales (2015). SEN statistics: Numbers of pupils, budgeted expenditure, and academic achievement. [online] Cardiff: Research Service, National Assembly for Wales. Available at: https://www.assembly.wales/research%20documents/rn15-013%20-%20sen/rn15-013.pdf [Accessed 16 Jan. 2020].</a:t>
            </a:r>
            <a:br>
              <a:rPr lang="en-GB" sz="1600" b="1" dirty="0">
                <a:solidFill>
                  <a:schemeClr val="tx1"/>
                </a:solidFill>
                <a:latin typeface="Arial" panose="020B0604020202020204" pitchFamily="34" charset="0"/>
                <a:cs typeface="Arial" panose="020B0604020202020204" pitchFamily="34" charset="0"/>
              </a:rPr>
            </a:br>
            <a:br>
              <a:rPr lang="en-GB" sz="1600" b="1" dirty="0">
                <a:solidFill>
                  <a:schemeClr val="tx1"/>
                </a:solidFill>
                <a:latin typeface="Arial" panose="020B0604020202020204" pitchFamily="34" charset="0"/>
                <a:cs typeface="Arial" panose="020B0604020202020204" pitchFamily="34" charset="0"/>
              </a:rPr>
            </a:br>
            <a:r>
              <a:rPr lang="en-GB" sz="1600" b="1" dirty="0">
                <a:solidFill>
                  <a:schemeClr val="tx1"/>
                </a:solidFill>
                <a:latin typeface="Arial" panose="020B0604020202020204" pitchFamily="34" charset="0"/>
                <a:cs typeface="Arial" panose="020B0604020202020204" pitchFamily="34" charset="0"/>
              </a:rPr>
              <a:t>The Welsh Conservative Party. (2019). ‘Change of approach needed’ to see fewer SEN pupils excluded. [online] Available at: https://www.welshconservatives.com/news/change-approach-needed-see-fewer-sen-pupils-excluded [Accessed 13 Jan. 2020].</a:t>
            </a:r>
            <a:br>
              <a:rPr lang="en-GB" sz="1600" b="1" dirty="0">
                <a:solidFill>
                  <a:schemeClr val="tx1"/>
                </a:solidFill>
                <a:latin typeface="Arial" panose="020B0604020202020204" pitchFamily="34" charset="0"/>
                <a:cs typeface="Arial" panose="020B0604020202020204" pitchFamily="34" charset="0"/>
              </a:rPr>
            </a:br>
            <a:endParaRPr lang="en-US" sz="16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8497885"/>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OUR.pptx" id="{C8B94E25-33BD-45D5-BF09-DFDE6F66F827}" vid="{3906A810-667D-48F7-952C-A904CEA9ED6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25AFF8F7D02D045A7CFF18C0FCF8507" ma:contentTypeVersion="13" ma:contentTypeDescription="Create a new document." ma:contentTypeScope="" ma:versionID="a5c52389e0974550e91d48d54d1bbc35">
  <xsd:schema xmlns:xsd="http://www.w3.org/2001/XMLSchema" xmlns:xs="http://www.w3.org/2001/XMLSchema" xmlns:p="http://schemas.microsoft.com/office/2006/metadata/properties" xmlns:ns3="5c3e56c2-12dc-4c22-81a5-1fb4033d1e4a" xmlns:ns4="5db4ca12-0749-4e45-bbdc-905c857e500e" targetNamespace="http://schemas.microsoft.com/office/2006/metadata/properties" ma:root="true" ma:fieldsID="dd0041bb0eeaf387041f64ebc115e384" ns3:_="" ns4:_="">
    <xsd:import namespace="5c3e56c2-12dc-4c22-81a5-1fb4033d1e4a"/>
    <xsd:import namespace="5db4ca12-0749-4e45-bbdc-905c857e500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3e56c2-12dc-4c22-81a5-1fb4033d1e4a"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db4ca12-0749-4e45-bbdc-905c857e500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8D0EE54-DAA2-4CD8-981B-D067BFB8E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3e56c2-12dc-4c22-81a5-1fb4033d1e4a"/>
    <ds:schemaRef ds:uri="5db4ca12-0749-4e45-bbdc-905c857e50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DE0364-F86F-4107-966B-884EF5F9714B}">
  <ds:schemaRefs>
    <ds:schemaRef ds:uri="http://schemas.microsoft.com/sharepoint/v3/contenttype/forms"/>
  </ds:schemaRefs>
</ds:datastoreItem>
</file>

<file path=customXml/itemProps3.xml><?xml version="1.0" encoding="utf-8"?>
<ds:datastoreItem xmlns:ds="http://schemas.openxmlformats.org/officeDocument/2006/customXml" ds:itemID="{97FAA642-1BE1-4969-8519-49199770A4BD}">
  <ds:schemaRefs>
    <ds:schemaRef ds:uri="5c3e56c2-12dc-4c22-81a5-1fb4033d1e4a"/>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5db4ca12-0749-4e45-bbdc-905c857e500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{BD5F697D-68F0-4FD5-91B7-7B36BD05F0A8}tf33552983</Template>
  <TotalTime>0</TotalTime>
  <Words>986</Words>
  <Application>Microsoft Office PowerPoint</Application>
  <PresentationFormat>Widescreen</PresentationFormat>
  <Paragraphs>21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Franklin Gothic Book</vt:lpstr>
      <vt:lpstr>Franklin Gothic Demi</vt:lpstr>
      <vt:lpstr>Wingdings 2</vt:lpstr>
      <vt:lpstr>DividendVTI</vt:lpstr>
      <vt:lpstr>Workforce Development  Whole school development in the understanding of and strategies for effective differentiation</vt:lpstr>
      <vt:lpstr>Why do we need to develop differentiation?  ‘Pupils with SEN made up 60% of all permanent exclusions from maintained schools in Wales – 99 out of 165 – despite only making up 23% of the school population’ (Welsh Conservatives, 2019)</vt:lpstr>
      <vt:lpstr>Why do we need to develop differentiation?  ‘At Key Stage 4, in 2014, 19.7% of all pupils with SEN achieved the Level 2 threshold inclusive (5 or more GCSEs at grades A*-C or equivalent). This compares with 56.2% of all pupils. The gap of 36.5 percentage points is broadly the same as in 2010 when it was 36.8 percentage points.’ (National Assembly for Wales, 2015,p8)</vt:lpstr>
      <vt:lpstr>Why do we need to develop differentiation?  ‘Teachers do not differentiate or adapt their teaching approaches well enough to meet the needs of pupils with SEN or use suggested strategies contained in advice or IEPs/IDPs’ (Estyn, 2018, p9)</vt:lpstr>
      <vt:lpstr>Who is responsible for differentiation?  ALNCo – responsible for contributing to the professional development and training of staff  Teaching Staff – Professional standards for teaching and leadership</vt:lpstr>
      <vt:lpstr>Developing how to personalise differentiation   - Staff training on one-page profiles - Staff training on the use of IEPS -  Staff training on how to use Statements  </vt:lpstr>
      <vt:lpstr>Developing how to use data effectively to improve differentiation  ‘An assessment of reasoning ability can identify where a pupil’s real strengths lie, free from the constraint of the curriculum and unencumbered by learning barriers’ and ‘in order to interpret this data it is important to have an understanding of the different measures shown in the reports’ (GL Assessment, n.d).</vt:lpstr>
      <vt:lpstr>Developing an understanding of how to track pupil progress and use this to improve differentiation  Use of tracking spreadsheets and data drops</vt:lpstr>
      <vt:lpstr>Developing the sharing of good practice  - Sharing classroom experience on a document attached to the  IEP as well as during Toolbox sessions (what’s working/not  working). - Including the views of support staff. -  Involve ALN pupils in feedback sessions</vt:lpstr>
      <vt:lpstr>Monitoring progress  - Learning walks - Pupil interviews - Book reviews - Staff observations (provision map)  Follow up will be done with feedback sessions on what is working well  We will be looking for evidence of:  - Raised attainment - Less behavioural issues - Better pupil engagement </vt:lpstr>
      <vt:lpstr>References  ESTYN (2018). Readiness for Additional Learning Needs Reforms. [online] Cardiff: ESTYN, p.9. Available at: https://www.estyn.gov.wales/sites/www.estyn.gov.wales/files/documents/Readiness%20for%20ALN%20reforms%20-%20en_0.pdf [Accessed 13 Jan. 2020].  Gl-assessment.co.uk. (n.d.). Cognitive Abilities Test (CAT4). [online] Available at: https://www.gl-assessment.co.uk/content-pages/understanding-your-cat4-data/ [Accessed 13 Jan. 2020].  Hwb.gov.wales. (2019). Professional standards for teaching and leadership. [online] Available at: https://hwb.gov.wales/storage/19bc948b-8a3f-41e0-944a-7bf2cadf7d18/professional-standards-for-teaching-and-leadership-interactive-pdf-for-pc.pdf [Accessed 14 Jan. 2020].  National Assembly for Wales (2015). SEN statistics: Numbers of pupils, budgeted expenditure, and academic achievement. [online] Cardiff: Research Service, National Assembly for Wales. Available at: https://www.assembly.wales/research%20documents/rn15-013%20-%20sen/rn15-013.pdf [Accessed 16 Jan. 2020].  The Welsh Conservative Party. (2019). ‘Change of approach needed’ to see fewer SEN pupils excluded. [online] Available at: https://www.welshconservatives.com/news/change-approach-needed-see-fewer-sen-pupils-excluded [Accessed 13 Jan. 2020].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2020-01-23T17:05:48Z</dcterms:created>
  <dcterms:modified xsi:type="dcterms:W3CDTF">2020-01-23T20:07:12Z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0x010100D25AFF8F7D02D045A7CFF18C0FCF8507</vt:lpwstr>
  </property>
</Properties>
</file>