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8" r:id="rId5"/>
  </p:sldMasterIdLst>
  <p:notesMasterIdLst>
    <p:notesMasterId r:id="rId12"/>
  </p:notesMasterIdLst>
  <p:sldIdLst>
    <p:sldId id="258" r:id="rId6"/>
    <p:sldId id="283" r:id="rId7"/>
    <p:sldId id="279" r:id="rId8"/>
    <p:sldId id="285" r:id="rId9"/>
    <p:sldId id="281" r:id="rId10"/>
    <p:sldId id="28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4" autoAdjust="0"/>
    <p:restoredTop sz="83314" autoAdjust="0"/>
  </p:normalViewPr>
  <p:slideViewPr>
    <p:cSldViewPr snapToGrid="0" snapToObjects="1">
      <p:cViewPr varScale="1">
        <p:scale>
          <a:sx n="77" d="100"/>
          <a:sy n="77" d="100"/>
        </p:scale>
        <p:origin x="100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917D39-44C8-4CB7-9073-D4C64472DAE0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38699-4B03-4757-A8E8-1F22661247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802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Fill in the relevant information for the cohort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F38699-4B03-4757-A8E8-1F226612475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79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9E2CC-1AE0-9F1D-FAB0-0A1AD9471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17076"/>
            <a:ext cx="10458368" cy="3118339"/>
          </a:xfrm>
        </p:spPr>
        <p:txBody>
          <a:bodyPr/>
          <a:lstStyle/>
          <a:p>
            <a:pPr marL="0" indent="0" algn="ctr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      </a:t>
            </a:r>
            <a:r>
              <a:rPr lang="en-GB" sz="4800" dirty="0"/>
              <a:t>Research Principles and Philosophy</a:t>
            </a:r>
          </a:p>
          <a:p>
            <a:pPr marL="0" indent="0">
              <a:buNone/>
            </a:pPr>
            <a:r>
              <a:rPr lang="en-GB" sz="4800" dirty="0"/>
              <a:t>     LCDB 7077</a:t>
            </a:r>
          </a:p>
          <a:p>
            <a:pPr marL="0" indent="0" algn="ctr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      Week 10 – Review &amp; Feedback &amp; Impact</a:t>
            </a:r>
          </a:p>
          <a:p>
            <a:pPr marL="0" indent="0">
              <a:buNone/>
            </a:pPr>
            <a:r>
              <a:rPr lang="en-GB" sz="4000" dirty="0"/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1720888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7DC4E-A905-2753-A3D2-C258138D1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903999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highlight>
                  <a:srgbClr val="800080"/>
                </a:highlight>
              </a:rPr>
              <a:t>Session Plan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161B2-501C-E6A6-1EAB-B7A0E830A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213944"/>
            <a:ext cx="11481847" cy="4501055"/>
          </a:xfrm>
        </p:spPr>
        <p:txBody>
          <a:bodyPr>
            <a:normAutofit lnSpcReduction="10000"/>
          </a:bodyPr>
          <a:lstStyle/>
          <a:p>
            <a:pPr>
              <a:defRPr sz="1600" b="1">
                <a:solidFill>
                  <a:srgbClr val="004C73"/>
                </a:solidFill>
              </a:defRPr>
            </a:pPr>
            <a:r>
              <a:rPr lang="en-GB" sz="2400" dirty="0"/>
              <a:t>Reflect</a:t>
            </a:r>
          </a:p>
          <a:p>
            <a:pPr marL="0" indent="0">
              <a:buNone/>
              <a:defRPr sz="1250">
                <a:solidFill>
                  <a:srgbClr val="1C2328"/>
                </a:solidFill>
              </a:defRPr>
            </a:pPr>
            <a:r>
              <a:rPr lang="en-GB" sz="2400" dirty="0"/>
              <a:t>	Module feedback &amp; key learning from LCDB7007</a:t>
            </a:r>
          </a:p>
          <a:p>
            <a:pPr>
              <a:defRPr sz="1600" b="1">
                <a:solidFill>
                  <a:srgbClr val="004C73"/>
                </a:solidFill>
              </a:defRPr>
            </a:pPr>
            <a:r>
              <a:rPr lang="en-GB" sz="2400" dirty="0"/>
              <a:t>Connect</a:t>
            </a:r>
          </a:p>
          <a:p>
            <a:pPr marL="0" indent="0">
              <a:buNone/>
              <a:defRPr sz="1250">
                <a:solidFill>
                  <a:srgbClr val="1C2328"/>
                </a:solidFill>
              </a:defRPr>
            </a:pPr>
            <a:r>
              <a:rPr lang="en-GB" sz="2400" dirty="0"/>
              <a:t>	Doctoral Knowledge Exchange Workshop — September</a:t>
            </a:r>
          </a:p>
          <a:p>
            <a:pPr>
              <a:defRPr sz="1600" b="1">
                <a:solidFill>
                  <a:srgbClr val="004C73"/>
                </a:solidFill>
              </a:defRPr>
            </a:pPr>
            <a:r>
              <a:rPr lang="en-GB" sz="2400" dirty="0"/>
              <a:t>Apply</a:t>
            </a:r>
          </a:p>
          <a:p>
            <a:pPr marL="0" indent="0">
              <a:buNone/>
              <a:defRPr sz="1250">
                <a:solidFill>
                  <a:srgbClr val="1C2328"/>
                </a:solidFill>
              </a:defRPr>
            </a:pPr>
            <a:r>
              <a:rPr lang="en-GB" sz="2400" dirty="0"/>
              <a:t>	Conceptual frameworks: from organisational problem to intervention</a:t>
            </a:r>
          </a:p>
          <a:p>
            <a:pPr>
              <a:defRPr sz="1600" b="1">
                <a:solidFill>
                  <a:srgbClr val="004C73"/>
                </a:solidFill>
              </a:defRPr>
            </a:pPr>
            <a:r>
              <a:rPr lang="en-GB" sz="2400" dirty="0"/>
              <a:t>Review</a:t>
            </a:r>
          </a:p>
          <a:p>
            <a:pPr marL="0" indent="0">
              <a:buNone/>
              <a:defRPr sz="1250">
                <a:solidFill>
                  <a:srgbClr val="1C2328"/>
                </a:solidFill>
              </a:defRPr>
            </a:pPr>
            <a:r>
              <a:rPr lang="en-GB" sz="2400" dirty="0"/>
              <a:t>	Coursework progress, assessment expectations &amp; next steps</a:t>
            </a:r>
          </a:p>
          <a:p>
            <a:pPr>
              <a:defRPr sz="1600" b="1">
                <a:solidFill>
                  <a:srgbClr val="004C73"/>
                </a:solidFill>
              </a:defRPr>
            </a:pPr>
            <a:r>
              <a:rPr lang="en-GB" sz="2400" dirty="0"/>
              <a:t>Look ahead</a:t>
            </a:r>
          </a:p>
          <a:p>
            <a:pPr marL="0" indent="0">
              <a:buNone/>
              <a:defRPr sz="1250">
                <a:solidFill>
                  <a:srgbClr val="1C2328"/>
                </a:solidFill>
              </a:defRPr>
            </a:pPr>
            <a:r>
              <a:rPr lang="en-GB" sz="2400" dirty="0"/>
              <a:t>	Link coursework to thesis, impact, networks and professional practice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062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B7E4E-C09A-70BB-3409-611784EEC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714813"/>
          </a:xfrm>
        </p:spPr>
        <p:txBody>
          <a:bodyPr>
            <a:normAutofit/>
          </a:bodyPr>
          <a:lstStyle/>
          <a:p>
            <a:pPr>
              <a:defRPr sz="2600" b="1">
                <a:solidFill>
                  <a:srgbClr val="FFFFFF"/>
                </a:solidFill>
                <a:latin typeface="Aptos Display"/>
              </a:defRPr>
            </a:pPr>
            <a:r>
              <a:rPr lang="en-GB" sz="3200" dirty="0">
                <a:solidFill>
                  <a:srgbClr val="C00000"/>
                </a:solidFill>
              </a:rPr>
              <a:t>From Coursework to DBA 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0EE00-B5F9-F12D-9711-AA030C975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143000"/>
            <a:ext cx="11481847" cy="437493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Coursework</a:t>
            </a:r>
          </a:p>
          <a:p>
            <a:pPr marL="457200" lvl="1" indent="0">
              <a:buNone/>
            </a:pPr>
            <a:r>
              <a:rPr lang="en-GB" sz="2800" dirty="0"/>
              <a:t>Critical review + philosophical analysis</a:t>
            </a:r>
          </a:p>
          <a:p>
            <a:r>
              <a:rPr lang="en-GB" dirty="0"/>
              <a:t>Research Gap</a:t>
            </a:r>
          </a:p>
          <a:p>
            <a:pPr marL="457200" lvl="1" indent="0">
              <a:buNone/>
            </a:pPr>
            <a:r>
              <a:rPr lang="en-GB" sz="2800" dirty="0"/>
              <a:t>What remains unexplained or unresolved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DBA Problem</a:t>
            </a:r>
          </a:p>
          <a:p>
            <a:pPr marL="457200" lvl="1" indent="0">
              <a:buNone/>
            </a:pPr>
            <a:r>
              <a:rPr lang="en-GB" sz="2800" dirty="0"/>
              <a:t>Why does this matter in organisational practice?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Research Design</a:t>
            </a:r>
          </a:p>
          <a:p>
            <a:pPr marL="457200" lvl="1" indent="0">
              <a:buNone/>
            </a:pPr>
            <a:r>
              <a:rPr lang="en-GB" sz="2800" dirty="0"/>
              <a:t>What evidence is needed to explain the problem?</a:t>
            </a:r>
          </a:p>
          <a:p>
            <a:pPr marL="228600" lvl="1">
              <a:spcBef>
                <a:spcPts val="1000"/>
              </a:spcBef>
            </a:pPr>
            <a:r>
              <a:rPr lang="en-GB" sz="2800" dirty="0"/>
              <a:t>Contribution</a:t>
            </a:r>
          </a:p>
          <a:p>
            <a:pPr marL="457200" lvl="1" indent="0">
              <a:buNone/>
            </a:pPr>
            <a:r>
              <a:rPr lang="en-GB" sz="2800" dirty="0"/>
              <a:t>Framework, mechanism, intervention or actionable insight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942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58368"/>
          </a:xfrm>
          <a:prstGeom prst="rect">
            <a:avLst/>
          </a:prstGeom>
          <a:solidFill>
            <a:srgbClr val="004C7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2960" y="137161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600" b="1">
                <a:solidFill>
                  <a:srgbClr val="FFFFFF"/>
                </a:solidFill>
                <a:latin typeface="Aptos Display"/>
              </a:defRPr>
            </a:pPr>
            <a:r>
              <a:rPr kumimoji="0" sz="2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 Display"/>
                <a:ea typeface="+mn-ea"/>
                <a:cs typeface="+mn-cs"/>
              </a:rPr>
              <a:t>Build Your Research Ecosystem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19155" y="173736"/>
            <a:ext cx="29937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 b="1">
                <a:solidFill>
                  <a:srgbClr val="B4E1E6"/>
                </a:solidFill>
                <a:latin typeface="Aptos"/>
              </a:defRPr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B4E1E6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BEYOND THE THESIS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94360" y="1142999"/>
            <a:ext cx="2514600" cy="3299093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1500" y="1203855"/>
            <a:ext cx="68580" cy="2816352"/>
          </a:xfrm>
          <a:prstGeom prst="rect">
            <a:avLst/>
          </a:prstGeom>
          <a:solidFill>
            <a:srgbClr val="0084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2960" y="1307592"/>
            <a:ext cx="213263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>
                <a:solidFill>
                  <a:srgbClr val="008489"/>
                </a:solidFill>
                <a:latin typeface="Aptos"/>
              </a:defRPr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008489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Research Theme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709928"/>
            <a:ext cx="210312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Define the subject territory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Track emerging debates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Develop a </a:t>
            </a:r>
            <a:r>
              <a:rPr kumimoji="0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recognisable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research identity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91840" y="1143000"/>
            <a:ext cx="2514600" cy="33631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91840" y="1203855"/>
            <a:ext cx="73152" cy="2816352"/>
          </a:xfrm>
          <a:prstGeom prst="rect">
            <a:avLst/>
          </a:prstGeom>
          <a:solidFill>
            <a:srgbClr val="2370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97911" y="1274012"/>
            <a:ext cx="26751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>
                <a:solidFill>
                  <a:srgbClr val="23704A"/>
                </a:solidFill>
                <a:latin typeface="Aptos"/>
              </a:defRPr>
            </a:pPr>
            <a:r>
              <a:rPr sz="2000" b="1" dirty="0">
                <a:solidFill>
                  <a:srgbClr val="008489"/>
                </a:solidFill>
                <a:latin typeface="Aptos"/>
              </a:rPr>
              <a:t>Networks &amp; Societies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20439" y="1709928"/>
            <a:ext cx="243010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>
                <a:solidFill>
                  <a:srgbClr val="1C2328"/>
                </a:solidFill>
                <a:latin typeface="Aptos"/>
              </a:rPr>
              <a:t>Join relevant scholarly communities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>
                <a:solidFill>
                  <a:srgbClr val="1C2328"/>
                </a:solidFill>
                <a:latin typeface="Aptos"/>
              </a:rPr>
              <a:t>Attend specialist events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>
                <a:solidFill>
                  <a:srgbClr val="1C2328"/>
                </a:solidFill>
                <a:latin typeface="Aptos"/>
              </a:rPr>
              <a:t>Build collaborations and peer exchange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989320" y="1143000"/>
            <a:ext cx="2514600" cy="32865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89320" y="1142999"/>
            <a:ext cx="75234" cy="2877207"/>
          </a:xfrm>
          <a:prstGeom prst="rect">
            <a:avLst/>
          </a:prstGeom>
          <a:solidFill>
            <a:srgbClr val="8200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17920" y="1307592"/>
            <a:ext cx="240123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>
                <a:solidFill>
                  <a:srgbClr val="82005F"/>
                </a:solidFill>
                <a:latin typeface="Aptos"/>
              </a:defRPr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82005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Journals &amp; Outputs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17919" y="1709928"/>
            <a:ext cx="2430099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>
                <a:solidFill>
                  <a:srgbClr val="1C2328"/>
                </a:solidFill>
                <a:latin typeface="Aptos"/>
              </a:rPr>
              <a:t>Identify target journals early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>
                <a:solidFill>
                  <a:srgbClr val="1C2328"/>
                </a:solidFill>
                <a:latin typeface="Aptos"/>
              </a:rPr>
              <a:t>Convert thesis work into publishable outputs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>
                <a:solidFill>
                  <a:srgbClr val="1C2328"/>
                </a:solidFill>
                <a:latin typeface="Aptos"/>
              </a:rPr>
              <a:t>Follow calls for papers and special issues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686800" y="1143000"/>
            <a:ext cx="2514600" cy="327536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 flipH="1">
            <a:off x="8620586" y="1142999"/>
            <a:ext cx="66214" cy="2877207"/>
          </a:xfrm>
          <a:prstGeom prst="rect">
            <a:avLst/>
          </a:prstGeom>
          <a:solidFill>
            <a:srgbClr val="004C7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15400" y="1307592"/>
            <a:ext cx="2183931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>
                <a:solidFill>
                  <a:srgbClr val="004C73"/>
                </a:solidFill>
                <a:latin typeface="Aptos"/>
              </a:defRPr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004C73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Funding &amp; Grants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915400" y="1709928"/>
            <a:ext cx="2103120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Map relevant funders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Develop small collaborative bids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sz="1300">
                <a:solidFill>
                  <a:srgbClr val="1C2328"/>
                </a:solidFill>
                <a:latin typeface="Aptos"/>
              </a:defRPr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1C2328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Link research questions to impact priorities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6745" y="4579252"/>
            <a:ext cx="10332720" cy="1234440"/>
          </a:xfrm>
          <a:prstGeom prst="roundRect">
            <a:avLst/>
          </a:prstGeom>
          <a:solidFill>
            <a:srgbClr val="E6F2F8"/>
          </a:solidFill>
          <a:ln>
            <a:solidFill>
              <a:srgbClr val="0084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4400" y="4832995"/>
            <a:ext cx="101041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00" b="1">
                <a:solidFill>
                  <a:srgbClr val="008489"/>
                </a:solidFill>
              </a:defRPr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00848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question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1">
                <a:solidFill>
                  <a:srgbClr val="004C73"/>
                </a:solidFill>
              </a:defRPr>
            </a:pP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004C7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Where do you want your DBA research to be visible, discussed and used?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601968"/>
            <a:ext cx="12192000" cy="256032"/>
          </a:xfrm>
          <a:prstGeom prst="rect">
            <a:avLst/>
          </a:prstGeom>
          <a:solidFill>
            <a:srgbClr val="0037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7200" y="6638544"/>
            <a:ext cx="10789920" cy="1463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rgbClr val="FFFFFF"/>
                </a:solidFill>
                <a:latin typeface="Aptos"/>
              </a:defRPr>
            </a:pPr>
            <a:r>
              <a:rPr kumimoji="0" sz="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LCDB7007  |  Research Principles &amp; Philosophy     •     Week 10     •     4</a:t>
            </a:r>
          </a:p>
        </p:txBody>
      </p:sp>
    </p:spTree>
    <p:extLst>
      <p:ext uri="{BB962C8B-B14F-4D97-AF65-F5344CB8AC3E}">
        <p14:creationId xmlns:p14="http://schemas.microsoft.com/office/powerpoint/2010/main" val="3413312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58368"/>
          </a:xfrm>
          <a:prstGeom prst="rect">
            <a:avLst/>
          </a:prstGeom>
          <a:solidFill>
            <a:srgbClr val="004C7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11887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ptos Display"/>
              </a:defRPr>
            </a:pPr>
            <a:r>
              <a:t>Designing for Research Impact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39830" y="173736"/>
            <a:ext cx="107305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 b="1">
                <a:solidFill>
                  <a:srgbClr val="B4E1E6"/>
                </a:solidFill>
                <a:latin typeface="Aptos"/>
              </a:defRPr>
            </a:pPr>
            <a:r>
              <a:rPr sz="2000" dirty="0"/>
              <a:t>IMPACT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1051560"/>
            <a:ext cx="10332720" cy="1005840"/>
          </a:xfrm>
          <a:prstGeom prst="roundRect">
            <a:avLst/>
          </a:prstGeom>
          <a:solidFill>
            <a:srgbClr val="E6F2F8"/>
          </a:solidFill>
          <a:ln>
            <a:solidFill>
              <a:srgbClr val="004C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143000" y="1197863"/>
            <a:ext cx="770422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004C73"/>
                </a:solidFill>
              </a:defRPr>
            </a:pPr>
            <a:r>
              <a:rPr sz="2000" dirty="0"/>
              <a:t>Personal / Professional</a:t>
            </a:r>
          </a:p>
          <a:p>
            <a:pPr>
              <a:defRPr sz="1150">
                <a:solidFill>
                  <a:srgbClr val="1C2328"/>
                </a:solidFill>
              </a:defRPr>
            </a:pPr>
            <a:r>
              <a:rPr sz="2000" dirty="0"/>
              <a:t>Develop expertise • influence decisions • strengthen leadership practice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17320" y="2167128"/>
            <a:ext cx="9326880" cy="1005840"/>
          </a:xfrm>
          <a:prstGeom prst="roundRect">
            <a:avLst/>
          </a:prstGeom>
          <a:solidFill>
            <a:srgbClr val="E6F6F4"/>
          </a:solidFill>
          <a:ln>
            <a:solidFill>
              <a:srgbClr val="00848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645920" y="2313432"/>
            <a:ext cx="694959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008489"/>
                </a:solidFill>
              </a:defRPr>
            </a:pPr>
            <a:r>
              <a:rPr sz="2000" dirty="0" err="1"/>
              <a:t>Organisation</a:t>
            </a:r>
            <a:r>
              <a:rPr sz="2000" dirty="0"/>
              <a:t> / Sector</a:t>
            </a:r>
          </a:p>
          <a:p>
            <a:pPr>
              <a:defRPr sz="1150">
                <a:solidFill>
                  <a:srgbClr val="1C2328"/>
                </a:solidFill>
              </a:defRPr>
            </a:pPr>
            <a:r>
              <a:rPr sz="2000" dirty="0"/>
              <a:t>Improve processes • inform policy • change professional practice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20240" y="3282696"/>
            <a:ext cx="8321040" cy="1005840"/>
          </a:xfrm>
          <a:prstGeom prst="roundRect">
            <a:avLst/>
          </a:prstGeom>
          <a:solidFill>
            <a:srgbClr val="F0ECF6"/>
          </a:solidFill>
          <a:ln>
            <a:solidFill>
              <a:srgbClr val="82005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148840" y="3429000"/>
            <a:ext cx="76726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82005F"/>
                </a:solidFill>
              </a:defRPr>
            </a:pPr>
            <a:r>
              <a:rPr sz="2000" dirty="0"/>
              <a:t>Academic / Subject</a:t>
            </a:r>
          </a:p>
          <a:p>
            <a:pPr>
              <a:defRPr sz="1150">
                <a:solidFill>
                  <a:srgbClr val="1C2328"/>
                </a:solidFill>
              </a:defRPr>
            </a:pPr>
            <a:r>
              <a:rPr sz="2000" dirty="0"/>
              <a:t>Extend theory • challenge assumptions • create transferable knowledge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423159" y="4398264"/>
            <a:ext cx="8441575" cy="1005840"/>
          </a:xfrm>
          <a:prstGeom prst="roundRect">
            <a:avLst/>
          </a:prstGeom>
          <a:solidFill>
            <a:srgbClr val="EBF3ED"/>
          </a:solidFill>
          <a:ln>
            <a:solidFill>
              <a:srgbClr val="2370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651760" y="4544568"/>
            <a:ext cx="83413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 b="1">
                <a:solidFill>
                  <a:srgbClr val="23704A"/>
                </a:solidFill>
              </a:defRPr>
            </a:pPr>
            <a:r>
              <a:rPr sz="2000" dirty="0"/>
              <a:t>Multidisciplinary / Societal</a:t>
            </a:r>
          </a:p>
          <a:p>
            <a:pPr>
              <a:defRPr sz="1150">
                <a:solidFill>
                  <a:srgbClr val="1C2328"/>
                </a:solidFill>
              </a:defRPr>
            </a:pPr>
            <a:r>
              <a:rPr sz="2000" dirty="0"/>
              <a:t>Connect disciplines • address complex problems • generate wider public value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601968"/>
            <a:ext cx="12192000" cy="256032"/>
          </a:xfrm>
          <a:prstGeom prst="rect">
            <a:avLst/>
          </a:prstGeom>
          <a:solidFill>
            <a:srgbClr val="0037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7200" y="6638544"/>
            <a:ext cx="10789920" cy="1463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FFFFFF"/>
                </a:solidFill>
                <a:latin typeface="Aptos"/>
              </a:defRPr>
            </a:pPr>
            <a:r>
              <a:t>LCDB7007  |  Research Principles &amp; Philosophy     •     Week 10     •     5</a:t>
            </a:r>
          </a:p>
        </p:txBody>
      </p:sp>
    </p:spTree>
    <p:extLst>
      <p:ext uri="{BB962C8B-B14F-4D97-AF65-F5344CB8AC3E}">
        <p14:creationId xmlns:p14="http://schemas.microsoft.com/office/powerpoint/2010/main" val="1981713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58368"/>
          </a:xfrm>
          <a:prstGeom prst="rect">
            <a:avLst/>
          </a:prstGeom>
          <a:solidFill>
            <a:srgbClr val="004C7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11887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ptos Display"/>
              </a:defRPr>
            </a:pPr>
            <a:r>
              <a:t>From Doctoral Knowledge to Action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14752" y="173736"/>
            <a:ext cx="369812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 b="1">
                <a:solidFill>
                  <a:srgbClr val="B4E1E6"/>
                </a:solidFill>
                <a:latin typeface="Aptos"/>
              </a:defRPr>
            </a:pPr>
            <a:r>
              <a:rPr sz="1600" dirty="0"/>
              <a:t>PROFESSIONAL &amp; ENTREPRENEURIAL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143000"/>
            <a:ext cx="3291840" cy="2971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1143000"/>
            <a:ext cx="73152" cy="2971800"/>
          </a:xfrm>
          <a:prstGeom prst="rect">
            <a:avLst/>
          </a:prstGeom>
          <a:solidFill>
            <a:srgbClr val="00848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14400" y="1307592"/>
            <a:ext cx="286719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008489"/>
                </a:solidFill>
                <a:latin typeface="Aptos"/>
              </a:defRPr>
            </a:pPr>
            <a:r>
              <a:rPr sz="2000" dirty="0"/>
              <a:t>Apply in the Workplace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709928"/>
            <a:ext cx="3337560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Translate findings into </a:t>
            </a:r>
            <a:r>
              <a:rPr sz="2000" dirty="0" err="1"/>
              <a:t>organisational</a:t>
            </a:r>
            <a:r>
              <a:rPr sz="2000" dirty="0"/>
              <a:t> interventions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Develop evidence-based recommendations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Test frameworks in professional settings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Use the DBA to strengthen strategic decision-making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34840" y="1143000"/>
            <a:ext cx="3291840" cy="2971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434840" y="1143000"/>
            <a:ext cx="73152" cy="2971800"/>
          </a:xfrm>
          <a:prstGeom prst="rect">
            <a:avLst/>
          </a:prstGeom>
          <a:solidFill>
            <a:srgbClr val="2370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663440" y="1307592"/>
            <a:ext cx="225452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23704A"/>
                </a:solidFill>
                <a:latin typeface="Aptos"/>
              </a:defRPr>
            </a:pPr>
            <a:r>
              <a:rPr sz="2000" dirty="0"/>
              <a:t>Create New Value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63440" y="1709928"/>
            <a:ext cx="3364990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Consultancy or advisory services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New tools, methods or </a:t>
            </a:r>
            <a:r>
              <a:rPr sz="2000" dirty="0" err="1"/>
              <a:t>organisational</a:t>
            </a:r>
            <a:r>
              <a:rPr sz="2000" dirty="0"/>
              <a:t> processes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Knowledge-transfer partnerships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Professional education and executive development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83879" y="1143000"/>
            <a:ext cx="3291840" cy="297180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2DC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8183879" y="1143000"/>
            <a:ext cx="73152" cy="2971800"/>
          </a:xfrm>
          <a:prstGeom prst="rect">
            <a:avLst/>
          </a:prstGeom>
          <a:solidFill>
            <a:srgbClr val="8200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412480" y="1307592"/>
            <a:ext cx="31835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>
                <a:solidFill>
                  <a:srgbClr val="82005F"/>
                </a:solidFill>
                <a:latin typeface="Aptos"/>
              </a:defRPr>
            </a:pPr>
            <a:r>
              <a:rPr sz="2000" dirty="0"/>
              <a:t>Entrepreneurial Pathways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12479" y="1709928"/>
            <a:ext cx="3063239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New venture or social enterprise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 err="1"/>
              <a:t>Commercialisation</a:t>
            </a:r>
            <a:r>
              <a:rPr sz="2000" dirty="0"/>
              <a:t> of research-informed ideas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Spin-outs, partnerships or innovation projects</a:t>
            </a:r>
          </a:p>
          <a:p>
            <a:pPr>
              <a:spcAft>
                <a:spcPts val="600"/>
              </a:spcAft>
              <a:defRPr sz="1300">
                <a:solidFill>
                  <a:srgbClr val="1C2328"/>
                </a:solidFill>
                <a:latin typeface="Aptos"/>
              </a:defRPr>
            </a:pPr>
            <a:r>
              <a:rPr sz="2000" dirty="0"/>
              <a:t>Funding and grant opportunities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0717" y="4754880"/>
            <a:ext cx="11690131" cy="822960"/>
          </a:xfrm>
          <a:prstGeom prst="roundRect">
            <a:avLst/>
          </a:prstGeom>
          <a:solidFill>
            <a:srgbClr val="004C7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2911" y="4930842"/>
            <a:ext cx="1040425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2000" dirty="0"/>
              <a:t>Final reflection: </a:t>
            </a:r>
            <a:endParaRPr lang="en-GB" sz="2000" dirty="0"/>
          </a:p>
          <a:p>
            <a:pPr algn="ctr">
              <a:defRPr sz="1500" b="1">
                <a:solidFill>
                  <a:srgbClr val="FFFFFF"/>
                </a:solidFill>
              </a:defRPr>
            </a:pPr>
            <a:r>
              <a:rPr sz="2000" dirty="0"/>
              <a:t>What will be different in your </a:t>
            </a:r>
            <a:r>
              <a:rPr sz="2000" dirty="0" err="1"/>
              <a:t>organisation</a:t>
            </a:r>
            <a:r>
              <a:rPr sz="2000" dirty="0"/>
              <a:t>, profession or field because you completed this DBA?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0" y="6601968"/>
            <a:ext cx="12192000" cy="256032"/>
          </a:xfrm>
          <a:prstGeom prst="rect">
            <a:avLst/>
          </a:prstGeom>
          <a:solidFill>
            <a:srgbClr val="0037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57200" y="6638544"/>
            <a:ext cx="10789920" cy="1463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FFFFFF"/>
                </a:solidFill>
                <a:latin typeface="Aptos"/>
              </a:defRPr>
            </a:pPr>
            <a:r>
              <a:t>LCDB7007  |  Research Principles &amp; Philosophy     •     Week 10     •     6</a:t>
            </a:r>
          </a:p>
        </p:txBody>
      </p:sp>
    </p:spTree>
    <p:extLst>
      <p:ext uri="{BB962C8B-B14F-4D97-AF65-F5344CB8AC3E}">
        <p14:creationId xmlns:p14="http://schemas.microsoft.com/office/powerpoint/2010/main" val="216575593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8fca413-3b36-4298-af2b-d24aa1f4750f">
      <Terms xmlns="http://schemas.microsoft.com/office/infopath/2007/PartnerControls"/>
    </lcf76f155ced4ddcb4097134ff3c332f>
    <TaxCatchAll xmlns="1084fe36-8241-4751-a893-1fa9f44ff207" xsi:nil="true"/>
    <SharedWithUsers xmlns="1084fe36-8241-4751-a893-1fa9f44ff207">
      <UserInfo>
        <DisplayName>Kyle Erickson</DisplayName>
        <AccountId>17</AccountId>
        <AccountType/>
      </UserInfo>
      <UserInfo>
        <DisplayName>Magdalena Ohrman</DisplayName>
        <AccountId>13</AccountId>
        <AccountType/>
      </UserInfo>
      <UserInfo>
        <DisplayName>Errietta Bissa</DisplayName>
        <AccountId>12</AccountId>
        <AccountType/>
      </UserInfo>
      <UserInfo>
        <DisplayName>Joanne Price</DisplayName>
        <AccountId>134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E7DBDF00C77446A3212AEFF4577A21" ma:contentTypeVersion="15" ma:contentTypeDescription="Create a new document." ma:contentTypeScope="" ma:versionID="88d377bbb04589a03e167bb4dce2ed9b">
  <xsd:schema xmlns:xsd="http://www.w3.org/2001/XMLSchema" xmlns:xs="http://www.w3.org/2001/XMLSchema" xmlns:p="http://schemas.microsoft.com/office/2006/metadata/properties" xmlns:ns2="58fca413-3b36-4298-af2b-d24aa1f4750f" xmlns:ns3="1084fe36-8241-4751-a893-1fa9f44ff207" targetNamespace="http://schemas.microsoft.com/office/2006/metadata/properties" ma:root="true" ma:fieldsID="a83c89f097d3dbb612ba75a0c85ec0f4" ns2:_="" ns3:_="">
    <xsd:import namespace="58fca413-3b36-4298-af2b-d24aa1f4750f"/>
    <xsd:import namespace="1084fe36-8241-4751-a893-1fa9f44ff2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fca413-3b36-4298-af2b-d24aa1f475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84fe36-8241-4751-a893-1fa9f44ff207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57825e2e-b4cb-4c0a-9f8d-3bc57ca7aae6}" ma:internalName="TaxCatchAll" ma:showField="CatchAllData" ma:web="1084fe36-8241-4751-a893-1fa9f44ff2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AC00B7-894A-4FF9-8954-5C11DD8B84A2}">
  <ds:schemaRefs>
    <ds:schemaRef ds:uri="1084fe36-8241-4751-a893-1fa9f44ff207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58fca413-3b36-4298-af2b-d24aa1f4750f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1EB36A1-00A8-4A82-8553-77C9455E5C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5FB024-880A-4974-8524-70C44E6D2B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8fca413-3b36-4298-af2b-d24aa1f4750f"/>
    <ds:schemaRef ds:uri="1084fe36-8241-4751-a893-1fa9f44ff20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Induction Slides DBA Oct 23 intake</Template>
  <TotalTime>40</TotalTime>
  <Words>401</Words>
  <Application>Microsoft Office PowerPoint</Application>
  <PresentationFormat>Widescreen</PresentationFormat>
  <Paragraphs>83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Calibri Light</vt:lpstr>
      <vt:lpstr>UWTSD 200_Title Page</vt:lpstr>
      <vt:lpstr>UWTSD 200_Text 1</vt:lpstr>
      <vt:lpstr>PowerPoint Presentation</vt:lpstr>
      <vt:lpstr>Session Plan</vt:lpstr>
      <vt:lpstr>From Coursework to DBA Thesis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Asim</dc:creator>
  <cp:lastModifiedBy>Ebad Banissi</cp:lastModifiedBy>
  <cp:revision>6</cp:revision>
  <dcterms:created xsi:type="dcterms:W3CDTF">2023-10-08T18:11:10Z</dcterms:created>
  <dcterms:modified xsi:type="dcterms:W3CDTF">2026-08-13T08:56:24Z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0x0101000BE7DBDF00C77446A3212AEFF4577A21</vt:lpwstr>
  </property>
  <property fmtid="{D5CDD505-2E9C-101B-9397-08002B2CF9AE}" pid="3" name="MediaServiceImageTags">
    <vt:lpwstr/>
  </property>
</Properties>
</file>