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71" r:id="rId7"/>
    <p:sldId id="273" r:id="rId8"/>
    <p:sldId id="275" r:id="rId9"/>
    <p:sldId id="263" r:id="rId10"/>
    <p:sldId id="261" r:id="rId11"/>
    <p:sldId id="262" r:id="rId12"/>
    <p:sldId id="265" r:id="rId13"/>
    <p:sldId id="268" r:id="rId14"/>
    <p:sldId id="270" r:id="rId15"/>
    <p:sldId id="269"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9" autoAdjust="0"/>
    <p:restoredTop sz="94660"/>
  </p:normalViewPr>
  <p:slideViewPr>
    <p:cSldViewPr snapToGrid="0">
      <p:cViewPr varScale="1">
        <p:scale>
          <a:sx n="71" d="100"/>
          <a:sy n="71" d="100"/>
        </p:scale>
        <p:origin x="72" y="9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A0E405-AC61-4581-BAD0-A8BC4910E70D}"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4A04BA-C63A-4E13-AFA5-4D6BEC77744B}" type="slidenum">
              <a:rPr lang="en-GB" smtClean="0"/>
              <a:t>‹#›</a:t>
            </a:fld>
            <a:endParaRPr lang="en-GB"/>
          </a:p>
        </p:txBody>
      </p:sp>
    </p:spTree>
    <p:extLst>
      <p:ext uri="{BB962C8B-B14F-4D97-AF65-F5344CB8AC3E}">
        <p14:creationId xmlns:p14="http://schemas.microsoft.com/office/powerpoint/2010/main" val="8574540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A0E405-AC61-4581-BAD0-A8BC4910E70D}"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4A04BA-C63A-4E13-AFA5-4D6BEC77744B}" type="slidenum">
              <a:rPr lang="en-GB" smtClean="0"/>
              <a:t>‹#›</a:t>
            </a:fld>
            <a:endParaRPr lang="en-GB"/>
          </a:p>
        </p:txBody>
      </p:sp>
    </p:spTree>
    <p:extLst>
      <p:ext uri="{BB962C8B-B14F-4D97-AF65-F5344CB8AC3E}">
        <p14:creationId xmlns:p14="http://schemas.microsoft.com/office/powerpoint/2010/main" val="37387521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3A0E405-AC61-4581-BAD0-A8BC4910E70D}"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4A04BA-C63A-4E13-AFA5-4D6BEC77744B}" type="slidenum">
              <a:rPr lang="en-GB" smtClean="0"/>
              <a:t>‹#›</a:t>
            </a:fld>
            <a:endParaRPr lang="en-GB"/>
          </a:p>
        </p:txBody>
      </p:sp>
    </p:spTree>
    <p:extLst>
      <p:ext uri="{BB962C8B-B14F-4D97-AF65-F5344CB8AC3E}">
        <p14:creationId xmlns:p14="http://schemas.microsoft.com/office/powerpoint/2010/main" val="2846943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3A0E405-AC61-4581-BAD0-A8BC4910E70D}" type="datetimeFigureOut">
              <a:rPr lang="en-GB" smtClean="0"/>
              <a:t>13/05/2022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4A04BA-C63A-4E13-AFA5-4D6BEC77744B}" type="slidenum">
              <a:rPr lang="en-GB" smtClean="0"/>
              <a:t>‹#›</a:t>
            </a:fld>
            <a:endParaRPr lang="en-GB"/>
          </a:p>
        </p:txBody>
      </p:sp>
    </p:spTree>
    <p:extLst>
      <p:ext uri="{BB962C8B-B14F-4D97-AF65-F5344CB8AC3E}">
        <p14:creationId xmlns:p14="http://schemas.microsoft.com/office/powerpoint/2010/main" val="18326131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3A0E405-AC61-4581-BAD0-A8BC4910E70D}" type="datetimeFigureOut">
              <a:rPr lang="en-GB" smtClean="0"/>
              <a:t>13/05/2022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D4A04BA-C63A-4E13-AFA5-4D6BEC77744B}" type="slidenum">
              <a:rPr lang="en-GB" smtClean="0"/>
              <a:t>‹#›</a:t>
            </a:fld>
            <a:endParaRPr lang="en-GB"/>
          </a:p>
        </p:txBody>
      </p:sp>
    </p:spTree>
    <p:extLst>
      <p:ext uri="{BB962C8B-B14F-4D97-AF65-F5344CB8AC3E}">
        <p14:creationId xmlns:p14="http://schemas.microsoft.com/office/powerpoint/2010/main" val="4074474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3A0E405-AC61-4581-BAD0-A8BC4910E70D}" type="datetimeFigureOut">
              <a:rPr lang="en-GB" smtClean="0"/>
              <a:t>13/05/2022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D4A04BA-C63A-4E13-AFA5-4D6BEC77744B}" type="slidenum">
              <a:rPr lang="en-GB" smtClean="0"/>
              <a:t>‹#›</a:t>
            </a:fld>
            <a:endParaRPr lang="en-GB"/>
          </a:p>
        </p:txBody>
      </p:sp>
    </p:spTree>
    <p:extLst>
      <p:ext uri="{BB962C8B-B14F-4D97-AF65-F5344CB8AC3E}">
        <p14:creationId xmlns:p14="http://schemas.microsoft.com/office/powerpoint/2010/main" val="6155503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A0E405-AC61-4581-BAD0-A8BC4910E70D}" type="datetimeFigureOut">
              <a:rPr lang="en-GB" smtClean="0"/>
              <a:t>13/05/2022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D4A04BA-C63A-4E13-AFA5-4D6BEC77744B}" type="slidenum">
              <a:rPr lang="en-GB" smtClean="0"/>
              <a:t>‹#›</a:t>
            </a:fld>
            <a:endParaRPr lang="en-GB"/>
          </a:p>
        </p:txBody>
      </p:sp>
    </p:spTree>
    <p:extLst>
      <p:ext uri="{BB962C8B-B14F-4D97-AF65-F5344CB8AC3E}">
        <p14:creationId xmlns:p14="http://schemas.microsoft.com/office/powerpoint/2010/main" val="33616118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3A0E405-AC61-4581-BAD0-A8BC4910E70D}" type="datetimeFigureOut">
              <a:rPr lang="en-GB" smtClean="0"/>
              <a:t>13/05/2022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4A04BA-C63A-4E13-AFA5-4D6BEC77744B}" type="slidenum">
              <a:rPr lang="en-GB" smtClean="0"/>
              <a:t>‹#›</a:t>
            </a:fld>
            <a:endParaRPr lang="en-GB"/>
          </a:p>
        </p:txBody>
      </p:sp>
    </p:spTree>
    <p:extLst>
      <p:ext uri="{BB962C8B-B14F-4D97-AF65-F5344CB8AC3E}">
        <p14:creationId xmlns:p14="http://schemas.microsoft.com/office/powerpoint/2010/main" val="3589436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3A0E405-AC61-4581-BAD0-A8BC4910E70D}" type="datetimeFigureOut">
              <a:rPr lang="en-GB" smtClean="0"/>
              <a:t>13/05/2022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4A04BA-C63A-4E13-AFA5-4D6BEC77744B}" type="slidenum">
              <a:rPr lang="en-GB" smtClean="0"/>
              <a:t>‹#›</a:t>
            </a:fld>
            <a:endParaRPr lang="en-GB"/>
          </a:p>
        </p:txBody>
      </p:sp>
    </p:spTree>
    <p:extLst>
      <p:ext uri="{BB962C8B-B14F-4D97-AF65-F5344CB8AC3E}">
        <p14:creationId xmlns:p14="http://schemas.microsoft.com/office/powerpoint/2010/main" val="693517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A0E405-AC61-4581-BAD0-A8BC4910E70D}"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4A04BA-C63A-4E13-AFA5-4D6BEC77744B}" type="slidenum">
              <a:rPr lang="en-GB" smtClean="0"/>
              <a:t>‹#›</a:t>
            </a:fld>
            <a:endParaRPr lang="en-GB"/>
          </a:p>
        </p:txBody>
      </p:sp>
    </p:spTree>
    <p:extLst>
      <p:ext uri="{BB962C8B-B14F-4D97-AF65-F5344CB8AC3E}">
        <p14:creationId xmlns:p14="http://schemas.microsoft.com/office/powerpoint/2010/main" val="29079252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A0E405-AC61-4581-BAD0-A8BC4910E70D}"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4A04BA-C63A-4E13-AFA5-4D6BEC77744B}" type="slidenum">
              <a:rPr lang="en-GB" smtClean="0"/>
              <a:t>‹#›</a:t>
            </a:fld>
            <a:endParaRPr lang="en-GB"/>
          </a:p>
        </p:txBody>
      </p:sp>
    </p:spTree>
    <p:extLst>
      <p:ext uri="{BB962C8B-B14F-4D97-AF65-F5344CB8AC3E}">
        <p14:creationId xmlns:p14="http://schemas.microsoft.com/office/powerpoint/2010/main" val="2169926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A0E405-AC61-4581-BAD0-A8BC4910E70D}" type="datetimeFigureOut">
              <a:rPr lang="en-GB" smtClean="0"/>
              <a:t>13/05/2022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4A04BA-C63A-4E13-AFA5-4D6BEC77744B}" type="slidenum">
              <a:rPr lang="en-GB" smtClean="0"/>
              <a:t>‹#›</a:t>
            </a:fld>
            <a:endParaRPr lang="en-GB"/>
          </a:p>
        </p:txBody>
      </p:sp>
    </p:spTree>
    <p:extLst>
      <p:ext uri="{BB962C8B-B14F-4D97-AF65-F5344CB8AC3E}">
        <p14:creationId xmlns:p14="http://schemas.microsoft.com/office/powerpoint/2010/main" val="15937042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ancient.eu/user/JPryst/" TargetMode="External"/><Relationship Id="rId2" Type="http://schemas.openxmlformats.org/officeDocument/2006/relationships/hyperlink" Target="https://www.ancient.eu/urbanization/"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ancient.eu/user/JPryst/" TargetMode="External"/><Relationship Id="rId2" Type="http://schemas.openxmlformats.org/officeDocument/2006/relationships/hyperlink" Target="https://www.ancient.eu/urbaniza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2200" b="1" dirty="0">
                <a:latin typeface="+mn-lt"/>
              </a:rPr>
              <a:t>HPAN5023/6023</a:t>
            </a:r>
            <a:r>
              <a:rPr lang="en-GB" sz="8000" b="1" dirty="0"/>
              <a:t> </a:t>
            </a:r>
            <a:br>
              <a:rPr lang="en-GB" sz="8000" b="1" dirty="0"/>
            </a:br>
            <a:r>
              <a:rPr lang="en-GB" sz="3100" b="1" dirty="0">
                <a:latin typeface="+mn-lt"/>
              </a:rPr>
              <a:t>Population Growth, </a:t>
            </a:r>
            <a:r>
              <a:rPr lang="en-GB" sz="3100" b="1" dirty="0">
                <a:solidFill>
                  <a:srgbClr val="FF0000"/>
                </a:solidFill>
                <a:latin typeface="+mn-lt"/>
              </a:rPr>
              <a:t>Urbanisation</a:t>
            </a:r>
            <a:r>
              <a:rPr lang="en-GB" sz="3100" b="1" dirty="0">
                <a:latin typeface="+mn-lt"/>
              </a:rPr>
              <a:t> and Sustainability</a:t>
            </a:r>
            <a:endParaRPr lang="en-GB" sz="3100" dirty="0">
              <a:latin typeface="+mn-lt"/>
            </a:endParaRPr>
          </a:p>
        </p:txBody>
      </p:sp>
      <p:sp>
        <p:nvSpPr>
          <p:cNvPr id="5" name="Content Placeholder 4"/>
          <p:cNvSpPr>
            <a:spLocks noGrp="1"/>
          </p:cNvSpPr>
          <p:nvPr>
            <p:ph idx="1"/>
          </p:nvPr>
        </p:nvSpPr>
        <p:spPr/>
        <p:txBody>
          <a:bodyPr/>
          <a:lstStyle/>
          <a:p>
            <a:pPr marL="0" indent="0">
              <a:buNone/>
            </a:pPr>
            <a:r>
              <a:rPr lang="en-GB" sz="4000" b="1" dirty="0"/>
              <a:t>Section 3: Urbanisation</a:t>
            </a:r>
          </a:p>
          <a:p>
            <a:pPr marL="0" indent="0">
              <a:buNone/>
            </a:pPr>
            <a:endParaRPr lang="en-GB" dirty="0"/>
          </a:p>
          <a:p>
            <a:pPr marL="0" indent="0">
              <a:buNone/>
            </a:pPr>
            <a:r>
              <a:rPr lang="en-GB" b="1" dirty="0" err="1"/>
              <a:t>Urbs</a:t>
            </a:r>
            <a:endParaRPr lang="en-GB" b="1" dirty="0"/>
          </a:p>
          <a:p>
            <a:r>
              <a:rPr lang="en-GB" dirty="0"/>
              <a:t>The town or city only arises at a certain stage in human history – it has not always existed</a:t>
            </a:r>
          </a:p>
          <a:p>
            <a:r>
              <a:rPr lang="en-GB" dirty="0"/>
              <a:t>Rise of the earliest urban centres: Sumer, Mesopotamia etc.</a:t>
            </a:r>
          </a:p>
          <a:p>
            <a:r>
              <a:rPr lang="en-GB" dirty="0"/>
              <a:t>“Empire” and “Metropolis”</a:t>
            </a:r>
          </a:p>
          <a:p>
            <a:endParaRPr lang="en-GB" dirty="0"/>
          </a:p>
          <a:p>
            <a:pPr marL="0" indent="0">
              <a:buNone/>
            </a:pPr>
            <a:endParaRPr lang="en-GB" dirty="0"/>
          </a:p>
        </p:txBody>
      </p:sp>
    </p:spTree>
    <p:extLst>
      <p:ext uri="{BB962C8B-B14F-4D97-AF65-F5344CB8AC3E}">
        <p14:creationId xmlns:p14="http://schemas.microsoft.com/office/powerpoint/2010/main" val="35546647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82379"/>
            <a:ext cx="7886700" cy="1325563"/>
          </a:xfrm>
        </p:spPr>
        <p:txBody>
          <a:bodyPr>
            <a:normAutofit fontScale="90000"/>
          </a:bodyPr>
          <a:lstStyle/>
          <a:p>
            <a:r>
              <a:rPr lang="en-GB" b="1" dirty="0">
                <a:latin typeface="+mn-lt"/>
              </a:rPr>
              <a:t>Urbanisation Timeline</a:t>
            </a:r>
            <a:br>
              <a:rPr lang="en-GB" b="1" dirty="0">
                <a:latin typeface="+mn-lt"/>
              </a:rPr>
            </a:br>
            <a:r>
              <a:rPr lang="en-GB" sz="2200" dirty="0">
                <a:hlinkClick r:id="rId2"/>
              </a:rPr>
              <a:t>https://www.ancient.eu/urbanization/</a:t>
            </a:r>
            <a:r>
              <a:rPr lang="en-GB" sz="2200" dirty="0"/>
              <a:t>  by </a:t>
            </a:r>
            <a:r>
              <a:rPr lang="en-GB" sz="2200" b="1" dirty="0">
                <a:hlinkClick r:id="rId3" tooltip="User Page: Joshua J. Mark"/>
              </a:rPr>
              <a:t>Joshua J. Mark</a:t>
            </a:r>
            <a:r>
              <a:rPr lang="en-GB" sz="2200" dirty="0"/>
              <a:t> </a:t>
            </a:r>
            <a:br>
              <a:rPr lang="en-GB" sz="2200" dirty="0"/>
            </a:br>
            <a:r>
              <a:rPr lang="en-GB" sz="2200" dirty="0"/>
              <a:t>published on 07 April 2014 </a:t>
            </a:r>
            <a:br>
              <a:rPr lang="en-GB" sz="2200" dirty="0"/>
            </a:br>
            <a:endParaRPr lang="en-GB" sz="2200" dirty="0"/>
          </a:p>
        </p:txBody>
      </p:sp>
      <p:sp>
        <p:nvSpPr>
          <p:cNvPr id="3" name="Content Placeholder 2"/>
          <p:cNvSpPr>
            <a:spLocks noGrp="1"/>
          </p:cNvSpPr>
          <p:nvPr>
            <p:ph idx="1"/>
          </p:nvPr>
        </p:nvSpPr>
        <p:spPr/>
        <p:txBody>
          <a:bodyPr>
            <a:normAutofit fontScale="92500" lnSpcReduction="20000"/>
          </a:bodyPr>
          <a:lstStyle/>
          <a:p>
            <a:pPr marL="0" indent="0">
              <a:buNone/>
            </a:pPr>
            <a:r>
              <a:rPr lang="en-GB" b="1" dirty="0"/>
              <a:t>6500 BCE: </a:t>
            </a:r>
            <a:r>
              <a:rPr lang="en-GB" dirty="0"/>
              <a:t>Jericho is the first major walled </a:t>
            </a:r>
            <a:r>
              <a:rPr lang="en-GB" b="1" dirty="0"/>
              <a:t>city</a:t>
            </a:r>
            <a:r>
              <a:rPr lang="en-GB" dirty="0"/>
              <a:t>, with a population of about 2,500. </a:t>
            </a:r>
          </a:p>
          <a:p>
            <a:pPr marL="0" indent="0">
              <a:buNone/>
            </a:pPr>
            <a:r>
              <a:rPr lang="en-GB" b="1" dirty="0"/>
              <a:t>4500 BCE:  </a:t>
            </a:r>
            <a:r>
              <a:rPr lang="en-GB" b="1" dirty="0" err="1"/>
              <a:t>Uruk</a:t>
            </a:r>
            <a:r>
              <a:rPr lang="en-GB" dirty="0"/>
              <a:t> – </a:t>
            </a:r>
            <a:r>
              <a:rPr lang="en-GB" b="1" dirty="0"/>
              <a:t>Mesopotamia’s</a:t>
            </a:r>
            <a:r>
              <a:rPr lang="en-GB" dirty="0"/>
              <a:t> first </a:t>
            </a:r>
            <a:r>
              <a:rPr lang="en-GB" b="1" dirty="0"/>
              <a:t>city</a:t>
            </a:r>
            <a:r>
              <a:rPr lang="en-GB" dirty="0"/>
              <a:t>. </a:t>
            </a:r>
          </a:p>
          <a:p>
            <a:pPr marL="0" indent="0">
              <a:buNone/>
            </a:pPr>
            <a:r>
              <a:rPr lang="en-GB" b="1" dirty="0"/>
              <a:t>4100 BCE - 2900 BCE: </a:t>
            </a:r>
            <a:r>
              <a:rPr lang="en-GB" b="1" dirty="0" err="1"/>
              <a:t>Uruk</a:t>
            </a:r>
            <a:r>
              <a:rPr lang="en-GB" dirty="0"/>
              <a:t> Period in </a:t>
            </a:r>
            <a:r>
              <a:rPr lang="en-GB" b="1" dirty="0"/>
              <a:t>Mesopotamia</a:t>
            </a:r>
            <a:r>
              <a:rPr lang="en-GB" dirty="0"/>
              <a:t>. Other </a:t>
            </a:r>
            <a:r>
              <a:rPr lang="en-GB" b="1" dirty="0"/>
              <a:t>cities</a:t>
            </a:r>
            <a:r>
              <a:rPr lang="en-GB" dirty="0"/>
              <a:t>. </a:t>
            </a:r>
          </a:p>
          <a:p>
            <a:pPr marL="0" indent="0">
              <a:buNone/>
            </a:pPr>
            <a:r>
              <a:rPr lang="en-GB" b="1" dirty="0"/>
              <a:t>c. 4000 BCE: </a:t>
            </a:r>
            <a:r>
              <a:rPr lang="en-GB" dirty="0"/>
              <a:t>First settlement of </a:t>
            </a:r>
            <a:r>
              <a:rPr lang="en-GB" b="1" dirty="0"/>
              <a:t>Ur</a:t>
            </a:r>
            <a:r>
              <a:rPr lang="en-GB" dirty="0"/>
              <a:t>. </a:t>
            </a:r>
          </a:p>
          <a:p>
            <a:pPr marL="0" indent="0">
              <a:buNone/>
            </a:pPr>
            <a:r>
              <a:rPr lang="en-GB" b="1" dirty="0"/>
              <a:t>3400 BCE: </a:t>
            </a:r>
            <a:r>
              <a:rPr lang="en-GB" dirty="0"/>
              <a:t>Priests become the rulers of Mesopotamian </a:t>
            </a:r>
            <a:r>
              <a:rPr lang="en-GB" b="1" dirty="0"/>
              <a:t>cities</a:t>
            </a:r>
            <a:r>
              <a:rPr lang="en-GB" dirty="0"/>
              <a:t>. </a:t>
            </a:r>
          </a:p>
          <a:p>
            <a:pPr marL="0" indent="0">
              <a:buNone/>
            </a:pPr>
            <a:r>
              <a:rPr lang="en-GB" b="1" dirty="0"/>
              <a:t>c. 3000 BCE - c. 2600 BCE: </a:t>
            </a:r>
            <a:r>
              <a:rPr lang="en-GB" dirty="0"/>
              <a:t>The rise of the great Indian </a:t>
            </a:r>
            <a:r>
              <a:rPr lang="en-GB" b="1" dirty="0"/>
              <a:t>cities</a:t>
            </a:r>
            <a:r>
              <a:rPr lang="en-GB" dirty="0"/>
              <a:t> of Mohenjo </a:t>
            </a:r>
            <a:r>
              <a:rPr lang="en-GB" dirty="0" err="1"/>
              <a:t>Daro</a:t>
            </a:r>
            <a:r>
              <a:rPr lang="en-GB" dirty="0"/>
              <a:t> and Harappa. </a:t>
            </a:r>
          </a:p>
          <a:p>
            <a:pPr marL="0" indent="0">
              <a:buNone/>
            </a:pPr>
            <a:r>
              <a:rPr lang="en-GB" b="1" dirty="0"/>
              <a:t>c. 1700 BCE - c. 1500 BCE: </a:t>
            </a:r>
            <a:r>
              <a:rPr lang="en-GB" dirty="0"/>
              <a:t>Decline of the Harappan Culture in </a:t>
            </a:r>
            <a:r>
              <a:rPr lang="en-GB" b="1" dirty="0"/>
              <a:t>India</a:t>
            </a:r>
            <a:r>
              <a:rPr lang="en-GB" dirty="0"/>
              <a:t>. </a:t>
            </a:r>
          </a:p>
          <a:p>
            <a:pPr marL="0" indent="0">
              <a:buNone/>
            </a:pPr>
            <a:endParaRPr lang="en-GB" dirty="0"/>
          </a:p>
        </p:txBody>
      </p:sp>
    </p:spTree>
    <p:extLst>
      <p:ext uri="{BB962C8B-B14F-4D97-AF65-F5344CB8AC3E}">
        <p14:creationId xmlns:p14="http://schemas.microsoft.com/office/powerpoint/2010/main" val="3455484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mn-lt"/>
              </a:rPr>
              <a:t>Ur – a cautionary tale</a:t>
            </a:r>
            <a:br>
              <a:rPr lang="en-GB" b="1" dirty="0">
                <a:latin typeface="+mn-lt"/>
              </a:rPr>
            </a:br>
            <a:r>
              <a:rPr lang="en-GB" sz="2200" dirty="0">
                <a:hlinkClick r:id="rId2"/>
              </a:rPr>
              <a:t>https://www.ancient.eu/urbanization/</a:t>
            </a:r>
            <a:r>
              <a:rPr lang="en-GB" sz="2200" dirty="0"/>
              <a:t>  by </a:t>
            </a:r>
            <a:r>
              <a:rPr lang="en-GB" sz="2200" b="1" dirty="0">
                <a:hlinkClick r:id="rId3" tooltip="User Page: Joshua J. Mark"/>
              </a:rPr>
              <a:t>Joshua J. Mark</a:t>
            </a:r>
            <a:r>
              <a:rPr lang="en-GB" sz="2200" dirty="0"/>
              <a:t> </a:t>
            </a:r>
            <a:br>
              <a:rPr lang="en-GB" sz="2200" dirty="0"/>
            </a:br>
            <a:r>
              <a:rPr lang="en-GB" sz="2200" dirty="0"/>
              <a:t>published on 07 April 2014 </a:t>
            </a:r>
          </a:p>
        </p:txBody>
      </p:sp>
      <p:sp>
        <p:nvSpPr>
          <p:cNvPr id="3" name="Content Placeholder 2"/>
          <p:cNvSpPr>
            <a:spLocks noGrp="1"/>
          </p:cNvSpPr>
          <p:nvPr>
            <p:ph idx="1"/>
          </p:nvPr>
        </p:nvSpPr>
        <p:spPr/>
        <p:txBody>
          <a:bodyPr>
            <a:normAutofit fontScale="70000" lnSpcReduction="20000"/>
          </a:bodyPr>
          <a:lstStyle/>
          <a:p>
            <a:pPr marL="0" indent="0">
              <a:buNone/>
            </a:pPr>
            <a:r>
              <a:rPr lang="en-GB" b="1" dirty="0"/>
              <a:t>Urbanization &amp; Overuse of Resources (Class Exercise)</a:t>
            </a:r>
          </a:p>
          <a:p>
            <a:pPr marL="0" indent="0">
              <a:buNone/>
            </a:pPr>
            <a:r>
              <a:rPr lang="en-GB" dirty="0"/>
              <a:t>At the </a:t>
            </a:r>
            <a:r>
              <a:rPr lang="en-GB" dirty="0" err="1"/>
              <a:t>center</a:t>
            </a:r>
            <a:r>
              <a:rPr lang="en-GB" dirty="0"/>
              <a:t> of Ur, as with all of the cities in ancient Mesopotamia, was the great </a:t>
            </a:r>
            <a:r>
              <a:rPr lang="en-GB" b="1" dirty="0"/>
              <a:t>temple</a:t>
            </a:r>
            <a:r>
              <a:rPr lang="en-GB" dirty="0"/>
              <a:t> which was the locale of ceremonial, commercial and social functions. Religious activities, such as festivals, were the main social gatherings of the time and these occasions were often used to distribute surplus food and supplies to the populace of the city. The priests of the temple, who were also the rulers of the city from about 3400 BCE, were responsible for this distribution and relied heavily on the farmers of the region to supply such surplus as they needed (a role which would eventually be taken over by the king, as royalty superseded the priestly class in power in the third millennium BCE with the emergence of the warrior-king known as the '</a:t>
            </a:r>
            <a:r>
              <a:rPr lang="en-GB" dirty="0" err="1"/>
              <a:t>Lugal</a:t>
            </a:r>
            <a:r>
              <a:rPr lang="en-GB" dirty="0"/>
              <a:t>’, meaning “Big Man”). This excess production of the countryside not only supplied the population of the city with food but also increased long-distance </a:t>
            </a:r>
            <a:r>
              <a:rPr lang="en-GB" b="1" dirty="0"/>
              <a:t>trade</a:t>
            </a:r>
            <a:r>
              <a:rPr lang="en-GB" dirty="0"/>
              <a:t> with other cities along the Euphrates such as Tikrit and </a:t>
            </a:r>
            <a:r>
              <a:rPr lang="en-GB" dirty="0" err="1"/>
              <a:t>Eridu</a:t>
            </a:r>
            <a:r>
              <a:rPr lang="en-GB" dirty="0"/>
              <a:t>. As urbanization continued, however, the need for more and yet more raw materials depleted the natural resources of the region and, eventually, led to a lack of necessary assets and the abandonment of the city.</a:t>
            </a:r>
          </a:p>
          <a:p>
            <a:pPr marL="0" indent="0">
              <a:buNone/>
            </a:pPr>
            <a:endParaRPr lang="en-GB" dirty="0"/>
          </a:p>
        </p:txBody>
      </p:sp>
    </p:spTree>
    <p:extLst>
      <p:ext uri="{BB962C8B-B14F-4D97-AF65-F5344CB8AC3E}">
        <p14:creationId xmlns:p14="http://schemas.microsoft.com/office/powerpoint/2010/main" val="662990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Rise of the medieval town</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Functions of the town</a:t>
            </a:r>
          </a:p>
          <a:p>
            <a:pPr marL="0" indent="0">
              <a:buNone/>
            </a:pPr>
            <a:r>
              <a:rPr lang="en-GB" dirty="0"/>
              <a:t>Struggles of the town and townspeople</a:t>
            </a:r>
          </a:p>
          <a:p>
            <a:pPr marL="0" indent="0">
              <a:buNone/>
            </a:pPr>
            <a:r>
              <a:rPr lang="en-GB" dirty="0"/>
              <a:t>New organisations</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9008" y="1397390"/>
            <a:ext cx="4631128" cy="2785641"/>
          </a:xfrm>
          <a:prstGeom prst="rect">
            <a:avLst/>
          </a:prstGeom>
        </p:spPr>
      </p:pic>
    </p:spTree>
    <p:extLst>
      <p:ext uri="{BB962C8B-B14F-4D97-AF65-F5344CB8AC3E}">
        <p14:creationId xmlns:p14="http://schemas.microsoft.com/office/powerpoint/2010/main" val="694034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Rise of the Third World City</a:t>
            </a:r>
          </a:p>
        </p:txBody>
      </p:sp>
      <p:sp>
        <p:nvSpPr>
          <p:cNvPr id="3" name="Content Placeholder 2"/>
          <p:cNvSpPr>
            <a:spLocks noGrp="1"/>
          </p:cNvSpPr>
          <p:nvPr>
            <p:ph idx="1"/>
          </p:nvPr>
        </p:nvSpPr>
        <p:spPr/>
        <p:txBody>
          <a:bodyPr>
            <a:normAutofit/>
          </a:bodyPr>
          <a:lstStyle/>
          <a:p>
            <a:pPr marL="0" indent="0">
              <a:buNone/>
            </a:pPr>
            <a:endParaRPr lang="en-GB" dirty="0"/>
          </a:p>
          <a:p>
            <a:endParaRPr lang="en-GB" dirty="0"/>
          </a:p>
          <a:p>
            <a:endParaRPr lang="en-GB" dirty="0"/>
          </a:p>
          <a:p>
            <a:endParaRPr lang="en-GB" dirty="0"/>
          </a:p>
          <a:p>
            <a:r>
              <a:rPr lang="en-GB" dirty="0"/>
              <a:t>Population growth</a:t>
            </a:r>
          </a:p>
          <a:p>
            <a:r>
              <a:rPr lang="en-GB" dirty="0"/>
              <a:t>Population age profile</a:t>
            </a:r>
          </a:p>
          <a:p>
            <a:r>
              <a:rPr lang="en-GB" dirty="0"/>
              <a:t>Migration </a:t>
            </a:r>
            <a:r>
              <a:rPr lang="en-GB" i="1" dirty="0"/>
              <a:t>within</a:t>
            </a:r>
            <a:r>
              <a:rPr lang="en-GB" dirty="0"/>
              <a:t> borders</a:t>
            </a:r>
          </a:p>
        </p:txBody>
      </p:sp>
      <p:pic>
        <p:nvPicPr>
          <p:cNvPr id="1026" name="Picture 2" descr="Image result for overpopulation">
            <a:extLst>
              <a:ext uri="{FF2B5EF4-FFF2-40B4-BE49-F238E27FC236}">
                <a16:creationId xmlns:a16="http://schemas.microsoft.com/office/drawing/2014/main" id="{E039318F-4BE0-4A05-AABC-7FEB58FF60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36147" y="1690689"/>
            <a:ext cx="4310263" cy="2413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7326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mn-lt"/>
              </a:rPr>
              <a:t>Worldwide population profiles</a:t>
            </a:r>
            <a:br>
              <a:rPr lang="en-GB" b="1" dirty="0">
                <a:latin typeface="+mn-lt"/>
              </a:rPr>
            </a:br>
            <a:r>
              <a:rPr lang="en-GB" sz="3100" b="1" dirty="0">
                <a:latin typeface="+mn-lt"/>
              </a:rPr>
              <a:t>Developed and less developed countries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71108" y="1825625"/>
            <a:ext cx="5801784" cy="4351338"/>
          </a:xfrm>
        </p:spPr>
      </p:pic>
    </p:spTree>
    <p:extLst>
      <p:ext uri="{BB962C8B-B14F-4D97-AF65-F5344CB8AC3E}">
        <p14:creationId xmlns:p14="http://schemas.microsoft.com/office/powerpoint/2010/main" val="2981046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a:extLst>
              <a:ext uri="{FF2B5EF4-FFF2-40B4-BE49-F238E27FC236}">
                <a16:creationId xmlns:a16="http://schemas.microsoft.com/office/drawing/2014/main" id="{8287BDEE-C638-45FA-840E-16A70587E1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6104" y="551329"/>
            <a:ext cx="7745507" cy="5809130"/>
          </a:xfrm>
          <a:prstGeom prst="rect">
            <a:avLst/>
          </a:prstGeom>
        </p:spPr>
      </p:pic>
    </p:spTree>
    <p:extLst>
      <p:ext uri="{BB962C8B-B14F-4D97-AF65-F5344CB8AC3E}">
        <p14:creationId xmlns:p14="http://schemas.microsoft.com/office/powerpoint/2010/main" val="10178712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60166-535A-43B4-96C2-C50901D78CC4}"/>
              </a:ext>
            </a:extLst>
          </p:cNvPr>
          <p:cNvSpPr>
            <a:spLocks noGrp="1"/>
          </p:cNvSpPr>
          <p:nvPr>
            <p:ph type="title"/>
          </p:nvPr>
        </p:nvSpPr>
        <p:spPr>
          <a:xfrm>
            <a:off x="628650" y="375065"/>
            <a:ext cx="7886700" cy="1325563"/>
          </a:xfrm>
        </p:spPr>
        <p:txBody>
          <a:bodyPr>
            <a:normAutofit fontScale="90000"/>
          </a:bodyPr>
          <a:lstStyle/>
          <a:p>
            <a:br>
              <a:rPr lang="en-GB" dirty="0"/>
            </a:br>
            <a:r>
              <a:rPr lang="en-GB" b="1" dirty="0">
                <a:latin typeface="+mn-lt"/>
              </a:rPr>
              <a:t>Problems of urban expansion: </a:t>
            </a:r>
            <a:br>
              <a:rPr lang="en-GB" b="1" dirty="0">
                <a:latin typeface="+mn-lt"/>
              </a:rPr>
            </a:br>
            <a:r>
              <a:rPr lang="en-GB" b="1" dirty="0">
                <a:latin typeface="+mn-lt"/>
              </a:rPr>
              <a:t>Class exercise</a:t>
            </a:r>
            <a:br>
              <a:rPr lang="en-GB" dirty="0"/>
            </a:br>
            <a:endParaRPr lang="en-GB" dirty="0"/>
          </a:p>
        </p:txBody>
      </p:sp>
      <p:sp>
        <p:nvSpPr>
          <p:cNvPr id="3" name="Content Placeholder 2">
            <a:extLst>
              <a:ext uri="{FF2B5EF4-FFF2-40B4-BE49-F238E27FC236}">
                <a16:creationId xmlns:a16="http://schemas.microsoft.com/office/drawing/2014/main" id="{091226C9-7C4F-4A95-87CA-57C204EDBB86}"/>
              </a:ext>
            </a:extLst>
          </p:cNvPr>
          <p:cNvSpPr>
            <a:spLocks noGrp="1"/>
          </p:cNvSpPr>
          <p:nvPr>
            <p:ph idx="1"/>
          </p:nvPr>
        </p:nvSpPr>
        <p:spPr/>
        <p:txBody>
          <a:bodyPr/>
          <a:lstStyle/>
          <a:p>
            <a:pPr marL="0" indent="0">
              <a:buNone/>
            </a:pPr>
            <a:r>
              <a:rPr lang="en-GB" sz="4400" b="1" dirty="0"/>
              <a:t>First: some visual clues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Who solves these problems?</a:t>
            </a:r>
          </a:p>
          <a:p>
            <a:pPr marL="0" indent="0">
              <a:buNone/>
            </a:pPr>
            <a:r>
              <a:rPr lang="en-GB" sz="2000" dirty="0"/>
              <a:t>Case Study: Windhoek Shack Dwellers</a:t>
            </a:r>
          </a:p>
          <a:p>
            <a:pPr marL="0" indent="0">
              <a:buNone/>
            </a:pPr>
            <a:endParaRPr lang="en-GB" dirty="0"/>
          </a:p>
        </p:txBody>
      </p:sp>
      <p:pic>
        <p:nvPicPr>
          <p:cNvPr id="1026" name="Picture 2" descr="Best Katutura Tours &amp; Tickets - Book Now">
            <a:extLst>
              <a:ext uri="{FF2B5EF4-FFF2-40B4-BE49-F238E27FC236}">
                <a16:creationId xmlns:a16="http://schemas.microsoft.com/office/drawing/2014/main" id="{DA10F245-AFCC-4B95-AC26-01B48092E6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412" y="2463612"/>
            <a:ext cx="4675094" cy="25528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4928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The illegal city</a:t>
            </a:r>
          </a:p>
        </p:txBody>
      </p:sp>
      <p:sp>
        <p:nvSpPr>
          <p:cNvPr id="3" name="Content Placeholder 2"/>
          <p:cNvSpPr>
            <a:spLocks noGrp="1"/>
          </p:cNvSpPr>
          <p:nvPr>
            <p:ph idx="1"/>
          </p:nvPr>
        </p:nvSpPr>
        <p:spPr/>
        <p:txBody>
          <a:bodyPr/>
          <a:lstStyle/>
          <a:p>
            <a:pPr marL="0" indent="0">
              <a:buNone/>
            </a:pPr>
            <a:r>
              <a:rPr lang="en-GB" dirty="0"/>
              <a:t>Case Study: </a:t>
            </a:r>
            <a:r>
              <a:rPr lang="en-GB" dirty="0" err="1"/>
              <a:t>Katutura</a:t>
            </a:r>
            <a:r>
              <a:rPr lang="en-GB" dirty="0"/>
              <a:t>, Namibia</a:t>
            </a:r>
          </a:p>
          <a:p>
            <a:pPr marL="0" indent="0">
              <a:buNone/>
            </a:pPr>
            <a:endParaRPr lang="en-GB" dirty="0"/>
          </a:p>
        </p:txBody>
      </p:sp>
      <p:pic>
        <p:nvPicPr>
          <p:cNvPr id="4" name="Picture 3"/>
          <p:cNvPicPr/>
          <p:nvPr/>
        </p:nvPicPr>
        <p:blipFill>
          <a:blip r:embed="rId2"/>
          <a:stretch>
            <a:fillRect/>
          </a:stretch>
        </p:blipFill>
        <p:spPr>
          <a:xfrm>
            <a:off x="964373" y="2389029"/>
            <a:ext cx="5731510" cy="3224530"/>
          </a:xfrm>
          <a:prstGeom prst="rect">
            <a:avLst/>
          </a:prstGeom>
        </p:spPr>
      </p:pic>
    </p:spTree>
    <p:extLst>
      <p:ext uri="{BB962C8B-B14F-4D97-AF65-F5344CB8AC3E}">
        <p14:creationId xmlns:p14="http://schemas.microsoft.com/office/powerpoint/2010/main" val="29909554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Shelter: traditional rural housing</a:t>
            </a:r>
          </a:p>
        </p:txBody>
      </p:sp>
      <p:pic>
        <p:nvPicPr>
          <p:cNvPr id="5" name="Picture 4"/>
          <p:cNvPicPr>
            <a:picLocks noChangeAspect="1"/>
          </p:cNvPicPr>
          <p:nvPr/>
        </p:nvPicPr>
        <p:blipFill>
          <a:blip r:embed="rId2"/>
          <a:stretch>
            <a:fillRect/>
          </a:stretch>
        </p:blipFill>
        <p:spPr>
          <a:xfrm>
            <a:off x="812411" y="2075701"/>
            <a:ext cx="4347576" cy="2893114"/>
          </a:xfrm>
          <a:prstGeom prst="rect">
            <a:avLst/>
          </a:prstGeom>
        </p:spPr>
      </p:pic>
      <p:sp>
        <p:nvSpPr>
          <p:cNvPr id="6" name="Content Placeholder 5"/>
          <p:cNvSpPr>
            <a:spLocks noGrp="1"/>
          </p:cNvSpPr>
          <p:nvPr>
            <p:ph idx="1"/>
          </p:nvPr>
        </p:nvSpPr>
        <p:spPr>
          <a:xfrm>
            <a:off x="5148891" y="5946865"/>
            <a:ext cx="7886700" cy="4351338"/>
          </a:xfrm>
        </p:spPr>
        <p:txBody>
          <a:bodyPr/>
          <a:lstStyle/>
          <a:p>
            <a:endParaRPr lang="en-GB" dirty="0"/>
          </a:p>
          <a:p>
            <a:endParaRPr lang="en-GB" dirty="0"/>
          </a:p>
          <a:p>
            <a:endParaRPr lang="en-GB" dirty="0"/>
          </a:p>
          <a:p>
            <a:endParaRPr lang="en-GB" dirty="0"/>
          </a:p>
          <a:p>
            <a:endParaRPr lang="en-GB" dirty="0"/>
          </a:p>
          <a:p>
            <a:endParaRPr lang="en-GB" dirty="0"/>
          </a:p>
        </p:txBody>
      </p:sp>
      <p:pic>
        <p:nvPicPr>
          <p:cNvPr id="1030" name="Picture 6" descr="Image result for kamba hous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4528" y="3522258"/>
            <a:ext cx="3371070" cy="22351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26769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Shelter: urban housing</a:t>
            </a:r>
          </a:p>
        </p:txBody>
      </p:sp>
      <p:pic>
        <p:nvPicPr>
          <p:cNvPr id="9" name="Picture 8"/>
          <p:cNvPicPr>
            <a:picLocks noChangeAspect="1"/>
          </p:cNvPicPr>
          <p:nvPr/>
        </p:nvPicPr>
        <p:blipFill>
          <a:blip r:embed="rId2"/>
          <a:stretch>
            <a:fillRect/>
          </a:stretch>
        </p:blipFill>
        <p:spPr>
          <a:xfrm>
            <a:off x="3260786" y="3625971"/>
            <a:ext cx="3878832" cy="2581186"/>
          </a:xfrm>
          <a:prstGeom prst="rect">
            <a:avLst/>
          </a:prstGeom>
        </p:spPr>
      </p:pic>
      <p:pic>
        <p:nvPicPr>
          <p:cNvPr id="11" name="Picture 10"/>
          <p:cNvPicPr>
            <a:picLocks noChangeAspect="1"/>
          </p:cNvPicPr>
          <p:nvPr/>
        </p:nvPicPr>
        <p:blipFill>
          <a:blip r:embed="rId3"/>
          <a:stretch>
            <a:fillRect/>
          </a:stretch>
        </p:blipFill>
        <p:spPr>
          <a:xfrm>
            <a:off x="802347" y="1807145"/>
            <a:ext cx="3390092" cy="2539296"/>
          </a:xfrm>
          <a:prstGeom prst="rect">
            <a:avLst/>
          </a:prstGeom>
        </p:spPr>
      </p:pic>
    </p:spTree>
    <p:extLst>
      <p:ext uri="{BB962C8B-B14F-4D97-AF65-F5344CB8AC3E}">
        <p14:creationId xmlns:p14="http://schemas.microsoft.com/office/powerpoint/2010/main" val="4486413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Urban scenes </a:t>
            </a:r>
          </a:p>
        </p:txBody>
      </p:sp>
      <p:pic>
        <p:nvPicPr>
          <p:cNvPr id="5122" name="Picture 2" descr="Image result for Informal secto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65966" y="1531787"/>
            <a:ext cx="2800350" cy="1857375"/>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Informal secto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91462" y="1690689"/>
            <a:ext cx="2276490" cy="189707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stretch>
            <a:fillRect/>
          </a:stretch>
        </p:blipFill>
        <p:spPr>
          <a:xfrm>
            <a:off x="2166141" y="3587765"/>
            <a:ext cx="3893403" cy="2581572"/>
          </a:xfrm>
          <a:prstGeom prst="rect">
            <a:avLst/>
          </a:prstGeom>
        </p:spPr>
      </p:pic>
    </p:spTree>
    <p:extLst>
      <p:ext uri="{BB962C8B-B14F-4D97-AF65-F5344CB8AC3E}">
        <p14:creationId xmlns:p14="http://schemas.microsoft.com/office/powerpoint/2010/main" val="35024439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So what are the challenges of moving to the city?</a:t>
            </a:r>
          </a:p>
        </p:txBody>
      </p:sp>
      <p:sp>
        <p:nvSpPr>
          <p:cNvPr id="3" name="Content Placeholder 2"/>
          <p:cNvSpPr>
            <a:spLocks noGrp="1"/>
          </p:cNvSpPr>
          <p:nvPr>
            <p:ph idx="1"/>
          </p:nvPr>
        </p:nvSpPr>
        <p:spPr/>
        <p:txBody>
          <a:bodyPr>
            <a:normAutofit/>
          </a:bodyPr>
          <a:lstStyle/>
          <a:p>
            <a:pPr marL="0" indent="0">
              <a:buNone/>
            </a:pPr>
            <a:r>
              <a:rPr lang="en-GB" b="1" dirty="0"/>
              <a:t>Class exercise</a:t>
            </a:r>
          </a:p>
          <a:p>
            <a:pPr marL="0" indent="0">
              <a:buNone/>
            </a:pPr>
            <a:r>
              <a:rPr lang="en-GB" sz="20000" b="1" dirty="0">
                <a:solidFill>
                  <a:srgbClr val="FF0000"/>
                </a:solidFill>
              </a:rPr>
              <a:t>     ?                                                            </a:t>
            </a:r>
          </a:p>
        </p:txBody>
      </p:sp>
    </p:spTree>
    <p:extLst>
      <p:ext uri="{BB962C8B-B14F-4D97-AF65-F5344CB8AC3E}">
        <p14:creationId xmlns:p14="http://schemas.microsoft.com/office/powerpoint/2010/main" val="24445173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Some possible answers to the class exercise</a:t>
            </a:r>
          </a:p>
        </p:txBody>
      </p:sp>
      <p:sp>
        <p:nvSpPr>
          <p:cNvPr id="3" name="Content Placeholder 2"/>
          <p:cNvSpPr>
            <a:spLocks noGrp="1"/>
          </p:cNvSpPr>
          <p:nvPr>
            <p:ph idx="1"/>
          </p:nvPr>
        </p:nvSpPr>
        <p:spPr/>
        <p:txBody>
          <a:bodyPr/>
          <a:lstStyle/>
          <a:p>
            <a:pPr marL="0" indent="0">
              <a:buNone/>
            </a:pPr>
            <a:r>
              <a:rPr lang="en-GB" dirty="0"/>
              <a:t>Housing (and furnishings), fuel, water, waste disposal, food, services (electricity, connectivity), education, healthcare, land rights, safety and security</a:t>
            </a:r>
          </a:p>
          <a:p>
            <a:pPr marL="0" indent="0">
              <a:buNone/>
            </a:pPr>
            <a:endParaRPr lang="en-GB" dirty="0"/>
          </a:p>
          <a:p>
            <a:pPr marL="0" indent="0">
              <a:buNone/>
            </a:pPr>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22222" y="3064620"/>
            <a:ext cx="4402865" cy="2686494"/>
          </a:xfrm>
          <a:prstGeom prst="rect">
            <a:avLst/>
          </a:prstGeom>
        </p:spPr>
      </p:pic>
    </p:spTree>
    <p:extLst>
      <p:ext uri="{BB962C8B-B14F-4D97-AF65-F5344CB8AC3E}">
        <p14:creationId xmlns:p14="http://schemas.microsoft.com/office/powerpoint/2010/main" val="30312207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And what are the solutions?</a:t>
            </a:r>
          </a:p>
        </p:txBody>
      </p:sp>
      <p:sp>
        <p:nvSpPr>
          <p:cNvPr id="4" name="Content Placeholder 3"/>
          <p:cNvSpPr>
            <a:spLocks noGrp="1"/>
          </p:cNvSpPr>
          <p:nvPr>
            <p:ph idx="1"/>
          </p:nvPr>
        </p:nvSpPr>
        <p:spPr/>
        <p:txBody>
          <a:bodyPr/>
          <a:lstStyle/>
          <a:p>
            <a:r>
              <a:rPr lang="en-GB" dirty="0"/>
              <a:t>Site and Services schemes</a:t>
            </a:r>
          </a:p>
          <a:p>
            <a:r>
              <a:rPr lang="en-GB" dirty="0"/>
              <a:t>Incremental approach to building standards</a:t>
            </a:r>
          </a:p>
          <a:p>
            <a:r>
              <a:rPr lang="en-GB" dirty="0"/>
              <a:t>Democratic representation and governance</a:t>
            </a:r>
          </a:p>
          <a:p>
            <a:r>
              <a:rPr lang="en-GB" dirty="0"/>
              <a:t>Security of tenure</a:t>
            </a:r>
          </a:p>
          <a:p>
            <a:pPr marL="0" indent="0">
              <a:buNone/>
            </a:pPr>
            <a:endParaRPr lang="en-GB"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65705" y="3446656"/>
            <a:ext cx="3867079" cy="2568592"/>
          </a:xfrm>
          <a:prstGeom prst="rect">
            <a:avLst/>
          </a:prstGeom>
        </p:spPr>
      </p:pic>
    </p:spTree>
    <p:extLst>
      <p:ext uri="{BB962C8B-B14F-4D97-AF65-F5344CB8AC3E}">
        <p14:creationId xmlns:p14="http://schemas.microsoft.com/office/powerpoint/2010/main" val="127258382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66</TotalTime>
  <Words>596</Words>
  <Application>Microsoft Office PowerPoint</Application>
  <PresentationFormat>On-screen Show (4:3)</PresentationFormat>
  <Paragraphs>64</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HPAN5023/6023  Population Growth, Urbanisation and Sustainability</vt:lpstr>
      <vt:lpstr>Urbanisation Timeline https://www.ancient.eu/urbanization/  by Joshua J. Mark  published on 07 April 2014  </vt:lpstr>
      <vt:lpstr>Ur – a cautionary tale https://www.ancient.eu/urbanization/  by Joshua J. Mark  published on 07 April 2014 </vt:lpstr>
      <vt:lpstr>Rise of the medieval town</vt:lpstr>
      <vt:lpstr>Rise of the Third World City</vt:lpstr>
      <vt:lpstr>Worldwide population profiles Developed and less developed countries</vt:lpstr>
      <vt:lpstr>PowerPoint Presentation</vt:lpstr>
      <vt:lpstr> Problems of urban expansion:  Class exercise </vt:lpstr>
      <vt:lpstr>The illegal city</vt:lpstr>
      <vt:lpstr>Shelter: traditional rural housing</vt:lpstr>
      <vt:lpstr>Shelter: urban housing</vt:lpstr>
      <vt:lpstr>Urban scenes </vt:lpstr>
      <vt:lpstr>So what are the challenges of moving to the city?</vt:lpstr>
      <vt:lpstr>Some possible answers to the class exercise</vt:lpstr>
      <vt:lpstr>And what are the solutions?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HPAN5023/6023  Population Growth, Urbanisation and Sustainability</dc:title>
  <dc:creator>Andy Bevan</dc:creator>
  <cp:lastModifiedBy>Andy Bevan</cp:lastModifiedBy>
  <cp:revision>16</cp:revision>
  <dcterms:created xsi:type="dcterms:W3CDTF">2019-09-18T13:24:16Z</dcterms:created>
  <dcterms:modified xsi:type="dcterms:W3CDTF">2022-05-13T08:02:40Z</dcterms:modified>
</cp:coreProperties>
</file>