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7" r:id="rId1"/>
  </p:sldMasterIdLst>
  <p:sldIdLst>
    <p:sldId id="257" r:id="rId2"/>
    <p:sldId id="259" r:id="rId3"/>
    <p:sldId id="260" r:id="rId4"/>
    <p:sldId id="261" r:id="rId5"/>
    <p:sldId id="262" r:id="rId6"/>
    <p:sldId id="268" r:id="rId7"/>
    <p:sldId id="263" r:id="rId8"/>
    <p:sldId id="267" r:id="rId9"/>
    <p:sldId id="264" r:id="rId10"/>
    <p:sldId id="265" r:id="rId11"/>
    <p:sldId id="266" r:id="rId12"/>
    <p:sldId id="25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ndsay Rees" initials="LR" lastIdx="8" clrIdx="0">
    <p:extLst>
      <p:ext uri="{19B8F6BF-5375-455C-9EA6-DF929625EA0E}">
        <p15:presenceInfo xmlns:p15="http://schemas.microsoft.com/office/powerpoint/2012/main" userId="0d66cfc7a5939c0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8BD92"/>
    <a:srgbClr val="FF5050"/>
    <a:srgbClr val="33D151"/>
    <a:srgbClr val="EFFBF2"/>
    <a:srgbClr val="F2FC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96BE96-920A-4A15-B325-B559190BDCB6}" v="271" dt="2019-05-13T18:30:37.4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5-11T16:42:43.310" idx="1">
    <p:pos x="10" y="10"/>
    <p:text>Key Words – find key words from literature 
Camping, walking, swimming, gardening, nature, animals, wildlife…. 
Wellbeing, outdoor activities, experiencing nature 
green exercise • green care • green therapy • horticultural therapy.</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9-05-11T16:43:45.260" idx="2">
    <p:pos x="146" y="9"/>
    <p:text>Research method – literature search – search criteria 
Literature review narrative style 
What are your sources? E.g. particular organisations and journals</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9-05-11T16:44:08.553" idx="3">
    <p:pos x="10" y="10"/>
    <p:text>Research Question/Inquiry 
Does Ecotherapy reduce anxiety in adolescents? 
Sub questions: How does ecotherapy help people with anxiety? 
Exercise? Sunshine, Nature – calming? 
Why you’re interested – rationale – reason for asking this question- 
I like nature and understand that it can help – getting physical releases endorphins</p:text>
    <p:extLst mod="1">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9-05-11T16:45:00.344" idx="5">
    <p:pos x="10" y="10"/>
    <p:text>Background and context 
Introduction to the subject – what is ecotherapy? What it involves, history and how popular it is 
Different activities for different needs/ages/disabilities 
Anxiety – explain symptoms etc…? or depression or both?</p:text>
    <p:extLst mod="1">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9-05-11T16:45:00.344" idx="5">
    <p:pos x="10" y="10"/>
    <p:text>Background and context 
Introduction to the subject – what is ecotherapy? What it involves, history and how popular it is 
Different activities for different needs/ages/disabilities 
Anxiety – explain symptoms etc…? or depression or both?</p:text>
    <p:extLst mod="1">
      <p:ext uri="{C676402C-5697-4E1C-873F-D02D1690AC5C}">
        <p15:threadingInfo xmlns:p15="http://schemas.microsoft.com/office/powerpoint/2012/main"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9-05-11T16:45:31.669" idx="6">
    <p:pos x="10" y="10"/>
    <p:text>Discussion Points – reading needed – things you think you might find and discuss 
What are the main points? Does it work? How? 
Challenges 
Is it recognised? Available? 
What evidence is available to show the benefits – compare with other treatments?</p:text>
    <p:extLst mod="1">
      <p:ext uri="{C676402C-5697-4E1C-873F-D02D1690AC5C}">
        <p15:threadingInfo xmlns:p15="http://schemas.microsoft.com/office/powerpoint/2012/main" timeZoneBias="-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19-05-11T16:45:31.669" idx="6">
    <p:pos x="10" y="10"/>
    <p:text>Discussion Points – reading needed – things you think you might find and discuss 
What are the main points? Does it work? How? 
Challenges 
Is it recognised? Available? 
What evidence is available to show the benefits – compare with other treatments?</p:text>
    <p:extLst mod="1">
      <p:ext uri="{C676402C-5697-4E1C-873F-D02D1690AC5C}">
        <p15:threadingInfo xmlns:p15="http://schemas.microsoft.com/office/powerpoint/2012/main" timeZoneBias="-6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19-05-11T16:46:00.062" idx="7">
    <p:pos x="10" y="10"/>
    <p:text>Ethical Considerations ? because literature review there are no ethical considerations? 
Anxiety/depression – difficult topic areas – how you could minimise risk of harm 
As the research involves looking at anxiety – if the researcher has experienced this or knows someone who has it could be quite close to home/upsetting/emotional -</p:text>
    <p:extLst>
      <p:ext uri="{C676402C-5697-4E1C-873F-D02D1690AC5C}">
        <p15:threadingInfo xmlns:p15="http://schemas.microsoft.com/office/powerpoint/2012/main" timeZoneBias="-6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19-05-11T16:46:30.462" idx="8">
    <p:pos x="10" y="10"/>
    <p:text>Potential arguments/implications critique – what effect does it have in the long term? 
Are there wider benefits</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1" y="-2313"/>
            <a:ext cx="12192001" cy="6924496"/>
            <a:chOff x="-1" y="-2313"/>
            <a:chExt cx="12192001" cy="6924496"/>
          </a:xfrm>
        </p:grpSpPr>
        <p:sp>
          <p:nvSpPr>
            <p:cNvPr id="25" name="Freeform 13"/>
            <p:cNvSpPr>
              <a:spLocks noEditPoints="1"/>
            </p:cNvSpPr>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solidFill>
              <a:schemeClr val="accent3"/>
            </a:solidFill>
            <a:ln>
              <a:noFill/>
            </a:ln>
          </p:spPr>
        </p:sp>
        <p:sp>
          <p:nvSpPr>
            <p:cNvPr id="18" name="Freeform 9"/>
            <p:cNvSpPr>
              <a:spLocks noEditPoints="1"/>
            </p:cNvSpPr>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solidFill>
              <a:schemeClr val="accent2"/>
            </a:solidFill>
            <a:ln>
              <a:noFill/>
            </a:ln>
          </p:spPr>
        </p:sp>
        <p:sp>
          <p:nvSpPr>
            <p:cNvPr id="13" name="Freeform 5"/>
            <p:cNvSpPr>
              <a:spLocks noEditPoints="1"/>
            </p:cNvSpPr>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solidFill>
              <a:schemeClr val="accent1"/>
            </a:solidFill>
            <a:ln>
              <a:noFill/>
            </a:ln>
          </p:spPr>
        </p:sp>
      </p:grpSp>
      <p:sp>
        <p:nvSpPr>
          <p:cNvPr id="4" name="Date Placeholder 3"/>
          <p:cNvSpPr>
            <a:spLocks noGrp="1"/>
          </p:cNvSpPr>
          <p:nvPr>
            <p:ph type="dt" sz="half" idx="10"/>
          </p:nvPr>
        </p:nvSpPr>
        <p:spPr>
          <a:xfrm>
            <a:off x="8973319" y="6442524"/>
            <a:ext cx="2743200" cy="365125"/>
          </a:xfrm>
        </p:spPr>
        <p:txBody>
          <a:bodyPr/>
          <a:lstStyle/>
          <a:p>
            <a:fld id="{64E4889E-AB41-4295-9B94-42CE8F18F090}" type="datetimeFigureOut">
              <a:rPr lang="en-GB" smtClean="0"/>
              <a:t>13/05/2019</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320C9000-0922-4AE6-86D7-2728AC191F31}" type="slidenum">
              <a:rPr lang="en-GB" smtClean="0"/>
              <a:t>‹#›</a:t>
            </a:fld>
            <a:endParaRPr lang="en-GB"/>
          </a:p>
        </p:txBody>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78329672"/>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4889E-AB41-4295-9B94-42CE8F18F090}"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662445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Freeform 5"/>
          <p:cNvSpPr>
            <a:spLocks noEditPoints="1"/>
          </p:cNvSpPr>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64E4889E-AB41-4295-9B94-42CE8F18F090}" type="datetimeFigureOut">
              <a:rPr lang="en-GB" smtClean="0"/>
              <a:t>13/05/2019</a:t>
            </a:fld>
            <a:endParaRPr lang="en-GB"/>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320C9000-0922-4AE6-86D7-2728AC191F31}" type="slidenum">
              <a:rPr lang="en-GB" smtClean="0"/>
              <a:t>‹#›</a:t>
            </a:fld>
            <a:endParaRPr lang="en-GB"/>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75676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E4889E-AB41-4295-9B94-42CE8F18F090}"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630131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05784" y="566928"/>
            <a:ext cx="8898488"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E4889E-AB41-4295-9B94-42CE8F18F090}" type="datetimeFigureOut">
              <a:rPr lang="en-GB" smtClean="0"/>
              <a:t>13/05/2019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140993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E4889E-AB41-4295-9B94-42CE8F18F090}" type="datetimeFigureOut">
              <a:rPr lang="en-GB" smtClean="0"/>
              <a:t>13/05/2019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670500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64E4889E-AB41-4295-9B94-42CE8F18F090}" type="datetimeFigureOut">
              <a:rPr lang="en-GB" smtClean="0"/>
              <a:t>13/05/2019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835953946"/>
      </p:ext>
    </p:extLst>
  </p:cSld>
  <p:clrMapOvr>
    <a:masterClrMapping/>
  </p:clrMapOvr>
  <p:extLst mod="1">
    <p:ext uri="{DCECCB84-F9BA-43D5-87BE-67443E8EF086}">
      <p15:sldGuideLst xmlns:p15="http://schemas.microsoft.com/office/powerpoint/2012/main">
        <p15:guide id="2" pos="7200">
          <p15:clr>
            <a:srgbClr val="FBAE40"/>
          </p15:clr>
        </p15:guide>
        <p15:guide id="3"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64E4889E-AB41-4295-9B94-42CE8F18F090}" type="datetimeFigureOut">
              <a:rPr lang="en-GB" smtClean="0"/>
              <a:t>13/05/2019</a:t>
            </a:fld>
            <a:endParaRPr lang="en-GB"/>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320C9000-0922-4AE6-86D7-2728AC191F31}" type="slidenum">
              <a:rPr lang="en-GB" smtClean="0"/>
              <a:t>‹#›</a:t>
            </a:fld>
            <a:endParaRPr lang="en-GB"/>
          </a:p>
        </p:txBody>
      </p:sp>
    </p:spTree>
    <p:extLst>
      <p:ext uri="{BB962C8B-B14F-4D97-AF65-F5344CB8AC3E}">
        <p14:creationId xmlns:p14="http://schemas.microsoft.com/office/powerpoint/2010/main" val="2125366818"/>
      </p:ext>
    </p:extLst>
  </p:cSld>
  <p:clrMapOvr>
    <a:masterClrMapping/>
  </p:clrMapOvr>
  <p:extLst mod="1">
    <p:ext uri="{DCECCB84-F9BA-43D5-87BE-67443E8EF086}">
      <p15:sldGuideLst xmlns:p15="http://schemas.microsoft.com/office/powerpoint/2012/main">
        <p15:guide id="2" pos="7200">
          <p15:clr>
            <a:srgbClr val="FBAE40"/>
          </p15:clr>
        </p15:guide>
        <p15:guide id="3"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64E4889E-AB41-4295-9B94-42CE8F18F090}" type="datetimeFigureOut">
              <a:rPr lang="en-GB" smtClean="0"/>
              <a:t>13/05/2019</a:t>
            </a:fld>
            <a:endParaRPr lang="en-GB"/>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320C9000-0922-4AE6-86D7-2728AC191F31}" type="slidenum">
              <a:rPr lang="en-GB" smtClean="0"/>
              <a:t>‹#›</a:t>
            </a:fld>
            <a:endParaRPr lang="en-GB"/>
          </a:p>
        </p:txBody>
      </p:sp>
    </p:spTree>
    <p:extLst>
      <p:ext uri="{BB962C8B-B14F-4D97-AF65-F5344CB8AC3E}">
        <p14:creationId xmlns:p14="http://schemas.microsoft.com/office/powerpoint/2010/main" val="2552444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4889E-AB41-4295-9B94-42CE8F18F090}"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0C9000-0922-4AE6-86D7-2728AC191F31}" type="slidenum">
              <a:rPr lang="en-GB" smtClean="0"/>
              <a:t>‹#›</a:t>
            </a:fld>
            <a:endParaRPr lang="en-GB"/>
          </a:p>
        </p:txBody>
      </p:sp>
    </p:spTree>
    <p:extLst>
      <p:ext uri="{BB962C8B-B14F-4D97-AF65-F5344CB8AC3E}">
        <p14:creationId xmlns:p14="http://schemas.microsoft.com/office/powerpoint/2010/main" val="4255696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64E4889E-AB41-4295-9B94-42CE8F18F090}" type="datetimeFigureOut">
              <a:rPr lang="en-GB" smtClean="0"/>
              <a:t>13/05/2019</a:t>
            </a:fld>
            <a:endParaRPr lang="en-GB"/>
          </a:p>
        </p:txBody>
      </p:sp>
      <p:sp>
        <p:nvSpPr>
          <p:cNvPr id="5" name="Footer Placeholder 4"/>
          <p:cNvSpPr>
            <a:spLocks noGrp="1"/>
          </p:cNvSpPr>
          <p:nvPr>
            <p:ph type="ftr" sz="quarter" idx="11"/>
          </p:nvPr>
        </p:nvSpPr>
        <p:spPr>
          <a:xfrm>
            <a:off x="2933699" y="6296615"/>
            <a:ext cx="5959577" cy="365125"/>
          </a:xfrm>
        </p:spPr>
        <p:txBody>
          <a:bodyPr/>
          <a:lstStyle/>
          <a:p>
            <a:endParaRPr lang="en-GB"/>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320C9000-0922-4AE6-86D7-2728AC191F31}" type="slidenum">
              <a:rPr lang="en-GB" smtClean="0"/>
              <a:t>‹#›</a:t>
            </a:fld>
            <a:endParaRPr lang="en-GB"/>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403012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3D151"/>
            </a:gs>
            <a:gs pos="35000">
              <a:schemeClr val="accent3">
                <a:lumMod val="0"/>
                <a:lumOff val="100000"/>
              </a:schemeClr>
            </a:gs>
            <a:gs pos="100000">
              <a:schemeClr val="accent3">
                <a:lumMod val="10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06706" y="568345"/>
            <a:ext cx="8897565"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64E4889E-AB41-4295-9B94-42CE8F18F090}" type="datetimeFigureOut">
              <a:rPr lang="en-GB" smtClean="0"/>
              <a:t>13/05/2019</a:t>
            </a:fld>
            <a:endParaRPr lang="en-GB"/>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320C9000-0922-4AE6-86D7-2728AC191F31}" type="slidenum">
              <a:rPr lang="en-GB" smtClean="0"/>
              <a:t>‹#›</a:t>
            </a:fld>
            <a:endParaRPr lang="en-GB"/>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Tree>
    <p:extLst>
      <p:ext uri="{BB962C8B-B14F-4D97-AF65-F5344CB8AC3E}">
        <p14:creationId xmlns:p14="http://schemas.microsoft.com/office/powerpoint/2010/main" val="1804561205"/>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0" pos="2464">
          <p15:clr>
            <a:srgbClr val="F26B43"/>
          </p15:clr>
        </p15:guide>
        <p15:guide id="11" pos="5888">
          <p15:clr>
            <a:srgbClr val="F26B43"/>
          </p15:clr>
        </p15:guide>
        <p15:guide id="12" pos="6400">
          <p15:clr>
            <a:srgbClr val="F26B43"/>
          </p15:clr>
        </p15:guide>
        <p15:guide id="13" pos="9824">
          <p15:clr>
            <a:srgbClr val="F26B43"/>
          </p15:clr>
        </p15:guide>
        <p15:guide id="14" pos="320">
          <p15:clr>
            <a:srgbClr val="F26B43"/>
          </p15:clr>
        </p15:guide>
        <p15:guide id="15" orient="horz" pos="2160">
          <p15:clr>
            <a:srgbClr val="F26B43"/>
          </p15:clr>
        </p15:guide>
        <p15:guide id="16" pos="1848">
          <p15:clr>
            <a:srgbClr val="F26B43"/>
          </p15:clr>
        </p15:guide>
        <p15:guide id="17" orient="horz" pos="3960">
          <p15:clr>
            <a:srgbClr val="F26B43"/>
          </p15:clr>
        </p15:guide>
        <p15:guide id="18" orient="horz" pos="1536">
          <p15:clr>
            <a:srgbClr val="F26B43"/>
          </p15:clr>
        </p15:guide>
        <p15:guide id="19" orient="horz" pos="3840">
          <p15:clr>
            <a:srgbClr val="F26B43"/>
          </p15:clr>
        </p15:guide>
        <p15:guide id="20" pos="4416">
          <p15:clr>
            <a:srgbClr val="F26B43"/>
          </p15:clr>
        </p15:guide>
        <p15:guide id="21" pos="4800">
          <p15:clr>
            <a:srgbClr val="F26B43"/>
          </p15:clr>
        </p15:guide>
        <p15:guide id="22" orient="horz" pos="360">
          <p15:clr>
            <a:srgbClr val="F26B43"/>
          </p15:clr>
        </p15:guide>
        <p15:guide id="23" pos="7368">
          <p15:clr>
            <a:srgbClr val="F26B43"/>
          </p15:clr>
        </p15:guide>
        <p15:guide id="24"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vcvoices.org/2015/10/ecotherapy-finding-yourself-in-the-inanimate/" TargetMode="External"/><Relationship Id="rId7" Type="http://schemas.openxmlformats.org/officeDocument/2006/relationships/hyperlink" Target="https://creativecommons.org/licenses/by-nd/3.0/" TargetMode="Externa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hyperlink" Target="http://theconversation.com/how-do-children-learn-to-form-social-bonds-55192" TargetMode="External"/><Relationship Id="rId5" Type="http://schemas.openxmlformats.org/officeDocument/2006/relationships/image" Target="../media/image2.jpg"/><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hyperlink" Target="https://researchleap.com/product/literature-review/" TargetMode="External"/><Relationship Id="rId7" Type="http://schemas.openxmlformats.org/officeDocument/2006/relationships/image" Target="../media/image12.pn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hyperlink" Target="https://creativecommons.org/licenses/by/3.0/" TargetMode="External"/><Relationship Id="rId9" Type="http://schemas.openxmlformats.org/officeDocument/2006/relationships/comments" Target="../comments/comment2.xml"/></Relationships>
</file>

<file path=ppt/slides/_rels/slide4.xml.rels><?xml version="1.0" encoding="UTF-8" standalone="yes"?>
<Relationships xmlns="http://schemas.openxmlformats.org/package/2006/relationships"><Relationship Id="rId3" Type="http://schemas.openxmlformats.org/officeDocument/2006/relationships/hyperlink" Target="https://pxhere.com/en/photo/590457" TargetMode="External"/><Relationship Id="rId7" Type="http://schemas.openxmlformats.org/officeDocument/2006/relationships/comments" Target="../comments/comment3.xm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hyperlink" Target="https://creativecommons.org/licenses/by-nd/3.0/" TargetMode="External"/><Relationship Id="rId5" Type="http://schemas.openxmlformats.org/officeDocument/2006/relationships/hyperlink" Target="http://breaaire.wordpress.com/2012/02/17/eternal-sunshine-of-a-twisted-mind/" TargetMode="External"/><Relationship Id="rId4" Type="http://schemas.openxmlformats.org/officeDocument/2006/relationships/image" Target="../media/image15.jpg"/></Relationships>
</file>

<file path=ppt/slides/_rels/slide5.xml.rels><?xml version="1.0" encoding="UTF-8" standalone="yes"?>
<Relationships xmlns="http://schemas.openxmlformats.org/package/2006/relationships"><Relationship Id="rId3" Type="http://schemas.openxmlformats.org/officeDocument/2006/relationships/hyperlink" Target="http://blog.acceleratingtransitions.eu/?author=2" TargetMode="External"/><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comments" Target="../comments/comment4.xml"/><Relationship Id="rId4"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unwelcomeguests.net/Category:Mental_Health" TargetMode="External"/><Relationship Id="rId2" Type="http://schemas.openxmlformats.org/officeDocument/2006/relationships/image" Target="../media/image17.jpg"/><Relationship Id="rId1" Type="http://schemas.openxmlformats.org/officeDocument/2006/relationships/slideLayout" Target="../slideLayouts/slideLayout7.xml"/><Relationship Id="rId5" Type="http://schemas.openxmlformats.org/officeDocument/2006/relationships/comments" Target="../comments/comment5.xml"/><Relationship Id="rId4" Type="http://schemas.openxmlformats.org/officeDocument/2006/relationships/hyperlink" Target="https://creativecommons.org/licenses/by-nc-sa/3.0/" TargetMode="Externa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commons.wikimedia.org/wiki/File:East_Asian_friends.jpg" TargetMode="External"/><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comments" Target="../comments/comment7.xml"/><Relationship Id="rId4" Type="http://schemas.openxmlformats.org/officeDocument/2006/relationships/hyperlink" Target="https://creativecommons.org/licenses/by-sa/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ponderingtwo.blogspot.com/2013/09/seven-books-in-my-to-read-list.html" TargetMode="External"/><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prehospitalresearch.eu/?p=1495" TargetMode="External"/><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comments" Target="../comments/comment8.xml"/><Relationship Id="rId4" Type="http://schemas.openxmlformats.org/officeDocument/2006/relationships/hyperlink" Target="https://creativecommons.org/licenses/by-nc-sa/3.0/" TargetMode="External"/></Relationships>
</file>

<file path=ppt/slides/_rels/slide11.xml.rels><?xml version="1.0" encoding="UTF-8" standalone="yes"?>
<Relationships xmlns="http://schemas.openxmlformats.org/package/2006/relationships"><Relationship Id="rId8" Type="http://schemas.openxmlformats.org/officeDocument/2006/relationships/comments" Target="../comments/comment9.xml"/><Relationship Id="rId3" Type="http://schemas.openxmlformats.org/officeDocument/2006/relationships/hyperlink" Target="http://tribework.blogspot.com/2012/01/expecting-and-surviving-disagreement.html" TargetMode="External"/><Relationship Id="rId7" Type="http://schemas.openxmlformats.org/officeDocument/2006/relationships/hyperlink" Target="https://creativecommons.org/licenses/by-sa/3.0/" TargetMode="External"/><Relationship Id="rId2" Type="http://schemas.openxmlformats.org/officeDocument/2006/relationships/image" Target="../media/image21.jpg"/><Relationship Id="rId1" Type="http://schemas.openxmlformats.org/officeDocument/2006/relationships/slideLayout" Target="../slideLayouts/slideLayout7.xml"/><Relationship Id="rId6" Type="http://schemas.openxmlformats.org/officeDocument/2006/relationships/hyperlink" Target="http://dangerousharvests.blogspot.in/2012_02_01_archive.html" TargetMode="External"/><Relationship Id="rId5" Type="http://schemas.openxmlformats.org/officeDocument/2006/relationships/image" Target="../media/image22.jpg"/><Relationship Id="rId4" Type="http://schemas.openxmlformats.org/officeDocument/2006/relationships/hyperlink" Target="https://creativecommons.org/licenses/by-nc-nd/3.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mind.org.uk/media/2699029/making-sense-of-ecotherapy-2015.pdf"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A7E2781E-2E37-4D36-9009-828930EF383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60838" y="3236893"/>
            <a:ext cx="2247900" cy="2752725"/>
          </a:xfrm>
          <a:prstGeom prst="rect">
            <a:avLst/>
          </a:prstGeom>
        </p:spPr>
      </p:pic>
      <p:sp>
        <p:nvSpPr>
          <p:cNvPr id="6" name="TextBox 5">
            <a:extLst>
              <a:ext uri="{FF2B5EF4-FFF2-40B4-BE49-F238E27FC236}">
                <a16:creationId xmlns:a16="http://schemas.microsoft.com/office/drawing/2014/main" id="{17D92453-0893-490C-9C28-5654A9F9EF71}"/>
              </a:ext>
            </a:extLst>
          </p:cNvPr>
          <p:cNvSpPr txBox="1"/>
          <p:nvPr/>
        </p:nvSpPr>
        <p:spPr>
          <a:xfrm>
            <a:off x="8460838" y="5989618"/>
            <a:ext cx="2247900" cy="369332"/>
          </a:xfrm>
          <a:prstGeom prst="rect">
            <a:avLst/>
          </a:prstGeom>
          <a:noFill/>
        </p:spPr>
        <p:txBody>
          <a:bodyPr wrap="square" rtlCol="0">
            <a:spAutoFit/>
          </a:bodyPr>
          <a:lstStyle/>
          <a:p>
            <a:r>
              <a:rPr lang="en-GB" sz="900">
                <a:hlinkClick r:id="rId3" tooltip="http://vcvoices.org/2015/10/ecotherapy-finding-yourself-in-the-inanimate/"/>
              </a:rPr>
              <a:t>This Photo</a:t>
            </a:r>
            <a:r>
              <a:rPr lang="en-GB" sz="900"/>
              <a:t> by Unknown Author is licensed under </a:t>
            </a:r>
            <a:r>
              <a:rPr lang="en-GB" sz="900">
                <a:hlinkClick r:id="rId4" tooltip="https://creativecommons.org/licenses/by/3.0/"/>
              </a:rPr>
              <a:t>CC BY</a:t>
            </a:r>
            <a:endParaRPr lang="en-GB" sz="900"/>
          </a:p>
        </p:txBody>
      </p:sp>
      <p:pic>
        <p:nvPicPr>
          <p:cNvPr id="9" name="Picture 8" descr="A group of people standing in front of a building&#10;&#10;Description automatically generated">
            <a:extLst>
              <a:ext uri="{FF2B5EF4-FFF2-40B4-BE49-F238E27FC236}">
                <a16:creationId xmlns:a16="http://schemas.microsoft.com/office/drawing/2014/main" id="{EED93A6A-CACB-4FF1-BFC8-60A2E549B5E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051026" y="3481303"/>
            <a:ext cx="3390783" cy="2263906"/>
          </a:xfrm>
          <a:prstGeom prst="rect">
            <a:avLst/>
          </a:prstGeom>
        </p:spPr>
      </p:pic>
      <p:sp>
        <p:nvSpPr>
          <p:cNvPr id="10" name="TextBox 9">
            <a:extLst>
              <a:ext uri="{FF2B5EF4-FFF2-40B4-BE49-F238E27FC236}">
                <a16:creationId xmlns:a16="http://schemas.microsoft.com/office/drawing/2014/main" id="{41FCB14C-C23D-470A-8461-561A7ABE47D4}"/>
              </a:ext>
            </a:extLst>
          </p:cNvPr>
          <p:cNvSpPr txBox="1"/>
          <p:nvPr/>
        </p:nvSpPr>
        <p:spPr>
          <a:xfrm>
            <a:off x="4051026" y="5557314"/>
            <a:ext cx="3390783" cy="230832"/>
          </a:xfrm>
          <a:prstGeom prst="rect">
            <a:avLst/>
          </a:prstGeom>
          <a:noFill/>
        </p:spPr>
        <p:txBody>
          <a:bodyPr wrap="square" rtlCol="0">
            <a:spAutoFit/>
          </a:bodyPr>
          <a:lstStyle/>
          <a:p>
            <a:r>
              <a:rPr lang="en-GB" sz="900">
                <a:hlinkClick r:id="rId6" tooltip="http://theconversation.com/how-do-children-learn-to-form-social-bonds-55192"/>
              </a:rPr>
              <a:t>This Photo</a:t>
            </a:r>
            <a:r>
              <a:rPr lang="en-GB" sz="900"/>
              <a:t> by Unknown Author is licensed under </a:t>
            </a:r>
            <a:r>
              <a:rPr lang="en-GB" sz="900">
                <a:hlinkClick r:id="rId7" tooltip="https://creativecommons.org/licenses/by-nd/3.0/"/>
              </a:rPr>
              <a:t>CC BY-ND</a:t>
            </a:r>
            <a:endParaRPr lang="en-GB" sz="900"/>
          </a:p>
        </p:txBody>
      </p:sp>
      <p:sp>
        <p:nvSpPr>
          <p:cNvPr id="2" name="Rectangle 1">
            <a:extLst>
              <a:ext uri="{FF2B5EF4-FFF2-40B4-BE49-F238E27FC236}">
                <a16:creationId xmlns:a16="http://schemas.microsoft.com/office/drawing/2014/main" id="{EBBCC40A-E6AE-4B85-AC5A-44986C24DA97}"/>
              </a:ext>
            </a:extLst>
          </p:cNvPr>
          <p:cNvSpPr/>
          <p:nvPr/>
        </p:nvSpPr>
        <p:spPr>
          <a:xfrm>
            <a:off x="2330182" y="350615"/>
            <a:ext cx="8845818" cy="175432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5">
                    <a:lumMod val="50000"/>
                  </a:schemeClr>
                </a:solidFill>
                <a:effectLst/>
                <a:latin typeface="Times New Roman" panose="02020603050405020304" pitchFamily="18" charset="0"/>
                <a:cs typeface="Times New Roman" panose="02020603050405020304" pitchFamily="18" charset="0"/>
              </a:rPr>
              <a:t>Does Ecotherapy reduce anxiety in adolescents?</a:t>
            </a:r>
          </a:p>
        </p:txBody>
      </p:sp>
    </p:spTree>
    <p:extLst>
      <p:ext uri="{BB962C8B-B14F-4D97-AF65-F5344CB8AC3E}">
        <p14:creationId xmlns:p14="http://schemas.microsoft.com/office/powerpoint/2010/main" val="651352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phic 23" descr="Leaf">
            <a:extLst>
              <a:ext uri="{FF2B5EF4-FFF2-40B4-BE49-F238E27FC236}">
                <a16:creationId xmlns:a16="http://schemas.microsoft.com/office/drawing/2014/main" id="{AB501ADC-6922-47FA-A65C-BB095730E6B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581865">
            <a:off x="4572598" y="4282663"/>
            <a:ext cx="2703157" cy="2703157"/>
          </a:xfrm>
          <a:prstGeom prst="rect">
            <a:avLst/>
          </a:prstGeom>
        </p:spPr>
      </p:pic>
      <p:pic>
        <p:nvPicPr>
          <p:cNvPr id="23" name="Graphic 22" descr="Leaf">
            <a:extLst>
              <a:ext uri="{FF2B5EF4-FFF2-40B4-BE49-F238E27FC236}">
                <a16:creationId xmlns:a16="http://schemas.microsoft.com/office/drawing/2014/main" id="{1D0C71E7-4688-4D75-BF43-5565150082C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581865">
            <a:off x="8369821" y="2434185"/>
            <a:ext cx="2703157" cy="2703157"/>
          </a:xfrm>
          <a:prstGeom prst="rect">
            <a:avLst/>
          </a:prstGeom>
        </p:spPr>
      </p:pic>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F2FC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Graphic 21" descr="Leaf">
            <a:extLst>
              <a:ext uri="{FF2B5EF4-FFF2-40B4-BE49-F238E27FC236}">
                <a16:creationId xmlns:a16="http://schemas.microsoft.com/office/drawing/2014/main" id="{94D9DDE0-4E55-4031-9AA4-94BEE38D93D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581865">
            <a:off x="591856" y="818611"/>
            <a:ext cx="2703157" cy="2703157"/>
          </a:xfrm>
          <a:prstGeom prst="rect">
            <a:avLst/>
          </a:prstGeom>
        </p:spPr>
      </p:pic>
      <p:pic>
        <p:nvPicPr>
          <p:cNvPr id="21" name="Graphic 20" descr="Leaf">
            <a:extLst>
              <a:ext uri="{FF2B5EF4-FFF2-40B4-BE49-F238E27FC236}">
                <a16:creationId xmlns:a16="http://schemas.microsoft.com/office/drawing/2014/main" id="{1594BCDC-8E11-402F-9E41-399F34750CA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581865">
            <a:off x="8251974" y="4088575"/>
            <a:ext cx="2961123" cy="2961123"/>
          </a:xfrm>
          <a:prstGeom prst="rect">
            <a:avLst/>
          </a:prstGeom>
        </p:spPr>
      </p:pic>
      <p:pic>
        <p:nvPicPr>
          <p:cNvPr id="20" name="Graphic 19" descr="Leaf">
            <a:extLst>
              <a:ext uri="{FF2B5EF4-FFF2-40B4-BE49-F238E27FC236}">
                <a16:creationId xmlns:a16="http://schemas.microsoft.com/office/drawing/2014/main" id="{A53BF941-DBAC-402C-884C-F55F289DC04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581865">
            <a:off x="4784203" y="673415"/>
            <a:ext cx="2967105" cy="2967105"/>
          </a:xfrm>
          <a:prstGeom prst="rect">
            <a:avLst/>
          </a:prstGeom>
        </p:spPr>
      </p:pic>
      <p:pic>
        <p:nvPicPr>
          <p:cNvPr id="19" name="Graphic 18" descr="Leaf">
            <a:extLst>
              <a:ext uri="{FF2B5EF4-FFF2-40B4-BE49-F238E27FC236}">
                <a16:creationId xmlns:a16="http://schemas.microsoft.com/office/drawing/2014/main" id="{810C2159-BA4D-4C66-AFE6-3F5B1C0749E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581865">
            <a:off x="461672" y="2378544"/>
            <a:ext cx="2810797" cy="2810797"/>
          </a:xfrm>
          <a:prstGeom prst="rect">
            <a:avLst/>
          </a:prstGeom>
        </p:spPr>
      </p:pic>
      <p:pic>
        <p:nvPicPr>
          <p:cNvPr id="18" name="Graphic 17" descr="Leaf">
            <a:extLst>
              <a:ext uri="{FF2B5EF4-FFF2-40B4-BE49-F238E27FC236}">
                <a16:creationId xmlns:a16="http://schemas.microsoft.com/office/drawing/2014/main" id="{339E5D7B-F801-4058-BC19-65230AB63A3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581865">
            <a:off x="517317" y="4095339"/>
            <a:ext cx="2889537" cy="2889537"/>
          </a:xfrm>
          <a:prstGeom prst="rect">
            <a:avLst/>
          </a:prstGeom>
        </p:spPr>
      </p:pic>
      <p:pic>
        <p:nvPicPr>
          <p:cNvPr id="17" name="Graphic 16" descr="Leaf">
            <a:extLst>
              <a:ext uri="{FF2B5EF4-FFF2-40B4-BE49-F238E27FC236}">
                <a16:creationId xmlns:a16="http://schemas.microsoft.com/office/drawing/2014/main" id="{6C83C8FB-DBE9-48A8-8AEF-CC10A7CFED2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581865">
            <a:off x="4525553" y="2507216"/>
            <a:ext cx="2948359" cy="2948359"/>
          </a:xfrm>
          <a:prstGeom prst="rect">
            <a:avLst/>
          </a:prstGeom>
        </p:spPr>
      </p:pic>
      <p:pic>
        <p:nvPicPr>
          <p:cNvPr id="14" name="Graphic 13" descr="Leaf">
            <a:extLst>
              <a:ext uri="{FF2B5EF4-FFF2-40B4-BE49-F238E27FC236}">
                <a16:creationId xmlns:a16="http://schemas.microsoft.com/office/drawing/2014/main" id="{DD6EECC6-04B9-4928-BA6D-62C1057FED9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581865">
            <a:off x="8725015" y="909638"/>
            <a:ext cx="2682387" cy="2682387"/>
          </a:xfrm>
          <a:prstGeom prst="rect">
            <a:avLst/>
          </a:prstGeom>
        </p:spPr>
      </p:pic>
      <p:sp>
        <p:nvSpPr>
          <p:cNvPr id="4" name="Rectangle 3">
            <a:extLst>
              <a:ext uri="{FF2B5EF4-FFF2-40B4-BE49-F238E27FC236}">
                <a16:creationId xmlns:a16="http://schemas.microsoft.com/office/drawing/2014/main" id="{58714D72-0C17-4B1D-937A-1BAB7EC6C709}"/>
              </a:ext>
            </a:extLst>
          </p:cNvPr>
          <p:cNvSpPr/>
          <p:nvPr/>
        </p:nvSpPr>
        <p:spPr>
          <a:xfrm>
            <a:off x="4320425" y="86712"/>
            <a:ext cx="3358613"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u="sng" cap="none" spc="0" dirty="0">
                <a:ln/>
                <a:solidFill>
                  <a:schemeClr val="accent5">
                    <a:lumMod val="50000"/>
                  </a:schemeClr>
                </a:solidFill>
                <a:effectLst/>
                <a:latin typeface="Times New Roman" panose="02020603050405020304" pitchFamily="18" charset="0"/>
                <a:cs typeface="Times New Roman" panose="02020603050405020304" pitchFamily="18" charset="0"/>
              </a:rPr>
              <a:t>Key words</a:t>
            </a:r>
          </a:p>
        </p:txBody>
      </p:sp>
      <p:sp>
        <p:nvSpPr>
          <p:cNvPr id="5" name="Rectangle 4">
            <a:extLst>
              <a:ext uri="{FF2B5EF4-FFF2-40B4-BE49-F238E27FC236}">
                <a16:creationId xmlns:a16="http://schemas.microsoft.com/office/drawing/2014/main" id="{84ACC27F-0306-4B02-903D-FE9F3958C7D8}"/>
              </a:ext>
            </a:extLst>
          </p:cNvPr>
          <p:cNvSpPr/>
          <p:nvPr/>
        </p:nvSpPr>
        <p:spPr>
          <a:xfrm>
            <a:off x="249204" y="1784346"/>
            <a:ext cx="3736805" cy="70788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000" b="1" cap="none" spc="0" dirty="0">
                <a:ln/>
                <a:effectLst/>
                <a:latin typeface="Times New Roman" panose="02020603050405020304" pitchFamily="18" charset="0"/>
                <a:cs typeface="Times New Roman" panose="02020603050405020304" pitchFamily="18" charset="0"/>
              </a:rPr>
              <a:t>Counselling</a:t>
            </a:r>
          </a:p>
        </p:txBody>
      </p:sp>
      <p:sp>
        <p:nvSpPr>
          <p:cNvPr id="6" name="Rectangle 5">
            <a:extLst>
              <a:ext uri="{FF2B5EF4-FFF2-40B4-BE49-F238E27FC236}">
                <a16:creationId xmlns:a16="http://schemas.microsoft.com/office/drawing/2014/main" id="{CAD4135B-AD74-4443-BECF-6479134B39FE}"/>
              </a:ext>
            </a:extLst>
          </p:cNvPr>
          <p:cNvSpPr/>
          <p:nvPr/>
        </p:nvSpPr>
        <p:spPr>
          <a:xfrm>
            <a:off x="4476752" y="1784346"/>
            <a:ext cx="3848106"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Physical Activity</a:t>
            </a:r>
          </a:p>
        </p:txBody>
      </p:sp>
      <p:sp>
        <p:nvSpPr>
          <p:cNvPr id="7" name="Rectangle 6">
            <a:extLst>
              <a:ext uri="{FF2B5EF4-FFF2-40B4-BE49-F238E27FC236}">
                <a16:creationId xmlns:a16="http://schemas.microsoft.com/office/drawing/2014/main" id="{785962CC-E401-4938-BA9A-FAF56D5571B3}"/>
              </a:ext>
            </a:extLst>
          </p:cNvPr>
          <p:cNvSpPr/>
          <p:nvPr/>
        </p:nvSpPr>
        <p:spPr>
          <a:xfrm>
            <a:off x="9287312" y="1784346"/>
            <a:ext cx="1496756"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Youth</a:t>
            </a:r>
          </a:p>
        </p:txBody>
      </p:sp>
      <p:sp>
        <p:nvSpPr>
          <p:cNvPr id="8" name="Rectangle 7">
            <a:extLst>
              <a:ext uri="{FF2B5EF4-FFF2-40B4-BE49-F238E27FC236}">
                <a16:creationId xmlns:a16="http://schemas.microsoft.com/office/drawing/2014/main" id="{260E4A11-86F2-4C73-A405-8AFD1CF787A7}"/>
              </a:ext>
            </a:extLst>
          </p:cNvPr>
          <p:cNvSpPr/>
          <p:nvPr/>
        </p:nvSpPr>
        <p:spPr>
          <a:xfrm>
            <a:off x="281149" y="3308512"/>
            <a:ext cx="3704860"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Societal Change</a:t>
            </a:r>
          </a:p>
        </p:txBody>
      </p:sp>
      <p:sp>
        <p:nvSpPr>
          <p:cNvPr id="9" name="Rectangle 8">
            <a:extLst>
              <a:ext uri="{FF2B5EF4-FFF2-40B4-BE49-F238E27FC236}">
                <a16:creationId xmlns:a16="http://schemas.microsoft.com/office/drawing/2014/main" id="{432678FE-F70E-44A7-ADB4-552931926997}"/>
              </a:ext>
            </a:extLst>
          </p:cNvPr>
          <p:cNvSpPr/>
          <p:nvPr/>
        </p:nvSpPr>
        <p:spPr>
          <a:xfrm>
            <a:off x="4896632" y="3308512"/>
            <a:ext cx="2398735"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Creativity</a:t>
            </a:r>
          </a:p>
        </p:txBody>
      </p:sp>
      <p:sp>
        <p:nvSpPr>
          <p:cNvPr id="10" name="Rectangle 9">
            <a:extLst>
              <a:ext uri="{FF2B5EF4-FFF2-40B4-BE49-F238E27FC236}">
                <a16:creationId xmlns:a16="http://schemas.microsoft.com/office/drawing/2014/main" id="{3ED5D7C8-9338-4A6D-8EED-AB9CCB4FF0D0}"/>
              </a:ext>
            </a:extLst>
          </p:cNvPr>
          <p:cNvSpPr/>
          <p:nvPr/>
        </p:nvSpPr>
        <p:spPr>
          <a:xfrm>
            <a:off x="8335332" y="3297070"/>
            <a:ext cx="2953374"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Green Space</a:t>
            </a:r>
          </a:p>
        </p:txBody>
      </p:sp>
      <p:sp>
        <p:nvSpPr>
          <p:cNvPr id="11" name="Rectangle 10">
            <a:extLst>
              <a:ext uri="{FF2B5EF4-FFF2-40B4-BE49-F238E27FC236}">
                <a16:creationId xmlns:a16="http://schemas.microsoft.com/office/drawing/2014/main" id="{C8A26DFB-7CDF-4D28-8336-AF964519A70C}"/>
              </a:ext>
            </a:extLst>
          </p:cNvPr>
          <p:cNvSpPr/>
          <p:nvPr/>
        </p:nvSpPr>
        <p:spPr>
          <a:xfrm>
            <a:off x="435895" y="5058934"/>
            <a:ext cx="3363421"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Mental Health</a:t>
            </a:r>
          </a:p>
        </p:txBody>
      </p:sp>
      <p:sp>
        <p:nvSpPr>
          <p:cNvPr id="12" name="Rectangle 11">
            <a:extLst>
              <a:ext uri="{FF2B5EF4-FFF2-40B4-BE49-F238E27FC236}">
                <a16:creationId xmlns:a16="http://schemas.microsoft.com/office/drawing/2014/main" id="{DDA19535-3BEF-4F89-A304-76D7E4ADB453}"/>
              </a:ext>
            </a:extLst>
          </p:cNvPr>
          <p:cNvSpPr/>
          <p:nvPr/>
        </p:nvSpPr>
        <p:spPr>
          <a:xfrm>
            <a:off x="4759223" y="5052961"/>
            <a:ext cx="2673552"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Technology</a:t>
            </a:r>
          </a:p>
        </p:txBody>
      </p:sp>
      <p:sp>
        <p:nvSpPr>
          <p:cNvPr id="13" name="Rectangle 12">
            <a:extLst>
              <a:ext uri="{FF2B5EF4-FFF2-40B4-BE49-F238E27FC236}">
                <a16:creationId xmlns:a16="http://schemas.microsoft.com/office/drawing/2014/main" id="{97C67F14-6C60-48C3-8556-4DBDEA83D3C3}"/>
              </a:ext>
            </a:extLst>
          </p:cNvPr>
          <p:cNvSpPr/>
          <p:nvPr/>
        </p:nvSpPr>
        <p:spPr>
          <a:xfrm>
            <a:off x="8683518" y="5140974"/>
            <a:ext cx="2379755"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effectLst/>
                <a:latin typeface="Times New Roman" panose="02020603050405020304" pitchFamily="18" charset="0"/>
                <a:cs typeface="Times New Roman" panose="02020603050405020304" pitchFamily="18" charset="0"/>
              </a:rPr>
              <a:t>Wellbeing</a:t>
            </a:r>
          </a:p>
        </p:txBody>
      </p:sp>
      <p:sp>
        <p:nvSpPr>
          <p:cNvPr id="16" name="TextBox 15">
            <a:extLst>
              <a:ext uri="{FF2B5EF4-FFF2-40B4-BE49-F238E27FC236}">
                <a16:creationId xmlns:a16="http://schemas.microsoft.com/office/drawing/2014/main" id="{B147885B-B3B5-471D-9320-C657B3200D8E}"/>
              </a:ext>
            </a:extLst>
          </p:cNvPr>
          <p:cNvSpPr txBox="1"/>
          <p:nvPr/>
        </p:nvSpPr>
        <p:spPr>
          <a:xfrm>
            <a:off x="10704613" y="6460181"/>
            <a:ext cx="2046514" cy="369332"/>
          </a:xfrm>
          <a:prstGeom prst="rect">
            <a:avLst/>
          </a:prstGeom>
          <a:noFill/>
        </p:spPr>
        <p:txBody>
          <a:bodyPr wrap="square" rtlCol="0">
            <a:spAutoFit/>
          </a:bodyPr>
          <a:lstStyle/>
          <a:p>
            <a:r>
              <a:rPr lang="en-GB"/>
              <a:t>(Sackett, 2010)</a:t>
            </a:r>
            <a:endParaRPr lang="en-GB" dirty="0"/>
          </a:p>
        </p:txBody>
      </p:sp>
    </p:spTree>
    <p:extLst>
      <p:ext uri="{BB962C8B-B14F-4D97-AF65-F5344CB8AC3E}">
        <p14:creationId xmlns:p14="http://schemas.microsoft.com/office/powerpoint/2010/main" val="2159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EFFBF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AEB78E9D-836E-413D-9494-239CC08A5264}"/>
              </a:ext>
            </a:extLst>
          </p:cNvPr>
          <p:cNvSpPr/>
          <p:nvPr/>
        </p:nvSpPr>
        <p:spPr>
          <a:xfrm>
            <a:off x="3403435" y="137049"/>
            <a:ext cx="5385129"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u="sng" cap="none" spc="0" dirty="0">
                <a:ln/>
                <a:solidFill>
                  <a:schemeClr val="accent5">
                    <a:lumMod val="50000"/>
                  </a:schemeClr>
                </a:solidFill>
                <a:effectLst/>
                <a:latin typeface="Times New Roman" panose="02020603050405020304" pitchFamily="18" charset="0"/>
                <a:cs typeface="Times New Roman" panose="02020603050405020304" pitchFamily="18" charset="0"/>
              </a:rPr>
              <a:t>Research Method</a:t>
            </a:r>
          </a:p>
        </p:txBody>
      </p:sp>
      <p:sp>
        <p:nvSpPr>
          <p:cNvPr id="5" name="TextBox 4">
            <a:extLst>
              <a:ext uri="{FF2B5EF4-FFF2-40B4-BE49-F238E27FC236}">
                <a16:creationId xmlns:a16="http://schemas.microsoft.com/office/drawing/2014/main" id="{93537E5F-0EBB-47D0-AF04-B27E87B9D944}"/>
              </a:ext>
            </a:extLst>
          </p:cNvPr>
          <p:cNvSpPr txBox="1"/>
          <p:nvPr/>
        </p:nvSpPr>
        <p:spPr>
          <a:xfrm>
            <a:off x="3802743" y="1499659"/>
            <a:ext cx="6705600" cy="2554545"/>
          </a:xfrm>
          <a:prstGeom prst="rect">
            <a:avLst/>
          </a:prstGeom>
          <a:noFill/>
        </p:spPr>
        <p:txBody>
          <a:bodyPr wrap="square" rtlCol="0">
            <a:spAutoFit/>
          </a:bodyPr>
          <a:lstStyle/>
          <a:p>
            <a:r>
              <a:rPr lang="en-GB" sz="3200" dirty="0">
                <a:latin typeface="Times New Roman" panose="02020603050405020304" pitchFamily="18" charset="0"/>
                <a:cs typeface="Times New Roman" panose="02020603050405020304" pitchFamily="18" charset="0"/>
              </a:rPr>
              <a:t>Literature Review – </a:t>
            </a:r>
          </a:p>
          <a:p>
            <a:pPr marL="285750" indent="-285750">
              <a:buFont typeface="Arial" panose="020B0604020202020204" pitchFamily="34" charset="0"/>
              <a:buChar char="•"/>
            </a:pPr>
            <a:r>
              <a:rPr lang="en-GB" sz="3200" dirty="0">
                <a:latin typeface="Times New Roman" panose="02020603050405020304" pitchFamily="18" charset="0"/>
                <a:cs typeface="Times New Roman" panose="02020603050405020304" pitchFamily="18" charset="0"/>
              </a:rPr>
              <a:t>Narrative style</a:t>
            </a:r>
          </a:p>
          <a:p>
            <a:pPr marL="285750" indent="-285750">
              <a:buFont typeface="Arial" panose="020B0604020202020204" pitchFamily="34" charset="0"/>
              <a:buChar char="•"/>
            </a:pPr>
            <a:r>
              <a:rPr lang="en-GB" sz="3200" dirty="0">
                <a:latin typeface="Times New Roman" panose="02020603050405020304" pitchFamily="18" charset="0"/>
                <a:cs typeface="Times New Roman" panose="02020603050405020304" pitchFamily="18" charset="0"/>
              </a:rPr>
              <a:t>Qualitative</a:t>
            </a:r>
          </a:p>
          <a:p>
            <a:pPr marL="285750" indent="-285750">
              <a:buFont typeface="Arial" panose="020B0604020202020204" pitchFamily="34" charset="0"/>
              <a:buChar char="•"/>
            </a:pPr>
            <a:r>
              <a:rPr lang="en-GB" sz="3200" dirty="0">
                <a:latin typeface="Times New Roman" panose="02020603050405020304" pitchFamily="18" charset="0"/>
                <a:cs typeface="Times New Roman" panose="02020603050405020304" pitchFamily="18" charset="0"/>
              </a:rPr>
              <a:t>Peer reviewed journals</a:t>
            </a:r>
          </a:p>
          <a:p>
            <a:pPr marL="285750" indent="-285750">
              <a:buFont typeface="Arial" panose="020B0604020202020204" pitchFamily="34" charset="0"/>
              <a:buChar char="•"/>
            </a:pPr>
            <a:r>
              <a:rPr lang="en-GB" sz="3200" dirty="0">
                <a:latin typeface="Times New Roman" panose="02020603050405020304" pitchFamily="18" charset="0"/>
                <a:cs typeface="Times New Roman" panose="02020603050405020304" pitchFamily="18" charset="0"/>
              </a:rPr>
              <a:t>Findings of authors</a:t>
            </a:r>
          </a:p>
        </p:txBody>
      </p:sp>
      <p:sp>
        <p:nvSpPr>
          <p:cNvPr id="6" name="TextBox 5">
            <a:extLst>
              <a:ext uri="{FF2B5EF4-FFF2-40B4-BE49-F238E27FC236}">
                <a16:creationId xmlns:a16="http://schemas.microsoft.com/office/drawing/2014/main" id="{5A344A57-3D83-4BC5-98BC-FFD6FB69BC15}"/>
              </a:ext>
            </a:extLst>
          </p:cNvPr>
          <p:cNvSpPr txBox="1"/>
          <p:nvPr/>
        </p:nvSpPr>
        <p:spPr>
          <a:xfrm>
            <a:off x="8940799" y="6488668"/>
            <a:ext cx="3526971" cy="369332"/>
          </a:xfrm>
          <a:prstGeom prst="rect">
            <a:avLst/>
          </a:prstGeom>
          <a:noFill/>
        </p:spPr>
        <p:txBody>
          <a:bodyPr wrap="square" rtlCol="0">
            <a:spAutoFit/>
          </a:bodyPr>
          <a:lstStyle/>
          <a:p>
            <a:r>
              <a:rPr lang="en-GB"/>
              <a:t>(Green, Johnson &amp; Adams, 2006)</a:t>
            </a:r>
            <a:endParaRPr lang="en-GB" dirty="0"/>
          </a:p>
        </p:txBody>
      </p:sp>
      <p:pic>
        <p:nvPicPr>
          <p:cNvPr id="7" name="Picture 6" descr="A paper with text&#10;&#10;Description automatically generated">
            <a:extLst>
              <a:ext uri="{FF2B5EF4-FFF2-40B4-BE49-F238E27FC236}">
                <a16:creationId xmlns:a16="http://schemas.microsoft.com/office/drawing/2014/main" id="{CCEAF665-5AA4-4E18-B076-9D01D77D78F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12361" y="3776903"/>
            <a:ext cx="3145595" cy="2359196"/>
          </a:xfrm>
          <a:prstGeom prst="rect">
            <a:avLst/>
          </a:prstGeom>
        </p:spPr>
      </p:pic>
      <p:sp>
        <p:nvSpPr>
          <p:cNvPr id="8" name="TextBox 7">
            <a:extLst>
              <a:ext uri="{FF2B5EF4-FFF2-40B4-BE49-F238E27FC236}">
                <a16:creationId xmlns:a16="http://schemas.microsoft.com/office/drawing/2014/main" id="{C1EECBC7-5CE1-426D-AE5C-DA1BCAAD0807}"/>
              </a:ext>
            </a:extLst>
          </p:cNvPr>
          <p:cNvSpPr txBox="1"/>
          <p:nvPr/>
        </p:nvSpPr>
        <p:spPr>
          <a:xfrm>
            <a:off x="8412361" y="5758386"/>
            <a:ext cx="2284548" cy="369332"/>
          </a:xfrm>
          <a:prstGeom prst="rect">
            <a:avLst/>
          </a:prstGeom>
          <a:noFill/>
        </p:spPr>
        <p:txBody>
          <a:bodyPr wrap="square" rtlCol="0">
            <a:spAutoFit/>
          </a:bodyPr>
          <a:lstStyle/>
          <a:p>
            <a:r>
              <a:rPr lang="en-GB" sz="900" dirty="0">
                <a:hlinkClick r:id="rId3" tooltip="https://researchleap.com/product/literature-review/"/>
              </a:rPr>
              <a:t>This Photo</a:t>
            </a:r>
            <a:r>
              <a:rPr lang="en-GB" sz="900" dirty="0"/>
              <a:t> by Unknown Author is licensed under </a:t>
            </a:r>
            <a:r>
              <a:rPr lang="en-GB" sz="900" dirty="0">
                <a:hlinkClick r:id="rId4" tooltip="https://creativecommons.org/licenses/by/3.0/"/>
              </a:rPr>
              <a:t>CC BY</a:t>
            </a:r>
            <a:endParaRPr lang="en-GB" sz="900" dirty="0"/>
          </a:p>
        </p:txBody>
      </p:sp>
      <p:pic>
        <p:nvPicPr>
          <p:cNvPr id="10" name="Graphic 9" descr="Magnifying glass">
            <a:extLst>
              <a:ext uri="{FF2B5EF4-FFF2-40B4-BE49-F238E27FC236}">
                <a16:creationId xmlns:a16="http://schemas.microsoft.com/office/drawing/2014/main" id="{3231261D-6F0B-4E77-B64D-F261BD20C45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350327" y="1553212"/>
            <a:ext cx="1346582" cy="1346582"/>
          </a:xfrm>
          <a:prstGeom prst="rect">
            <a:avLst/>
          </a:prstGeom>
        </p:spPr>
      </p:pic>
      <p:pic>
        <p:nvPicPr>
          <p:cNvPr id="12" name="Graphic 11" descr="Head with gears">
            <a:extLst>
              <a:ext uri="{FF2B5EF4-FFF2-40B4-BE49-F238E27FC236}">
                <a16:creationId xmlns:a16="http://schemas.microsoft.com/office/drawing/2014/main" id="{3676F475-1874-4E97-ABCB-91FBEA4D152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550229" y="4692834"/>
            <a:ext cx="1545771" cy="1545771"/>
          </a:xfrm>
          <a:prstGeom prst="rect">
            <a:avLst/>
          </a:prstGeom>
        </p:spPr>
      </p:pic>
    </p:spTree>
    <p:extLst>
      <p:ext uri="{BB962C8B-B14F-4D97-AF65-F5344CB8AC3E}">
        <p14:creationId xmlns:p14="http://schemas.microsoft.com/office/powerpoint/2010/main" val="22733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EFFBF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6D0A52D-C1C9-4F50-8605-6D10D356B81C}"/>
              </a:ext>
            </a:extLst>
          </p:cNvPr>
          <p:cNvSpPr/>
          <p:nvPr/>
        </p:nvSpPr>
        <p:spPr>
          <a:xfrm>
            <a:off x="3230311" y="50472"/>
            <a:ext cx="5731377"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5">
                    <a:lumMod val="50000"/>
                  </a:schemeClr>
                </a:solidFill>
                <a:effectLst/>
                <a:latin typeface="Times New Roman" panose="02020603050405020304" pitchFamily="18" charset="0"/>
                <a:cs typeface="Times New Roman" panose="02020603050405020304" pitchFamily="18" charset="0"/>
              </a:rPr>
              <a:t>Research Question</a:t>
            </a:r>
          </a:p>
        </p:txBody>
      </p:sp>
      <p:sp>
        <p:nvSpPr>
          <p:cNvPr id="5" name="TextBox 4">
            <a:extLst>
              <a:ext uri="{FF2B5EF4-FFF2-40B4-BE49-F238E27FC236}">
                <a16:creationId xmlns:a16="http://schemas.microsoft.com/office/drawing/2014/main" id="{50CB0EDB-5D07-499D-9DE0-FB3245CC2951}"/>
              </a:ext>
            </a:extLst>
          </p:cNvPr>
          <p:cNvSpPr txBox="1"/>
          <p:nvPr/>
        </p:nvSpPr>
        <p:spPr>
          <a:xfrm>
            <a:off x="2752078" y="999557"/>
            <a:ext cx="9084039" cy="584775"/>
          </a:xfrm>
          <a:prstGeom prst="rect">
            <a:avLst/>
          </a:prstGeom>
          <a:noFill/>
        </p:spPr>
        <p:txBody>
          <a:bodyPr wrap="square" rtlCol="0">
            <a:spAutoFit/>
          </a:bodyPr>
          <a:lstStyle/>
          <a:p>
            <a:r>
              <a:rPr lang="en-GB" sz="3200" dirty="0">
                <a:latin typeface="Times New Roman" panose="02020603050405020304" pitchFamily="18" charset="0"/>
                <a:cs typeface="Times New Roman" panose="02020603050405020304" pitchFamily="18" charset="0"/>
              </a:rPr>
              <a:t>Does Ecotherapy reduce anxiety in adolescents?</a:t>
            </a:r>
          </a:p>
        </p:txBody>
      </p:sp>
      <p:sp>
        <p:nvSpPr>
          <p:cNvPr id="6" name="TextBox 5">
            <a:extLst>
              <a:ext uri="{FF2B5EF4-FFF2-40B4-BE49-F238E27FC236}">
                <a16:creationId xmlns:a16="http://schemas.microsoft.com/office/drawing/2014/main" id="{86D09BEA-0796-464A-9985-18152ED80EEB}"/>
              </a:ext>
            </a:extLst>
          </p:cNvPr>
          <p:cNvSpPr txBox="1"/>
          <p:nvPr/>
        </p:nvSpPr>
        <p:spPr>
          <a:xfrm>
            <a:off x="3230311" y="1779635"/>
            <a:ext cx="8514413" cy="2369880"/>
          </a:xfrm>
          <a:prstGeom prst="rect">
            <a:avLst/>
          </a:prstGeom>
          <a:noFill/>
        </p:spPr>
        <p:txBody>
          <a:bodyPr wrap="square" rtlCol="0">
            <a:spAutoFit/>
          </a:bodyPr>
          <a:lstStyle/>
          <a:p>
            <a:r>
              <a:rPr lang="en-GB" sz="2800" dirty="0"/>
              <a:t>Inquiry questions: </a:t>
            </a:r>
          </a:p>
          <a:p>
            <a:pPr marL="285750" indent="-285750">
              <a:buFont typeface="Arial" panose="020B0604020202020204" pitchFamily="34" charset="0"/>
              <a:buChar char="•"/>
            </a:pPr>
            <a:r>
              <a:rPr lang="en-GB" sz="2800" dirty="0"/>
              <a:t>How does Ecotherapy help with anxiety? – exercise, nature, sunshine?</a:t>
            </a:r>
          </a:p>
          <a:p>
            <a:pPr marL="285750" indent="-285750">
              <a:buFont typeface="Arial" panose="020B0604020202020204" pitchFamily="34" charset="0"/>
              <a:buChar char="•"/>
            </a:pPr>
            <a:r>
              <a:rPr lang="en-GB" sz="2800" dirty="0"/>
              <a:t>Interest towards research question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7" name="Picture 6" descr="A person riding a bike down a dirt road&#10;&#10;Description automatically generated">
            <a:extLst>
              <a:ext uri="{FF2B5EF4-FFF2-40B4-BE49-F238E27FC236}">
                <a16:creationId xmlns:a16="http://schemas.microsoft.com/office/drawing/2014/main" id="{E1EA1931-4996-4F9F-A745-6F1543CC417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294097" y="3994934"/>
            <a:ext cx="3620119" cy="2413122"/>
          </a:xfrm>
          <a:prstGeom prst="rect">
            <a:avLst/>
          </a:prstGeom>
        </p:spPr>
      </p:pic>
      <p:pic>
        <p:nvPicPr>
          <p:cNvPr id="9" name="Picture 8" descr="A close up of a tree&#10;&#10;Description automatically generated">
            <a:extLst>
              <a:ext uri="{FF2B5EF4-FFF2-40B4-BE49-F238E27FC236}">
                <a16:creationId xmlns:a16="http://schemas.microsoft.com/office/drawing/2014/main" id="{A7B58BDB-9FA1-42C6-AD3D-B57A7937607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752078" y="4038176"/>
            <a:ext cx="3556292" cy="2369880"/>
          </a:xfrm>
          <a:prstGeom prst="rect">
            <a:avLst/>
          </a:prstGeom>
        </p:spPr>
      </p:pic>
      <p:sp>
        <p:nvSpPr>
          <p:cNvPr id="10" name="TextBox 9">
            <a:extLst>
              <a:ext uri="{FF2B5EF4-FFF2-40B4-BE49-F238E27FC236}">
                <a16:creationId xmlns:a16="http://schemas.microsoft.com/office/drawing/2014/main" id="{79D1D017-F080-47FD-80CE-C1E5FB3FDBEA}"/>
              </a:ext>
            </a:extLst>
          </p:cNvPr>
          <p:cNvSpPr txBox="1"/>
          <p:nvPr/>
        </p:nvSpPr>
        <p:spPr>
          <a:xfrm>
            <a:off x="2841673" y="6038724"/>
            <a:ext cx="2613568" cy="369332"/>
          </a:xfrm>
          <a:prstGeom prst="rect">
            <a:avLst/>
          </a:prstGeom>
          <a:noFill/>
        </p:spPr>
        <p:txBody>
          <a:bodyPr wrap="square" rtlCol="0">
            <a:spAutoFit/>
          </a:bodyPr>
          <a:lstStyle/>
          <a:p>
            <a:r>
              <a:rPr lang="en-GB" sz="900" dirty="0">
                <a:hlinkClick r:id="rId5" tooltip="http://breaaire.wordpress.com/2012/02/17/eternal-sunshine-of-a-twisted-mind/"/>
              </a:rPr>
              <a:t>This Photo</a:t>
            </a:r>
            <a:r>
              <a:rPr lang="en-GB" sz="900" dirty="0"/>
              <a:t> by Unknown Author is licensed under </a:t>
            </a:r>
            <a:r>
              <a:rPr lang="en-GB" sz="900" dirty="0">
                <a:hlinkClick r:id="rId6" tooltip="https://creativecommons.org/licenses/by-nd/3.0/"/>
              </a:rPr>
              <a:t>CC BY-ND</a:t>
            </a:r>
            <a:endParaRPr lang="en-GB" sz="900" dirty="0"/>
          </a:p>
        </p:txBody>
      </p:sp>
    </p:spTree>
    <p:extLst>
      <p:ext uri="{BB962C8B-B14F-4D97-AF65-F5344CB8AC3E}">
        <p14:creationId xmlns:p14="http://schemas.microsoft.com/office/powerpoint/2010/main" val="3478465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D151">
                <a:lumMod val="78000"/>
                <a:lumOff val="22000"/>
              </a:srgbClr>
            </a:gs>
            <a:gs pos="35000">
              <a:schemeClr val="accent3">
                <a:lumMod val="0"/>
                <a:lumOff val="100000"/>
              </a:schemeClr>
            </a:gs>
            <a:gs pos="100000">
              <a:schemeClr val="accent3">
                <a:lumMod val="100000"/>
              </a:schemeClr>
            </a:gs>
          </a:gsLst>
          <a:lin ang="5400000" scaled="1"/>
          <a:tileRect/>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08A0A08-78FB-402C-8B1D-4AE6DF269AA9}"/>
              </a:ext>
            </a:extLst>
          </p:cNvPr>
          <p:cNvSpPr/>
          <p:nvPr/>
        </p:nvSpPr>
        <p:spPr>
          <a:xfrm>
            <a:off x="2374308" y="0"/>
            <a:ext cx="744338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lumMod val="50000"/>
                  </a:schemeClr>
                </a:solidFill>
                <a:effectLst/>
                <a:latin typeface="Times New Roman" panose="02020603050405020304" pitchFamily="18" charset="0"/>
                <a:cs typeface="Times New Roman" panose="02020603050405020304" pitchFamily="18" charset="0"/>
              </a:rPr>
              <a:t>Background and context</a:t>
            </a:r>
          </a:p>
        </p:txBody>
      </p:sp>
      <p:sp>
        <p:nvSpPr>
          <p:cNvPr id="4" name="TextBox 3">
            <a:extLst>
              <a:ext uri="{FF2B5EF4-FFF2-40B4-BE49-F238E27FC236}">
                <a16:creationId xmlns:a16="http://schemas.microsoft.com/office/drawing/2014/main" id="{F8ABEC62-5EB0-44C1-B5FF-78BC64564CB1}"/>
              </a:ext>
            </a:extLst>
          </p:cNvPr>
          <p:cNvSpPr txBox="1"/>
          <p:nvPr/>
        </p:nvSpPr>
        <p:spPr>
          <a:xfrm>
            <a:off x="2554513" y="1168793"/>
            <a:ext cx="8490857" cy="1938992"/>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What is Ecotherapy? </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Aims to improve mental health as well as physical wellbeing by involvements of activities in nature. </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Belief that people can obtain lots of health benefits by connecting with nature (Mind, 2019). </a:t>
            </a:r>
          </a:p>
        </p:txBody>
      </p:sp>
      <p:sp>
        <p:nvSpPr>
          <p:cNvPr id="5" name="TextBox 4">
            <a:extLst>
              <a:ext uri="{FF2B5EF4-FFF2-40B4-BE49-F238E27FC236}">
                <a16:creationId xmlns:a16="http://schemas.microsoft.com/office/drawing/2014/main" id="{F1025954-D3C0-4014-932A-DCB701B38254}"/>
              </a:ext>
            </a:extLst>
          </p:cNvPr>
          <p:cNvSpPr txBox="1"/>
          <p:nvPr/>
        </p:nvSpPr>
        <p:spPr>
          <a:xfrm>
            <a:off x="3892737" y="3167685"/>
            <a:ext cx="6244270" cy="3416320"/>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What activities does it involve? </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Walking</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Gardening</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Therapeutic conversations outdoors</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Animal-assisted therapy</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Nature meditation</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Cycling</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Camping </a:t>
            </a:r>
          </a:p>
          <a:p>
            <a:r>
              <a:rPr lang="en-GB" sz="2400" dirty="0">
                <a:latin typeface="Times New Roman" panose="02020603050405020304" pitchFamily="18" charset="0"/>
                <a:cs typeface="Times New Roman" panose="02020603050405020304" pitchFamily="18" charset="0"/>
              </a:rPr>
              <a:t>(Jordan &amp; Hinds, 2016)</a:t>
            </a:r>
          </a:p>
        </p:txBody>
      </p:sp>
      <p:pic>
        <p:nvPicPr>
          <p:cNvPr id="8" name="Picture 7" descr="A person sitting in a tree&#10;&#10;Description automatically generated">
            <a:extLst>
              <a:ext uri="{FF2B5EF4-FFF2-40B4-BE49-F238E27FC236}">
                <a16:creationId xmlns:a16="http://schemas.microsoft.com/office/drawing/2014/main" id="{C26F6F55-84ED-4EC0-AE0B-6AB7B903757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45757" y="3187536"/>
            <a:ext cx="2800766" cy="1938992"/>
          </a:xfrm>
          <a:prstGeom prst="rect">
            <a:avLst/>
          </a:prstGeom>
        </p:spPr>
      </p:pic>
      <p:sp>
        <p:nvSpPr>
          <p:cNvPr id="9" name="TextBox 8">
            <a:extLst>
              <a:ext uri="{FF2B5EF4-FFF2-40B4-BE49-F238E27FC236}">
                <a16:creationId xmlns:a16="http://schemas.microsoft.com/office/drawing/2014/main" id="{2481205B-DB91-493D-8414-5BC7DC8F91C3}"/>
              </a:ext>
            </a:extLst>
          </p:cNvPr>
          <p:cNvSpPr txBox="1"/>
          <p:nvPr/>
        </p:nvSpPr>
        <p:spPr>
          <a:xfrm>
            <a:off x="8945757" y="5146379"/>
            <a:ext cx="2430924" cy="369332"/>
          </a:xfrm>
          <a:prstGeom prst="rect">
            <a:avLst/>
          </a:prstGeom>
          <a:noFill/>
        </p:spPr>
        <p:txBody>
          <a:bodyPr wrap="square" rtlCol="0">
            <a:spAutoFit/>
          </a:bodyPr>
          <a:lstStyle/>
          <a:p>
            <a:r>
              <a:rPr lang="en-GB" sz="900" dirty="0">
                <a:hlinkClick r:id="rId3" tooltip="http://blog.acceleratingtransitions.eu/?author=2"/>
              </a:rPr>
              <a:t>This Photo</a:t>
            </a:r>
            <a:r>
              <a:rPr lang="en-GB" sz="900" dirty="0"/>
              <a:t> by Unknown Author is licensed under </a:t>
            </a:r>
            <a:r>
              <a:rPr lang="en-GB" sz="900" dirty="0">
                <a:hlinkClick r:id="rId4" tooltip="https://creativecommons.org/licenses/by-nc-nd/3.0/"/>
              </a:rPr>
              <a:t>CC BY-NC-ND</a:t>
            </a:r>
            <a:endParaRPr lang="en-GB" sz="900" dirty="0"/>
          </a:p>
        </p:txBody>
      </p:sp>
    </p:spTree>
    <p:extLst>
      <p:ext uri="{BB962C8B-B14F-4D97-AF65-F5344CB8AC3E}">
        <p14:creationId xmlns:p14="http://schemas.microsoft.com/office/powerpoint/2010/main" val="3300881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D151">
                <a:lumMod val="78000"/>
                <a:lumOff val="22000"/>
              </a:srgbClr>
            </a:gs>
            <a:gs pos="35000">
              <a:schemeClr val="accent3">
                <a:lumMod val="0"/>
                <a:lumOff val="100000"/>
              </a:schemeClr>
            </a:gs>
            <a:gs pos="100000">
              <a:schemeClr val="accent3">
                <a:lumMod val="100000"/>
              </a:schemeClr>
            </a:gs>
          </a:gsLst>
          <a:lin ang="5400000" scaled="1"/>
          <a:tileRect/>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08A0A08-78FB-402C-8B1D-4AE6DF269AA9}"/>
              </a:ext>
            </a:extLst>
          </p:cNvPr>
          <p:cNvSpPr/>
          <p:nvPr/>
        </p:nvSpPr>
        <p:spPr>
          <a:xfrm>
            <a:off x="2374308" y="0"/>
            <a:ext cx="744338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lumMod val="50000"/>
                  </a:schemeClr>
                </a:solidFill>
                <a:effectLst/>
                <a:latin typeface="Times New Roman" panose="02020603050405020304" pitchFamily="18" charset="0"/>
                <a:cs typeface="Times New Roman" panose="02020603050405020304" pitchFamily="18" charset="0"/>
              </a:rPr>
              <a:t>Background and context</a:t>
            </a:r>
          </a:p>
        </p:txBody>
      </p:sp>
      <p:sp>
        <p:nvSpPr>
          <p:cNvPr id="7" name="TextBox 6">
            <a:extLst>
              <a:ext uri="{FF2B5EF4-FFF2-40B4-BE49-F238E27FC236}">
                <a16:creationId xmlns:a16="http://schemas.microsoft.com/office/drawing/2014/main" id="{5E704DFD-418E-4757-BB39-585CD778F361}"/>
              </a:ext>
            </a:extLst>
          </p:cNvPr>
          <p:cNvSpPr txBox="1"/>
          <p:nvPr/>
        </p:nvSpPr>
        <p:spPr>
          <a:xfrm>
            <a:off x="3764893" y="1560182"/>
            <a:ext cx="7058409" cy="3046988"/>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History of Ecotherapy? – Was first explored in the early 1990’s with environmentalism and psychology. Gradually merged both to form eco-psychological work. Introduction to the new therapy was believed to be introduced after publication of first few essays and publications, including the book Ecopsychology: Restoring the earth, Healing the Mind (1995). (Orr, 2010).</a:t>
            </a:r>
          </a:p>
        </p:txBody>
      </p:sp>
      <p:pic>
        <p:nvPicPr>
          <p:cNvPr id="9" name="Picture 8" descr="A picture containing animal, invertebrate, coelenterate, jellyfish&#10;&#10;Description automatically generated">
            <a:extLst>
              <a:ext uri="{FF2B5EF4-FFF2-40B4-BE49-F238E27FC236}">
                <a16:creationId xmlns:a16="http://schemas.microsoft.com/office/drawing/2014/main" id="{B6BC114E-DFC7-4E00-BC66-097C64FA4F1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47593" y="4330860"/>
            <a:ext cx="2052864" cy="2052864"/>
          </a:xfrm>
          <a:prstGeom prst="rect">
            <a:avLst/>
          </a:prstGeom>
        </p:spPr>
      </p:pic>
      <p:sp>
        <p:nvSpPr>
          <p:cNvPr id="10" name="TextBox 9">
            <a:extLst>
              <a:ext uri="{FF2B5EF4-FFF2-40B4-BE49-F238E27FC236}">
                <a16:creationId xmlns:a16="http://schemas.microsoft.com/office/drawing/2014/main" id="{92337F40-E307-4F92-B008-E4799FA69891}"/>
              </a:ext>
            </a:extLst>
          </p:cNvPr>
          <p:cNvSpPr txBox="1"/>
          <p:nvPr/>
        </p:nvSpPr>
        <p:spPr>
          <a:xfrm>
            <a:off x="7047593" y="6488668"/>
            <a:ext cx="2052864" cy="369332"/>
          </a:xfrm>
          <a:prstGeom prst="rect">
            <a:avLst/>
          </a:prstGeom>
          <a:noFill/>
        </p:spPr>
        <p:txBody>
          <a:bodyPr wrap="square" rtlCol="0">
            <a:spAutoFit/>
          </a:bodyPr>
          <a:lstStyle/>
          <a:p>
            <a:r>
              <a:rPr lang="en-GB" sz="900">
                <a:hlinkClick r:id="rId3" tooltip="http://www.unwelcomeguests.net/Category:Mental_Health"/>
              </a:rPr>
              <a:t>This Photo</a:t>
            </a:r>
            <a:r>
              <a:rPr lang="en-GB" sz="900"/>
              <a:t> by Unknown Author is licensed under </a:t>
            </a:r>
            <a:r>
              <a:rPr lang="en-GB" sz="900">
                <a:hlinkClick r:id="rId4" tooltip="https://creativecommons.org/licenses/by-nc-sa/3.0/"/>
              </a:rPr>
              <a:t>CC BY-SA-NC</a:t>
            </a:r>
            <a:endParaRPr lang="en-GB" sz="900"/>
          </a:p>
        </p:txBody>
      </p:sp>
    </p:spTree>
    <p:extLst>
      <p:ext uri="{BB962C8B-B14F-4D97-AF65-F5344CB8AC3E}">
        <p14:creationId xmlns:p14="http://schemas.microsoft.com/office/powerpoint/2010/main" val="217177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DD05FF98-5284-4837-9D4D-64EADE745933}"/>
              </a:ext>
            </a:extLst>
          </p:cNvPr>
          <p:cNvSpPr/>
          <p:nvPr/>
        </p:nvSpPr>
        <p:spPr>
          <a:xfrm>
            <a:off x="3454892" y="0"/>
            <a:ext cx="528221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5">
                    <a:lumMod val="50000"/>
                  </a:schemeClr>
                </a:solidFill>
                <a:effectLst/>
                <a:latin typeface="Times New Roman" panose="02020603050405020304" pitchFamily="18" charset="0"/>
                <a:cs typeface="Times New Roman" panose="02020603050405020304" pitchFamily="18" charset="0"/>
              </a:rPr>
              <a:t>Discussion points</a:t>
            </a:r>
          </a:p>
        </p:txBody>
      </p:sp>
      <p:sp>
        <p:nvSpPr>
          <p:cNvPr id="6" name="Rectangle: Rounded Corners 5">
            <a:extLst>
              <a:ext uri="{FF2B5EF4-FFF2-40B4-BE49-F238E27FC236}">
                <a16:creationId xmlns:a16="http://schemas.microsoft.com/office/drawing/2014/main" id="{F43489B9-32D1-489E-95A4-3277847F4846}"/>
              </a:ext>
            </a:extLst>
          </p:cNvPr>
          <p:cNvSpPr/>
          <p:nvPr/>
        </p:nvSpPr>
        <p:spPr>
          <a:xfrm>
            <a:off x="2460459" y="2424119"/>
            <a:ext cx="9407268" cy="4321339"/>
          </a:xfrm>
          <a:prstGeom prst="roundRect">
            <a:avLst/>
          </a:prstGeom>
          <a:solidFill>
            <a:srgbClr val="68BD92">
              <a:alpha val="8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C62C07BA-F84F-43D7-A3AA-DF168A4CE3A9}"/>
              </a:ext>
            </a:extLst>
          </p:cNvPr>
          <p:cNvSpPr txBox="1"/>
          <p:nvPr/>
        </p:nvSpPr>
        <p:spPr>
          <a:xfrm>
            <a:off x="2612572" y="2098427"/>
            <a:ext cx="9255155" cy="4524315"/>
          </a:xfrm>
          <a:prstGeom prst="rect">
            <a:avLst/>
          </a:prstGeom>
          <a:noFill/>
        </p:spPr>
        <p:txBody>
          <a:bodyPr wrap="square" rtlCol="0">
            <a:spAutoFit/>
          </a:bodyPr>
          <a:lstStyle/>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Study example – 104 students of the first, second and third year of Education for Primary School Population. </a:t>
            </a:r>
          </a:p>
          <a:p>
            <a:r>
              <a:rPr lang="en-GB" sz="2400" dirty="0">
                <a:latin typeface="Times New Roman" panose="02020603050405020304" pitchFamily="18" charset="0"/>
                <a:cs typeface="Times New Roman" panose="02020603050405020304" pitchFamily="18" charset="0"/>
              </a:rPr>
              <a:t>Presented with a descriptive survey determining if there was an association between health – relaxation and relaxation – natural environment. </a:t>
            </a:r>
          </a:p>
          <a:p>
            <a:r>
              <a:rPr lang="en-GB" sz="2400" dirty="0">
                <a:latin typeface="Times New Roman" panose="02020603050405020304" pitchFamily="18" charset="0"/>
                <a:cs typeface="Times New Roman" panose="02020603050405020304" pitchFamily="18" charset="0"/>
              </a:rPr>
              <a:t>Answers were then categorised to obtain numerous variants of chosen locations to relax. </a:t>
            </a:r>
          </a:p>
          <a:p>
            <a:r>
              <a:rPr lang="en-GB" sz="2400" dirty="0">
                <a:latin typeface="Times New Roman" panose="02020603050405020304" pitchFamily="18" charset="0"/>
                <a:cs typeface="Times New Roman" panose="02020603050405020304" pitchFamily="18" charset="0"/>
              </a:rPr>
              <a:t>Results showed that the most significant category was nature with a score of 60.6% whilst also acknowledging that there is a strong link between “knowing how to relax” and human health, with 81.7% of participants agreeing (</a:t>
            </a:r>
            <a:r>
              <a:rPr lang="en-GB" sz="2400" dirty="0"/>
              <a:t>Horka &amp; Hromadka, 2010).</a:t>
            </a:r>
            <a:endParaRPr lang="en-GB"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D07B44F-E48D-4983-83B1-F306BC33E1DD}"/>
              </a:ext>
            </a:extLst>
          </p:cNvPr>
          <p:cNvSpPr txBox="1"/>
          <p:nvPr/>
        </p:nvSpPr>
        <p:spPr>
          <a:xfrm>
            <a:off x="2627086" y="901170"/>
            <a:ext cx="8098971" cy="1200329"/>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Does it work? – Growing evidence demonstrates that direct contact with nature is beneficial for our psychological, emotional and physical health (Jordan &amp; Hinds, 2016). </a:t>
            </a:r>
          </a:p>
        </p:txBody>
      </p:sp>
    </p:spTree>
    <p:extLst>
      <p:ext uri="{BB962C8B-B14F-4D97-AF65-F5344CB8AC3E}">
        <p14:creationId xmlns:p14="http://schemas.microsoft.com/office/powerpoint/2010/main" val="3186692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EFFBF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DD05FF98-5284-4837-9D4D-64EADE745933}"/>
              </a:ext>
            </a:extLst>
          </p:cNvPr>
          <p:cNvSpPr/>
          <p:nvPr/>
        </p:nvSpPr>
        <p:spPr>
          <a:xfrm>
            <a:off x="3454892" y="0"/>
            <a:ext cx="528221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5">
                    <a:lumMod val="50000"/>
                  </a:schemeClr>
                </a:solidFill>
                <a:effectLst/>
                <a:latin typeface="Times New Roman" panose="02020603050405020304" pitchFamily="18" charset="0"/>
                <a:cs typeface="Times New Roman" panose="02020603050405020304" pitchFamily="18" charset="0"/>
              </a:rPr>
              <a:t>Discussion points</a:t>
            </a:r>
          </a:p>
        </p:txBody>
      </p:sp>
      <p:sp>
        <p:nvSpPr>
          <p:cNvPr id="4" name="TextBox 3">
            <a:extLst>
              <a:ext uri="{FF2B5EF4-FFF2-40B4-BE49-F238E27FC236}">
                <a16:creationId xmlns:a16="http://schemas.microsoft.com/office/drawing/2014/main" id="{704BE068-68D7-428F-9C41-ECF0E0978811}"/>
              </a:ext>
            </a:extLst>
          </p:cNvPr>
          <p:cNvSpPr txBox="1"/>
          <p:nvPr/>
        </p:nvSpPr>
        <p:spPr>
          <a:xfrm>
            <a:off x="3706137" y="923330"/>
            <a:ext cx="8432800" cy="3416320"/>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How does it work? – The successful effects of ecotherapy are believed to be due to:</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Engaging in physical activity</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Social interaction with others – prevent loneliness, boost self-esteem</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Being within nature – boost mood and sense of wellbeing</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Activities not only help the individual but helps the environment too </a:t>
            </a:r>
          </a:p>
          <a:p>
            <a:r>
              <a:rPr lang="en-GB" sz="2400" dirty="0">
                <a:latin typeface="Times New Roman" panose="02020603050405020304" pitchFamily="18" charset="0"/>
                <a:cs typeface="Times New Roman" panose="02020603050405020304" pitchFamily="18" charset="0"/>
              </a:rPr>
              <a:t>(Mind, 2019) </a:t>
            </a:r>
          </a:p>
        </p:txBody>
      </p:sp>
      <p:sp>
        <p:nvSpPr>
          <p:cNvPr id="5" name="TextBox 4">
            <a:extLst>
              <a:ext uri="{FF2B5EF4-FFF2-40B4-BE49-F238E27FC236}">
                <a16:creationId xmlns:a16="http://schemas.microsoft.com/office/drawing/2014/main" id="{7F762182-AB78-496D-826C-FE19ADF41A24}"/>
              </a:ext>
            </a:extLst>
          </p:cNvPr>
          <p:cNvSpPr txBox="1"/>
          <p:nvPr/>
        </p:nvSpPr>
        <p:spPr>
          <a:xfrm>
            <a:off x="3706137" y="4339650"/>
            <a:ext cx="9683645" cy="2308324"/>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Questions to explore –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Is it recognised?</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What is the availability of the therapy?</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What are the benefits?</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Is it suitable for all ages?</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Are there alternative activities for those with disabilities?</a:t>
            </a:r>
          </a:p>
        </p:txBody>
      </p:sp>
      <p:pic>
        <p:nvPicPr>
          <p:cNvPr id="7" name="Picture 6" descr="A group of people sitting at a park&#10;&#10;Description automatically generated">
            <a:extLst>
              <a:ext uri="{FF2B5EF4-FFF2-40B4-BE49-F238E27FC236}">
                <a16:creationId xmlns:a16="http://schemas.microsoft.com/office/drawing/2014/main" id="{ABC7B036-7D1D-4F5B-A4B1-ADBA333CB7E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3521" y="2474688"/>
            <a:ext cx="3171371" cy="1821776"/>
          </a:xfrm>
          <a:prstGeom prst="rect">
            <a:avLst/>
          </a:prstGeom>
        </p:spPr>
      </p:pic>
      <p:sp>
        <p:nvSpPr>
          <p:cNvPr id="8" name="TextBox 7">
            <a:extLst>
              <a:ext uri="{FF2B5EF4-FFF2-40B4-BE49-F238E27FC236}">
                <a16:creationId xmlns:a16="http://schemas.microsoft.com/office/drawing/2014/main" id="{39ED818F-E16C-4081-A2FA-02F42A00D6C5}"/>
              </a:ext>
            </a:extLst>
          </p:cNvPr>
          <p:cNvSpPr txBox="1"/>
          <p:nvPr/>
        </p:nvSpPr>
        <p:spPr>
          <a:xfrm>
            <a:off x="283521" y="4376338"/>
            <a:ext cx="3171371" cy="230832"/>
          </a:xfrm>
          <a:prstGeom prst="rect">
            <a:avLst/>
          </a:prstGeom>
          <a:noFill/>
        </p:spPr>
        <p:txBody>
          <a:bodyPr wrap="square" rtlCol="0">
            <a:spAutoFit/>
          </a:bodyPr>
          <a:lstStyle/>
          <a:p>
            <a:r>
              <a:rPr lang="en-GB" sz="900">
                <a:hlinkClick r:id="rId3" tooltip="http://commons.wikimedia.org/wiki/File:East_Asian_friends.jpg"/>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1188703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F2FC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5D3E50C8-FB8D-4AD5-B5C3-1207DB3313D9}"/>
              </a:ext>
            </a:extLst>
          </p:cNvPr>
          <p:cNvSpPr/>
          <p:nvPr/>
        </p:nvSpPr>
        <p:spPr>
          <a:xfrm>
            <a:off x="676412" y="1536174"/>
            <a:ext cx="3547245" cy="3416320"/>
          </a:xfrm>
          <a:prstGeom prst="roundRect">
            <a:avLst/>
          </a:prstGeom>
          <a:solidFill>
            <a:srgbClr val="68BD92">
              <a:alpha val="7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0A6524EB-CDE2-450C-8A43-AEFCE1FEB04E}"/>
              </a:ext>
            </a:extLst>
          </p:cNvPr>
          <p:cNvSpPr txBox="1"/>
          <p:nvPr/>
        </p:nvSpPr>
        <p:spPr>
          <a:xfrm>
            <a:off x="863630" y="1536174"/>
            <a:ext cx="3858271" cy="3416320"/>
          </a:xfrm>
          <a:prstGeom prst="rect">
            <a:avLst/>
          </a:prstGeom>
          <a:noFill/>
        </p:spPr>
        <p:txBody>
          <a:bodyPr wrap="square" rtlCol="0">
            <a:spAutoFit/>
          </a:bodyPr>
          <a:lstStyle/>
          <a:p>
            <a:r>
              <a:rPr lang="en-GB" sz="2400" u="sng" dirty="0"/>
              <a:t>Organisations that acknowledge the therapy </a:t>
            </a:r>
          </a:p>
          <a:p>
            <a:pPr marL="342900" indent="-342900">
              <a:buFont typeface="Arial" panose="020B0604020202020204" pitchFamily="34" charset="0"/>
              <a:buChar char="•"/>
            </a:pPr>
            <a:r>
              <a:rPr lang="en-GB" sz="2400" dirty="0"/>
              <a:t>Mind</a:t>
            </a:r>
          </a:p>
          <a:p>
            <a:pPr marL="342900" indent="-342900">
              <a:buFont typeface="Arial" panose="020B0604020202020204" pitchFamily="34" charset="0"/>
              <a:buChar char="•"/>
            </a:pPr>
            <a:r>
              <a:rPr lang="en-GB" sz="2400" dirty="0"/>
              <a:t>Do-It</a:t>
            </a:r>
          </a:p>
          <a:p>
            <a:pPr marL="342900" indent="-342900">
              <a:buFont typeface="Arial" panose="020B0604020202020204" pitchFamily="34" charset="0"/>
              <a:buChar char="•"/>
            </a:pPr>
            <a:r>
              <a:rPr lang="en-GB" sz="2400" dirty="0"/>
              <a:t>Groundwork</a:t>
            </a:r>
          </a:p>
          <a:p>
            <a:pPr marL="342900" indent="-342900">
              <a:buFont typeface="Arial" panose="020B0604020202020204" pitchFamily="34" charset="0"/>
              <a:buChar char="•"/>
            </a:pPr>
            <a:r>
              <a:rPr lang="en-GB" sz="2400" dirty="0"/>
              <a:t>Let Nature Feed Your Senses</a:t>
            </a:r>
          </a:p>
          <a:p>
            <a:pPr marL="342900" indent="-342900">
              <a:buFont typeface="Arial" panose="020B0604020202020204" pitchFamily="34" charset="0"/>
              <a:buChar char="•"/>
            </a:pPr>
            <a:r>
              <a:rPr lang="en-GB" sz="2400" dirty="0" err="1"/>
              <a:t>Sustrans</a:t>
            </a:r>
            <a:endParaRPr lang="en-GB" sz="2400" dirty="0"/>
          </a:p>
          <a:p>
            <a:r>
              <a:rPr lang="en-GB" sz="2400" dirty="0"/>
              <a:t>(Mind, 2019)</a:t>
            </a:r>
          </a:p>
        </p:txBody>
      </p:sp>
      <p:sp>
        <p:nvSpPr>
          <p:cNvPr id="4" name="Rectangle 3">
            <a:extLst>
              <a:ext uri="{FF2B5EF4-FFF2-40B4-BE49-F238E27FC236}">
                <a16:creationId xmlns:a16="http://schemas.microsoft.com/office/drawing/2014/main" id="{05F1B104-A957-4685-BA1C-691BB6A47888}"/>
              </a:ext>
            </a:extLst>
          </p:cNvPr>
          <p:cNvSpPr/>
          <p:nvPr/>
        </p:nvSpPr>
        <p:spPr>
          <a:xfrm>
            <a:off x="1739518" y="0"/>
            <a:ext cx="8712963"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5">
                    <a:lumMod val="50000"/>
                  </a:schemeClr>
                </a:solidFill>
                <a:effectLst/>
                <a:latin typeface="Times New Roman" panose="02020603050405020304" pitchFamily="18" charset="0"/>
                <a:cs typeface="Times New Roman" panose="02020603050405020304" pitchFamily="18" charset="0"/>
              </a:rPr>
              <a:t>Authors under consideration</a:t>
            </a:r>
          </a:p>
        </p:txBody>
      </p:sp>
      <p:sp>
        <p:nvSpPr>
          <p:cNvPr id="6" name="TextBox 5">
            <a:extLst>
              <a:ext uri="{FF2B5EF4-FFF2-40B4-BE49-F238E27FC236}">
                <a16:creationId xmlns:a16="http://schemas.microsoft.com/office/drawing/2014/main" id="{28AB047F-B132-4181-AD9A-1EBB7E44BF45}"/>
              </a:ext>
            </a:extLst>
          </p:cNvPr>
          <p:cNvSpPr txBox="1"/>
          <p:nvPr/>
        </p:nvSpPr>
        <p:spPr>
          <a:xfrm>
            <a:off x="6660630" y="1028342"/>
            <a:ext cx="5531370" cy="4431983"/>
          </a:xfrm>
          <a:prstGeom prst="rect">
            <a:avLst/>
          </a:prstGeom>
          <a:noFill/>
        </p:spPr>
        <p:txBody>
          <a:bodyPr wrap="square" rtlCol="0">
            <a:spAutoFit/>
          </a:bodyPr>
          <a:lstStyle/>
          <a:p>
            <a:r>
              <a:rPr lang="en-GB" sz="2400" u="sng" dirty="0"/>
              <a:t>Authors</a:t>
            </a:r>
          </a:p>
          <a:p>
            <a:pPr marL="285750" indent="-285750">
              <a:buFont typeface="Arial" panose="020B0604020202020204" pitchFamily="34" charset="0"/>
              <a:buChar char="•"/>
            </a:pPr>
            <a:r>
              <a:rPr lang="en-GB" sz="2400" dirty="0"/>
              <a:t>Martin Jordan &amp; Joe Hinds – Theory, Research and Practice</a:t>
            </a:r>
          </a:p>
          <a:p>
            <a:pPr marL="285750" indent="-285750">
              <a:buFont typeface="Arial" panose="020B0604020202020204" pitchFamily="34" charset="0"/>
              <a:buChar char="•"/>
            </a:pPr>
            <a:r>
              <a:rPr lang="en-GB" sz="2400" dirty="0"/>
              <a:t>Martin Jordan – Registered Counselling Psychologist</a:t>
            </a:r>
          </a:p>
          <a:p>
            <a:pPr marL="285750" indent="-285750">
              <a:buFont typeface="Arial" panose="020B0604020202020204" pitchFamily="34" charset="0"/>
              <a:buChar char="•"/>
            </a:pPr>
            <a:r>
              <a:rPr lang="en-GB" sz="2400" dirty="0"/>
              <a:t>Linda </a:t>
            </a:r>
            <a:r>
              <a:rPr lang="en-GB" sz="2400" dirty="0" err="1"/>
              <a:t>Buzzell</a:t>
            </a:r>
            <a:r>
              <a:rPr lang="en-GB" sz="2400" dirty="0"/>
              <a:t> - Psychotherapist</a:t>
            </a:r>
          </a:p>
          <a:p>
            <a:pPr marL="285750" indent="-285750">
              <a:buFont typeface="Arial" panose="020B0604020202020204" pitchFamily="34" charset="0"/>
              <a:buChar char="•"/>
            </a:pPr>
            <a:r>
              <a:rPr lang="en-GB" sz="2400" dirty="0"/>
              <a:t>Ronen Berger – Founder of the Nature Therapy Centre and the Nature Therapy Training Programme</a:t>
            </a:r>
          </a:p>
          <a:p>
            <a:pPr marL="285750" indent="-285750">
              <a:buFont typeface="Arial" panose="020B0604020202020204" pitchFamily="34" charset="0"/>
              <a:buChar char="•"/>
            </a:pPr>
            <a:r>
              <a:rPr lang="en-GB" sz="2400" dirty="0"/>
              <a:t>Craig </a:t>
            </a:r>
            <a:r>
              <a:rPr lang="en-GB" sz="2400" dirty="0" err="1"/>
              <a:t>Chalquist</a:t>
            </a:r>
            <a:r>
              <a:rPr lang="en-GB" sz="2400" dirty="0"/>
              <a:t> – Psychologist</a:t>
            </a:r>
          </a:p>
          <a:p>
            <a:r>
              <a:rPr lang="en-GB" sz="2400" dirty="0">
                <a:latin typeface="Times New Roman" panose="02020603050405020304" pitchFamily="18" charset="0"/>
                <a:cs typeface="Times New Roman" panose="02020603050405020304" pitchFamily="18" charset="0"/>
              </a:rPr>
              <a:t>(Jordan &amp; Hinds, 2016).</a:t>
            </a:r>
            <a:endParaRPr lang="en-GB" sz="2400" dirty="0"/>
          </a:p>
          <a:p>
            <a:pPr marL="285750" indent="-285750">
              <a:buFont typeface="Arial" panose="020B0604020202020204" pitchFamily="34" charset="0"/>
              <a:buChar char="•"/>
            </a:pPr>
            <a:endParaRPr lang="en-GB" u="sng" dirty="0"/>
          </a:p>
        </p:txBody>
      </p:sp>
      <p:pic>
        <p:nvPicPr>
          <p:cNvPr id="9" name="Picture 8">
            <a:extLst>
              <a:ext uri="{FF2B5EF4-FFF2-40B4-BE49-F238E27FC236}">
                <a16:creationId xmlns:a16="http://schemas.microsoft.com/office/drawing/2014/main" id="{8E8FA168-C229-4664-A5AC-02A2C83907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329409" y="2355843"/>
            <a:ext cx="2331221" cy="2540840"/>
          </a:xfrm>
          <a:prstGeom prst="rect">
            <a:avLst/>
          </a:prstGeom>
        </p:spPr>
      </p:pic>
      <p:sp>
        <p:nvSpPr>
          <p:cNvPr id="10" name="TextBox 9">
            <a:extLst>
              <a:ext uri="{FF2B5EF4-FFF2-40B4-BE49-F238E27FC236}">
                <a16:creationId xmlns:a16="http://schemas.microsoft.com/office/drawing/2014/main" id="{12D59E67-FD1F-4277-B67D-F6A5BD131487}"/>
              </a:ext>
            </a:extLst>
          </p:cNvPr>
          <p:cNvSpPr txBox="1"/>
          <p:nvPr/>
        </p:nvSpPr>
        <p:spPr>
          <a:xfrm>
            <a:off x="2949893" y="6957814"/>
            <a:ext cx="2318794" cy="369332"/>
          </a:xfrm>
          <a:prstGeom prst="rect">
            <a:avLst/>
          </a:prstGeom>
          <a:noFill/>
        </p:spPr>
        <p:txBody>
          <a:bodyPr wrap="square" rtlCol="0">
            <a:spAutoFit/>
          </a:bodyPr>
          <a:lstStyle/>
          <a:p>
            <a:r>
              <a:rPr lang="en-GB" sz="900">
                <a:hlinkClick r:id="rId3" tooltip="http://ponderingtwo.blogspot.com/2013/09/seven-books-in-my-to-read-list.html"/>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4069497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EFFBF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DA900F68-BC46-4721-A022-40462D0B79CB}"/>
              </a:ext>
            </a:extLst>
          </p:cNvPr>
          <p:cNvSpPr/>
          <p:nvPr/>
        </p:nvSpPr>
        <p:spPr>
          <a:xfrm>
            <a:off x="2841673" y="164174"/>
            <a:ext cx="6936515"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lumMod val="50000"/>
                  </a:schemeClr>
                </a:solidFill>
                <a:effectLst/>
                <a:latin typeface="Times New Roman" panose="02020603050405020304" pitchFamily="18" charset="0"/>
                <a:cs typeface="Times New Roman" panose="02020603050405020304" pitchFamily="18" charset="0"/>
              </a:rPr>
              <a:t>Ethical Considerations</a:t>
            </a:r>
          </a:p>
        </p:txBody>
      </p:sp>
      <p:sp>
        <p:nvSpPr>
          <p:cNvPr id="4" name="TextBox 3">
            <a:extLst>
              <a:ext uri="{FF2B5EF4-FFF2-40B4-BE49-F238E27FC236}">
                <a16:creationId xmlns:a16="http://schemas.microsoft.com/office/drawing/2014/main" id="{7BB0728C-E41F-4FD7-878B-72AF216771A6}"/>
              </a:ext>
            </a:extLst>
          </p:cNvPr>
          <p:cNvSpPr txBox="1"/>
          <p:nvPr/>
        </p:nvSpPr>
        <p:spPr>
          <a:xfrm>
            <a:off x="3991428" y="1153757"/>
            <a:ext cx="7329908" cy="3046988"/>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Although a literature review wouldn’t pose many ethical concerns, it would be beneficial for the researcher to consider the effects of the theme or topic of research. As discussions of anxiety and depression can sometimes be an upsetting subject, if the researcher themselves had experienced these mental health issues or know somebody that does, it would be essential to consider the ethical safety of researching such topic (</a:t>
            </a:r>
            <a:r>
              <a:rPr lang="en-GB" sz="2400" dirty="0" err="1">
                <a:latin typeface="Times New Roman" panose="02020603050405020304" pitchFamily="18" charset="0"/>
                <a:cs typeface="Times New Roman" panose="02020603050405020304" pitchFamily="18" charset="0"/>
              </a:rPr>
              <a:t>Malacrida</a:t>
            </a:r>
            <a:r>
              <a:rPr lang="en-GB" sz="2400" dirty="0">
                <a:latin typeface="Times New Roman" panose="02020603050405020304" pitchFamily="18" charset="0"/>
                <a:cs typeface="Times New Roman" panose="02020603050405020304" pitchFamily="18" charset="0"/>
              </a:rPr>
              <a:t>, 2007). </a:t>
            </a:r>
          </a:p>
        </p:txBody>
      </p:sp>
      <p:pic>
        <p:nvPicPr>
          <p:cNvPr id="6" name="Picture 5" descr="A close up of a logo&#10;&#10;Description automatically generated">
            <a:extLst>
              <a:ext uri="{FF2B5EF4-FFF2-40B4-BE49-F238E27FC236}">
                <a16:creationId xmlns:a16="http://schemas.microsoft.com/office/drawing/2014/main" id="{9BDF55F5-E871-439D-8CB9-86B4BF0DD2D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413531" y="4361573"/>
            <a:ext cx="3237094" cy="2133162"/>
          </a:xfrm>
          <a:prstGeom prst="rect">
            <a:avLst/>
          </a:prstGeom>
        </p:spPr>
      </p:pic>
      <p:sp>
        <p:nvSpPr>
          <p:cNvPr id="7" name="TextBox 6">
            <a:extLst>
              <a:ext uri="{FF2B5EF4-FFF2-40B4-BE49-F238E27FC236}">
                <a16:creationId xmlns:a16="http://schemas.microsoft.com/office/drawing/2014/main" id="{49AB4D7C-C063-4ACA-BD6C-CCFAF1097133}"/>
              </a:ext>
            </a:extLst>
          </p:cNvPr>
          <p:cNvSpPr txBox="1"/>
          <p:nvPr/>
        </p:nvSpPr>
        <p:spPr>
          <a:xfrm>
            <a:off x="5413531" y="6494735"/>
            <a:ext cx="3716252" cy="230832"/>
          </a:xfrm>
          <a:prstGeom prst="rect">
            <a:avLst/>
          </a:prstGeom>
          <a:noFill/>
        </p:spPr>
        <p:txBody>
          <a:bodyPr wrap="square" rtlCol="0">
            <a:spAutoFit/>
          </a:bodyPr>
          <a:lstStyle/>
          <a:p>
            <a:r>
              <a:rPr lang="en-GB" sz="900" dirty="0">
                <a:hlinkClick r:id="rId3" tooltip="http://prehospitalresearch.eu/?p=1495"/>
              </a:rPr>
              <a:t>This Photo</a:t>
            </a:r>
            <a:r>
              <a:rPr lang="en-GB" sz="900" dirty="0"/>
              <a:t> by Unknown Author is licensed under </a:t>
            </a:r>
            <a:r>
              <a:rPr lang="en-GB" sz="900" dirty="0">
                <a:hlinkClick r:id="rId4" tooltip="https://creativecommons.org/licenses/by-nc-sa/3.0/"/>
              </a:rPr>
              <a:t>CC BY-SA-NC</a:t>
            </a:r>
            <a:endParaRPr lang="en-GB" sz="900" dirty="0"/>
          </a:p>
        </p:txBody>
      </p:sp>
    </p:spTree>
    <p:extLst>
      <p:ext uri="{BB962C8B-B14F-4D97-AF65-F5344CB8AC3E}">
        <p14:creationId xmlns:p14="http://schemas.microsoft.com/office/powerpoint/2010/main" val="28445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BFB2FA-DE32-4DF9-81B9-6CA6A4248DD8}"/>
              </a:ext>
            </a:extLst>
          </p:cNvPr>
          <p:cNvSpPr/>
          <p:nvPr/>
        </p:nvSpPr>
        <p:spPr>
          <a:xfrm>
            <a:off x="2841673" y="2138289"/>
            <a:ext cx="8904850" cy="112542"/>
          </a:xfrm>
          <a:prstGeom prst="rect">
            <a:avLst/>
          </a:prstGeom>
          <a:solidFill>
            <a:srgbClr val="EFFBF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06B597B7-683D-4DBE-A62D-8D62B5342149}"/>
              </a:ext>
            </a:extLst>
          </p:cNvPr>
          <p:cNvSpPr/>
          <p:nvPr/>
        </p:nvSpPr>
        <p:spPr>
          <a:xfrm>
            <a:off x="556929" y="0"/>
            <a:ext cx="11189594" cy="830997"/>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cap="none" spc="0" dirty="0">
                <a:ln/>
                <a:solidFill>
                  <a:schemeClr val="accent5">
                    <a:lumMod val="50000"/>
                  </a:schemeClr>
                </a:solidFill>
                <a:effectLst/>
                <a:latin typeface="Times New Roman" panose="02020603050405020304" pitchFamily="18" charset="0"/>
                <a:cs typeface="Times New Roman" panose="02020603050405020304" pitchFamily="18" charset="0"/>
              </a:rPr>
              <a:t>Potential arguments/implications</a:t>
            </a:r>
          </a:p>
        </p:txBody>
      </p:sp>
      <p:sp>
        <p:nvSpPr>
          <p:cNvPr id="5" name="TextBox 4">
            <a:extLst>
              <a:ext uri="{FF2B5EF4-FFF2-40B4-BE49-F238E27FC236}">
                <a16:creationId xmlns:a16="http://schemas.microsoft.com/office/drawing/2014/main" id="{640F41A9-D88F-42FB-8320-4F61C19F654A}"/>
              </a:ext>
            </a:extLst>
          </p:cNvPr>
          <p:cNvSpPr txBox="1"/>
          <p:nvPr/>
        </p:nvSpPr>
        <p:spPr>
          <a:xfrm>
            <a:off x="3337041" y="1093019"/>
            <a:ext cx="8409482" cy="3139321"/>
          </a:xfrm>
          <a:prstGeom prst="rect">
            <a:avLst/>
          </a:prstGeom>
          <a:noFill/>
        </p:spPr>
        <p:txBody>
          <a:bodyPr wrap="square" rtlCol="0">
            <a:spAutoFit/>
          </a:bodyPr>
          <a:lstStyle/>
          <a:p>
            <a:pPr marL="285750" indent="-285750">
              <a:buFont typeface="Arial" panose="020B0604020202020204" pitchFamily="34" charset="0"/>
              <a:buChar char="•"/>
            </a:pPr>
            <a:r>
              <a:rPr lang="en-GB" sz="2400" dirty="0"/>
              <a:t>Does the therapy work as successfully as suggested individually, or is it due to the fact that people are accompanied by others? </a:t>
            </a:r>
          </a:p>
          <a:p>
            <a:pPr marL="285750" indent="-285750">
              <a:buFont typeface="Arial" panose="020B0604020202020204" pitchFamily="34" charset="0"/>
              <a:buChar char="•"/>
            </a:pPr>
            <a:r>
              <a:rPr lang="en-GB" sz="2400" dirty="0"/>
              <a:t>Could be an alternative option for individuals awaiting for therapy suggested by their GP</a:t>
            </a:r>
          </a:p>
          <a:p>
            <a:pPr marL="285750" indent="-285750">
              <a:buFont typeface="Arial" panose="020B0604020202020204" pitchFamily="34" charset="0"/>
              <a:buChar char="•"/>
            </a:pPr>
            <a:r>
              <a:rPr lang="en-GB" sz="2400" dirty="0"/>
              <a:t>Is availability as high in colder seasons?</a:t>
            </a:r>
          </a:p>
          <a:p>
            <a:pPr marL="285750" indent="-285750">
              <a:buFont typeface="Arial" panose="020B0604020202020204" pitchFamily="34" charset="0"/>
              <a:buChar char="•"/>
            </a:pPr>
            <a:r>
              <a:rPr lang="en-GB" sz="2400" dirty="0"/>
              <a:t>How secure, formal and confidential is this therapy?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8475E277-640C-43C4-B788-D4C87D69867E}"/>
              </a:ext>
            </a:extLst>
          </p:cNvPr>
          <p:cNvSpPr txBox="1"/>
          <p:nvPr/>
        </p:nvSpPr>
        <p:spPr>
          <a:xfrm>
            <a:off x="8004748" y="6488668"/>
            <a:ext cx="5396459" cy="369332"/>
          </a:xfrm>
          <a:prstGeom prst="rect">
            <a:avLst/>
          </a:prstGeom>
          <a:noFill/>
        </p:spPr>
        <p:txBody>
          <a:bodyPr wrap="square" rtlCol="0">
            <a:spAutoFit/>
          </a:bodyPr>
          <a:lstStyle/>
          <a:p>
            <a:r>
              <a:rPr lang="en-GB" dirty="0"/>
              <a:t>(McGeeney &amp; Jeffery, 2011), (Jordan, 2014) </a:t>
            </a:r>
          </a:p>
        </p:txBody>
      </p:sp>
      <p:pic>
        <p:nvPicPr>
          <p:cNvPr id="8" name="Picture 7" descr="A close up of a persons hand&#10;&#10;Description automatically generated">
            <a:extLst>
              <a:ext uri="{FF2B5EF4-FFF2-40B4-BE49-F238E27FC236}">
                <a16:creationId xmlns:a16="http://schemas.microsoft.com/office/drawing/2014/main" id="{1DFCDCD5-9BF0-4D96-B57B-D105957E1C7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64413" y="4068137"/>
            <a:ext cx="2659075" cy="1994306"/>
          </a:xfrm>
          <a:prstGeom prst="rect">
            <a:avLst/>
          </a:prstGeom>
        </p:spPr>
      </p:pic>
      <p:sp>
        <p:nvSpPr>
          <p:cNvPr id="9" name="TextBox 8">
            <a:extLst>
              <a:ext uri="{FF2B5EF4-FFF2-40B4-BE49-F238E27FC236}">
                <a16:creationId xmlns:a16="http://schemas.microsoft.com/office/drawing/2014/main" id="{52D2471A-722B-491D-880C-0577BAC5AB99}"/>
              </a:ext>
            </a:extLst>
          </p:cNvPr>
          <p:cNvSpPr txBox="1"/>
          <p:nvPr/>
        </p:nvSpPr>
        <p:spPr>
          <a:xfrm>
            <a:off x="1061252" y="6464715"/>
            <a:ext cx="2346904" cy="369332"/>
          </a:xfrm>
          <a:prstGeom prst="rect">
            <a:avLst/>
          </a:prstGeom>
          <a:noFill/>
        </p:spPr>
        <p:txBody>
          <a:bodyPr wrap="square" rtlCol="0">
            <a:spAutoFit/>
          </a:bodyPr>
          <a:lstStyle/>
          <a:p>
            <a:r>
              <a:rPr lang="en-GB" sz="900">
                <a:hlinkClick r:id="rId3" tooltip="http://tribework.blogspot.com/2012/01/expecting-and-surviving-disagreement.html"/>
              </a:rPr>
              <a:t>This Photo</a:t>
            </a:r>
            <a:r>
              <a:rPr lang="en-GB" sz="900"/>
              <a:t> by Unknown Author is licensed under </a:t>
            </a:r>
            <a:r>
              <a:rPr lang="en-GB" sz="900">
                <a:hlinkClick r:id="rId4" tooltip="https://creativecommons.org/licenses/by-nc-nd/3.0/"/>
              </a:rPr>
              <a:t>CC BY-NC-ND</a:t>
            </a:r>
            <a:endParaRPr lang="en-GB" sz="900"/>
          </a:p>
        </p:txBody>
      </p:sp>
      <p:pic>
        <p:nvPicPr>
          <p:cNvPr id="11" name="Picture 10" descr="A bird flying in the sky&#10;&#10;Description automatically generated">
            <a:extLst>
              <a:ext uri="{FF2B5EF4-FFF2-40B4-BE49-F238E27FC236}">
                <a16:creationId xmlns:a16="http://schemas.microsoft.com/office/drawing/2014/main" id="{EB7E28E8-5210-4136-B2C7-BF2567A9667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933855" y="4177565"/>
            <a:ext cx="2829083" cy="1884877"/>
          </a:xfrm>
          <a:prstGeom prst="rect">
            <a:avLst/>
          </a:prstGeom>
        </p:spPr>
      </p:pic>
      <p:sp>
        <p:nvSpPr>
          <p:cNvPr id="12" name="TextBox 11">
            <a:extLst>
              <a:ext uri="{FF2B5EF4-FFF2-40B4-BE49-F238E27FC236}">
                <a16:creationId xmlns:a16="http://schemas.microsoft.com/office/drawing/2014/main" id="{ED34C335-CD2A-41AD-BCA5-FD54F4BCABAC}"/>
              </a:ext>
            </a:extLst>
          </p:cNvPr>
          <p:cNvSpPr txBox="1"/>
          <p:nvPr/>
        </p:nvSpPr>
        <p:spPr>
          <a:xfrm>
            <a:off x="7933855" y="6233883"/>
            <a:ext cx="3140439" cy="230832"/>
          </a:xfrm>
          <a:prstGeom prst="rect">
            <a:avLst/>
          </a:prstGeom>
          <a:noFill/>
        </p:spPr>
        <p:txBody>
          <a:bodyPr wrap="square" rtlCol="0">
            <a:spAutoFit/>
          </a:bodyPr>
          <a:lstStyle/>
          <a:p>
            <a:r>
              <a:rPr lang="en-GB" sz="900">
                <a:hlinkClick r:id="rId6" tooltip="http://dangerousharvests.blogspot.in/2012_02_01_archive.html"/>
              </a:rPr>
              <a:t>This Photo</a:t>
            </a:r>
            <a:r>
              <a:rPr lang="en-GB" sz="900"/>
              <a:t> by Unknown Author is licensed under </a:t>
            </a:r>
            <a:r>
              <a:rPr lang="en-GB" sz="900">
                <a:hlinkClick r:id="rId7" tooltip="https://creativecommons.org/licenses/by-sa/3.0/"/>
              </a:rPr>
              <a:t>CC BY-SA</a:t>
            </a:r>
            <a:endParaRPr lang="en-GB" sz="900"/>
          </a:p>
        </p:txBody>
      </p:sp>
    </p:spTree>
    <p:extLst>
      <p:ext uri="{BB962C8B-B14F-4D97-AF65-F5344CB8AC3E}">
        <p14:creationId xmlns:p14="http://schemas.microsoft.com/office/powerpoint/2010/main" val="3694770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2EC890-8AF6-427E-BD55-555365932A02}"/>
              </a:ext>
            </a:extLst>
          </p:cNvPr>
          <p:cNvSpPr/>
          <p:nvPr/>
        </p:nvSpPr>
        <p:spPr>
          <a:xfrm>
            <a:off x="351692" y="379828"/>
            <a:ext cx="11408899" cy="609834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0771AD8B-EE37-4383-96AD-B86ABC8D11D0}"/>
              </a:ext>
            </a:extLst>
          </p:cNvPr>
          <p:cNvSpPr txBox="1"/>
          <p:nvPr/>
        </p:nvSpPr>
        <p:spPr>
          <a:xfrm>
            <a:off x="351692" y="379828"/>
            <a:ext cx="11408899" cy="5330690"/>
          </a:xfrm>
          <a:prstGeom prst="rect">
            <a:avLst/>
          </a:prstGeom>
          <a:noFill/>
        </p:spPr>
        <p:txBody>
          <a:bodyPr wrap="square" rtlCol="0">
            <a:spAutoFit/>
          </a:bodyPr>
          <a:lstStyle/>
          <a:p>
            <a:r>
              <a:rPr lang="en-GB" u="sng" dirty="0">
                <a:latin typeface="Times New Roman" panose="02020603050405020304" pitchFamily="18" charset="0"/>
                <a:cs typeface="Times New Roman" panose="02020603050405020304" pitchFamily="18" charset="0"/>
              </a:rPr>
              <a:t>Reference List</a:t>
            </a:r>
          </a:p>
          <a:p>
            <a:pPr marL="540000" indent="-540000">
              <a:lnSpc>
                <a:spcPct val="200000"/>
              </a:lnSpc>
            </a:pPr>
            <a:r>
              <a:rPr lang="en-GB" dirty="0">
                <a:latin typeface="Times New Roman" panose="02020603050405020304" pitchFamily="18" charset="0"/>
                <a:cs typeface="Times New Roman" panose="02020603050405020304" pitchFamily="18" charset="0"/>
              </a:rPr>
              <a:t>Green, B., Johnson, C., &amp; Adams, A. (2006). Writing narrative literature reviews for peer-reviewed journals: secrets of the trade. </a:t>
            </a:r>
            <a:r>
              <a:rPr lang="en-GB" i="1" dirty="0">
                <a:latin typeface="Times New Roman" panose="02020603050405020304" pitchFamily="18" charset="0"/>
                <a:cs typeface="Times New Roman" panose="02020603050405020304" pitchFamily="18" charset="0"/>
              </a:rPr>
              <a:t>Journal Of Chiropractic Medicine</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5</a:t>
            </a:r>
            <a:r>
              <a:rPr lang="en-GB" dirty="0">
                <a:latin typeface="Times New Roman" panose="02020603050405020304" pitchFamily="18" charset="0"/>
                <a:cs typeface="Times New Roman" panose="02020603050405020304" pitchFamily="18" charset="0"/>
              </a:rPr>
              <a:t>(3), 101-117. </a:t>
            </a:r>
            <a:r>
              <a:rPr lang="en-GB" dirty="0" err="1">
                <a:latin typeface="Times New Roman" panose="02020603050405020304" pitchFamily="18" charset="0"/>
                <a:cs typeface="Times New Roman" panose="02020603050405020304" pitchFamily="18" charset="0"/>
              </a:rPr>
              <a:t>doi</a:t>
            </a:r>
            <a:r>
              <a:rPr lang="en-GB" dirty="0">
                <a:latin typeface="Times New Roman" panose="02020603050405020304" pitchFamily="18" charset="0"/>
                <a:cs typeface="Times New Roman" panose="02020603050405020304" pitchFamily="18" charset="0"/>
              </a:rPr>
              <a:t>: 10.1016/s0899-3467(07)60142-6</a:t>
            </a:r>
          </a:p>
          <a:p>
            <a:pPr marL="540000" indent="-540000">
              <a:lnSpc>
                <a:spcPct val="200000"/>
              </a:lnSpc>
            </a:pPr>
            <a:r>
              <a:rPr lang="en-GB" dirty="0">
                <a:latin typeface="Times New Roman" panose="02020603050405020304" pitchFamily="18" charset="0"/>
                <a:cs typeface="Times New Roman" panose="02020603050405020304" pitchFamily="18" charset="0"/>
              </a:rPr>
              <a:t>Horka, H., &amp; Hromadka, Z. (2010). The </a:t>
            </a:r>
            <a:r>
              <a:rPr lang="en-GB" dirty="0" err="1">
                <a:latin typeface="Times New Roman" panose="02020603050405020304" pitchFamily="18" charset="0"/>
                <a:cs typeface="Times New Roman" panose="02020603050405020304" pitchFamily="18" charset="0"/>
              </a:rPr>
              <a:t>ecotherapeutic</a:t>
            </a:r>
            <a:r>
              <a:rPr lang="en-GB" dirty="0">
                <a:latin typeface="Times New Roman" panose="02020603050405020304" pitchFamily="18" charset="0"/>
                <a:cs typeface="Times New Roman" panose="02020603050405020304" pitchFamily="18" charset="0"/>
              </a:rPr>
              <a:t> potential of nature and taking care of ones health. </a:t>
            </a:r>
            <a:r>
              <a:rPr lang="en-GB" i="1" dirty="0" err="1">
                <a:latin typeface="Times New Roman" panose="02020603050405020304" pitchFamily="18" charset="0"/>
                <a:cs typeface="Times New Roman" panose="02020603050405020304" pitchFamily="18" charset="0"/>
              </a:rPr>
              <a:t>Řehulka</a:t>
            </a:r>
            <a:r>
              <a:rPr lang="en-GB" i="1" dirty="0">
                <a:latin typeface="Times New Roman" panose="02020603050405020304" pitchFamily="18" charset="0"/>
                <a:cs typeface="Times New Roman" panose="02020603050405020304" pitchFamily="18" charset="0"/>
              </a:rPr>
              <a:t>, E.(ed.) SCHOOL AND HEALTH 21. Papers on Health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a:t>
            </a:r>
            <a:r>
              <a:rPr lang="en-GB" dirty="0">
                <a:latin typeface="Times New Roman" panose="02020603050405020304" pitchFamily="18" charset="0"/>
                <a:cs typeface="Times New Roman" panose="02020603050405020304" pitchFamily="18" charset="0"/>
              </a:rPr>
              <a:t>, 201-212.</a:t>
            </a:r>
          </a:p>
          <a:p>
            <a:pPr marL="540000" indent="-540000">
              <a:lnSpc>
                <a:spcPct val="200000"/>
              </a:lnSpc>
            </a:pPr>
            <a:r>
              <a:rPr lang="en-GB" dirty="0">
                <a:latin typeface="Times New Roman" panose="02020603050405020304" pitchFamily="18" charset="0"/>
                <a:cs typeface="Times New Roman" panose="02020603050405020304" pitchFamily="18" charset="0"/>
              </a:rPr>
              <a:t>Jordan, M. (2014). Moving beyond counselling and psychotherapy as it currently is – taking therapy outside. </a:t>
            </a:r>
            <a:r>
              <a:rPr lang="en-GB" i="1" dirty="0">
                <a:latin typeface="Times New Roman" panose="02020603050405020304" pitchFamily="18" charset="0"/>
                <a:cs typeface="Times New Roman" panose="02020603050405020304" pitchFamily="18" charset="0"/>
              </a:rPr>
              <a:t>European Journal Of Psychotherapy &amp; Counselling</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16</a:t>
            </a:r>
            <a:r>
              <a:rPr lang="en-GB" dirty="0">
                <a:latin typeface="Times New Roman" panose="02020603050405020304" pitchFamily="18" charset="0"/>
                <a:cs typeface="Times New Roman" panose="02020603050405020304" pitchFamily="18" charset="0"/>
              </a:rPr>
              <a:t>(4), 361-375. </a:t>
            </a:r>
            <a:r>
              <a:rPr lang="en-GB" dirty="0" err="1">
                <a:latin typeface="Times New Roman" panose="02020603050405020304" pitchFamily="18" charset="0"/>
                <a:cs typeface="Times New Roman" panose="02020603050405020304" pitchFamily="18" charset="0"/>
              </a:rPr>
              <a:t>doi</a:t>
            </a:r>
            <a:r>
              <a:rPr lang="en-GB" dirty="0">
                <a:latin typeface="Times New Roman" panose="02020603050405020304" pitchFamily="18" charset="0"/>
                <a:cs typeface="Times New Roman" panose="02020603050405020304" pitchFamily="18" charset="0"/>
              </a:rPr>
              <a:t>: 10.1080/13642537.2014.956773</a:t>
            </a:r>
          </a:p>
          <a:p>
            <a:pPr marL="540000" indent="-540000">
              <a:lnSpc>
                <a:spcPct val="200000"/>
              </a:lnSpc>
            </a:pPr>
            <a:r>
              <a:rPr lang="en-GB" dirty="0">
                <a:latin typeface="Times New Roman" panose="02020603050405020304" pitchFamily="18" charset="0"/>
                <a:cs typeface="Times New Roman" panose="02020603050405020304" pitchFamily="18" charset="0"/>
              </a:rPr>
              <a:t>Jordan, M., &amp; Hinds, J. (2016). </a:t>
            </a:r>
            <a:r>
              <a:rPr lang="en-GB" i="1" dirty="0">
                <a:latin typeface="Times New Roman" panose="02020603050405020304" pitchFamily="18" charset="0"/>
                <a:cs typeface="Times New Roman" panose="02020603050405020304" pitchFamily="18" charset="0"/>
              </a:rPr>
              <a:t>Ecotherapy: Theory, research and practice.</a:t>
            </a:r>
            <a:r>
              <a:rPr lang="en-GB" dirty="0">
                <a:latin typeface="Times New Roman" panose="02020603050405020304" pitchFamily="18" charset="0"/>
                <a:cs typeface="Times New Roman" panose="02020603050405020304" pitchFamily="18" charset="0"/>
              </a:rPr>
              <a:t> (p. 15, 138). Macmillan International Higher Education.</a:t>
            </a:r>
          </a:p>
          <a:p>
            <a:pPr marL="540000" indent="-540000">
              <a:lnSpc>
                <a:spcPct val="200000"/>
              </a:lnSpc>
            </a:pPr>
            <a:r>
              <a:rPr lang="en-GB" dirty="0" err="1">
                <a:latin typeface="Times New Roman" panose="02020603050405020304" pitchFamily="18" charset="0"/>
                <a:cs typeface="Times New Roman" panose="02020603050405020304" pitchFamily="18" charset="0"/>
              </a:rPr>
              <a:t>Malacrida</a:t>
            </a:r>
            <a:r>
              <a:rPr lang="en-GB" dirty="0">
                <a:latin typeface="Times New Roman" panose="02020603050405020304" pitchFamily="18" charset="0"/>
                <a:cs typeface="Times New Roman" panose="02020603050405020304" pitchFamily="18" charset="0"/>
              </a:rPr>
              <a:t>, C. (2007). Reflexive Journaling on Emotional Research Topics: Ethical Issues for Team Researchers. </a:t>
            </a:r>
          </a:p>
        </p:txBody>
      </p:sp>
    </p:spTree>
    <p:extLst>
      <p:ext uri="{BB962C8B-B14F-4D97-AF65-F5344CB8AC3E}">
        <p14:creationId xmlns:p14="http://schemas.microsoft.com/office/powerpoint/2010/main" val="2309151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2EC890-8AF6-427E-BD55-555365932A02}"/>
              </a:ext>
            </a:extLst>
          </p:cNvPr>
          <p:cNvSpPr/>
          <p:nvPr/>
        </p:nvSpPr>
        <p:spPr>
          <a:xfrm>
            <a:off x="351692" y="379828"/>
            <a:ext cx="11408899" cy="609834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0771AD8B-EE37-4383-96AD-B86ABC8D11D0}"/>
              </a:ext>
            </a:extLst>
          </p:cNvPr>
          <p:cNvSpPr txBox="1"/>
          <p:nvPr/>
        </p:nvSpPr>
        <p:spPr>
          <a:xfrm>
            <a:off x="351692" y="220171"/>
            <a:ext cx="11408899" cy="5000728"/>
          </a:xfrm>
          <a:prstGeom prst="rect">
            <a:avLst/>
          </a:prstGeom>
          <a:noFill/>
        </p:spPr>
        <p:txBody>
          <a:bodyPr wrap="square" rtlCol="0">
            <a:spAutoFit/>
          </a:bodyPr>
          <a:lstStyle/>
          <a:p>
            <a:pPr marL="540000" indent="-540000">
              <a:lnSpc>
                <a:spcPct val="200000"/>
              </a:lnSpc>
            </a:pPr>
            <a:r>
              <a:rPr lang="en-GB" dirty="0">
                <a:latin typeface="Times New Roman" panose="02020603050405020304" pitchFamily="18" charset="0"/>
                <a:cs typeface="Times New Roman" panose="02020603050405020304" pitchFamily="18" charset="0"/>
              </a:rPr>
              <a:t>Jordan, M., &amp; Hinds, J. (2016). </a:t>
            </a:r>
            <a:r>
              <a:rPr lang="en-GB" i="1" dirty="0">
                <a:latin typeface="Times New Roman" panose="02020603050405020304" pitchFamily="18" charset="0"/>
                <a:cs typeface="Times New Roman" panose="02020603050405020304" pitchFamily="18" charset="0"/>
              </a:rPr>
              <a:t>Ecotherapy: Theory, research and practice.</a:t>
            </a:r>
            <a:r>
              <a:rPr lang="en-GB" dirty="0">
                <a:latin typeface="Times New Roman" panose="02020603050405020304" pitchFamily="18" charset="0"/>
                <a:cs typeface="Times New Roman" panose="02020603050405020304" pitchFamily="18" charset="0"/>
              </a:rPr>
              <a:t> (p. 15, 138). Macmillan International Higher Education.</a:t>
            </a:r>
          </a:p>
          <a:p>
            <a:pPr marL="540000" indent="-540000">
              <a:lnSpc>
                <a:spcPct val="200000"/>
              </a:lnSpc>
            </a:pPr>
            <a:r>
              <a:rPr lang="en-GB" dirty="0" err="1">
                <a:latin typeface="Times New Roman" panose="02020603050405020304" pitchFamily="18" charset="0"/>
                <a:cs typeface="Times New Roman" panose="02020603050405020304" pitchFamily="18" charset="0"/>
              </a:rPr>
              <a:t>Malacrida</a:t>
            </a:r>
            <a:r>
              <a:rPr lang="en-GB" dirty="0">
                <a:latin typeface="Times New Roman" panose="02020603050405020304" pitchFamily="18" charset="0"/>
                <a:cs typeface="Times New Roman" panose="02020603050405020304" pitchFamily="18" charset="0"/>
              </a:rPr>
              <a:t>, C. (2007). Reflexive Journaling on Emotional Research Topics: Ethical Issues for Team Researchers. </a:t>
            </a:r>
          </a:p>
          <a:p>
            <a:pPr indent="-540000">
              <a:lnSpc>
                <a:spcPct val="200000"/>
              </a:lnSpc>
            </a:pPr>
            <a:r>
              <a:rPr lang="en-GB" i="1" dirty="0">
                <a:latin typeface="Times New Roman" panose="02020603050405020304" pitchFamily="18" charset="0"/>
                <a:cs typeface="Times New Roman" panose="02020603050405020304" pitchFamily="18" charset="0"/>
              </a:rPr>
              <a:t>Qualitative Health Research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17</a:t>
            </a:r>
            <a:r>
              <a:rPr lang="en-GB" dirty="0">
                <a:latin typeface="Times New Roman" panose="02020603050405020304" pitchFamily="18" charset="0"/>
                <a:cs typeface="Times New Roman" panose="02020603050405020304" pitchFamily="18" charset="0"/>
              </a:rPr>
              <a:t>(10), 1329-1339. </a:t>
            </a:r>
            <a:r>
              <a:rPr lang="en-GB" dirty="0" err="1">
                <a:latin typeface="Times New Roman" panose="02020603050405020304" pitchFamily="18" charset="0"/>
                <a:cs typeface="Times New Roman" panose="02020603050405020304" pitchFamily="18" charset="0"/>
              </a:rPr>
              <a:t>doi</a:t>
            </a:r>
            <a:r>
              <a:rPr lang="en-GB" dirty="0">
                <a:latin typeface="Times New Roman" panose="02020603050405020304" pitchFamily="18" charset="0"/>
                <a:cs typeface="Times New Roman" panose="02020603050405020304" pitchFamily="18" charset="0"/>
              </a:rPr>
              <a:t>: 10.1177/1049732307308948</a:t>
            </a:r>
          </a:p>
          <a:p>
            <a:pPr indent="-540000">
              <a:lnSpc>
                <a:spcPct val="200000"/>
              </a:lnSpc>
            </a:pPr>
            <a:r>
              <a:rPr lang="en-GB" dirty="0">
                <a:latin typeface="Times New Roman" panose="02020603050405020304" pitchFamily="18" charset="0"/>
                <a:cs typeface="Times New Roman" panose="02020603050405020304" pitchFamily="18" charset="0"/>
              </a:rPr>
              <a:t>McGeeney, A., &amp; Jeffery, S. (2011). The perceived multiple benefits of ecotherapy for mental health service users.</a:t>
            </a:r>
          </a:p>
          <a:p>
            <a:pPr indent="-540000">
              <a:lnSpc>
                <a:spcPct val="200000"/>
              </a:lnSpc>
            </a:pPr>
            <a:r>
              <a:rPr lang="en-GB" dirty="0">
                <a:latin typeface="Times New Roman" panose="02020603050405020304" pitchFamily="18" charset="0"/>
                <a:cs typeface="Times New Roman" panose="02020603050405020304" pitchFamily="18" charset="0"/>
              </a:rPr>
              <a:t>Mind. (2019). Retrieved from </a:t>
            </a:r>
            <a:r>
              <a:rPr lang="en-GB" dirty="0">
                <a:latin typeface="Times New Roman" panose="02020603050405020304" pitchFamily="18" charset="0"/>
                <a:cs typeface="Times New Roman" panose="02020603050405020304" pitchFamily="18" charset="0"/>
                <a:hlinkClick r:id="rId2"/>
              </a:rPr>
              <a:t>https://www.mind.org.uk/media/2699029/making-sense-of-ecotherapy-2015.pdf</a:t>
            </a:r>
            <a:endParaRPr lang="en-GB" dirty="0">
              <a:latin typeface="Times New Roman" panose="02020603050405020304" pitchFamily="18" charset="0"/>
              <a:cs typeface="Times New Roman" panose="02020603050405020304" pitchFamily="18" charset="0"/>
            </a:endParaRPr>
          </a:p>
          <a:p>
            <a:pPr indent="-540000">
              <a:lnSpc>
                <a:spcPct val="200000"/>
              </a:lnSpc>
            </a:pPr>
            <a:r>
              <a:rPr lang="en-GB" dirty="0">
                <a:latin typeface="Times New Roman" panose="02020603050405020304" pitchFamily="18" charset="0"/>
                <a:cs typeface="Times New Roman" panose="02020603050405020304" pitchFamily="18" charset="0"/>
              </a:rPr>
              <a:t>Orr, D. W. (2010). </a:t>
            </a:r>
            <a:r>
              <a:rPr lang="en-GB" i="1" dirty="0">
                <a:latin typeface="Times New Roman" panose="02020603050405020304" pitchFamily="18" charset="0"/>
                <a:cs typeface="Times New Roman" panose="02020603050405020304" pitchFamily="18" charset="0"/>
              </a:rPr>
              <a:t>Ecotherapy: Healing with nature in mind</a:t>
            </a:r>
            <a:r>
              <a:rPr lang="en-GB" dirty="0">
                <a:latin typeface="Times New Roman" panose="02020603050405020304" pitchFamily="18" charset="0"/>
                <a:cs typeface="Times New Roman" panose="02020603050405020304" pitchFamily="18" charset="0"/>
              </a:rPr>
              <a:t>. Catapult.</a:t>
            </a:r>
          </a:p>
          <a:p>
            <a:pPr indent="-540000">
              <a:lnSpc>
                <a:spcPct val="200000"/>
              </a:lnSpc>
            </a:pPr>
            <a:r>
              <a:rPr lang="en-GB" dirty="0">
                <a:latin typeface="Times New Roman" panose="02020603050405020304" pitchFamily="18" charset="0"/>
                <a:cs typeface="Times New Roman" panose="02020603050405020304" pitchFamily="18" charset="0"/>
              </a:rPr>
              <a:t>Sackett, C. (2010). Ecotherapy: A Counter to Society's Unhealthy Trend?. </a:t>
            </a:r>
            <a:r>
              <a:rPr lang="en-GB" i="1" dirty="0">
                <a:latin typeface="Times New Roman" panose="02020603050405020304" pitchFamily="18" charset="0"/>
                <a:cs typeface="Times New Roman" panose="02020603050405020304" pitchFamily="18" charset="0"/>
              </a:rPr>
              <a:t>Journal Of Creativity In Mental Health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5</a:t>
            </a:r>
            <a:r>
              <a:rPr lang="en-GB" dirty="0">
                <a:latin typeface="Times New Roman" panose="02020603050405020304" pitchFamily="18" charset="0"/>
                <a:cs typeface="Times New Roman" panose="02020603050405020304" pitchFamily="18" charset="0"/>
              </a:rPr>
              <a:t>(2), 134-141. </a:t>
            </a:r>
            <a:r>
              <a:rPr lang="en-GB" dirty="0" err="1">
                <a:latin typeface="Times New Roman" panose="02020603050405020304" pitchFamily="18" charset="0"/>
                <a:cs typeface="Times New Roman" panose="02020603050405020304" pitchFamily="18" charset="0"/>
              </a:rPr>
              <a:t>doi</a:t>
            </a:r>
            <a:r>
              <a:rPr lang="en-GB" dirty="0">
                <a:latin typeface="Times New Roman" panose="02020603050405020304" pitchFamily="18" charset="0"/>
                <a:cs typeface="Times New Roman" panose="02020603050405020304" pitchFamily="18" charset="0"/>
              </a:rPr>
              <a:t>: 10.1080/15401383.2010.485082</a:t>
            </a:r>
          </a:p>
        </p:txBody>
      </p:sp>
    </p:spTree>
    <p:extLst>
      <p:ext uri="{BB962C8B-B14F-4D97-AF65-F5344CB8AC3E}">
        <p14:creationId xmlns:p14="http://schemas.microsoft.com/office/powerpoint/2010/main" val="781778492"/>
      </p:ext>
    </p:extLst>
  </p:cSld>
  <p:clrMapOvr>
    <a:masterClrMapping/>
  </p:clrMapOvr>
</p:sld>
</file>

<file path=ppt/theme/theme1.xml><?xml version="1.0" encoding="utf-8"?>
<a:theme xmlns:a="http://schemas.openxmlformats.org/drawingml/2006/main" name="Feathered">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E2D42CFC-65DC-41E3-8961-A8E5A2991312}"/>
    </a:ext>
  </a:extLst>
</a:theme>
</file>

<file path=docProps/app.xml><?xml version="1.0" encoding="utf-8"?>
<Properties xmlns="http://schemas.openxmlformats.org/officeDocument/2006/extended-properties" xmlns:vt="http://schemas.openxmlformats.org/officeDocument/2006/docPropsVTypes">
  <Template>Wisp</Template>
  <TotalTime>1014</TotalTime>
  <Words>1110</Words>
  <Application>Microsoft Office PowerPoint</Application>
  <PresentationFormat>Widescreen</PresentationFormat>
  <Paragraphs>107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Schoolbook</vt:lpstr>
      <vt:lpstr>Corbel</vt:lpstr>
      <vt:lpstr>Times New Roman</vt:lpstr>
      <vt:lpstr>Feathered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Lyndsay Rees</dc:creator>
  <cp:lastModifiedBy>Lyndsay Rees</cp:lastModifiedBy>
  <cp:revision>7</cp:revision>
  <dcterms:created xsi:type="dcterms:W3CDTF">2019-05-09T11:59:51Z</dcterms:created>
  <dcterms:modified xsi:type="dcterms:W3CDTF">2019-05-13T18:34:15Z</dcterms:modified>
</cp:coreProperties>
</file>