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750" r:id="rId1"/>
  </p:sldMasterIdLst>
  <p:notesMasterIdLst>
    <p:notesMasterId r:id="rId17"/>
  </p:notesMasterIdLst>
  <p:sldIdLst>
    <p:sldId id="256" r:id="rId2"/>
    <p:sldId id="258" r:id="rId3"/>
    <p:sldId id="264" r:id="rId4"/>
    <p:sldId id="259" r:id="rId5"/>
    <p:sldId id="270" r:id="rId6"/>
    <p:sldId id="275" r:id="rId7"/>
    <p:sldId id="269" r:id="rId8"/>
    <p:sldId id="260" r:id="rId9"/>
    <p:sldId id="268" r:id="rId10"/>
    <p:sldId id="267" r:id="rId11"/>
    <p:sldId id="271" r:id="rId12"/>
    <p:sldId id="261" r:id="rId13"/>
    <p:sldId id="272" r:id="rId14"/>
    <p:sldId id="257" r:id="rId15"/>
    <p:sldId id="26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6DC44"/>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5742" autoAdjust="0"/>
  </p:normalViewPr>
  <p:slideViewPr>
    <p:cSldViewPr snapToGrid="0">
      <p:cViewPr varScale="1">
        <p:scale>
          <a:sx n="97" d="100"/>
          <a:sy n="97" d="100"/>
        </p:scale>
        <p:origin x="1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Percentage change in muscle circumference and body weight</a:t>
            </a:r>
          </a:p>
        </c:rich>
      </c:tx>
      <c:layout>
        <c:manualLayout>
          <c:xMode val="edge"/>
          <c:yMode val="edge"/>
          <c:x val="0.11799999999999999"/>
          <c:y val="1.8518518518518517E-2"/>
        </c:manualLayout>
      </c:layout>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6.0954355755931805E-2"/>
          <c:y val="8.5211425511462977E-2"/>
          <c:w val="0.92708265190121153"/>
          <c:h val="0.85740008190294659"/>
        </c:manualLayout>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Sheet1!$A$1:$D$1</c:f>
              <c:strCache>
                <c:ptCount val="4"/>
                <c:pt idx="0">
                  <c:v>Rt leg</c:v>
                </c:pt>
                <c:pt idx="1">
                  <c:v>lft leg</c:v>
                </c:pt>
                <c:pt idx="2">
                  <c:v>Hips</c:v>
                </c:pt>
                <c:pt idx="3">
                  <c:v>Wt</c:v>
                </c:pt>
              </c:strCache>
            </c:strRef>
          </c:cat>
          <c:val>
            <c:numRef>
              <c:f>Sheet1!$A$2:$D$2</c:f>
              <c:numCache>
                <c:formatCode>General</c:formatCode>
                <c:ptCount val="4"/>
                <c:pt idx="0">
                  <c:v>1</c:v>
                </c:pt>
                <c:pt idx="1">
                  <c:v>3</c:v>
                </c:pt>
                <c:pt idx="2">
                  <c:v>1</c:v>
                </c:pt>
                <c:pt idx="3">
                  <c:v>0.1</c:v>
                </c:pt>
              </c:numCache>
            </c:numRef>
          </c:val>
          <c:extLst>
            <c:ext xmlns:c16="http://schemas.microsoft.com/office/drawing/2014/chart" uri="{C3380CC4-5D6E-409C-BE32-E72D297353CC}">
              <c16:uniqueId val="{00000000-DB4A-43EE-A91E-D94B18817229}"/>
            </c:ext>
          </c:extLst>
        </c:ser>
        <c:dLbls>
          <c:showLegendKey val="0"/>
          <c:showVal val="0"/>
          <c:showCatName val="0"/>
          <c:showSerName val="0"/>
          <c:showPercent val="0"/>
          <c:showBubbleSize val="0"/>
        </c:dLbls>
        <c:gapWidth val="100"/>
        <c:overlap val="-24"/>
        <c:axId val="2101659904"/>
        <c:axId val="2101659488"/>
      </c:barChart>
      <c:catAx>
        <c:axId val="210165990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101659488"/>
        <c:crosses val="autoZero"/>
        <c:auto val="1"/>
        <c:lblAlgn val="ctr"/>
        <c:lblOffset val="100"/>
        <c:noMultiLvlLbl val="0"/>
      </c:catAx>
      <c:valAx>
        <c:axId val="2101659488"/>
        <c:scaling>
          <c:orientation val="minMax"/>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r>
                  <a:rPr lang="en-GB"/>
                  <a:t>Percentage change</a:t>
                </a:r>
              </a:p>
            </c:rich>
          </c:tx>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10165990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5T12:45:15.748"/>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5T12:45:29.708"/>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5T12:45:30.116"/>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5T12:45:31.027"/>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255F74-DF7C-4DDC-9978-C75259686ADC}" type="datetimeFigureOut">
              <a:rPr lang="en-GB" smtClean="0"/>
              <a:t>28/02/2023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FDE115-6123-4316-B8A0-6ADE82A5654B}" type="slidenum">
              <a:rPr lang="en-GB" smtClean="0"/>
              <a:t>‹#›</a:t>
            </a:fld>
            <a:endParaRPr lang="en-GB"/>
          </a:p>
        </p:txBody>
      </p:sp>
    </p:spTree>
    <p:extLst>
      <p:ext uri="{BB962C8B-B14F-4D97-AF65-F5344CB8AC3E}">
        <p14:creationId xmlns:p14="http://schemas.microsoft.com/office/powerpoint/2010/main" val="3691376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FDE115-6123-4316-B8A0-6ADE82A5654B}" type="slidenum">
              <a:rPr lang="en-GB" smtClean="0"/>
              <a:t>1</a:t>
            </a:fld>
            <a:endParaRPr lang="en-GB"/>
          </a:p>
        </p:txBody>
      </p:sp>
    </p:spTree>
    <p:extLst>
      <p:ext uri="{BB962C8B-B14F-4D97-AF65-F5344CB8AC3E}">
        <p14:creationId xmlns:p14="http://schemas.microsoft.com/office/powerpoint/2010/main" val="2779495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counsellor, all the time spent sat down at the laptop of in sessions</a:t>
            </a:r>
          </a:p>
          <a:p>
            <a:r>
              <a:rPr lang="en-GB" dirty="0"/>
              <a:t>Par-Q: all prior to testing and programme </a:t>
            </a:r>
          </a:p>
        </p:txBody>
      </p:sp>
      <p:sp>
        <p:nvSpPr>
          <p:cNvPr id="4" name="Slide Number Placeholder 3"/>
          <p:cNvSpPr>
            <a:spLocks noGrp="1"/>
          </p:cNvSpPr>
          <p:nvPr>
            <p:ph type="sldNum" sz="quarter" idx="5"/>
          </p:nvPr>
        </p:nvSpPr>
        <p:spPr/>
        <p:txBody>
          <a:bodyPr/>
          <a:lstStyle/>
          <a:p>
            <a:fld id="{A5FDE115-6123-4316-B8A0-6ADE82A5654B}" type="slidenum">
              <a:rPr lang="en-GB" smtClean="0"/>
              <a:t>2</a:t>
            </a:fld>
            <a:endParaRPr lang="en-GB"/>
          </a:p>
        </p:txBody>
      </p:sp>
    </p:spTree>
    <p:extLst>
      <p:ext uri="{BB962C8B-B14F-4D97-AF65-F5344CB8AC3E}">
        <p14:creationId xmlns:p14="http://schemas.microsoft.com/office/powerpoint/2010/main" val="2665072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Measurements: Before the start of the programme,  the client had their quads and hips measured. This is the information used for the comparison at the end of the training programme. </a:t>
            </a:r>
          </a:p>
          <a:p>
            <a:endParaRPr lang="en-GB" dirty="0"/>
          </a:p>
          <a:p>
            <a:r>
              <a:rPr lang="en-GB" dirty="0"/>
              <a:t>Testing: The client was asked to preform body weight squats (sit to stand) to failure whilst wearing the occlusion cuffs with a pressure of 150mmHg.</a:t>
            </a:r>
          </a:p>
        </p:txBody>
      </p:sp>
      <p:sp>
        <p:nvSpPr>
          <p:cNvPr id="4" name="Slide Number Placeholder 3"/>
          <p:cNvSpPr>
            <a:spLocks noGrp="1"/>
          </p:cNvSpPr>
          <p:nvPr>
            <p:ph type="sldNum" sz="quarter" idx="5"/>
          </p:nvPr>
        </p:nvSpPr>
        <p:spPr/>
        <p:txBody>
          <a:bodyPr/>
          <a:lstStyle/>
          <a:p>
            <a:fld id="{A5FDE115-6123-4316-B8A0-6ADE82A5654B}" type="slidenum">
              <a:rPr lang="en-GB" smtClean="0"/>
              <a:t>3</a:t>
            </a:fld>
            <a:endParaRPr lang="en-GB"/>
          </a:p>
        </p:txBody>
      </p:sp>
    </p:spTree>
    <p:extLst>
      <p:ext uri="{BB962C8B-B14F-4D97-AF65-F5344CB8AC3E}">
        <p14:creationId xmlns:p14="http://schemas.microsoft.com/office/powerpoint/2010/main" val="504189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2: however, older or rehabilitation populations, where load bearing maybe be compromised due to things such as, ligament/tendon damage, complex knee surgery or osteoarthritis. Physical therapist and orthopaedic surgeons have begun to facilitate BFR into their recovery plans, in order to aid the improvements of strength.  </a:t>
            </a:r>
          </a:p>
          <a:p>
            <a:endParaRPr lang="en-GB" dirty="0"/>
          </a:p>
          <a:p>
            <a:r>
              <a:rPr lang="en-GB" dirty="0"/>
              <a:t>Point 4: however the exact mechanisms remain unknown. The general theory suggested is that the </a:t>
            </a:r>
            <a:r>
              <a:rPr lang="en-GB" b="0" i="0" dirty="0">
                <a:solidFill>
                  <a:srgbClr val="1A1A1A"/>
                </a:solidFill>
                <a:effectLst/>
                <a:latin typeface="Source Sans Pro" panose="020B0503030403020204" pitchFamily="34" charset="0"/>
              </a:rPr>
              <a:t>muscular changes take place through the indirect effect of metabolite accumulation along with a hypoxic environment, to which result from greater muscular activation, fatigue, and anabolic signalling than that of the same intensity of exercise done without BFR.</a:t>
            </a:r>
          </a:p>
          <a:p>
            <a:endParaRPr lang="en-GB" b="0" i="0" dirty="0">
              <a:solidFill>
                <a:srgbClr val="1A1A1A"/>
              </a:solidFill>
              <a:effectLst/>
              <a:latin typeface="Source Sans Pro" panose="020B0503030403020204" pitchFamily="34" charset="0"/>
            </a:endParaRPr>
          </a:p>
          <a:p>
            <a:r>
              <a:rPr lang="en-GB" b="0" i="0" dirty="0">
                <a:solidFill>
                  <a:srgbClr val="1A1A1A"/>
                </a:solidFill>
                <a:effectLst/>
                <a:latin typeface="Source Sans Pro" panose="020B0503030403020204" pitchFamily="34" charset="0"/>
              </a:rPr>
              <a:t>Point 4 continued: The role played by metabolites pooling within the working muscle is not well understood. Some researchers have attributed the muscular adaptations observed with BFR to pooled metabolites, but this claim has been strongly debated.</a:t>
            </a:r>
            <a:r>
              <a:rPr lang="en-GB" b="0" i="0" u="none" strike="noStrike" baseline="30000" dirty="0">
                <a:solidFill>
                  <a:srgbClr val="0952AB"/>
                </a:solidFill>
                <a:effectLst/>
                <a:latin typeface="Source Sans Pro" panose="020B0503030403020204" pitchFamily="34" charset="0"/>
              </a:rPr>
              <a:t>13</a:t>
            </a:r>
            <a:r>
              <a:rPr lang="en-GB" b="0" i="0" baseline="30000" dirty="0">
                <a:solidFill>
                  <a:srgbClr val="1A1A1A"/>
                </a:solidFill>
                <a:effectLst/>
                <a:latin typeface="Source Sans Pro" panose="020B0503030403020204" pitchFamily="34" charset="0"/>
              </a:rPr>
              <a:t> </a:t>
            </a:r>
            <a:r>
              <a:rPr lang="en-GB" b="0" i="0" dirty="0">
                <a:solidFill>
                  <a:srgbClr val="1A1A1A"/>
                </a:solidFill>
                <a:effectLst/>
                <a:latin typeface="Source Sans Pro" panose="020B0503030403020204" pitchFamily="34" charset="0"/>
              </a:rPr>
              <a:t> Other suggestions were that the increased accumulation of metabolites (lactate and hydrogen ions) and decreased intramuscular pH seen during BFR training stimulates group III and IV afferent </a:t>
            </a:r>
            <a:r>
              <a:rPr lang="en-GB" b="0" i="0" dirty="0" err="1">
                <a:solidFill>
                  <a:srgbClr val="1A1A1A"/>
                </a:solidFill>
                <a:effectLst/>
                <a:latin typeface="Source Sans Pro" panose="020B0503030403020204" pitchFamily="34" charset="0"/>
              </a:rPr>
              <a:t>fibers</a:t>
            </a:r>
            <a:r>
              <a:rPr lang="en-GB" b="0" i="0" dirty="0">
                <a:solidFill>
                  <a:srgbClr val="1A1A1A"/>
                </a:solidFill>
                <a:effectLst/>
                <a:latin typeface="Source Sans Pro" panose="020B0503030403020204" pitchFamily="34" charset="0"/>
              </a:rPr>
              <a:t>, thereby causing earlier neuromuscular fatigue than seen in non-BFR exercise at the same load</a:t>
            </a:r>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5FDE115-6123-4316-B8A0-6ADE82A5654B}" type="slidenum">
              <a:rPr lang="en-GB" smtClean="0"/>
              <a:t>4</a:t>
            </a:fld>
            <a:endParaRPr lang="en-GB"/>
          </a:p>
        </p:txBody>
      </p:sp>
    </p:spTree>
    <p:extLst>
      <p:ext uri="{BB962C8B-B14F-4D97-AF65-F5344CB8AC3E}">
        <p14:creationId xmlns:p14="http://schemas.microsoft.com/office/powerpoint/2010/main" val="1974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5FDE115-6123-4316-B8A0-6ADE82A5654B}" type="slidenum">
              <a:rPr lang="en-GB" smtClean="0"/>
              <a:t>5</a:t>
            </a:fld>
            <a:endParaRPr lang="en-GB"/>
          </a:p>
        </p:txBody>
      </p:sp>
    </p:spTree>
    <p:extLst>
      <p:ext uri="{BB962C8B-B14F-4D97-AF65-F5344CB8AC3E}">
        <p14:creationId xmlns:p14="http://schemas.microsoft.com/office/powerpoint/2010/main" val="1873583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dirty="0"/>
              <a:t>Opening:</a:t>
            </a:r>
          </a:p>
          <a:p>
            <a:pPr marL="171450" indent="-171450">
              <a:buFont typeface="Arial" panose="020B0604020202020204" pitchFamily="34" charset="0"/>
              <a:buChar char="•"/>
            </a:pPr>
            <a:r>
              <a:rPr lang="en-GB" dirty="0"/>
              <a:t>Most of the research in regards to recommendations have come from BFR and rehab therapy studies, not your traditional BFR studies. I thought this to be the most appropriate method for my client due their competency and confidence. </a:t>
            </a:r>
          </a:p>
          <a:p>
            <a:pPr marL="171450" indent="-171450">
              <a:buFont typeface="Arial" panose="020B0604020202020204" pitchFamily="34" charset="0"/>
              <a:buChar char="•"/>
            </a:pPr>
            <a:r>
              <a:rPr lang="en-GB" dirty="0"/>
              <a:t>There are other recommendations leaning more towards % of 1RM to which vary to the therapy rehab.   </a:t>
            </a:r>
          </a:p>
          <a:p>
            <a:pPr marL="0" indent="0">
              <a:buFont typeface="Arial" panose="020B0604020202020204" pitchFamily="34" charset="0"/>
              <a:buNone/>
            </a:pPr>
            <a:endParaRPr lang="en-GB" dirty="0"/>
          </a:p>
          <a:p>
            <a:pPr marL="0" indent="0">
              <a:buFont typeface="Arial" panose="020B0604020202020204" pitchFamily="34" charset="0"/>
              <a:buNone/>
            </a:pPr>
            <a:r>
              <a:rPr lang="en-GB" b="1" dirty="0"/>
              <a:t>Cuff Pressure:</a:t>
            </a:r>
          </a:p>
          <a:p>
            <a:pPr marL="171450" indent="-171450">
              <a:buFont typeface="Wingdings" panose="05000000000000000000" pitchFamily="2" charset="2"/>
              <a:buChar char="Ø"/>
            </a:pPr>
            <a:r>
              <a:rPr lang="en-GB" dirty="0"/>
              <a:t>The fit of the cuffs before applying pressure should be a tight fit but not uncomfortable or painful.</a:t>
            </a:r>
          </a:p>
          <a:p>
            <a:pPr marL="0" indent="0">
              <a:buFont typeface="Arial" panose="020B0604020202020204" pitchFamily="34" charset="0"/>
              <a:buNone/>
            </a:pPr>
            <a:r>
              <a:rPr lang="en-GB" dirty="0"/>
              <a:t>For larger lower limbs a starting pressure of 160mmHg is recommended and the adjusted if and when needed. </a:t>
            </a:r>
          </a:p>
          <a:p>
            <a:pPr marL="0" indent="0">
              <a:buFont typeface="Arial" panose="020B0604020202020204" pitchFamily="34" charset="0"/>
              <a:buNone/>
            </a:pPr>
            <a:endParaRPr lang="en-GB" dirty="0"/>
          </a:p>
          <a:p>
            <a:pPr marL="0" indent="0">
              <a:buFont typeface="Arial" panose="020B0604020202020204" pitchFamily="34" charset="0"/>
              <a:buNone/>
            </a:pPr>
            <a:r>
              <a:rPr lang="en-GB" b="1" dirty="0"/>
              <a:t>Exercise Load:</a:t>
            </a:r>
          </a:p>
          <a:p>
            <a:pPr marL="171450" indent="-171450">
              <a:buFont typeface="Wingdings" panose="05000000000000000000" pitchFamily="2" charset="2"/>
              <a:buChar char="Ø"/>
            </a:pPr>
            <a:r>
              <a:rPr lang="en-GB" b="0" dirty="0"/>
              <a:t>when using the traditional BFR-RE training method, 1RM is worked out and then the a range of 20-40% can be used to maximise hypertrophy and strength gains.</a:t>
            </a:r>
          </a:p>
          <a:p>
            <a:pPr marL="171450" indent="-171450">
              <a:buFont typeface="Wingdings" panose="05000000000000000000" pitchFamily="2" charset="2"/>
              <a:buChar char="Ø"/>
            </a:pPr>
            <a:r>
              <a:rPr lang="en-GB" b="0" dirty="0"/>
              <a:t>When working at the lower end of the recommendations such as 20% of 1RM or body weight the cuff pressure should be increased in order to bridge the gap of the 30-40% 1RM so that the targeted muscle(s) still have the same opportunity to create the internal environment needed to maximise hypertrophy and strength gains. </a:t>
            </a:r>
          </a:p>
          <a:p>
            <a:pPr marL="0" indent="0">
              <a:buFont typeface="Wingdings" panose="05000000000000000000" pitchFamily="2" charset="2"/>
              <a:buNone/>
            </a:pPr>
            <a:endParaRPr lang="en-GB" b="0" dirty="0"/>
          </a:p>
          <a:p>
            <a:pPr marL="0" indent="0">
              <a:buFont typeface="Wingdings" panose="05000000000000000000" pitchFamily="2" charset="2"/>
              <a:buNone/>
            </a:pPr>
            <a:r>
              <a:rPr lang="en-GB" b="1" dirty="0"/>
              <a:t>Volume:</a:t>
            </a:r>
          </a:p>
          <a:p>
            <a:pPr marL="171450" indent="-171450">
              <a:buFont typeface="Wingdings" panose="05000000000000000000" pitchFamily="2" charset="2"/>
              <a:buChar char="Ø"/>
            </a:pPr>
            <a:r>
              <a:rPr lang="en-GB" b="0" dirty="0"/>
              <a:t>A common programme seen in BFR (30,15,15,15)</a:t>
            </a:r>
          </a:p>
          <a:p>
            <a:r>
              <a:rPr lang="en-GB" b="0" dirty="0"/>
              <a:t> </a:t>
            </a:r>
            <a:r>
              <a:rPr lang="en-GB" b="1" dirty="0"/>
              <a:t>Rest periods:</a:t>
            </a:r>
          </a:p>
          <a:p>
            <a:pPr marL="171450" indent="-171450">
              <a:buFont typeface="Wingdings" panose="05000000000000000000" pitchFamily="2" charset="2"/>
              <a:buChar char="Ø"/>
            </a:pPr>
            <a:r>
              <a:rPr lang="en-GB" b="0" dirty="0"/>
              <a:t>30-60 secs with pressure maintained as this demonstrates the recommendations for achieving skeletal muscle hypertrophy.</a:t>
            </a:r>
          </a:p>
          <a:p>
            <a:pPr marL="171450" indent="-171450">
              <a:buFont typeface="Wingdings" panose="05000000000000000000" pitchFamily="2" charset="2"/>
              <a:buChar char="Ø"/>
            </a:pPr>
            <a:r>
              <a:rPr lang="en-GB" b="0" dirty="0"/>
              <a:t>Maintaining the restriction through rest is not always necessary as research has suggested that there are similar finding of muscle activation in both continuous and intermittent pressure. (HOWEVER, this only applies if the pressure of restriction is high)</a:t>
            </a:r>
          </a:p>
          <a:p>
            <a:pPr marL="0" indent="0">
              <a:buFont typeface="Wingdings" panose="05000000000000000000" pitchFamily="2" charset="2"/>
              <a:buNone/>
            </a:pPr>
            <a:endParaRPr lang="en-GB" b="0" dirty="0"/>
          </a:p>
        </p:txBody>
      </p:sp>
      <p:sp>
        <p:nvSpPr>
          <p:cNvPr id="4" name="Slide Number Placeholder 3"/>
          <p:cNvSpPr>
            <a:spLocks noGrp="1"/>
          </p:cNvSpPr>
          <p:nvPr>
            <p:ph type="sldNum" sz="quarter" idx="5"/>
          </p:nvPr>
        </p:nvSpPr>
        <p:spPr/>
        <p:txBody>
          <a:bodyPr/>
          <a:lstStyle/>
          <a:p>
            <a:fld id="{A5FDE115-6123-4316-B8A0-6ADE82A5654B}" type="slidenum">
              <a:rPr lang="en-GB" smtClean="0"/>
              <a:t>6</a:t>
            </a:fld>
            <a:endParaRPr lang="en-GB"/>
          </a:p>
        </p:txBody>
      </p:sp>
    </p:spTree>
    <p:extLst>
      <p:ext uri="{BB962C8B-B14F-4D97-AF65-F5344CB8AC3E}">
        <p14:creationId xmlns:p14="http://schemas.microsoft.com/office/powerpoint/2010/main" val="3082051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I chose it for the client (using the evidence to support my decisions) how is it beneficial to her?</a:t>
            </a:r>
          </a:p>
          <a:p>
            <a:endParaRPr lang="en-GB" dirty="0"/>
          </a:p>
        </p:txBody>
      </p:sp>
      <p:sp>
        <p:nvSpPr>
          <p:cNvPr id="4" name="Slide Number Placeholder 3"/>
          <p:cNvSpPr>
            <a:spLocks noGrp="1"/>
          </p:cNvSpPr>
          <p:nvPr>
            <p:ph type="sldNum" sz="quarter" idx="5"/>
          </p:nvPr>
        </p:nvSpPr>
        <p:spPr/>
        <p:txBody>
          <a:bodyPr/>
          <a:lstStyle/>
          <a:p>
            <a:fld id="{A5FDE115-6123-4316-B8A0-6ADE82A5654B}" type="slidenum">
              <a:rPr lang="en-GB" smtClean="0"/>
              <a:t>7</a:t>
            </a:fld>
            <a:endParaRPr lang="en-GB"/>
          </a:p>
        </p:txBody>
      </p:sp>
    </p:spTree>
    <p:extLst>
      <p:ext uri="{BB962C8B-B14F-4D97-AF65-F5344CB8AC3E}">
        <p14:creationId xmlns:p14="http://schemas.microsoft.com/office/powerpoint/2010/main" val="35849838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week 2- 7</a:t>
            </a:r>
            <a:r>
              <a:rPr lang="en-GB" baseline="30000" dirty="0"/>
              <a:t>th</a:t>
            </a:r>
            <a:r>
              <a:rPr lang="en-GB" dirty="0"/>
              <a:t> February 2023, after client check-ins, the cuff pressure was increased to 170mmHg. (This seems to have been more effective in terms to intensity with the client.)</a:t>
            </a:r>
          </a:p>
        </p:txBody>
      </p:sp>
      <p:sp>
        <p:nvSpPr>
          <p:cNvPr id="4" name="Slide Number Placeholder 3"/>
          <p:cNvSpPr>
            <a:spLocks noGrp="1"/>
          </p:cNvSpPr>
          <p:nvPr>
            <p:ph type="sldNum" sz="quarter" idx="5"/>
          </p:nvPr>
        </p:nvSpPr>
        <p:spPr/>
        <p:txBody>
          <a:bodyPr/>
          <a:lstStyle/>
          <a:p>
            <a:fld id="{A5FDE115-6123-4316-B8A0-6ADE82A5654B}" type="slidenum">
              <a:rPr lang="en-GB" smtClean="0"/>
              <a:t>9</a:t>
            </a:fld>
            <a:endParaRPr lang="en-GB"/>
          </a:p>
        </p:txBody>
      </p:sp>
    </p:spTree>
    <p:extLst>
      <p:ext uri="{BB962C8B-B14F-4D97-AF65-F5344CB8AC3E}">
        <p14:creationId xmlns:p14="http://schemas.microsoft.com/office/powerpoint/2010/main" val="22369421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FDE115-6123-4316-B8A0-6ADE82A5654B}" type="slidenum">
              <a:rPr lang="en-GB" smtClean="0"/>
              <a:t>10</a:t>
            </a:fld>
            <a:endParaRPr lang="en-GB"/>
          </a:p>
        </p:txBody>
      </p:sp>
    </p:spTree>
    <p:extLst>
      <p:ext uri="{BB962C8B-B14F-4D97-AF65-F5344CB8AC3E}">
        <p14:creationId xmlns:p14="http://schemas.microsoft.com/office/powerpoint/2010/main" val="5343991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Should this have a title??</a:t>
            </a:r>
          </a:p>
          <a:p>
            <a:endParaRPr lang="en-GB" dirty="0"/>
          </a:p>
          <a:p>
            <a:pPr marL="171450" indent="-171450">
              <a:buFont typeface="Arial" panose="020B0604020202020204" pitchFamily="34" charset="0"/>
              <a:buChar char="•"/>
            </a:pPr>
            <a:r>
              <a:rPr lang="en-GB" dirty="0"/>
              <a:t>After 2 weeks of BFR training, muscle volume had increased. I say volume as I can’t be certain if it was muscle mass gained or a potential error in measurement.</a:t>
            </a:r>
          </a:p>
          <a:p>
            <a:pPr marL="171450" indent="-171450">
              <a:buFont typeface="Arial" panose="020B0604020202020204" pitchFamily="34" charset="0"/>
              <a:buChar char="•"/>
            </a:pPr>
            <a:r>
              <a:rPr lang="en-GB" dirty="0"/>
              <a:t>The findings show an asymmetrical progression in adaptations. This could be due to a difference in the fastening of the cuff. Maybe a way to minimise this would be to increase the pressure of the cuff on the leg that has smaller changes and decrease the pressure on the bigger leg.</a:t>
            </a:r>
          </a:p>
          <a:p>
            <a:pPr marL="171450" indent="-171450">
              <a:buFont typeface="Arial" panose="020B0604020202020204" pitchFamily="34" charset="0"/>
              <a:buChar char="•"/>
            </a:pPr>
            <a:r>
              <a:rPr lang="en-GB" dirty="0"/>
              <a:t>If 29% increase in reps were found after 2 weeks, then the study would suggest that there could a larger increase if the training programme was longer and an increase in cuff pressure. </a:t>
            </a:r>
          </a:p>
          <a:p>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5FDE115-6123-4316-B8A0-6ADE82A5654B}" type="slidenum">
              <a:rPr lang="en-GB" smtClean="0"/>
              <a:t>11</a:t>
            </a:fld>
            <a:endParaRPr lang="en-GB"/>
          </a:p>
        </p:txBody>
      </p:sp>
    </p:spTree>
    <p:extLst>
      <p:ext uri="{BB962C8B-B14F-4D97-AF65-F5344CB8AC3E}">
        <p14:creationId xmlns:p14="http://schemas.microsoft.com/office/powerpoint/2010/main" val="39461067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Was there an improvement: </a:t>
            </a:r>
          </a:p>
          <a:p>
            <a:pPr marL="171450" indent="-171450">
              <a:buFont typeface="Arial" panose="020B0604020202020204" pitchFamily="34" charset="0"/>
              <a:buChar char="•"/>
            </a:pPr>
            <a:r>
              <a:rPr lang="en-GB" dirty="0"/>
              <a:t>The results suggest that the client achieved their goals of </a:t>
            </a:r>
            <a:r>
              <a:rPr lang="en-GB" b="1" dirty="0"/>
              <a:t>1)</a:t>
            </a:r>
            <a:r>
              <a:rPr lang="en-GB" dirty="0"/>
              <a:t> To engage in activity again, </a:t>
            </a:r>
            <a:r>
              <a:rPr lang="en-GB" b="1" dirty="0"/>
              <a:t>2)</a:t>
            </a:r>
            <a:r>
              <a:rPr lang="en-GB" dirty="0"/>
              <a:t> To engage on a regular basis and </a:t>
            </a:r>
            <a:r>
              <a:rPr lang="en-GB" b="1" dirty="0"/>
              <a:t>3)</a:t>
            </a:r>
            <a:r>
              <a:rPr lang="en-GB" dirty="0"/>
              <a:t> To encourage Quad growth.</a:t>
            </a:r>
          </a:p>
          <a:p>
            <a:pPr marL="0" indent="0">
              <a:buFont typeface="Arial" panose="020B0604020202020204" pitchFamily="34" charset="0"/>
              <a:buNone/>
            </a:pPr>
            <a:endParaRPr lang="en-GB" dirty="0"/>
          </a:p>
          <a:p>
            <a:pPr marL="0" indent="0">
              <a:buFont typeface="Arial" panose="020B0604020202020204" pitchFamily="34" charset="0"/>
              <a:buNone/>
            </a:pPr>
            <a:r>
              <a:rPr lang="en-GB" b="1" dirty="0"/>
              <a:t>Compare to current research:</a:t>
            </a:r>
          </a:p>
          <a:p>
            <a:pPr marL="171450" indent="-171450">
              <a:buFont typeface="Arial" panose="020B0604020202020204" pitchFamily="34" charset="0"/>
              <a:buChar char="•"/>
            </a:pPr>
            <a:r>
              <a:rPr lang="en-GB" dirty="0"/>
              <a:t>My finding validate the majority of research that is currently available leading to muscular hypertrophy and strength, especially that of </a:t>
            </a:r>
            <a:r>
              <a:rPr lang="en-GB" dirty="0" err="1"/>
              <a:t>Loenneke</a:t>
            </a:r>
            <a:r>
              <a:rPr lang="en-GB" dirty="0"/>
              <a:t> and Pujol, (2009) who looks into the muscle adaptations between 3 weeks. </a:t>
            </a:r>
          </a:p>
          <a:p>
            <a:pPr marL="0" indent="0">
              <a:buFont typeface="Arial" panose="020B0604020202020204" pitchFamily="34" charset="0"/>
              <a:buNone/>
            </a:pPr>
            <a:endParaRPr lang="en-GB" dirty="0"/>
          </a:p>
          <a:p>
            <a:pPr marL="0" indent="0">
              <a:buFont typeface="Arial" panose="020B0604020202020204" pitchFamily="34" charset="0"/>
              <a:buNone/>
            </a:pPr>
            <a:r>
              <a:rPr lang="en-GB" b="1" dirty="0"/>
              <a:t>Reflection &amp; further research: </a:t>
            </a:r>
          </a:p>
          <a:p>
            <a:pPr marL="171450" indent="-171450">
              <a:buFont typeface="Arial" panose="020B0604020202020204" pitchFamily="34" charset="0"/>
              <a:buChar char="•"/>
            </a:pPr>
            <a:r>
              <a:rPr lang="en-GB" b="0" dirty="0"/>
              <a:t>The BFRT method has shown to be an effective form of training for client in the time we had to trial it. I would however, be intrigued to continue a BFRT programme for a longer duration of time and investigate the longer term adaptations of muscle hypertrophy and strength</a:t>
            </a:r>
          </a:p>
          <a:p>
            <a:endParaRPr lang="en-GB" dirty="0"/>
          </a:p>
          <a:p>
            <a:endParaRPr lang="en-GB" dirty="0"/>
          </a:p>
        </p:txBody>
      </p:sp>
      <p:sp>
        <p:nvSpPr>
          <p:cNvPr id="4" name="Slide Number Placeholder 3"/>
          <p:cNvSpPr>
            <a:spLocks noGrp="1"/>
          </p:cNvSpPr>
          <p:nvPr>
            <p:ph type="sldNum" sz="quarter" idx="5"/>
          </p:nvPr>
        </p:nvSpPr>
        <p:spPr/>
        <p:txBody>
          <a:bodyPr/>
          <a:lstStyle/>
          <a:p>
            <a:fld id="{A5FDE115-6123-4316-B8A0-6ADE82A5654B}" type="slidenum">
              <a:rPr lang="en-GB" smtClean="0"/>
              <a:t>12</a:t>
            </a:fld>
            <a:endParaRPr lang="en-GB"/>
          </a:p>
        </p:txBody>
      </p:sp>
    </p:spTree>
    <p:extLst>
      <p:ext uri="{BB962C8B-B14F-4D97-AF65-F5344CB8AC3E}">
        <p14:creationId xmlns:p14="http://schemas.microsoft.com/office/powerpoint/2010/main" val="592506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2/28/2023</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02779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2/28/2023</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500430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2/28/2023</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53649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2/28/2023</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561014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2/28/2023</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478304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2/28/2023</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863745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2/28/2023</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3425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2/28/2023</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521391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2/28/2023</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97800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2/28/2023</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531769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2/28/2023</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17824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2/28/2023</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2102334467"/>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39"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link.springer.com/article/10.1007/s00421-014-3030-7" TargetMode="External"/><Relationship Id="rId3" Type="http://schemas.openxmlformats.org/officeDocument/2006/relationships/hyperlink" Target="https://doi.org/10.1002/mus.24756" TargetMode="External"/><Relationship Id="rId7" Type="http://schemas.openxmlformats.org/officeDocument/2006/relationships/hyperlink" Target="https://link.springer.com/article/10.1007/s40279-017-0795-y" TargetMode="External"/><Relationship Id="rId2" Type="http://schemas.openxmlformats.org/officeDocument/2006/relationships/hyperlink" Target="https://link.springer.com/article/10.1007/s40279-018-0994-1"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40279-016-0473-5" TargetMode="External"/><Relationship Id="rId11" Type="http://schemas.openxmlformats.org/officeDocument/2006/relationships/image" Target="../media/image6.png"/><Relationship Id="rId5" Type="http://schemas.openxmlformats.org/officeDocument/2006/relationships/hyperlink" Target="https://pure-physio.com/endurance-bfr-training/" TargetMode="External"/><Relationship Id="rId10" Type="http://schemas.openxmlformats.org/officeDocument/2006/relationships/customXml" Target="../ink/ink1.xml"/><Relationship Id="rId4" Type="http://schemas.openxmlformats.org/officeDocument/2006/relationships/hyperlink" Target="https://recoverfun.com/blogs/blood-flow-restriction-training/how-to-use-bfr-training-to-grow-your-arms-legs-and-booty" TargetMode="External"/><Relationship Id="rId9" Type="http://schemas.openxmlformats.org/officeDocument/2006/relationships/hyperlink" Target="https://www-sciencedirect-com.ezproxy.uwtsd.ac.uk/science/article/pii/S0167527315305738"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ncbi.nlm.nih.gov/pmc/articles/PMC8329318/" TargetMode="External"/><Relationship Id="rId13" Type="http://schemas.openxmlformats.org/officeDocument/2006/relationships/hyperlink" Target="https://journals.sagepub.com/doi/pdf/10.1177/0363546520964454" TargetMode="External"/><Relationship Id="rId18" Type="http://schemas.openxmlformats.org/officeDocument/2006/relationships/customXml" Target="../ink/ink3.xml"/><Relationship Id="rId3" Type="http://schemas.openxmlformats.org/officeDocument/2006/relationships/hyperlink" Target="https://journals.lww.com/nsca-scj/Fulltext/2009/06000/The_Use_of_Occlusion_Training_to_Produce_Muscle.11.aspx" TargetMode="External"/><Relationship Id="rId7" Type="http://schemas.openxmlformats.org/officeDocument/2006/relationships/hyperlink" Target="https://link.springer.com/article/10.1007/s40846-018-0397-7" TargetMode="External"/><Relationship Id="rId12" Type="http://schemas.openxmlformats.org/officeDocument/2006/relationships/hyperlink" Target="https://ironbullstrength.com/products/blood-flow-restriction-band-wide" TargetMode="External"/><Relationship Id="rId17" Type="http://schemas.openxmlformats.org/officeDocument/2006/relationships/image" Target="../media/image6.png"/><Relationship Id="rId2" Type="http://schemas.openxmlformats.org/officeDocument/2006/relationships/hyperlink" Target="https://link.springer.com/article/10.1007/s00421-011-2167-x" TargetMode="External"/><Relationship Id="rId1" Type="http://schemas.openxmlformats.org/officeDocument/2006/relationships/slideLayout" Target="../slideLayouts/slideLayout7.xml"/><Relationship Id="rId6" Type="http://schemas.openxmlformats.org/officeDocument/2006/relationships/hyperlink" Target="https://doi.org/10.1123/jsep.26.2.191" TargetMode="External"/><Relationship Id="rId11" Type="http://schemas.openxmlformats.org/officeDocument/2006/relationships/hyperlink" Target="https://occlusioncuff.com/products/occlusion-cuff-elite" TargetMode="External"/><Relationship Id="rId5" Type="http://schemas.openxmlformats.org/officeDocument/2006/relationships/hyperlink" Target="https://journals.lww.com/acsm-csmr/Fulltext/2018/04000/The_Application_of_Blood_Flow_Restriction__.9.aspx" TargetMode="External"/><Relationship Id="rId15" Type="http://schemas.openxmlformats.org/officeDocument/2006/relationships/customXml" Target="../ink/ink2.xml"/><Relationship Id="rId10" Type="http://schemas.openxmlformats.org/officeDocument/2006/relationships/hyperlink" Target="https://www.sciencedirect.com/science/article/pii/S1440244015001826?casa_token=_nnI5iPgkEcAAAAA:k0GGqrkfIp7X0JXmQlJSkKvZ_nsI7q4hJ6TndsYtwUXbbQmSL-oAdEWWWEijwQhzlYtcplPwNLM8" TargetMode="External"/><Relationship Id="rId19" Type="http://schemas.openxmlformats.org/officeDocument/2006/relationships/customXml" Target="../ink/ink4.xml"/><Relationship Id="rId4" Type="http://schemas.openxmlformats.org/officeDocument/2006/relationships/hyperlink" Target="https://meridian.allenpress.com/jat/article/56/9/937/451542/Blood-Flow-Restriction-Training" TargetMode="External"/><Relationship Id="rId9" Type="http://schemas.openxmlformats.org/officeDocument/2006/relationships/hyperlink" Target="https://link.springer.com/article/10.1007/s40279-014-0288-1" TargetMode="External"/><Relationship Id="rId14" Type="http://schemas.openxmlformats.org/officeDocument/2006/relationships/hyperlink" Target="https://doi.org/10.1556/APhysiol.100.2013.4.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9" name="Picture 1" descr="Abstract red geometric pattern">
            <a:extLst>
              <a:ext uri="{FF2B5EF4-FFF2-40B4-BE49-F238E27FC236}">
                <a16:creationId xmlns:a16="http://schemas.microsoft.com/office/drawing/2014/main" id="{CE5D0228-DE73-0028-636C-12E4A9B135DB}"/>
              </a:ext>
            </a:extLst>
          </p:cNvPr>
          <p:cNvPicPr>
            <a:picLocks noChangeAspect="1"/>
          </p:cNvPicPr>
          <p:nvPr/>
        </p:nvPicPr>
        <p:blipFill rotWithShape="1">
          <a:blip r:embed="rId3"/>
          <a:srcRect t="11403" b="4166"/>
          <a:stretch/>
        </p:blipFill>
        <p:spPr>
          <a:xfrm>
            <a:off x="-25875" y="10"/>
            <a:ext cx="12168757" cy="6857990"/>
          </a:xfrm>
          <a:custGeom>
            <a:avLst/>
            <a:gdLst/>
            <a:ahLst/>
            <a:cxnLst/>
            <a:rect l="l" t="t" r="r" b="b"/>
            <a:pathLst>
              <a:path w="12142767" h="6858000">
                <a:moveTo>
                  <a:pt x="0" y="0"/>
                </a:moveTo>
                <a:lnTo>
                  <a:pt x="11251490" y="0"/>
                </a:lnTo>
                <a:lnTo>
                  <a:pt x="11255634" y="308191"/>
                </a:lnTo>
                <a:cubicBezTo>
                  <a:pt x="11341049" y="3428907"/>
                  <a:pt x="12695043" y="3532715"/>
                  <a:pt x="11886084" y="6854559"/>
                </a:cubicBezTo>
                <a:lnTo>
                  <a:pt x="7539784" y="6854559"/>
                </a:lnTo>
                <a:lnTo>
                  <a:pt x="7539784" y="6858000"/>
                </a:lnTo>
                <a:lnTo>
                  <a:pt x="0" y="6858000"/>
                </a:lnTo>
                <a:close/>
              </a:path>
            </a:pathLst>
          </a:custGeom>
        </p:spPr>
      </p:pic>
      <p:sp>
        <p:nvSpPr>
          <p:cNvPr id="111" name="Rectangle 110">
            <a:extLst>
              <a:ext uri="{FF2B5EF4-FFF2-40B4-BE49-F238E27FC236}">
                <a16:creationId xmlns:a16="http://schemas.microsoft.com/office/drawing/2014/main" id="{B2DF6E1A-4FCE-8A4E-C6F0-4524A48EA707}"/>
              </a:ext>
            </a:extLst>
          </p:cNvPr>
          <p:cNvSpPr/>
          <p:nvPr/>
        </p:nvSpPr>
        <p:spPr>
          <a:xfrm>
            <a:off x="-25876" y="43957"/>
            <a:ext cx="11973063" cy="1754326"/>
          </a:xfrm>
          <a:prstGeom prst="rect">
            <a:avLst/>
          </a:prstGeom>
          <a:noFill/>
        </p:spPr>
        <p:txBody>
          <a:bodyPr wrap="squar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Blood Flow Restriction Training (BFR) </a:t>
            </a:r>
          </a:p>
        </p:txBody>
      </p:sp>
      <p:pic>
        <p:nvPicPr>
          <p:cNvPr id="113" name="Picture 112">
            <a:extLst>
              <a:ext uri="{FF2B5EF4-FFF2-40B4-BE49-F238E27FC236}">
                <a16:creationId xmlns:a16="http://schemas.microsoft.com/office/drawing/2014/main" id="{CF4EF440-2045-3EDA-6310-3FE74ADD6708}"/>
              </a:ext>
            </a:extLst>
          </p:cNvPr>
          <p:cNvPicPr>
            <a:picLocks noChangeAspect="1"/>
          </p:cNvPicPr>
          <p:nvPr/>
        </p:nvPicPr>
        <p:blipFill>
          <a:blip r:embed="rId4"/>
          <a:stretch>
            <a:fillRect/>
          </a:stretch>
        </p:blipFill>
        <p:spPr>
          <a:xfrm>
            <a:off x="7108400" y="1181277"/>
            <a:ext cx="4838788" cy="5147647"/>
          </a:xfrm>
          <a:prstGeom prst="rect">
            <a:avLst/>
          </a:prstGeom>
        </p:spPr>
      </p:pic>
      <p:sp>
        <p:nvSpPr>
          <p:cNvPr id="146" name="TextBox 145">
            <a:extLst>
              <a:ext uri="{FF2B5EF4-FFF2-40B4-BE49-F238E27FC236}">
                <a16:creationId xmlns:a16="http://schemas.microsoft.com/office/drawing/2014/main" id="{CFA36FA7-3136-BD28-7044-DF9F3E880CF9}"/>
              </a:ext>
            </a:extLst>
          </p:cNvPr>
          <p:cNvSpPr txBox="1"/>
          <p:nvPr/>
        </p:nvSpPr>
        <p:spPr>
          <a:xfrm>
            <a:off x="70205" y="6344686"/>
            <a:ext cx="3704067" cy="307777"/>
          </a:xfrm>
          <a:prstGeom prst="rect">
            <a:avLst/>
          </a:prstGeom>
          <a:noFill/>
        </p:spPr>
        <p:txBody>
          <a:bodyPr wrap="square" rtlCol="0">
            <a:spAutoFit/>
          </a:bodyPr>
          <a:lstStyle/>
          <a:p>
            <a:r>
              <a:rPr lang="en-GB" sz="1400" dirty="0"/>
              <a:t>15 minute Presentation- By Kaycee Blake  </a:t>
            </a:r>
          </a:p>
        </p:txBody>
      </p:sp>
    </p:spTree>
    <p:extLst>
      <p:ext uri="{BB962C8B-B14F-4D97-AF65-F5344CB8AC3E}">
        <p14:creationId xmlns:p14="http://schemas.microsoft.com/office/powerpoint/2010/main" val="1418446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FD16B74F-7215-D0A4-174F-3864D38E93E4}"/>
              </a:ext>
            </a:extLst>
          </p:cNvPr>
          <p:cNvSpPr/>
          <p:nvPr/>
        </p:nvSpPr>
        <p:spPr>
          <a:xfrm>
            <a:off x="190109" y="510800"/>
            <a:ext cx="5647008" cy="30421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u="sng" dirty="0">
                <a:latin typeface="Arial" panose="020B0604020202020204" pitchFamily="34" charset="0"/>
                <a:cs typeface="Arial" panose="020B0604020202020204" pitchFamily="34" charset="0"/>
              </a:rPr>
              <a:t>General: </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Age: 45 years</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Gender: Female</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Height: 174cm</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Weight: 103.8kg</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Work: 50+ hours a week</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Par-Q and informed consent: Completed </a:t>
            </a:r>
          </a:p>
        </p:txBody>
      </p:sp>
      <p:sp>
        <p:nvSpPr>
          <p:cNvPr id="10" name="Rectangle: Rounded Corners 9">
            <a:extLst>
              <a:ext uri="{FF2B5EF4-FFF2-40B4-BE49-F238E27FC236}">
                <a16:creationId xmlns:a16="http://schemas.microsoft.com/office/drawing/2014/main" id="{073B8D6B-92FC-910C-5270-25350B9CAC97}"/>
              </a:ext>
            </a:extLst>
          </p:cNvPr>
          <p:cNvSpPr/>
          <p:nvPr/>
        </p:nvSpPr>
        <p:spPr>
          <a:xfrm>
            <a:off x="5979012" y="510801"/>
            <a:ext cx="6022879" cy="30421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u="sng" dirty="0">
                <a:solidFill>
                  <a:schemeClr val="bg1">
                    <a:lumMod val="95000"/>
                  </a:schemeClr>
                </a:solidFill>
                <a:latin typeface="Arial" panose="020B0604020202020204" pitchFamily="34" charset="0"/>
                <a:cs typeface="Arial" panose="020B0604020202020204" pitchFamily="34" charset="0"/>
              </a:rPr>
              <a:t>Training Background:</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Kickboxing &amp; Karate experience</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Began running throughout lockdown</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Attended dance classes </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Walks the dog </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10 minutes on the cross-trainer most mornings.</a:t>
            </a:r>
          </a:p>
        </p:txBody>
      </p:sp>
      <p:sp>
        <p:nvSpPr>
          <p:cNvPr id="5" name="Rectangle 4">
            <a:extLst>
              <a:ext uri="{FF2B5EF4-FFF2-40B4-BE49-F238E27FC236}">
                <a16:creationId xmlns:a16="http://schemas.microsoft.com/office/drawing/2014/main" id="{7771BD75-3ED3-DCA7-1A2D-B3DB9FFC83B4}"/>
              </a:ext>
            </a:extLst>
          </p:cNvPr>
          <p:cNvSpPr/>
          <p:nvPr/>
        </p:nvSpPr>
        <p:spPr>
          <a:xfrm>
            <a:off x="3963046" y="49135"/>
            <a:ext cx="3748142"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The Client </a:t>
            </a:r>
          </a:p>
        </p:txBody>
      </p:sp>
      <p:sp>
        <p:nvSpPr>
          <p:cNvPr id="12" name="Rectangle: Rounded Corners 11">
            <a:extLst>
              <a:ext uri="{FF2B5EF4-FFF2-40B4-BE49-F238E27FC236}">
                <a16:creationId xmlns:a16="http://schemas.microsoft.com/office/drawing/2014/main" id="{197A2A3A-0496-3167-1565-5ED9739582F5}"/>
              </a:ext>
            </a:extLst>
          </p:cNvPr>
          <p:cNvSpPr/>
          <p:nvPr/>
        </p:nvSpPr>
        <p:spPr>
          <a:xfrm>
            <a:off x="2802622" y="3729519"/>
            <a:ext cx="6022879" cy="29486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u="sng" dirty="0">
                <a:solidFill>
                  <a:schemeClr val="bg1">
                    <a:lumMod val="95000"/>
                  </a:schemeClr>
                </a:solidFill>
                <a:latin typeface="Arial" panose="020B0604020202020204" pitchFamily="34" charset="0"/>
                <a:cs typeface="Arial" panose="020B0604020202020204" pitchFamily="34" charset="0"/>
              </a:rPr>
              <a:t>Goals and Training levels:</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Activity level: Low</a:t>
            </a:r>
          </a:p>
          <a:p>
            <a:pPr marL="285750" indent="-285750">
              <a:buFont typeface="Wingdings" panose="05000000000000000000" pitchFamily="2" charset="2"/>
              <a:buChar char="Ø"/>
            </a:pPr>
            <a:r>
              <a:rPr lang="en-GB" sz="2400" dirty="0">
                <a:solidFill>
                  <a:schemeClr val="bg1">
                    <a:lumMod val="95000"/>
                  </a:schemeClr>
                </a:solidFill>
                <a:latin typeface="Arial" panose="020B0604020202020204" pitchFamily="34" charset="0"/>
                <a:cs typeface="Arial" panose="020B0604020202020204" pitchFamily="34" charset="0"/>
              </a:rPr>
              <a:t>Goals: </a:t>
            </a:r>
          </a:p>
          <a:p>
            <a:r>
              <a:rPr lang="en-GB" sz="2400" dirty="0">
                <a:solidFill>
                  <a:schemeClr val="bg1">
                    <a:lumMod val="95000"/>
                  </a:schemeClr>
                </a:solidFill>
                <a:latin typeface="Arial" panose="020B0604020202020204" pitchFamily="34" charset="0"/>
                <a:cs typeface="Arial" panose="020B0604020202020204" pitchFamily="34" charset="0"/>
              </a:rPr>
              <a:t>1) To engage in physical activity again</a:t>
            </a:r>
          </a:p>
          <a:p>
            <a:r>
              <a:rPr lang="en-GB" sz="2400" dirty="0">
                <a:solidFill>
                  <a:schemeClr val="bg1">
                    <a:lumMod val="95000"/>
                  </a:schemeClr>
                </a:solidFill>
                <a:latin typeface="Arial" panose="020B0604020202020204" pitchFamily="34" charset="0"/>
                <a:cs typeface="Arial" panose="020B0604020202020204" pitchFamily="34" charset="0"/>
              </a:rPr>
              <a:t>2) To exercise on a regular basis</a:t>
            </a:r>
          </a:p>
          <a:p>
            <a:r>
              <a:rPr lang="en-GB" sz="2400" dirty="0">
                <a:solidFill>
                  <a:schemeClr val="bg1">
                    <a:lumMod val="95000"/>
                  </a:schemeClr>
                </a:solidFill>
                <a:latin typeface="Arial" panose="020B0604020202020204" pitchFamily="34" charset="0"/>
                <a:cs typeface="Arial" panose="020B0604020202020204" pitchFamily="34" charset="0"/>
              </a:rPr>
              <a:t>3) To increase Quad size </a:t>
            </a:r>
          </a:p>
        </p:txBody>
      </p:sp>
    </p:spTree>
    <p:extLst>
      <p:ext uri="{BB962C8B-B14F-4D97-AF65-F5344CB8AC3E}">
        <p14:creationId xmlns:p14="http://schemas.microsoft.com/office/powerpoint/2010/main" val="11137466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01254DF-9A3D-C77E-15E3-3FE17D6DF126}"/>
              </a:ext>
            </a:extLst>
          </p:cNvPr>
          <p:cNvSpPr/>
          <p:nvPr/>
        </p:nvSpPr>
        <p:spPr>
          <a:xfrm>
            <a:off x="4529506" y="7097"/>
            <a:ext cx="2779031"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Testing </a:t>
            </a:r>
            <a:endParaRPr lang="en-US" sz="5400" b="1" cap="none" spc="0" dirty="0">
              <a:ln w="22225">
                <a:solidFill>
                  <a:schemeClr val="accent2"/>
                </a:solidFill>
                <a:prstDash val="solid"/>
              </a:ln>
              <a:solidFill>
                <a:schemeClr val="accent2">
                  <a:lumMod val="40000"/>
                  <a:lumOff val="60000"/>
                </a:schemeClr>
              </a:solidFill>
              <a:effectLst/>
            </a:endParaRPr>
          </a:p>
        </p:txBody>
      </p:sp>
      <p:graphicFrame>
        <p:nvGraphicFramePr>
          <p:cNvPr id="6" name="Table 9">
            <a:extLst>
              <a:ext uri="{FF2B5EF4-FFF2-40B4-BE49-F238E27FC236}">
                <a16:creationId xmlns:a16="http://schemas.microsoft.com/office/drawing/2014/main" id="{9C4E9697-D64F-ACE5-850F-A8BA4C241319}"/>
              </a:ext>
            </a:extLst>
          </p:cNvPr>
          <p:cNvGraphicFramePr>
            <a:graphicFrameLocks noGrp="1"/>
          </p:cNvGraphicFramePr>
          <p:nvPr>
            <p:extLst>
              <p:ext uri="{D42A27DB-BD31-4B8C-83A1-F6EECF244321}">
                <p14:modId xmlns:p14="http://schemas.microsoft.com/office/powerpoint/2010/main" val="2385172639"/>
              </p:ext>
            </p:extLst>
          </p:nvPr>
        </p:nvGraphicFramePr>
        <p:xfrm>
          <a:off x="1627130" y="2636467"/>
          <a:ext cx="8421222" cy="1911365"/>
        </p:xfrm>
        <a:graphic>
          <a:graphicData uri="http://schemas.openxmlformats.org/drawingml/2006/table">
            <a:tbl>
              <a:tblPr firstRow="1" bandRow="1">
                <a:tableStyleId>{5C22544A-7EE6-4342-B048-85BDC9FD1C3A}</a:tableStyleId>
              </a:tblPr>
              <a:tblGrid>
                <a:gridCol w="2807074">
                  <a:extLst>
                    <a:ext uri="{9D8B030D-6E8A-4147-A177-3AD203B41FA5}">
                      <a16:colId xmlns:a16="http://schemas.microsoft.com/office/drawing/2014/main" val="2630726840"/>
                    </a:ext>
                  </a:extLst>
                </a:gridCol>
                <a:gridCol w="2807074">
                  <a:extLst>
                    <a:ext uri="{9D8B030D-6E8A-4147-A177-3AD203B41FA5}">
                      <a16:colId xmlns:a16="http://schemas.microsoft.com/office/drawing/2014/main" val="693126614"/>
                    </a:ext>
                  </a:extLst>
                </a:gridCol>
                <a:gridCol w="2807074">
                  <a:extLst>
                    <a:ext uri="{9D8B030D-6E8A-4147-A177-3AD203B41FA5}">
                      <a16:colId xmlns:a16="http://schemas.microsoft.com/office/drawing/2014/main" val="794689952"/>
                    </a:ext>
                  </a:extLst>
                </a:gridCol>
              </a:tblGrid>
              <a:tr h="899784">
                <a:tc>
                  <a:txBody>
                    <a:bodyPr/>
                    <a:lstStyle/>
                    <a:p>
                      <a:r>
                        <a:rPr lang="en-GB" dirty="0"/>
                        <a:t>Test:</a:t>
                      </a:r>
                    </a:p>
                  </a:txBody>
                  <a:tcPr/>
                </a:tc>
                <a:tc>
                  <a:txBody>
                    <a:bodyPr/>
                    <a:lstStyle/>
                    <a:p>
                      <a:r>
                        <a:rPr lang="en-GB" dirty="0"/>
                        <a:t>Reps:</a:t>
                      </a:r>
                    </a:p>
                  </a:txBody>
                  <a:tcPr/>
                </a:tc>
                <a:tc>
                  <a:txBody>
                    <a:bodyPr/>
                    <a:lstStyle/>
                    <a:p>
                      <a:r>
                        <a:rPr lang="en-GB" dirty="0"/>
                        <a:t>Cuff Pressure:</a:t>
                      </a:r>
                    </a:p>
                  </a:txBody>
                  <a:tcPr/>
                </a:tc>
                <a:extLst>
                  <a:ext uri="{0D108BD9-81ED-4DB2-BD59-A6C34878D82A}">
                    <a16:rowId xmlns:a16="http://schemas.microsoft.com/office/drawing/2014/main" val="3073099934"/>
                  </a:ext>
                </a:extLst>
              </a:tr>
              <a:tr h="1011581">
                <a:tc>
                  <a:txBody>
                    <a:bodyPr/>
                    <a:lstStyle/>
                    <a:p>
                      <a:r>
                        <a:rPr lang="en-GB" dirty="0"/>
                        <a:t>BW Squats</a:t>
                      </a:r>
                    </a:p>
                    <a:p>
                      <a:r>
                        <a:rPr lang="en-GB" dirty="0"/>
                        <a:t>(To Failure) </a:t>
                      </a:r>
                    </a:p>
                  </a:txBody>
                  <a:tcPr/>
                </a:tc>
                <a:tc>
                  <a:txBody>
                    <a:bodyPr/>
                    <a:lstStyle/>
                    <a:p>
                      <a:r>
                        <a:rPr lang="en-GB" dirty="0"/>
                        <a:t>35 </a:t>
                      </a:r>
                    </a:p>
                  </a:txBody>
                  <a:tcPr/>
                </a:tc>
                <a:tc>
                  <a:txBody>
                    <a:bodyPr/>
                    <a:lstStyle/>
                    <a:p>
                      <a:r>
                        <a:rPr lang="en-GB" dirty="0"/>
                        <a:t>170mmHg</a:t>
                      </a:r>
                    </a:p>
                  </a:txBody>
                  <a:tcPr/>
                </a:tc>
                <a:extLst>
                  <a:ext uri="{0D108BD9-81ED-4DB2-BD59-A6C34878D82A}">
                    <a16:rowId xmlns:a16="http://schemas.microsoft.com/office/drawing/2014/main" val="2952512131"/>
                  </a:ext>
                </a:extLst>
              </a:tr>
            </a:tbl>
          </a:graphicData>
        </a:graphic>
      </p:graphicFrame>
      <p:graphicFrame>
        <p:nvGraphicFramePr>
          <p:cNvPr id="10" name="Table 10">
            <a:extLst>
              <a:ext uri="{FF2B5EF4-FFF2-40B4-BE49-F238E27FC236}">
                <a16:creationId xmlns:a16="http://schemas.microsoft.com/office/drawing/2014/main" id="{C8670337-D16D-55A2-73BC-C1C9FE924223}"/>
              </a:ext>
            </a:extLst>
          </p:cNvPr>
          <p:cNvGraphicFramePr>
            <a:graphicFrameLocks noGrp="1"/>
          </p:cNvGraphicFramePr>
          <p:nvPr>
            <p:extLst>
              <p:ext uri="{D42A27DB-BD31-4B8C-83A1-F6EECF244321}">
                <p14:modId xmlns:p14="http://schemas.microsoft.com/office/powerpoint/2010/main" val="1186696135"/>
              </p:ext>
            </p:extLst>
          </p:nvPr>
        </p:nvGraphicFramePr>
        <p:xfrm>
          <a:off x="1627130" y="878315"/>
          <a:ext cx="8421222" cy="1742436"/>
        </p:xfrm>
        <a:graphic>
          <a:graphicData uri="http://schemas.openxmlformats.org/drawingml/2006/table">
            <a:tbl>
              <a:tblPr firstRow="1" bandRow="1">
                <a:tableStyleId>{5C22544A-7EE6-4342-B048-85BDC9FD1C3A}</a:tableStyleId>
              </a:tblPr>
              <a:tblGrid>
                <a:gridCol w="4210611">
                  <a:extLst>
                    <a:ext uri="{9D8B030D-6E8A-4147-A177-3AD203B41FA5}">
                      <a16:colId xmlns:a16="http://schemas.microsoft.com/office/drawing/2014/main" val="1365929394"/>
                    </a:ext>
                  </a:extLst>
                </a:gridCol>
                <a:gridCol w="4210611">
                  <a:extLst>
                    <a:ext uri="{9D8B030D-6E8A-4147-A177-3AD203B41FA5}">
                      <a16:colId xmlns:a16="http://schemas.microsoft.com/office/drawing/2014/main" val="2078254129"/>
                    </a:ext>
                  </a:extLst>
                </a:gridCol>
              </a:tblGrid>
              <a:tr h="435609">
                <a:tc>
                  <a:txBody>
                    <a:bodyPr/>
                    <a:lstStyle/>
                    <a:p>
                      <a:r>
                        <a:rPr lang="en-GB" dirty="0"/>
                        <a:t>Measurement </a:t>
                      </a:r>
                    </a:p>
                  </a:txBody>
                  <a:tcPr/>
                </a:tc>
                <a:tc>
                  <a:txBody>
                    <a:bodyPr/>
                    <a:lstStyle/>
                    <a:p>
                      <a:r>
                        <a:rPr lang="en-GB" dirty="0"/>
                        <a:t>Results:</a:t>
                      </a:r>
                    </a:p>
                  </a:txBody>
                  <a:tcPr/>
                </a:tc>
                <a:extLst>
                  <a:ext uri="{0D108BD9-81ED-4DB2-BD59-A6C34878D82A}">
                    <a16:rowId xmlns:a16="http://schemas.microsoft.com/office/drawing/2014/main" val="86920254"/>
                  </a:ext>
                </a:extLst>
              </a:tr>
              <a:tr h="435609">
                <a:tc>
                  <a:txBody>
                    <a:bodyPr/>
                    <a:lstStyle/>
                    <a:p>
                      <a:r>
                        <a:rPr lang="en-GB" dirty="0"/>
                        <a:t>Left Quadricep </a:t>
                      </a:r>
                    </a:p>
                  </a:txBody>
                  <a:tcPr/>
                </a:tc>
                <a:tc>
                  <a:txBody>
                    <a:bodyPr/>
                    <a:lstStyle/>
                    <a:p>
                      <a:r>
                        <a:rPr lang="en-GB" dirty="0"/>
                        <a:t>25.5”</a:t>
                      </a:r>
                    </a:p>
                  </a:txBody>
                  <a:tcPr/>
                </a:tc>
                <a:extLst>
                  <a:ext uri="{0D108BD9-81ED-4DB2-BD59-A6C34878D82A}">
                    <a16:rowId xmlns:a16="http://schemas.microsoft.com/office/drawing/2014/main" val="2462334618"/>
                  </a:ext>
                </a:extLst>
              </a:tr>
              <a:tr h="435609">
                <a:tc>
                  <a:txBody>
                    <a:bodyPr/>
                    <a:lstStyle/>
                    <a:p>
                      <a:r>
                        <a:rPr lang="en-GB" dirty="0"/>
                        <a:t>Right Quadricep </a:t>
                      </a:r>
                    </a:p>
                  </a:txBody>
                  <a:tcPr/>
                </a:tc>
                <a:tc>
                  <a:txBody>
                    <a:bodyPr/>
                    <a:lstStyle/>
                    <a:p>
                      <a:r>
                        <a:rPr lang="en-GB" dirty="0"/>
                        <a:t>25.7”</a:t>
                      </a:r>
                    </a:p>
                  </a:txBody>
                  <a:tcPr/>
                </a:tc>
                <a:extLst>
                  <a:ext uri="{0D108BD9-81ED-4DB2-BD59-A6C34878D82A}">
                    <a16:rowId xmlns:a16="http://schemas.microsoft.com/office/drawing/2014/main" val="4115121611"/>
                  </a:ext>
                </a:extLst>
              </a:tr>
              <a:tr h="435609">
                <a:tc>
                  <a:txBody>
                    <a:bodyPr/>
                    <a:lstStyle/>
                    <a:p>
                      <a:r>
                        <a:rPr lang="en-GB" dirty="0"/>
                        <a:t>Hips</a:t>
                      </a:r>
                    </a:p>
                  </a:txBody>
                  <a:tcPr/>
                </a:tc>
                <a:tc>
                  <a:txBody>
                    <a:bodyPr/>
                    <a:lstStyle/>
                    <a:p>
                      <a:r>
                        <a:rPr lang="en-GB" dirty="0"/>
                        <a:t>47.2”</a:t>
                      </a:r>
                    </a:p>
                  </a:txBody>
                  <a:tcPr/>
                </a:tc>
                <a:extLst>
                  <a:ext uri="{0D108BD9-81ED-4DB2-BD59-A6C34878D82A}">
                    <a16:rowId xmlns:a16="http://schemas.microsoft.com/office/drawing/2014/main" val="479953389"/>
                  </a:ext>
                </a:extLst>
              </a:tr>
            </a:tbl>
          </a:graphicData>
        </a:graphic>
      </p:graphicFrame>
      <p:pic>
        <p:nvPicPr>
          <p:cNvPr id="2050" name="Picture 2" descr="Wide BFR Bands For Legs - Occlusion Training | Iron Bull Strength">
            <a:extLst>
              <a:ext uri="{FF2B5EF4-FFF2-40B4-BE49-F238E27FC236}">
                <a16:creationId xmlns:a16="http://schemas.microsoft.com/office/drawing/2014/main" id="{B620DB74-C5DD-6D35-3C6A-3546CFBA66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743" y="4237250"/>
            <a:ext cx="2453707" cy="245370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lternative Methods for Improving Endurance: Blood-Flow Restriction Training  - Pure Physio">
            <a:extLst>
              <a:ext uri="{FF2B5EF4-FFF2-40B4-BE49-F238E27FC236}">
                <a16:creationId xmlns:a16="http://schemas.microsoft.com/office/drawing/2014/main" id="{744355DB-59A7-849C-2DF6-DC19F614B7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88247" y="4089766"/>
            <a:ext cx="4907414" cy="24537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6781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CD2825A-BB5D-85F1-5BBC-787BC39FBA26}"/>
              </a:ext>
            </a:extLst>
          </p:cNvPr>
          <p:cNvSpPr/>
          <p:nvPr/>
        </p:nvSpPr>
        <p:spPr>
          <a:xfrm>
            <a:off x="220867" y="-103775"/>
            <a:ext cx="10649070"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What is blood flow restriction? </a:t>
            </a:r>
          </a:p>
        </p:txBody>
      </p:sp>
      <p:sp>
        <p:nvSpPr>
          <p:cNvPr id="3" name="TextBox 2">
            <a:extLst>
              <a:ext uri="{FF2B5EF4-FFF2-40B4-BE49-F238E27FC236}">
                <a16:creationId xmlns:a16="http://schemas.microsoft.com/office/drawing/2014/main" id="{95B1E714-FA5D-8491-A0B4-63699B103B14}"/>
              </a:ext>
            </a:extLst>
          </p:cNvPr>
          <p:cNvSpPr txBox="1"/>
          <p:nvPr/>
        </p:nvSpPr>
        <p:spPr>
          <a:xfrm>
            <a:off x="1150374" y="3429000"/>
            <a:ext cx="4129549" cy="1477328"/>
          </a:xfrm>
          <a:prstGeom prst="rect">
            <a:avLst/>
          </a:prstGeom>
          <a:noFill/>
        </p:spPr>
        <p:txBody>
          <a:bodyPr wrap="square" rtlCol="0">
            <a:spAutoFit/>
          </a:bodyPr>
          <a:lstStyle/>
          <a:p>
            <a:pPr marL="285750" indent="-285750">
              <a:buFont typeface="Wingdings" panose="05000000000000000000" pitchFamily="2" charset="2"/>
              <a:buChar char="Ø"/>
            </a:pPr>
            <a:endParaRPr lang="en-GB" dirty="0"/>
          </a:p>
          <a:p>
            <a:endParaRPr lang="en-GB" dirty="0"/>
          </a:p>
          <a:p>
            <a:endParaRPr lang="en-GB" dirty="0"/>
          </a:p>
          <a:p>
            <a:endParaRPr lang="en-GB" dirty="0"/>
          </a:p>
          <a:p>
            <a:endParaRPr lang="en-GB" dirty="0"/>
          </a:p>
        </p:txBody>
      </p:sp>
      <p:sp>
        <p:nvSpPr>
          <p:cNvPr id="6" name="Rectangle: Rounded Corners 5">
            <a:extLst>
              <a:ext uri="{FF2B5EF4-FFF2-40B4-BE49-F238E27FC236}">
                <a16:creationId xmlns:a16="http://schemas.microsoft.com/office/drawing/2014/main" id="{7135645D-2C3A-4180-7B8B-921732549917}"/>
              </a:ext>
            </a:extLst>
          </p:cNvPr>
          <p:cNvSpPr/>
          <p:nvPr/>
        </p:nvSpPr>
        <p:spPr>
          <a:xfrm>
            <a:off x="-1" y="659449"/>
            <a:ext cx="11971133" cy="548639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Ø"/>
            </a:pPr>
            <a:endParaRPr lang="en-GB" sz="1800" dirty="0">
              <a:solidFill>
                <a:schemeClr val="bg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1800" dirty="0">
              <a:solidFill>
                <a:schemeClr val="bg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solidFill>
                <a:schemeClr val="bg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800" dirty="0">
                <a:solidFill>
                  <a:schemeClr val="bg2"/>
                </a:solidFill>
                <a:latin typeface="Arial" panose="020B0604020202020204" pitchFamily="34" charset="0"/>
                <a:cs typeface="Arial" panose="020B0604020202020204" pitchFamily="34" charset="0"/>
              </a:rPr>
              <a:t>A training technique that </a:t>
            </a:r>
            <a:r>
              <a:rPr lang="en-GB" dirty="0">
                <a:solidFill>
                  <a:schemeClr val="bg2"/>
                </a:solidFill>
                <a:latin typeface="Arial" panose="020B0604020202020204" pitchFamily="34" charset="0"/>
                <a:cs typeface="Arial" panose="020B0604020202020204" pitchFamily="34" charset="0"/>
              </a:rPr>
              <a:t>can partially or fully occlude </a:t>
            </a:r>
            <a:r>
              <a:rPr lang="en-GB" sz="1800" dirty="0">
                <a:solidFill>
                  <a:schemeClr val="bg2"/>
                </a:solidFill>
                <a:latin typeface="Arial" panose="020B0604020202020204" pitchFamily="34" charset="0"/>
                <a:cs typeface="Arial" panose="020B0604020202020204" pitchFamily="34" charset="0"/>
              </a:rPr>
              <a:t>venous outflow in working muscles during exercising, in order to stimulate adaptations that can encourage muscle mass and strength. </a:t>
            </a:r>
          </a:p>
          <a:p>
            <a:endParaRPr lang="en-GB" sz="1800" dirty="0">
              <a:solidFill>
                <a:schemeClr val="bg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800" dirty="0">
                <a:solidFill>
                  <a:schemeClr val="bg2"/>
                </a:solidFill>
                <a:latin typeface="Arial" panose="020B0604020202020204" pitchFamily="34" charset="0"/>
                <a:cs typeface="Arial" panose="020B0604020202020204" pitchFamily="34" charset="0"/>
              </a:rPr>
              <a:t>It has been demonstrated that BFR, administered in combination with resistance exercise (RE), can efficiently increases skeletal muscle strength and/or hypertrophy in healthy, younger people. (20-50% of 1rep max)</a:t>
            </a:r>
          </a:p>
          <a:p>
            <a:endParaRPr lang="en-GB" sz="1800" dirty="0">
              <a:solidFill>
                <a:schemeClr val="bg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800" dirty="0">
                <a:solidFill>
                  <a:schemeClr val="bg2"/>
                </a:solidFill>
                <a:latin typeface="Arial" panose="020B0604020202020204" pitchFamily="34" charset="0"/>
                <a:cs typeface="Arial" panose="020B0604020202020204" pitchFamily="34" charset="0"/>
              </a:rPr>
              <a:t>BFR has been shown to cause these adaptations at low levels when used in conjunction with resistance training. </a:t>
            </a:r>
          </a:p>
          <a:p>
            <a:endParaRPr lang="en-GB" sz="1800" dirty="0">
              <a:solidFill>
                <a:schemeClr val="bg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800" dirty="0">
                <a:solidFill>
                  <a:schemeClr val="bg2"/>
                </a:solidFill>
                <a:latin typeface="Arial" panose="020B0604020202020204" pitchFamily="34" charset="0"/>
                <a:cs typeface="Arial" panose="020B0604020202020204" pitchFamily="34" charset="0"/>
              </a:rPr>
              <a:t>There is a variety of physiological mechanisms thought to cause the increase of muscle size and strength.</a:t>
            </a:r>
          </a:p>
          <a:p>
            <a:pPr marL="285750" indent="-285750">
              <a:buFont typeface="Wingdings" panose="05000000000000000000" pitchFamily="2" charset="2"/>
              <a:buChar char="Ø"/>
            </a:pPr>
            <a:endParaRPr lang="en-GB" sz="1800" dirty="0">
              <a:solidFill>
                <a:schemeClr val="bg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t>BFR and low resistance exercise was shown to significantly increase lactate levels, compared to a controlled group and were shown to have produced similar findings to that of high intensity training.</a:t>
            </a:r>
          </a:p>
          <a:p>
            <a:endParaRPr lang="en-GB" dirty="0"/>
          </a:p>
          <a:p>
            <a:pPr marL="285750" indent="-285750">
              <a:buFont typeface="Wingdings" panose="05000000000000000000" pitchFamily="2" charset="2"/>
              <a:buChar char="Ø"/>
            </a:pPr>
            <a:r>
              <a:rPr lang="en-GB" dirty="0"/>
              <a:t>Research has suggested that muscular hypertrophy can be accomplished within 3 weeks of BFR training.</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sz="1800" dirty="0">
              <a:solidFill>
                <a:schemeClr val="bg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1050" dirty="0">
              <a:solidFill>
                <a:schemeClr val="bg2"/>
              </a:solidFill>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405A4505-FFB3-6D27-D54F-279865D04C8C}"/>
              </a:ext>
            </a:extLst>
          </p:cNvPr>
          <p:cNvSpPr/>
          <p:nvPr/>
        </p:nvSpPr>
        <p:spPr>
          <a:xfrm>
            <a:off x="1913724" y="6234666"/>
            <a:ext cx="7728155" cy="5309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bg2"/>
                </a:solidFill>
                <a:latin typeface="Arial" panose="020B0604020202020204" pitchFamily="34" charset="0"/>
                <a:cs typeface="Arial" panose="020B0604020202020204" pitchFamily="34" charset="0"/>
              </a:rPr>
              <a:t>(Scott </a:t>
            </a:r>
            <a:r>
              <a:rPr lang="en-GB" sz="1050" i="1" dirty="0">
                <a:solidFill>
                  <a:schemeClr val="bg2"/>
                </a:solidFill>
                <a:latin typeface="Arial" panose="020B0604020202020204" pitchFamily="34" charset="0"/>
                <a:cs typeface="Arial" panose="020B0604020202020204" pitchFamily="34" charset="0"/>
              </a:rPr>
              <a:t>et al., </a:t>
            </a:r>
            <a:r>
              <a:rPr lang="en-GB" sz="1050" dirty="0">
                <a:solidFill>
                  <a:schemeClr val="bg2"/>
                </a:solidFill>
                <a:latin typeface="Arial" panose="020B0604020202020204" pitchFamily="34" charset="0"/>
                <a:cs typeface="Arial" panose="020B0604020202020204" pitchFamily="34" charset="0"/>
              </a:rPr>
              <a:t>2015, Wortman </a:t>
            </a:r>
            <a:r>
              <a:rPr lang="en-GB" sz="1050" i="1" dirty="0">
                <a:solidFill>
                  <a:schemeClr val="bg2"/>
                </a:solidFill>
                <a:latin typeface="Arial" panose="020B0604020202020204" pitchFamily="34" charset="0"/>
                <a:cs typeface="Arial" panose="020B0604020202020204" pitchFamily="34" charset="0"/>
              </a:rPr>
              <a:t>et al., </a:t>
            </a:r>
            <a:r>
              <a:rPr lang="en-GB" sz="1050" dirty="0">
                <a:solidFill>
                  <a:schemeClr val="bg2"/>
                </a:solidFill>
                <a:latin typeface="Arial" panose="020B0604020202020204" pitchFamily="34" charset="0"/>
                <a:cs typeface="Arial" panose="020B0604020202020204" pitchFamily="34" charset="0"/>
              </a:rPr>
              <a:t>2021; Lorenz et al., 2021; </a:t>
            </a:r>
            <a:r>
              <a:rPr lang="en-GB" sz="1050" dirty="0" err="1">
                <a:solidFill>
                  <a:schemeClr val="bg2"/>
                </a:solidFill>
                <a:latin typeface="Arial" panose="020B0604020202020204" pitchFamily="34" charset="0"/>
                <a:cs typeface="Arial" panose="020B0604020202020204" pitchFamily="34" charset="0"/>
              </a:rPr>
              <a:t>Lida</a:t>
            </a:r>
            <a:r>
              <a:rPr lang="en-GB" sz="1050" dirty="0">
                <a:solidFill>
                  <a:schemeClr val="bg2"/>
                </a:solidFill>
                <a:latin typeface="Arial" panose="020B0604020202020204" pitchFamily="34" charset="0"/>
                <a:cs typeface="Arial" panose="020B0604020202020204" pitchFamily="34" charset="0"/>
              </a:rPr>
              <a:t> </a:t>
            </a:r>
            <a:r>
              <a:rPr lang="en-GB" sz="1050" i="1" dirty="0">
                <a:solidFill>
                  <a:schemeClr val="bg2"/>
                </a:solidFill>
                <a:latin typeface="Arial" panose="020B0604020202020204" pitchFamily="34" charset="0"/>
                <a:cs typeface="Arial" panose="020B0604020202020204" pitchFamily="34" charset="0"/>
              </a:rPr>
              <a:t>et al., </a:t>
            </a:r>
            <a:r>
              <a:rPr lang="en-GB" sz="1050" dirty="0">
                <a:solidFill>
                  <a:schemeClr val="bg2"/>
                </a:solidFill>
                <a:latin typeface="Arial" panose="020B0604020202020204" pitchFamily="34" charset="0"/>
                <a:cs typeface="Arial" panose="020B0604020202020204" pitchFamily="34" charset="0"/>
              </a:rPr>
              <a:t>2011; </a:t>
            </a:r>
            <a:r>
              <a:rPr lang="en-GB" sz="1050" dirty="0" err="1">
                <a:solidFill>
                  <a:schemeClr val="bg2"/>
                </a:solidFill>
                <a:latin typeface="Arial" panose="020B0604020202020204" pitchFamily="34" charset="0"/>
                <a:cs typeface="Arial" panose="020B0604020202020204" pitchFamily="34" charset="0"/>
              </a:rPr>
              <a:t>Hody</a:t>
            </a:r>
            <a:r>
              <a:rPr lang="en-GB" sz="1050" dirty="0">
                <a:solidFill>
                  <a:schemeClr val="bg2"/>
                </a:solidFill>
                <a:latin typeface="Arial" panose="020B0604020202020204" pitchFamily="34" charset="0"/>
                <a:cs typeface="Arial" panose="020B0604020202020204" pitchFamily="34" charset="0"/>
              </a:rPr>
              <a:t> </a:t>
            </a:r>
            <a:r>
              <a:rPr lang="en-GB" sz="1050" i="1" dirty="0">
                <a:solidFill>
                  <a:schemeClr val="bg2"/>
                </a:solidFill>
                <a:latin typeface="Arial" panose="020B0604020202020204" pitchFamily="34" charset="0"/>
                <a:cs typeface="Arial" panose="020B0604020202020204" pitchFamily="34" charset="0"/>
              </a:rPr>
              <a:t>et al. </a:t>
            </a:r>
            <a:r>
              <a:rPr lang="en-GB" sz="1050" dirty="0">
                <a:solidFill>
                  <a:schemeClr val="bg2"/>
                </a:solidFill>
                <a:latin typeface="Arial" panose="020B0604020202020204" pitchFamily="34" charset="0"/>
                <a:cs typeface="Arial" panose="020B0604020202020204" pitchFamily="34" charset="0"/>
              </a:rPr>
              <a:t>2013; </a:t>
            </a:r>
            <a:r>
              <a:rPr lang="en-GB" sz="1050" dirty="0" err="1">
                <a:solidFill>
                  <a:schemeClr val="bg2"/>
                </a:solidFill>
                <a:latin typeface="Arial" panose="020B0604020202020204" pitchFamily="34" charset="0"/>
                <a:cs typeface="Arial" panose="020B0604020202020204" pitchFamily="34" charset="0"/>
              </a:rPr>
              <a:t>Loenneke</a:t>
            </a:r>
            <a:r>
              <a:rPr lang="en-GB" sz="1050" dirty="0">
                <a:solidFill>
                  <a:schemeClr val="bg2"/>
                </a:solidFill>
                <a:latin typeface="Arial" panose="020B0604020202020204" pitchFamily="34" charset="0"/>
                <a:cs typeface="Arial" panose="020B0604020202020204" pitchFamily="34" charset="0"/>
              </a:rPr>
              <a:t> and Pujol, 2009)</a:t>
            </a:r>
            <a:endParaRPr lang="en-GB" sz="1050" dirty="0"/>
          </a:p>
        </p:txBody>
      </p:sp>
    </p:spTree>
    <p:extLst>
      <p:ext uri="{BB962C8B-B14F-4D97-AF65-F5344CB8AC3E}">
        <p14:creationId xmlns:p14="http://schemas.microsoft.com/office/powerpoint/2010/main" val="2473761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BF169825-52BB-1933-3FDF-CCF8CA5DBA75}"/>
              </a:ext>
            </a:extLst>
          </p:cNvPr>
          <p:cNvSpPr/>
          <p:nvPr/>
        </p:nvSpPr>
        <p:spPr>
          <a:xfrm>
            <a:off x="555688" y="1032387"/>
            <a:ext cx="4515379" cy="5486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Low load resistance training with BFR, can cause the same muscle adaptations as high intensity training</a:t>
            </a:r>
          </a:p>
          <a:p>
            <a:endParaRPr lang="en-GB" dirty="0"/>
          </a:p>
          <a:p>
            <a:pPr marL="285750" indent="-285750">
              <a:buFont typeface="Wingdings" panose="05000000000000000000" pitchFamily="2" charset="2"/>
              <a:buChar char="Ø"/>
            </a:pPr>
            <a:r>
              <a:rPr lang="en-GB" dirty="0"/>
              <a:t>Valuable for clients who may not be able to perform high load resistance training (elderly, patients under-going rehab, recovering athletes)</a:t>
            </a:r>
          </a:p>
          <a:p>
            <a:endParaRPr lang="en-GB" dirty="0"/>
          </a:p>
          <a:p>
            <a:pPr marL="285750" indent="-285750">
              <a:buFont typeface="Wingdings" panose="05000000000000000000" pitchFamily="2" charset="2"/>
              <a:buChar char="Ø"/>
            </a:pPr>
            <a:r>
              <a:rPr lang="en-GB" dirty="0"/>
              <a:t>Encourages hypertrophy and strength</a:t>
            </a:r>
          </a:p>
          <a:p>
            <a:pPr algn="ctr"/>
            <a:endParaRPr lang="en-GB" dirty="0"/>
          </a:p>
        </p:txBody>
      </p:sp>
      <p:sp>
        <p:nvSpPr>
          <p:cNvPr id="10" name="Rectangle: Rounded Corners 9">
            <a:extLst>
              <a:ext uri="{FF2B5EF4-FFF2-40B4-BE49-F238E27FC236}">
                <a16:creationId xmlns:a16="http://schemas.microsoft.com/office/drawing/2014/main" id="{DFE659B0-605A-8446-3FA8-54710751784E}"/>
              </a:ext>
            </a:extLst>
          </p:cNvPr>
          <p:cNvSpPr/>
          <p:nvPr/>
        </p:nvSpPr>
        <p:spPr>
          <a:xfrm>
            <a:off x="6513815" y="1032387"/>
            <a:ext cx="4714624" cy="5486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Ø"/>
            </a:pPr>
            <a:endParaRPr lang="en-GB" dirty="0"/>
          </a:p>
          <a:p>
            <a:pPr algn="ctr"/>
            <a:endParaRPr lang="en-GB" dirty="0"/>
          </a:p>
          <a:p>
            <a:pPr marL="285750" indent="-285750">
              <a:buFont typeface="Wingdings" panose="05000000000000000000" pitchFamily="2" charset="2"/>
              <a:buChar char="Ø"/>
            </a:pPr>
            <a:r>
              <a:rPr lang="en-GB" dirty="0"/>
              <a:t>Delayed Onset Muscle Soreness</a:t>
            </a:r>
          </a:p>
          <a:p>
            <a:r>
              <a:rPr lang="en-GB" dirty="0"/>
              <a:t>(DOMS)</a:t>
            </a:r>
          </a:p>
          <a:p>
            <a:pPr marL="285750" indent="-285750">
              <a:buFont typeface="Wingdings" panose="05000000000000000000" pitchFamily="2" charset="2"/>
              <a:buChar char="Ø"/>
            </a:pPr>
            <a:r>
              <a:rPr lang="en-GB" dirty="0"/>
              <a:t>Hematologic disease (Any potential risk of the blood clotting)</a:t>
            </a:r>
          </a:p>
          <a:p>
            <a:pPr marL="285750" indent="-285750">
              <a:buFont typeface="Wingdings" panose="05000000000000000000" pitchFamily="2" charset="2"/>
              <a:buChar char="Ø"/>
            </a:pPr>
            <a:r>
              <a:rPr lang="en-GB" dirty="0"/>
              <a:t>Cardiovascular and Pulmonary health</a:t>
            </a:r>
          </a:p>
          <a:p>
            <a:endParaRPr lang="en-GB" dirty="0"/>
          </a:p>
          <a:p>
            <a:r>
              <a:rPr lang="en-GB" b="1" dirty="0"/>
              <a:t>Can be used if clients have:</a:t>
            </a:r>
          </a:p>
          <a:p>
            <a:pPr marL="285750" indent="-285750">
              <a:buFont typeface="Wingdings" panose="05000000000000000000" pitchFamily="2" charset="2"/>
              <a:buChar char="Ø"/>
            </a:pPr>
            <a:r>
              <a:rPr lang="en-GB" dirty="0"/>
              <a:t>Diabetes </a:t>
            </a:r>
          </a:p>
          <a:p>
            <a:pPr marL="285750" indent="-285750">
              <a:buFont typeface="Wingdings" panose="05000000000000000000" pitchFamily="2" charset="2"/>
              <a:buChar char="Ø"/>
            </a:pPr>
            <a:r>
              <a:rPr lang="en-GB" dirty="0"/>
              <a:t>Obesity </a:t>
            </a:r>
          </a:p>
          <a:p>
            <a:pPr marL="285750" indent="-285750">
              <a:buFont typeface="Wingdings" panose="05000000000000000000" pitchFamily="2" charset="2"/>
              <a:buChar char="Ø"/>
            </a:pPr>
            <a:r>
              <a:rPr lang="en-GB" dirty="0"/>
              <a:t>Hypertension </a:t>
            </a:r>
          </a:p>
          <a:p>
            <a:pPr marL="285750" indent="-285750">
              <a:buFont typeface="Wingdings" panose="05000000000000000000" pitchFamily="2" charset="2"/>
              <a:buChar char="Ø"/>
            </a:pPr>
            <a:r>
              <a:rPr lang="en-GB" dirty="0"/>
              <a:t>Renal disease (Kidneys)</a:t>
            </a:r>
          </a:p>
          <a:p>
            <a:pPr algn="ctr"/>
            <a:endParaRPr lang="en-GB" b="1" dirty="0"/>
          </a:p>
          <a:p>
            <a:pPr algn="ctr"/>
            <a:r>
              <a:rPr lang="en-GB" b="1" dirty="0"/>
              <a:t>(Need to be monitored closely and prescribed correctly) </a:t>
            </a:r>
          </a:p>
          <a:p>
            <a:pPr algn="ctr"/>
            <a:endParaRPr lang="en-GB" dirty="0"/>
          </a:p>
        </p:txBody>
      </p:sp>
      <p:sp>
        <p:nvSpPr>
          <p:cNvPr id="4" name="Rectangle 3">
            <a:extLst>
              <a:ext uri="{FF2B5EF4-FFF2-40B4-BE49-F238E27FC236}">
                <a16:creationId xmlns:a16="http://schemas.microsoft.com/office/drawing/2014/main" id="{AA1488F0-CB83-6192-3AE1-389314F5E80A}"/>
              </a:ext>
            </a:extLst>
          </p:cNvPr>
          <p:cNvSpPr/>
          <p:nvPr/>
        </p:nvSpPr>
        <p:spPr>
          <a:xfrm>
            <a:off x="2890097" y="0"/>
            <a:ext cx="5664564"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BFR (Continued)</a:t>
            </a:r>
          </a:p>
        </p:txBody>
      </p:sp>
      <p:sp>
        <p:nvSpPr>
          <p:cNvPr id="5" name="Rectangle 4">
            <a:extLst>
              <a:ext uri="{FF2B5EF4-FFF2-40B4-BE49-F238E27FC236}">
                <a16:creationId xmlns:a16="http://schemas.microsoft.com/office/drawing/2014/main" id="{A51A2524-25F7-B6B2-4708-3EE1E5DCA7BC}"/>
              </a:ext>
            </a:extLst>
          </p:cNvPr>
          <p:cNvSpPr/>
          <p:nvPr/>
        </p:nvSpPr>
        <p:spPr>
          <a:xfrm>
            <a:off x="1304566" y="1011821"/>
            <a:ext cx="3171061" cy="923330"/>
          </a:xfrm>
          <a:prstGeom prst="rect">
            <a:avLst/>
          </a:prstGeom>
          <a:noFill/>
        </p:spPr>
        <p:txBody>
          <a:bodyPr wrap="none" lIns="91440" tIns="45720" rIns="91440" bIns="45720">
            <a:spAutoFit/>
          </a:bodyPr>
          <a:lstStyle/>
          <a:p>
            <a:pPr algn="ctr"/>
            <a:r>
              <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Benefits </a:t>
            </a:r>
          </a:p>
        </p:txBody>
      </p:sp>
      <p:sp>
        <p:nvSpPr>
          <p:cNvPr id="6" name="Rectangle 5">
            <a:extLst>
              <a:ext uri="{FF2B5EF4-FFF2-40B4-BE49-F238E27FC236}">
                <a16:creationId xmlns:a16="http://schemas.microsoft.com/office/drawing/2014/main" id="{A31A6BCD-F7C8-F619-096E-AD6971B20BB8}"/>
              </a:ext>
            </a:extLst>
          </p:cNvPr>
          <p:cNvSpPr/>
          <p:nvPr/>
        </p:nvSpPr>
        <p:spPr>
          <a:xfrm>
            <a:off x="7829836" y="1011821"/>
            <a:ext cx="1942327" cy="923330"/>
          </a:xfrm>
          <a:prstGeom prst="rect">
            <a:avLst/>
          </a:prstGeom>
          <a:noFill/>
        </p:spPr>
        <p:txBody>
          <a:bodyPr wrap="none" lIns="91440" tIns="45720" rIns="91440" bIns="45720">
            <a:spAutoFit/>
          </a:bodyPr>
          <a:lstStyle/>
          <a:p>
            <a:pPr algn="ctr"/>
            <a:r>
              <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Risks</a:t>
            </a:r>
          </a:p>
        </p:txBody>
      </p:sp>
      <p:sp>
        <p:nvSpPr>
          <p:cNvPr id="7" name="Rectangle: Rounded Corners 6">
            <a:extLst>
              <a:ext uri="{FF2B5EF4-FFF2-40B4-BE49-F238E27FC236}">
                <a16:creationId xmlns:a16="http://schemas.microsoft.com/office/drawing/2014/main" id="{90A9A617-7D5B-D7A6-80AB-C0C9828258EB}"/>
              </a:ext>
            </a:extLst>
          </p:cNvPr>
          <p:cNvSpPr/>
          <p:nvPr/>
        </p:nvSpPr>
        <p:spPr>
          <a:xfrm>
            <a:off x="3042064" y="6164826"/>
            <a:ext cx="5924955" cy="471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Arial" panose="020B0604020202020204" pitchFamily="34" charset="0"/>
                <a:cs typeface="Arial" panose="020B0604020202020204" pitchFamily="34" charset="0"/>
              </a:rPr>
              <a:t>(Mattocks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2018; Miller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a:t>
            </a:r>
            <a:r>
              <a:rPr lang="en-GB" sz="1200" dirty="0" err="1">
                <a:latin typeface="Arial" panose="020B0604020202020204" pitchFamily="34" charset="0"/>
                <a:cs typeface="Arial" panose="020B0604020202020204" pitchFamily="34" charset="0"/>
              </a:rPr>
              <a:t>Slysz</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2016; </a:t>
            </a:r>
            <a:r>
              <a:rPr lang="en-GB" sz="1200" dirty="0" err="1">
                <a:latin typeface="Arial" panose="020B0604020202020204" pitchFamily="34" charset="0"/>
                <a:cs typeface="Arial" panose="020B0604020202020204" pitchFamily="34" charset="0"/>
              </a:rPr>
              <a:t>Hody</a:t>
            </a:r>
            <a:r>
              <a:rPr lang="en-GB" sz="1200" dirty="0">
                <a:latin typeface="Arial" panose="020B0604020202020204" pitchFamily="34" charset="0"/>
                <a:cs typeface="Arial" panose="020B0604020202020204" pitchFamily="34" charset="0"/>
              </a:rPr>
              <a:t> et al., 2013)</a:t>
            </a:r>
          </a:p>
        </p:txBody>
      </p:sp>
    </p:spTree>
    <p:extLst>
      <p:ext uri="{BB962C8B-B14F-4D97-AF65-F5344CB8AC3E}">
        <p14:creationId xmlns:p14="http://schemas.microsoft.com/office/powerpoint/2010/main" val="670275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D3FE44A-BBF0-F992-2EB5-CDF66BA1A9C9}"/>
              </a:ext>
            </a:extLst>
          </p:cNvPr>
          <p:cNvSpPr/>
          <p:nvPr/>
        </p:nvSpPr>
        <p:spPr>
          <a:xfrm>
            <a:off x="102764" y="388630"/>
            <a:ext cx="5711523" cy="291742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p>
          <a:p>
            <a:endParaRPr lang="en-GB" b="1" dirty="0"/>
          </a:p>
          <a:p>
            <a:r>
              <a:rPr lang="en-GB" b="1" dirty="0"/>
              <a:t>The amount of pressure necessary to stop blood flow varies depending on: </a:t>
            </a:r>
          </a:p>
          <a:p>
            <a:pPr marL="285750" indent="-285750">
              <a:buFont typeface="Wingdings" panose="05000000000000000000" pitchFamily="2" charset="2"/>
              <a:buChar char="Ø"/>
            </a:pPr>
            <a:r>
              <a:rPr lang="en-GB" dirty="0"/>
              <a:t>The characteristics of each individual limb</a:t>
            </a:r>
          </a:p>
          <a:p>
            <a:pPr marL="285750" indent="-285750">
              <a:buFont typeface="Wingdings" panose="05000000000000000000" pitchFamily="2" charset="2"/>
              <a:buChar char="Ø"/>
            </a:pPr>
            <a:r>
              <a:rPr lang="en-GB" dirty="0"/>
              <a:t>The shape, width, and length of the tourniquet</a:t>
            </a:r>
          </a:p>
          <a:p>
            <a:pPr marL="285750" indent="-285750">
              <a:buFont typeface="Wingdings" panose="05000000000000000000" pitchFamily="2" charset="2"/>
              <a:buChar char="Ø"/>
            </a:pPr>
            <a:r>
              <a:rPr lang="en-GB" dirty="0"/>
              <a:t>The size of the limb</a:t>
            </a:r>
          </a:p>
          <a:p>
            <a:pPr marL="285750" indent="-285750">
              <a:buFont typeface="Wingdings" panose="05000000000000000000" pitchFamily="2" charset="2"/>
              <a:buChar char="Ø"/>
            </a:pPr>
            <a:r>
              <a:rPr lang="en-GB" dirty="0"/>
              <a:t>OR the clients blood pressure.</a:t>
            </a:r>
          </a:p>
          <a:p>
            <a:r>
              <a:rPr lang="en-GB" dirty="0"/>
              <a:t>(Tourniquet pressure variety 110-240mmHg)</a:t>
            </a:r>
          </a:p>
        </p:txBody>
      </p:sp>
      <p:sp>
        <p:nvSpPr>
          <p:cNvPr id="6" name="Rectangle: Rounded Corners 5">
            <a:extLst>
              <a:ext uri="{FF2B5EF4-FFF2-40B4-BE49-F238E27FC236}">
                <a16:creationId xmlns:a16="http://schemas.microsoft.com/office/drawing/2014/main" id="{CEFBD8A6-4914-F7E1-B956-EE32826C4843}"/>
              </a:ext>
            </a:extLst>
          </p:cNvPr>
          <p:cNvSpPr/>
          <p:nvPr/>
        </p:nvSpPr>
        <p:spPr>
          <a:xfrm>
            <a:off x="5971294" y="388630"/>
            <a:ext cx="6117941" cy="30403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p>
          <a:p>
            <a:endParaRPr lang="en-GB" b="1" dirty="0"/>
          </a:p>
          <a:p>
            <a:r>
              <a:rPr lang="en-GB" b="1" dirty="0"/>
              <a:t>Traditional BFR –RE training:</a:t>
            </a:r>
          </a:p>
          <a:p>
            <a:pPr marL="285750" indent="-285750">
              <a:buFont typeface="Wingdings" panose="05000000000000000000" pitchFamily="2" charset="2"/>
              <a:buChar char="Ø"/>
            </a:pPr>
            <a:r>
              <a:rPr lang="en-GB" dirty="0"/>
              <a:t>20-40% of 1RM can maximise both hypertrophy and strength.</a:t>
            </a:r>
          </a:p>
          <a:p>
            <a:r>
              <a:rPr lang="en-GB" b="1" dirty="0"/>
              <a:t>Rehab/Therapy:</a:t>
            </a:r>
          </a:p>
          <a:p>
            <a:pPr marL="285750" indent="-285750">
              <a:buFont typeface="Wingdings" panose="05000000000000000000" pitchFamily="2" charset="2"/>
              <a:buChar char="Ø"/>
            </a:pPr>
            <a:r>
              <a:rPr lang="en-GB" dirty="0"/>
              <a:t>Loads of about 20% of 1 RM or body weight should be of a higher pressure to encourage hypertrophy and strength.</a:t>
            </a:r>
          </a:p>
        </p:txBody>
      </p:sp>
      <p:sp>
        <p:nvSpPr>
          <p:cNvPr id="9" name="Rectangle 8">
            <a:extLst>
              <a:ext uri="{FF2B5EF4-FFF2-40B4-BE49-F238E27FC236}">
                <a16:creationId xmlns:a16="http://schemas.microsoft.com/office/drawing/2014/main" id="{770C2319-324B-8B98-9A5E-3D6563CF568C}"/>
              </a:ext>
            </a:extLst>
          </p:cNvPr>
          <p:cNvSpPr/>
          <p:nvPr/>
        </p:nvSpPr>
        <p:spPr>
          <a:xfrm>
            <a:off x="2661317" y="-10056"/>
            <a:ext cx="6619954"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Recommendations </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10" name="TextBox 9">
            <a:extLst>
              <a:ext uri="{FF2B5EF4-FFF2-40B4-BE49-F238E27FC236}">
                <a16:creationId xmlns:a16="http://schemas.microsoft.com/office/drawing/2014/main" id="{675D6A1C-519F-E104-F71B-2D56C64B5928}"/>
              </a:ext>
            </a:extLst>
          </p:cNvPr>
          <p:cNvSpPr txBox="1"/>
          <p:nvPr/>
        </p:nvSpPr>
        <p:spPr>
          <a:xfrm>
            <a:off x="259772" y="750605"/>
            <a:ext cx="3034146" cy="369332"/>
          </a:xfrm>
          <a:prstGeom prst="rect">
            <a:avLst/>
          </a:prstGeom>
          <a:noFill/>
        </p:spPr>
        <p:txBody>
          <a:bodyPr wrap="square" rtlCol="0">
            <a:spAutoFit/>
          </a:bodyPr>
          <a:lstStyle/>
          <a:p>
            <a:r>
              <a:rPr lang="en-GB" b="1" u="sng" dirty="0">
                <a:solidFill>
                  <a:schemeClr val="bg2"/>
                </a:solidFill>
              </a:rPr>
              <a:t>Cuff Pressure:</a:t>
            </a:r>
          </a:p>
        </p:txBody>
      </p:sp>
      <p:sp>
        <p:nvSpPr>
          <p:cNvPr id="11" name="TextBox 10">
            <a:extLst>
              <a:ext uri="{FF2B5EF4-FFF2-40B4-BE49-F238E27FC236}">
                <a16:creationId xmlns:a16="http://schemas.microsoft.com/office/drawing/2014/main" id="{37D6A44D-551E-4A40-55B7-195298D4634E}"/>
              </a:ext>
            </a:extLst>
          </p:cNvPr>
          <p:cNvSpPr txBox="1"/>
          <p:nvPr/>
        </p:nvSpPr>
        <p:spPr>
          <a:xfrm>
            <a:off x="6211460" y="750605"/>
            <a:ext cx="2712027" cy="369332"/>
          </a:xfrm>
          <a:prstGeom prst="rect">
            <a:avLst/>
          </a:prstGeom>
          <a:noFill/>
        </p:spPr>
        <p:txBody>
          <a:bodyPr wrap="square" rtlCol="0">
            <a:spAutoFit/>
          </a:bodyPr>
          <a:lstStyle/>
          <a:p>
            <a:r>
              <a:rPr lang="en-GB" b="1" u="sng" dirty="0">
                <a:solidFill>
                  <a:schemeClr val="bg2"/>
                </a:solidFill>
              </a:rPr>
              <a:t>Exercise load:</a:t>
            </a:r>
          </a:p>
        </p:txBody>
      </p:sp>
      <p:sp>
        <p:nvSpPr>
          <p:cNvPr id="12" name="Rectangle: Rounded Corners 11">
            <a:extLst>
              <a:ext uri="{FF2B5EF4-FFF2-40B4-BE49-F238E27FC236}">
                <a16:creationId xmlns:a16="http://schemas.microsoft.com/office/drawing/2014/main" id="{1FDC42E4-E358-CA35-41C3-C8D3ED3BE5C4}"/>
              </a:ext>
            </a:extLst>
          </p:cNvPr>
          <p:cNvSpPr/>
          <p:nvPr/>
        </p:nvSpPr>
        <p:spPr>
          <a:xfrm>
            <a:off x="2341049" y="6042693"/>
            <a:ext cx="7260490" cy="7519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err="1"/>
              <a:t>Loenneke</a:t>
            </a:r>
            <a:r>
              <a:rPr lang="en-GB" sz="1050" dirty="0"/>
              <a:t> </a:t>
            </a:r>
            <a:r>
              <a:rPr lang="en-GB" sz="1050" i="1" dirty="0"/>
              <a:t>et al., </a:t>
            </a:r>
            <a:r>
              <a:rPr lang="en-GB" sz="1050" dirty="0"/>
              <a:t>2012, 2015, 2016; </a:t>
            </a:r>
            <a:r>
              <a:rPr lang="en-GB" sz="1050" dirty="0" err="1"/>
              <a:t>Jessee</a:t>
            </a:r>
            <a:r>
              <a:rPr lang="en-GB" sz="1050" dirty="0"/>
              <a:t> </a:t>
            </a:r>
            <a:r>
              <a:rPr lang="en-GB" sz="1050" i="1" dirty="0"/>
              <a:t>et al., </a:t>
            </a:r>
            <a:r>
              <a:rPr lang="en-GB" sz="1050" dirty="0"/>
              <a:t>2016; </a:t>
            </a:r>
            <a:r>
              <a:rPr lang="en-GB" sz="1050" dirty="0" err="1"/>
              <a:t>Mcewan</a:t>
            </a:r>
            <a:r>
              <a:rPr lang="en-GB" sz="1050" dirty="0"/>
              <a:t> </a:t>
            </a:r>
            <a:r>
              <a:rPr lang="en-GB" sz="1050" i="1" dirty="0"/>
              <a:t>et al</a:t>
            </a:r>
            <a:r>
              <a:rPr lang="en-GB" sz="1050" dirty="0"/>
              <a:t>., 2018; </a:t>
            </a:r>
            <a:r>
              <a:rPr lang="en-GB" sz="1050" dirty="0" err="1"/>
              <a:t>Lixandro</a:t>
            </a:r>
            <a:r>
              <a:rPr lang="en-GB" sz="1050" dirty="0"/>
              <a:t> </a:t>
            </a:r>
            <a:r>
              <a:rPr lang="en-GB" sz="1050" i="1" dirty="0"/>
              <a:t>et a</a:t>
            </a:r>
            <a:r>
              <a:rPr lang="en-GB" sz="1050" dirty="0"/>
              <a:t>l., 2018; Counts </a:t>
            </a:r>
            <a:r>
              <a:rPr lang="en-GB" sz="1050" i="1" dirty="0"/>
              <a:t>et al., </a:t>
            </a:r>
            <a:r>
              <a:rPr lang="en-GB" sz="1050" dirty="0"/>
              <a:t>2016; </a:t>
            </a:r>
            <a:r>
              <a:rPr lang="en-GB" sz="1050" dirty="0" err="1"/>
              <a:t>Kraemar</a:t>
            </a:r>
            <a:r>
              <a:rPr lang="en-GB" sz="1050" dirty="0"/>
              <a:t> and </a:t>
            </a:r>
            <a:r>
              <a:rPr lang="en-GB" sz="1050" dirty="0" err="1"/>
              <a:t>Ratamess</a:t>
            </a:r>
            <a:r>
              <a:rPr lang="en-GB" sz="1050" dirty="0"/>
              <a:t>, 2004; Yasuda </a:t>
            </a:r>
            <a:r>
              <a:rPr lang="en-GB" sz="1050" i="1" dirty="0"/>
              <a:t>et al., </a:t>
            </a:r>
            <a:r>
              <a:rPr lang="en-GB" sz="1050" dirty="0"/>
              <a:t>2005, 2013; Scott </a:t>
            </a:r>
            <a:r>
              <a:rPr lang="en-GB" sz="1050" i="1" dirty="0"/>
              <a:t>et al., </a:t>
            </a:r>
            <a:r>
              <a:rPr lang="en-GB" sz="1050" dirty="0"/>
              <a:t>2015; Abe </a:t>
            </a:r>
            <a:r>
              <a:rPr lang="en-GB" sz="1050" i="1" dirty="0"/>
              <a:t>et al., </a:t>
            </a:r>
            <a:r>
              <a:rPr lang="en-GB" sz="1050" dirty="0"/>
              <a:t>2005; Fujita </a:t>
            </a:r>
            <a:r>
              <a:rPr lang="en-GB" sz="1050" i="1" dirty="0"/>
              <a:t>et al., </a:t>
            </a:r>
            <a:r>
              <a:rPr lang="en-GB" sz="1050" dirty="0"/>
              <a:t>2008; Nielsen </a:t>
            </a:r>
            <a:r>
              <a:rPr lang="en-GB" sz="1050" i="1" dirty="0"/>
              <a:t>et al., </a:t>
            </a:r>
            <a:r>
              <a:rPr lang="en-GB" sz="1050" dirty="0"/>
              <a:t>2012)</a:t>
            </a:r>
          </a:p>
        </p:txBody>
      </p:sp>
      <p:sp>
        <p:nvSpPr>
          <p:cNvPr id="15" name="Rectangle: Rounded Corners 14">
            <a:extLst>
              <a:ext uri="{FF2B5EF4-FFF2-40B4-BE49-F238E27FC236}">
                <a16:creationId xmlns:a16="http://schemas.microsoft.com/office/drawing/2014/main" id="{A38BF50A-7625-51BC-09CD-0C55960DB93B}"/>
              </a:ext>
            </a:extLst>
          </p:cNvPr>
          <p:cNvSpPr/>
          <p:nvPr/>
        </p:nvSpPr>
        <p:spPr>
          <a:xfrm>
            <a:off x="102764" y="4410191"/>
            <a:ext cx="5711523" cy="15574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a:p>
            <a:pPr marL="285750" indent="-285750">
              <a:buFont typeface="Wingdings" panose="05000000000000000000" pitchFamily="2" charset="2"/>
              <a:buChar char="Ø"/>
            </a:pPr>
            <a:r>
              <a:rPr lang="en-GB" dirty="0"/>
              <a:t>The typical rest between sets is suggested to be between 30-60 seconds.</a:t>
            </a:r>
          </a:p>
          <a:p>
            <a:pPr marL="285750" indent="-285750">
              <a:buFont typeface="Wingdings" panose="05000000000000000000" pitchFamily="2" charset="2"/>
              <a:buChar char="Ø"/>
            </a:pPr>
            <a:r>
              <a:rPr lang="en-GB" dirty="0"/>
              <a:t>Restriction between sets not always necessary.</a:t>
            </a:r>
          </a:p>
          <a:p>
            <a:endParaRPr lang="en-GB" dirty="0"/>
          </a:p>
        </p:txBody>
      </p:sp>
      <p:sp>
        <p:nvSpPr>
          <p:cNvPr id="16" name="TextBox 15">
            <a:extLst>
              <a:ext uri="{FF2B5EF4-FFF2-40B4-BE49-F238E27FC236}">
                <a16:creationId xmlns:a16="http://schemas.microsoft.com/office/drawing/2014/main" id="{1126EC6D-E92D-9E0D-CDDA-A0762131EC34}"/>
              </a:ext>
            </a:extLst>
          </p:cNvPr>
          <p:cNvSpPr txBox="1"/>
          <p:nvPr/>
        </p:nvSpPr>
        <p:spPr>
          <a:xfrm>
            <a:off x="259772" y="4427317"/>
            <a:ext cx="1724892" cy="369332"/>
          </a:xfrm>
          <a:prstGeom prst="rect">
            <a:avLst/>
          </a:prstGeom>
          <a:noFill/>
        </p:spPr>
        <p:txBody>
          <a:bodyPr wrap="square" rtlCol="0">
            <a:spAutoFit/>
          </a:bodyPr>
          <a:lstStyle/>
          <a:p>
            <a:r>
              <a:rPr lang="en-GB" b="1" u="sng" dirty="0">
                <a:solidFill>
                  <a:schemeClr val="bg2"/>
                </a:solidFill>
              </a:rPr>
              <a:t>Rest periods:</a:t>
            </a:r>
          </a:p>
        </p:txBody>
      </p:sp>
      <p:sp>
        <p:nvSpPr>
          <p:cNvPr id="17" name="Rectangle: Rounded Corners 16">
            <a:extLst>
              <a:ext uri="{FF2B5EF4-FFF2-40B4-BE49-F238E27FC236}">
                <a16:creationId xmlns:a16="http://schemas.microsoft.com/office/drawing/2014/main" id="{738EA947-C53C-CF17-4B2D-B2A1833F76CF}"/>
              </a:ext>
            </a:extLst>
          </p:cNvPr>
          <p:cNvSpPr/>
          <p:nvPr/>
        </p:nvSpPr>
        <p:spPr>
          <a:xfrm>
            <a:off x="5975223" y="4404246"/>
            <a:ext cx="5896527" cy="15574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a:p>
            <a:pPr marL="285750" indent="-285750">
              <a:buFont typeface="Wingdings" panose="05000000000000000000" pitchFamily="2" charset="2"/>
              <a:buChar char="Ø"/>
            </a:pPr>
            <a:r>
              <a:rPr lang="en-GB" dirty="0"/>
              <a:t>2-3 BFR-RE sessions a week</a:t>
            </a:r>
          </a:p>
          <a:p>
            <a:pPr marL="285750" indent="-285750">
              <a:buFont typeface="Wingdings" panose="05000000000000000000" pitchFamily="2" charset="2"/>
              <a:buChar char="Ø"/>
            </a:pPr>
            <a:r>
              <a:rPr lang="en-GB" dirty="0"/>
              <a:t>Progressive overload </a:t>
            </a:r>
          </a:p>
          <a:p>
            <a:pPr marL="285750" indent="-285750">
              <a:buFont typeface="Wingdings" panose="05000000000000000000" pitchFamily="2" charset="2"/>
              <a:buChar char="Ø"/>
            </a:pPr>
            <a:r>
              <a:rPr lang="en-GB" dirty="0"/>
              <a:t>Short duration programmes (1-3 weeks) have suggested hypertrophy and strength adaptations.</a:t>
            </a:r>
          </a:p>
        </p:txBody>
      </p:sp>
      <p:sp>
        <p:nvSpPr>
          <p:cNvPr id="18" name="TextBox 17">
            <a:extLst>
              <a:ext uri="{FF2B5EF4-FFF2-40B4-BE49-F238E27FC236}">
                <a16:creationId xmlns:a16="http://schemas.microsoft.com/office/drawing/2014/main" id="{AFAF9A4A-1B9B-C0C4-DE22-C870A84D5F0F}"/>
              </a:ext>
            </a:extLst>
          </p:cNvPr>
          <p:cNvSpPr txBox="1"/>
          <p:nvPr/>
        </p:nvSpPr>
        <p:spPr>
          <a:xfrm>
            <a:off x="6211460" y="4443039"/>
            <a:ext cx="2982193" cy="369332"/>
          </a:xfrm>
          <a:prstGeom prst="rect">
            <a:avLst/>
          </a:prstGeom>
          <a:noFill/>
        </p:spPr>
        <p:txBody>
          <a:bodyPr wrap="square" rtlCol="0">
            <a:spAutoFit/>
          </a:bodyPr>
          <a:lstStyle/>
          <a:p>
            <a:r>
              <a:rPr lang="en-GB" b="1" u="sng" dirty="0">
                <a:solidFill>
                  <a:schemeClr val="bg2"/>
                </a:solidFill>
              </a:rPr>
              <a:t>Frequency and duration:</a:t>
            </a:r>
          </a:p>
        </p:txBody>
      </p:sp>
      <p:sp>
        <p:nvSpPr>
          <p:cNvPr id="13" name="Rectangle: Rounded Corners 12">
            <a:extLst>
              <a:ext uri="{FF2B5EF4-FFF2-40B4-BE49-F238E27FC236}">
                <a16:creationId xmlns:a16="http://schemas.microsoft.com/office/drawing/2014/main" id="{09F6EE68-0E05-D1E0-7FC4-157B4176771B}"/>
              </a:ext>
            </a:extLst>
          </p:cNvPr>
          <p:cNvSpPr/>
          <p:nvPr/>
        </p:nvSpPr>
        <p:spPr>
          <a:xfrm>
            <a:off x="3592078" y="3200401"/>
            <a:ext cx="4679086" cy="13071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p>
          <a:p>
            <a:endParaRPr lang="en-GB" b="1" dirty="0"/>
          </a:p>
          <a:p>
            <a:r>
              <a:rPr lang="en-GB" b="1" dirty="0"/>
              <a:t>Common programme:</a:t>
            </a:r>
          </a:p>
          <a:p>
            <a:pPr marL="285750" indent="-285750">
              <a:buFont typeface="Wingdings" panose="05000000000000000000" pitchFamily="2" charset="2"/>
              <a:buChar char="Ø"/>
            </a:pPr>
            <a:r>
              <a:rPr lang="en-GB" dirty="0"/>
              <a:t>75 rep split across 4 sets (30, 15,15,15)</a:t>
            </a:r>
          </a:p>
          <a:p>
            <a:endParaRPr lang="en-GB" dirty="0"/>
          </a:p>
        </p:txBody>
      </p:sp>
      <p:sp>
        <p:nvSpPr>
          <p:cNvPr id="14" name="TextBox 13">
            <a:extLst>
              <a:ext uri="{FF2B5EF4-FFF2-40B4-BE49-F238E27FC236}">
                <a16:creationId xmlns:a16="http://schemas.microsoft.com/office/drawing/2014/main" id="{9259EF7A-F5DA-577C-98D6-0ECC7EF11F2C}"/>
              </a:ext>
            </a:extLst>
          </p:cNvPr>
          <p:cNvSpPr txBox="1"/>
          <p:nvPr/>
        </p:nvSpPr>
        <p:spPr>
          <a:xfrm>
            <a:off x="3740156" y="3273808"/>
            <a:ext cx="1435090" cy="369332"/>
          </a:xfrm>
          <a:prstGeom prst="rect">
            <a:avLst/>
          </a:prstGeom>
          <a:noFill/>
        </p:spPr>
        <p:txBody>
          <a:bodyPr wrap="square" rtlCol="0">
            <a:spAutoFit/>
          </a:bodyPr>
          <a:lstStyle/>
          <a:p>
            <a:r>
              <a:rPr lang="en-GB" b="1" u="sng" dirty="0">
                <a:solidFill>
                  <a:schemeClr val="bg2"/>
                </a:solidFill>
              </a:rPr>
              <a:t>Volume:</a:t>
            </a:r>
          </a:p>
        </p:txBody>
      </p:sp>
    </p:spTree>
    <p:extLst>
      <p:ext uri="{BB962C8B-B14F-4D97-AF65-F5344CB8AC3E}">
        <p14:creationId xmlns:p14="http://schemas.microsoft.com/office/powerpoint/2010/main" val="3126329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754E77-FC1B-6C30-C7AE-17E2C7FF9B61}"/>
              </a:ext>
            </a:extLst>
          </p:cNvPr>
          <p:cNvSpPr/>
          <p:nvPr/>
        </p:nvSpPr>
        <p:spPr>
          <a:xfrm>
            <a:off x="1567527" y="174090"/>
            <a:ext cx="8150941" cy="923330"/>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BFR and the client</a:t>
            </a:r>
          </a:p>
        </p:txBody>
      </p:sp>
      <p:sp>
        <p:nvSpPr>
          <p:cNvPr id="3" name="Rectangle: Rounded Corners 2">
            <a:extLst>
              <a:ext uri="{FF2B5EF4-FFF2-40B4-BE49-F238E27FC236}">
                <a16:creationId xmlns:a16="http://schemas.microsoft.com/office/drawing/2014/main" id="{BDC1F349-402C-E0A7-215F-6CCCDFCD7345}"/>
              </a:ext>
            </a:extLst>
          </p:cNvPr>
          <p:cNvSpPr/>
          <p:nvPr/>
        </p:nvSpPr>
        <p:spPr>
          <a:xfrm>
            <a:off x="2757036" y="1097420"/>
            <a:ext cx="5859473" cy="29631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Ø"/>
            </a:pPr>
            <a:r>
              <a:rPr lang="en-GB" dirty="0"/>
              <a:t>Time effective</a:t>
            </a:r>
          </a:p>
          <a:p>
            <a:pPr marL="285750" indent="-285750">
              <a:buFont typeface="Wingdings" panose="05000000000000000000" pitchFamily="2" charset="2"/>
              <a:buChar char="Ø"/>
            </a:pPr>
            <a:r>
              <a:rPr lang="en-GB" dirty="0"/>
              <a:t>Low load </a:t>
            </a:r>
          </a:p>
          <a:p>
            <a:pPr marL="285750" indent="-285750">
              <a:buFont typeface="Wingdings" panose="05000000000000000000" pitchFamily="2" charset="2"/>
              <a:buChar char="Ø"/>
            </a:pPr>
            <a:r>
              <a:rPr lang="en-GB" dirty="0"/>
              <a:t>Encourages adaptations</a:t>
            </a:r>
          </a:p>
          <a:p>
            <a:pPr marL="285750" indent="-285750">
              <a:buFont typeface="Wingdings" panose="05000000000000000000" pitchFamily="2" charset="2"/>
              <a:buChar char="Ø"/>
            </a:pPr>
            <a:r>
              <a:rPr lang="en-GB" dirty="0"/>
              <a:t>Easy to use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endParaRPr lang="en-GB" dirty="0"/>
          </a:p>
          <a:p>
            <a:pPr marL="285750" indent="-285750">
              <a:buFont typeface="Wingdings" panose="05000000000000000000" pitchFamily="2" charset="2"/>
              <a:buChar char="Ø"/>
            </a:pPr>
            <a:endParaRPr lang="en-GB" dirty="0"/>
          </a:p>
        </p:txBody>
      </p:sp>
      <p:pic>
        <p:nvPicPr>
          <p:cNvPr id="1026" name="Picture 2" descr="How to Use BFR Training to Grow Your Arms, Legs, and Booty - RecoverFun">
            <a:extLst>
              <a:ext uri="{FF2B5EF4-FFF2-40B4-BE49-F238E27FC236}">
                <a16:creationId xmlns:a16="http://schemas.microsoft.com/office/drawing/2014/main" id="{B6E37E8B-878D-1368-859A-00076EBA16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6637" y="2745669"/>
            <a:ext cx="7614864" cy="3807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0675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CA3436C-DE5D-35C9-B0A8-7D9B966BD4E2}"/>
              </a:ext>
            </a:extLst>
          </p:cNvPr>
          <p:cNvSpPr/>
          <p:nvPr/>
        </p:nvSpPr>
        <p:spPr>
          <a:xfrm>
            <a:off x="2469761" y="0"/>
            <a:ext cx="6623223"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Prescribed Training</a:t>
            </a:r>
          </a:p>
        </p:txBody>
      </p:sp>
      <p:graphicFrame>
        <p:nvGraphicFramePr>
          <p:cNvPr id="11" name="Table 11">
            <a:extLst>
              <a:ext uri="{FF2B5EF4-FFF2-40B4-BE49-F238E27FC236}">
                <a16:creationId xmlns:a16="http://schemas.microsoft.com/office/drawing/2014/main" id="{63D2EF05-2ACB-C931-8286-FD2A25CECEC1}"/>
              </a:ext>
            </a:extLst>
          </p:cNvPr>
          <p:cNvGraphicFramePr>
            <a:graphicFrameLocks noGrp="1"/>
          </p:cNvGraphicFramePr>
          <p:nvPr>
            <p:extLst>
              <p:ext uri="{D42A27DB-BD31-4B8C-83A1-F6EECF244321}">
                <p14:modId xmlns:p14="http://schemas.microsoft.com/office/powerpoint/2010/main" val="3188821659"/>
              </p:ext>
            </p:extLst>
          </p:nvPr>
        </p:nvGraphicFramePr>
        <p:xfrm>
          <a:off x="324464" y="736517"/>
          <a:ext cx="11552904" cy="4263378"/>
        </p:xfrm>
        <a:graphic>
          <a:graphicData uri="http://schemas.openxmlformats.org/drawingml/2006/table">
            <a:tbl>
              <a:tblPr firstRow="1" bandRow="1">
                <a:tableStyleId>{5C22544A-7EE6-4342-B048-85BDC9FD1C3A}</a:tableStyleId>
              </a:tblPr>
              <a:tblGrid>
                <a:gridCol w="1427096">
                  <a:extLst>
                    <a:ext uri="{9D8B030D-6E8A-4147-A177-3AD203B41FA5}">
                      <a16:colId xmlns:a16="http://schemas.microsoft.com/office/drawing/2014/main" val="3515405765"/>
                    </a:ext>
                  </a:extLst>
                </a:gridCol>
                <a:gridCol w="1446544">
                  <a:extLst>
                    <a:ext uri="{9D8B030D-6E8A-4147-A177-3AD203B41FA5}">
                      <a16:colId xmlns:a16="http://schemas.microsoft.com/office/drawing/2014/main" val="2642169155"/>
                    </a:ext>
                  </a:extLst>
                </a:gridCol>
                <a:gridCol w="1446544">
                  <a:extLst>
                    <a:ext uri="{9D8B030D-6E8A-4147-A177-3AD203B41FA5}">
                      <a16:colId xmlns:a16="http://schemas.microsoft.com/office/drawing/2014/main" val="1711988182"/>
                    </a:ext>
                  </a:extLst>
                </a:gridCol>
                <a:gridCol w="1446544">
                  <a:extLst>
                    <a:ext uri="{9D8B030D-6E8A-4147-A177-3AD203B41FA5}">
                      <a16:colId xmlns:a16="http://schemas.microsoft.com/office/drawing/2014/main" val="1526623259"/>
                    </a:ext>
                  </a:extLst>
                </a:gridCol>
                <a:gridCol w="1446544">
                  <a:extLst>
                    <a:ext uri="{9D8B030D-6E8A-4147-A177-3AD203B41FA5}">
                      <a16:colId xmlns:a16="http://schemas.microsoft.com/office/drawing/2014/main" val="3260986338"/>
                    </a:ext>
                  </a:extLst>
                </a:gridCol>
                <a:gridCol w="1446544">
                  <a:extLst>
                    <a:ext uri="{9D8B030D-6E8A-4147-A177-3AD203B41FA5}">
                      <a16:colId xmlns:a16="http://schemas.microsoft.com/office/drawing/2014/main" val="1776343585"/>
                    </a:ext>
                  </a:extLst>
                </a:gridCol>
                <a:gridCol w="1446544">
                  <a:extLst>
                    <a:ext uri="{9D8B030D-6E8A-4147-A177-3AD203B41FA5}">
                      <a16:colId xmlns:a16="http://schemas.microsoft.com/office/drawing/2014/main" val="3946661839"/>
                    </a:ext>
                  </a:extLst>
                </a:gridCol>
                <a:gridCol w="1446544">
                  <a:extLst>
                    <a:ext uri="{9D8B030D-6E8A-4147-A177-3AD203B41FA5}">
                      <a16:colId xmlns:a16="http://schemas.microsoft.com/office/drawing/2014/main" val="2666763728"/>
                    </a:ext>
                  </a:extLst>
                </a:gridCol>
              </a:tblGrid>
              <a:tr h="324728">
                <a:tc>
                  <a:txBody>
                    <a:bodyPr/>
                    <a:lstStyle/>
                    <a:p>
                      <a:endParaRPr lang="en-GB" dirty="0"/>
                    </a:p>
                  </a:txBody>
                  <a:tcPr>
                    <a:solidFill>
                      <a:schemeClr val="accent1"/>
                    </a:solidFill>
                  </a:tcPr>
                </a:tc>
                <a:tc>
                  <a:txBody>
                    <a:bodyPr/>
                    <a:lstStyle/>
                    <a:p>
                      <a:r>
                        <a:rPr lang="en-GB" dirty="0"/>
                        <a:t>Mon</a:t>
                      </a:r>
                    </a:p>
                  </a:txBody>
                  <a:tcPr/>
                </a:tc>
                <a:tc>
                  <a:txBody>
                    <a:bodyPr/>
                    <a:lstStyle/>
                    <a:p>
                      <a:r>
                        <a:rPr lang="en-GB" dirty="0"/>
                        <a:t>Tue</a:t>
                      </a:r>
                    </a:p>
                  </a:txBody>
                  <a:tcPr/>
                </a:tc>
                <a:tc>
                  <a:txBody>
                    <a:bodyPr/>
                    <a:lstStyle/>
                    <a:p>
                      <a:r>
                        <a:rPr lang="en-GB" dirty="0"/>
                        <a:t>Wed</a:t>
                      </a:r>
                    </a:p>
                  </a:txBody>
                  <a:tcPr/>
                </a:tc>
                <a:tc>
                  <a:txBody>
                    <a:bodyPr/>
                    <a:lstStyle/>
                    <a:p>
                      <a:r>
                        <a:rPr lang="en-GB" dirty="0"/>
                        <a:t>Thurs</a:t>
                      </a:r>
                    </a:p>
                  </a:txBody>
                  <a:tcPr/>
                </a:tc>
                <a:tc>
                  <a:txBody>
                    <a:bodyPr/>
                    <a:lstStyle/>
                    <a:p>
                      <a:r>
                        <a:rPr lang="en-GB" dirty="0"/>
                        <a:t>Fri</a:t>
                      </a:r>
                    </a:p>
                  </a:txBody>
                  <a:tcPr/>
                </a:tc>
                <a:tc>
                  <a:txBody>
                    <a:bodyPr/>
                    <a:lstStyle/>
                    <a:p>
                      <a:r>
                        <a:rPr lang="en-GB" dirty="0"/>
                        <a:t>Sat </a:t>
                      </a:r>
                    </a:p>
                  </a:txBody>
                  <a:tcPr/>
                </a:tc>
                <a:tc>
                  <a:txBody>
                    <a:bodyPr/>
                    <a:lstStyle/>
                    <a:p>
                      <a:r>
                        <a:rPr lang="en-GB" dirty="0"/>
                        <a:t>Sun </a:t>
                      </a:r>
                    </a:p>
                  </a:txBody>
                  <a:tcPr/>
                </a:tc>
                <a:extLst>
                  <a:ext uri="{0D108BD9-81ED-4DB2-BD59-A6C34878D82A}">
                    <a16:rowId xmlns:a16="http://schemas.microsoft.com/office/drawing/2014/main" val="367267177"/>
                  </a:ext>
                </a:extLst>
              </a:tr>
              <a:tr h="1055366">
                <a:tc>
                  <a:txBody>
                    <a:bodyPr/>
                    <a:lstStyle/>
                    <a:p>
                      <a:r>
                        <a:rPr lang="en-GB" dirty="0"/>
                        <a:t>WEEK 1</a:t>
                      </a:r>
                    </a:p>
                  </a:txBody>
                  <a:tcPr/>
                </a:tc>
                <a:tc>
                  <a:txBody>
                    <a:bodyPr/>
                    <a:lstStyle/>
                    <a:p>
                      <a:r>
                        <a:rPr lang="en-GB" dirty="0"/>
                        <a:t>REST DAY</a:t>
                      </a:r>
                    </a:p>
                  </a:txBody>
                  <a:tcPr/>
                </a:tc>
                <a:tc>
                  <a:txBody>
                    <a:bodyPr/>
                    <a:lstStyle/>
                    <a:p>
                      <a:r>
                        <a:rPr lang="en-GB" dirty="0"/>
                        <a:t>CUFFS</a:t>
                      </a:r>
                    </a:p>
                    <a:p>
                      <a:r>
                        <a:rPr lang="en-GB" dirty="0"/>
                        <a:t>30x3</a:t>
                      </a:r>
                    </a:p>
                    <a:p>
                      <a:r>
                        <a:rPr lang="en-GB" dirty="0"/>
                        <a:t>(40 secs)</a:t>
                      </a:r>
                    </a:p>
                  </a:txBody>
                  <a:tcPr/>
                </a:tc>
                <a:tc>
                  <a:txBody>
                    <a:bodyPr/>
                    <a:lstStyle/>
                    <a:p>
                      <a:r>
                        <a:rPr lang="en-GB" dirty="0"/>
                        <a:t>X-TRAINER</a:t>
                      </a:r>
                    </a:p>
                    <a:p>
                      <a:r>
                        <a:rPr lang="en-GB" dirty="0"/>
                        <a:t>3 km </a:t>
                      </a:r>
                    </a:p>
                    <a:p>
                      <a:r>
                        <a:rPr lang="en-GB" dirty="0"/>
                        <a:t>(Low Int)</a:t>
                      </a:r>
                    </a:p>
                  </a:txBody>
                  <a:tcPr/>
                </a:tc>
                <a:tc>
                  <a:txBody>
                    <a:bodyPr/>
                    <a:lstStyle/>
                    <a:p>
                      <a:r>
                        <a:rPr lang="en-GB" dirty="0"/>
                        <a:t>REST DAY</a:t>
                      </a:r>
                    </a:p>
                  </a:txBody>
                  <a:tcPr/>
                </a:tc>
                <a:tc>
                  <a:txBody>
                    <a:bodyPr/>
                    <a:lstStyle/>
                    <a:p>
                      <a:r>
                        <a:rPr lang="en-GB" dirty="0"/>
                        <a:t>CUFFS</a:t>
                      </a:r>
                    </a:p>
                    <a:p>
                      <a:r>
                        <a:rPr lang="en-GB" dirty="0"/>
                        <a:t>30x3</a:t>
                      </a:r>
                    </a:p>
                    <a:p>
                      <a:r>
                        <a:rPr lang="en-GB" dirty="0"/>
                        <a:t>(40 secs)</a:t>
                      </a:r>
                    </a:p>
                  </a:txBody>
                  <a:tcPr/>
                </a:tc>
                <a:tc>
                  <a:txBody>
                    <a:bodyPr/>
                    <a:lstStyle/>
                    <a:p>
                      <a:r>
                        <a:rPr lang="en-GB" dirty="0"/>
                        <a:t>X-TRAINER</a:t>
                      </a:r>
                    </a:p>
                    <a:p>
                      <a:r>
                        <a:rPr lang="en-GB" dirty="0"/>
                        <a:t>3 km </a:t>
                      </a:r>
                    </a:p>
                    <a:p>
                      <a:r>
                        <a:rPr lang="en-GB" dirty="0"/>
                        <a:t>(Low Int)</a:t>
                      </a:r>
                    </a:p>
                  </a:txBody>
                  <a:tcPr/>
                </a:tc>
                <a:tc>
                  <a:txBody>
                    <a:bodyPr/>
                    <a:lstStyle/>
                    <a:p>
                      <a:r>
                        <a:rPr lang="en-GB" dirty="0"/>
                        <a:t>REST DAY</a:t>
                      </a:r>
                    </a:p>
                  </a:txBody>
                  <a:tcPr/>
                </a:tc>
                <a:extLst>
                  <a:ext uri="{0D108BD9-81ED-4DB2-BD59-A6C34878D82A}">
                    <a16:rowId xmlns:a16="http://schemas.microsoft.com/office/drawing/2014/main" val="3696788275"/>
                  </a:ext>
                </a:extLst>
              </a:tr>
              <a:tr h="324728">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extLst>
                  <a:ext uri="{0D108BD9-81ED-4DB2-BD59-A6C34878D82A}">
                    <a16:rowId xmlns:a16="http://schemas.microsoft.com/office/drawing/2014/main" val="955996121"/>
                  </a:ext>
                </a:extLst>
              </a:tr>
              <a:tr h="1055366">
                <a:tc>
                  <a:txBody>
                    <a:bodyPr/>
                    <a:lstStyle/>
                    <a:p>
                      <a:r>
                        <a:rPr lang="en-GB" dirty="0"/>
                        <a:t>WEEK 2</a:t>
                      </a:r>
                    </a:p>
                  </a:txBody>
                  <a:tcPr/>
                </a:tc>
                <a:tc>
                  <a:txBody>
                    <a:bodyPr/>
                    <a:lstStyle/>
                    <a:p>
                      <a:r>
                        <a:rPr lang="en-GB" dirty="0"/>
                        <a:t>REST DAY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CUFFS</a:t>
                      </a:r>
                    </a:p>
                    <a:p>
                      <a:r>
                        <a:rPr lang="en-GB" dirty="0"/>
                        <a:t>40x3</a:t>
                      </a:r>
                    </a:p>
                    <a:p>
                      <a:r>
                        <a:rPr lang="en-GB" dirty="0"/>
                        <a:t>(40 secs)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X-TRAINER</a:t>
                      </a:r>
                    </a:p>
                    <a:p>
                      <a:r>
                        <a:rPr lang="en-GB" dirty="0"/>
                        <a:t>3 km </a:t>
                      </a:r>
                    </a:p>
                    <a:p>
                      <a:r>
                        <a:rPr lang="en-GB" dirty="0"/>
                        <a:t>(Low Int)</a:t>
                      </a:r>
                    </a:p>
                  </a:txBody>
                  <a:tcPr/>
                </a:tc>
                <a:tc>
                  <a:txBody>
                    <a:bodyPr/>
                    <a:lstStyle/>
                    <a:p>
                      <a:r>
                        <a:rPr lang="en-GB" dirty="0"/>
                        <a:t>REST DAY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CUFFS</a:t>
                      </a:r>
                    </a:p>
                    <a:p>
                      <a:r>
                        <a:rPr lang="en-GB" dirty="0"/>
                        <a:t>40x3</a:t>
                      </a:r>
                    </a:p>
                    <a:p>
                      <a:r>
                        <a:rPr lang="en-GB" dirty="0"/>
                        <a:t>(40 secs)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X-TRAINER</a:t>
                      </a:r>
                    </a:p>
                    <a:p>
                      <a:r>
                        <a:rPr lang="en-GB" dirty="0"/>
                        <a:t>3 km </a:t>
                      </a:r>
                    </a:p>
                    <a:p>
                      <a:r>
                        <a:rPr lang="en-GB" dirty="0"/>
                        <a:t>(Low Int)</a:t>
                      </a:r>
                    </a:p>
                  </a:txBody>
                  <a:tcPr/>
                </a:tc>
                <a:tc>
                  <a:txBody>
                    <a:bodyPr/>
                    <a:lstStyle/>
                    <a:p>
                      <a:r>
                        <a:rPr lang="en-GB" dirty="0"/>
                        <a:t>REST DAY</a:t>
                      </a:r>
                    </a:p>
                  </a:txBody>
                  <a:tcPr/>
                </a:tc>
                <a:extLst>
                  <a:ext uri="{0D108BD9-81ED-4DB2-BD59-A6C34878D82A}">
                    <a16:rowId xmlns:a16="http://schemas.microsoft.com/office/drawing/2014/main" val="1423099111"/>
                  </a:ext>
                </a:extLst>
              </a:tr>
              <a:tr h="324728">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extLst>
                  <a:ext uri="{0D108BD9-81ED-4DB2-BD59-A6C34878D82A}">
                    <a16:rowId xmlns:a16="http://schemas.microsoft.com/office/drawing/2014/main" val="1382040224"/>
                  </a:ext>
                </a:extLst>
              </a:tr>
              <a:tr h="1055366">
                <a:tc>
                  <a:txBody>
                    <a:bodyPr/>
                    <a:lstStyle/>
                    <a:p>
                      <a:r>
                        <a:rPr lang="en-GB" dirty="0"/>
                        <a:t>WEEK 3</a:t>
                      </a:r>
                    </a:p>
                  </a:txBody>
                  <a:tcPr/>
                </a:tc>
                <a:tc>
                  <a:txBody>
                    <a:bodyPr/>
                    <a:lstStyle/>
                    <a:p>
                      <a:r>
                        <a:rPr lang="en-GB" dirty="0"/>
                        <a:t>REST DAY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CUFFS</a:t>
                      </a:r>
                    </a:p>
                    <a:p>
                      <a:r>
                        <a:rPr lang="en-GB" dirty="0"/>
                        <a:t>40x4</a:t>
                      </a:r>
                    </a:p>
                    <a:p>
                      <a:r>
                        <a:rPr lang="en-GB" dirty="0"/>
                        <a:t>(40 secs)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X-TRAINER</a:t>
                      </a:r>
                    </a:p>
                    <a:p>
                      <a:r>
                        <a:rPr lang="en-GB" dirty="0"/>
                        <a:t>3 km </a:t>
                      </a:r>
                    </a:p>
                    <a:p>
                      <a:r>
                        <a:rPr lang="en-GB" dirty="0"/>
                        <a:t>(Low Int)</a:t>
                      </a:r>
                    </a:p>
                  </a:txBody>
                  <a:tcPr/>
                </a:tc>
                <a:tc>
                  <a:txBody>
                    <a:bodyPr/>
                    <a:lstStyle/>
                    <a:p>
                      <a:r>
                        <a:rPr lang="en-GB" dirty="0"/>
                        <a:t>REST DAY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CUFFS</a:t>
                      </a:r>
                    </a:p>
                    <a:p>
                      <a:r>
                        <a:rPr lang="en-GB" dirty="0"/>
                        <a:t>40x4</a:t>
                      </a:r>
                    </a:p>
                    <a:p>
                      <a:r>
                        <a:rPr lang="en-GB" dirty="0"/>
                        <a:t>(40 secs)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X-TRAINER</a:t>
                      </a:r>
                    </a:p>
                    <a:p>
                      <a:r>
                        <a:rPr lang="en-GB" dirty="0"/>
                        <a:t>3 km </a:t>
                      </a:r>
                    </a:p>
                    <a:p>
                      <a:r>
                        <a:rPr lang="en-GB" dirty="0"/>
                        <a:t>(Low Int)</a:t>
                      </a:r>
                    </a:p>
                  </a:txBody>
                  <a:tcPr/>
                </a:tc>
                <a:tc>
                  <a:txBody>
                    <a:bodyPr/>
                    <a:lstStyle/>
                    <a:p>
                      <a:r>
                        <a:rPr lang="en-GB" dirty="0"/>
                        <a:t>REST DAY</a:t>
                      </a:r>
                    </a:p>
                  </a:txBody>
                  <a:tcPr/>
                </a:tc>
                <a:extLst>
                  <a:ext uri="{0D108BD9-81ED-4DB2-BD59-A6C34878D82A}">
                    <a16:rowId xmlns:a16="http://schemas.microsoft.com/office/drawing/2014/main" val="602301736"/>
                  </a:ext>
                </a:extLst>
              </a:tr>
            </a:tbl>
          </a:graphicData>
        </a:graphic>
      </p:graphicFrame>
    </p:spTree>
    <p:extLst>
      <p:ext uri="{BB962C8B-B14F-4D97-AF65-F5344CB8AC3E}">
        <p14:creationId xmlns:p14="http://schemas.microsoft.com/office/powerpoint/2010/main" val="2796334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053872-52D9-DB00-FE83-2BCE490FE518}"/>
              </a:ext>
            </a:extLst>
          </p:cNvPr>
          <p:cNvSpPr/>
          <p:nvPr/>
        </p:nvSpPr>
        <p:spPr>
          <a:xfrm>
            <a:off x="339489" y="235974"/>
            <a:ext cx="10785453"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Prescribed Training (Continued)</a:t>
            </a:r>
          </a:p>
        </p:txBody>
      </p:sp>
      <p:graphicFrame>
        <p:nvGraphicFramePr>
          <p:cNvPr id="3" name="Table 11">
            <a:extLst>
              <a:ext uri="{FF2B5EF4-FFF2-40B4-BE49-F238E27FC236}">
                <a16:creationId xmlns:a16="http://schemas.microsoft.com/office/drawing/2014/main" id="{7860C145-A131-264F-237E-F560F7E9774E}"/>
              </a:ext>
            </a:extLst>
          </p:cNvPr>
          <p:cNvGraphicFramePr>
            <a:graphicFrameLocks noGrp="1"/>
          </p:cNvGraphicFramePr>
          <p:nvPr>
            <p:extLst>
              <p:ext uri="{D42A27DB-BD31-4B8C-83A1-F6EECF244321}">
                <p14:modId xmlns:p14="http://schemas.microsoft.com/office/powerpoint/2010/main" val="2898743231"/>
              </p:ext>
            </p:extLst>
          </p:nvPr>
        </p:nvGraphicFramePr>
        <p:xfrm>
          <a:off x="668593" y="1159304"/>
          <a:ext cx="10559848" cy="4263378"/>
        </p:xfrm>
        <a:graphic>
          <a:graphicData uri="http://schemas.openxmlformats.org/drawingml/2006/table">
            <a:tbl>
              <a:tblPr firstRow="1" bandRow="1">
                <a:tableStyleId>{5C22544A-7EE6-4342-B048-85BDC9FD1C3A}</a:tableStyleId>
              </a:tblPr>
              <a:tblGrid>
                <a:gridCol w="1304427">
                  <a:extLst>
                    <a:ext uri="{9D8B030D-6E8A-4147-A177-3AD203B41FA5}">
                      <a16:colId xmlns:a16="http://schemas.microsoft.com/office/drawing/2014/main" val="3515405765"/>
                    </a:ext>
                  </a:extLst>
                </a:gridCol>
                <a:gridCol w="1322203">
                  <a:extLst>
                    <a:ext uri="{9D8B030D-6E8A-4147-A177-3AD203B41FA5}">
                      <a16:colId xmlns:a16="http://schemas.microsoft.com/office/drawing/2014/main" val="2642169155"/>
                    </a:ext>
                  </a:extLst>
                </a:gridCol>
                <a:gridCol w="1322203">
                  <a:extLst>
                    <a:ext uri="{9D8B030D-6E8A-4147-A177-3AD203B41FA5}">
                      <a16:colId xmlns:a16="http://schemas.microsoft.com/office/drawing/2014/main" val="1711988182"/>
                    </a:ext>
                  </a:extLst>
                </a:gridCol>
                <a:gridCol w="1322203">
                  <a:extLst>
                    <a:ext uri="{9D8B030D-6E8A-4147-A177-3AD203B41FA5}">
                      <a16:colId xmlns:a16="http://schemas.microsoft.com/office/drawing/2014/main" val="1526623259"/>
                    </a:ext>
                  </a:extLst>
                </a:gridCol>
                <a:gridCol w="1322203">
                  <a:extLst>
                    <a:ext uri="{9D8B030D-6E8A-4147-A177-3AD203B41FA5}">
                      <a16:colId xmlns:a16="http://schemas.microsoft.com/office/drawing/2014/main" val="3260986338"/>
                    </a:ext>
                  </a:extLst>
                </a:gridCol>
                <a:gridCol w="1322203">
                  <a:extLst>
                    <a:ext uri="{9D8B030D-6E8A-4147-A177-3AD203B41FA5}">
                      <a16:colId xmlns:a16="http://schemas.microsoft.com/office/drawing/2014/main" val="1776343585"/>
                    </a:ext>
                  </a:extLst>
                </a:gridCol>
                <a:gridCol w="1322203">
                  <a:extLst>
                    <a:ext uri="{9D8B030D-6E8A-4147-A177-3AD203B41FA5}">
                      <a16:colId xmlns:a16="http://schemas.microsoft.com/office/drawing/2014/main" val="3946661839"/>
                    </a:ext>
                  </a:extLst>
                </a:gridCol>
                <a:gridCol w="1322203">
                  <a:extLst>
                    <a:ext uri="{9D8B030D-6E8A-4147-A177-3AD203B41FA5}">
                      <a16:colId xmlns:a16="http://schemas.microsoft.com/office/drawing/2014/main" val="2666763728"/>
                    </a:ext>
                  </a:extLst>
                </a:gridCol>
              </a:tblGrid>
              <a:tr h="324728">
                <a:tc>
                  <a:txBody>
                    <a:bodyPr/>
                    <a:lstStyle/>
                    <a:p>
                      <a:endParaRPr lang="en-GB" dirty="0"/>
                    </a:p>
                  </a:txBody>
                  <a:tcPr>
                    <a:solidFill>
                      <a:schemeClr val="accent1"/>
                    </a:solidFill>
                  </a:tcPr>
                </a:tc>
                <a:tc>
                  <a:txBody>
                    <a:bodyPr/>
                    <a:lstStyle/>
                    <a:p>
                      <a:r>
                        <a:rPr lang="en-GB" dirty="0"/>
                        <a:t>Mon</a:t>
                      </a:r>
                    </a:p>
                  </a:txBody>
                  <a:tcPr/>
                </a:tc>
                <a:tc>
                  <a:txBody>
                    <a:bodyPr/>
                    <a:lstStyle/>
                    <a:p>
                      <a:r>
                        <a:rPr lang="en-GB" dirty="0"/>
                        <a:t>Tue</a:t>
                      </a:r>
                    </a:p>
                  </a:txBody>
                  <a:tcPr/>
                </a:tc>
                <a:tc>
                  <a:txBody>
                    <a:bodyPr/>
                    <a:lstStyle/>
                    <a:p>
                      <a:r>
                        <a:rPr lang="en-GB" dirty="0"/>
                        <a:t>Wed</a:t>
                      </a:r>
                    </a:p>
                  </a:txBody>
                  <a:tcPr/>
                </a:tc>
                <a:tc>
                  <a:txBody>
                    <a:bodyPr/>
                    <a:lstStyle/>
                    <a:p>
                      <a:r>
                        <a:rPr lang="en-GB" dirty="0"/>
                        <a:t>Thurs</a:t>
                      </a:r>
                    </a:p>
                  </a:txBody>
                  <a:tcPr/>
                </a:tc>
                <a:tc>
                  <a:txBody>
                    <a:bodyPr/>
                    <a:lstStyle/>
                    <a:p>
                      <a:r>
                        <a:rPr lang="en-GB" dirty="0"/>
                        <a:t>Fri</a:t>
                      </a:r>
                    </a:p>
                  </a:txBody>
                  <a:tcPr/>
                </a:tc>
                <a:tc>
                  <a:txBody>
                    <a:bodyPr/>
                    <a:lstStyle/>
                    <a:p>
                      <a:r>
                        <a:rPr lang="en-GB" dirty="0"/>
                        <a:t>Sat </a:t>
                      </a:r>
                    </a:p>
                  </a:txBody>
                  <a:tcPr/>
                </a:tc>
                <a:tc>
                  <a:txBody>
                    <a:bodyPr/>
                    <a:lstStyle/>
                    <a:p>
                      <a:r>
                        <a:rPr lang="en-GB" dirty="0"/>
                        <a:t>Sun </a:t>
                      </a:r>
                    </a:p>
                  </a:txBody>
                  <a:tcPr/>
                </a:tc>
                <a:extLst>
                  <a:ext uri="{0D108BD9-81ED-4DB2-BD59-A6C34878D82A}">
                    <a16:rowId xmlns:a16="http://schemas.microsoft.com/office/drawing/2014/main" val="367267177"/>
                  </a:ext>
                </a:extLst>
              </a:tr>
              <a:tr h="1055366">
                <a:tc>
                  <a:txBody>
                    <a:bodyPr/>
                    <a:lstStyle/>
                    <a:p>
                      <a:r>
                        <a:rPr lang="en-GB" dirty="0"/>
                        <a:t>WEEK 1</a:t>
                      </a:r>
                    </a:p>
                  </a:txBody>
                  <a:tcPr/>
                </a:tc>
                <a:tc>
                  <a:txBody>
                    <a:bodyPr/>
                    <a:lstStyle/>
                    <a:p>
                      <a:r>
                        <a:rPr lang="en-GB" dirty="0"/>
                        <a:t>REST DAY</a:t>
                      </a:r>
                    </a:p>
                  </a:txBody>
                  <a:tcPr/>
                </a:tc>
                <a:tc>
                  <a:txBody>
                    <a:bodyPr/>
                    <a:lstStyle/>
                    <a:p>
                      <a:r>
                        <a:rPr lang="en-GB" dirty="0"/>
                        <a:t>CUFFS</a:t>
                      </a:r>
                    </a:p>
                    <a:p>
                      <a:r>
                        <a:rPr lang="en-GB" dirty="0"/>
                        <a:t>30x3</a:t>
                      </a:r>
                    </a:p>
                    <a:p>
                      <a:r>
                        <a:rPr lang="en-GB" dirty="0"/>
                        <a:t>(40 secs)</a:t>
                      </a:r>
                    </a:p>
                  </a:txBody>
                  <a:tcPr/>
                </a:tc>
                <a:tc>
                  <a:txBody>
                    <a:bodyPr/>
                    <a:lstStyle/>
                    <a:p>
                      <a:r>
                        <a:rPr lang="en-GB" dirty="0"/>
                        <a:t>X-TRAINER</a:t>
                      </a:r>
                    </a:p>
                    <a:p>
                      <a:r>
                        <a:rPr lang="en-GB" dirty="0"/>
                        <a:t>3 km </a:t>
                      </a:r>
                    </a:p>
                    <a:p>
                      <a:r>
                        <a:rPr lang="en-GB" dirty="0"/>
                        <a:t>(Low Int)</a:t>
                      </a:r>
                    </a:p>
                  </a:txBody>
                  <a:tcPr/>
                </a:tc>
                <a:tc>
                  <a:txBody>
                    <a:bodyPr/>
                    <a:lstStyle/>
                    <a:p>
                      <a:r>
                        <a:rPr lang="en-GB" dirty="0"/>
                        <a:t>REST DAY</a:t>
                      </a:r>
                    </a:p>
                  </a:txBody>
                  <a:tcPr/>
                </a:tc>
                <a:tc>
                  <a:txBody>
                    <a:bodyPr/>
                    <a:lstStyle/>
                    <a:p>
                      <a:r>
                        <a:rPr lang="en-GB" dirty="0"/>
                        <a:t>CUFFS</a:t>
                      </a:r>
                    </a:p>
                    <a:p>
                      <a:r>
                        <a:rPr lang="en-GB" dirty="0"/>
                        <a:t>30x3</a:t>
                      </a:r>
                    </a:p>
                    <a:p>
                      <a:r>
                        <a:rPr lang="en-GB" dirty="0"/>
                        <a:t>(40 secs)</a:t>
                      </a:r>
                    </a:p>
                  </a:txBody>
                  <a:tcPr/>
                </a:tc>
                <a:tc>
                  <a:txBody>
                    <a:bodyPr/>
                    <a:lstStyle/>
                    <a:p>
                      <a:r>
                        <a:rPr lang="en-GB" dirty="0"/>
                        <a:t>X-TRAINER</a:t>
                      </a:r>
                    </a:p>
                    <a:p>
                      <a:r>
                        <a:rPr lang="en-GB" dirty="0"/>
                        <a:t>3 km </a:t>
                      </a:r>
                    </a:p>
                    <a:p>
                      <a:r>
                        <a:rPr lang="en-GB" dirty="0"/>
                        <a:t>(Low Int)</a:t>
                      </a:r>
                    </a:p>
                  </a:txBody>
                  <a:tcPr/>
                </a:tc>
                <a:tc>
                  <a:txBody>
                    <a:bodyPr/>
                    <a:lstStyle/>
                    <a:p>
                      <a:r>
                        <a:rPr lang="en-GB" dirty="0"/>
                        <a:t>REST DAY</a:t>
                      </a:r>
                    </a:p>
                  </a:txBody>
                  <a:tcPr/>
                </a:tc>
                <a:extLst>
                  <a:ext uri="{0D108BD9-81ED-4DB2-BD59-A6C34878D82A}">
                    <a16:rowId xmlns:a16="http://schemas.microsoft.com/office/drawing/2014/main" val="3696788275"/>
                  </a:ext>
                </a:extLst>
              </a:tr>
              <a:tr h="324728">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extLst>
                  <a:ext uri="{0D108BD9-81ED-4DB2-BD59-A6C34878D82A}">
                    <a16:rowId xmlns:a16="http://schemas.microsoft.com/office/drawing/2014/main" val="955996121"/>
                  </a:ext>
                </a:extLst>
              </a:tr>
              <a:tr h="1055366">
                <a:tc>
                  <a:txBody>
                    <a:bodyPr/>
                    <a:lstStyle/>
                    <a:p>
                      <a:r>
                        <a:rPr lang="en-GB" dirty="0"/>
                        <a:t>WEEK 2</a:t>
                      </a:r>
                    </a:p>
                  </a:txBody>
                  <a:tcPr/>
                </a:tc>
                <a:tc>
                  <a:txBody>
                    <a:bodyPr/>
                    <a:lstStyle/>
                    <a:p>
                      <a:r>
                        <a:rPr lang="en-GB" dirty="0"/>
                        <a:t>REST DAY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CUFFS</a:t>
                      </a:r>
                    </a:p>
                    <a:p>
                      <a:r>
                        <a:rPr lang="en-GB" dirty="0"/>
                        <a:t>40x3</a:t>
                      </a:r>
                    </a:p>
                    <a:p>
                      <a:r>
                        <a:rPr lang="en-GB" dirty="0"/>
                        <a:t>(40 secs)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X-TRAINER</a:t>
                      </a:r>
                    </a:p>
                    <a:p>
                      <a:r>
                        <a:rPr lang="en-GB" dirty="0"/>
                        <a:t>3 km </a:t>
                      </a:r>
                    </a:p>
                    <a:p>
                      <a:r>
                        <a:rPr lang="en-GB" dirty="0"/>
                        <a:t>(Low Int)</a:t>
                      </a:r>
                    </a:p>
                  </a:txBody>
                  <a:tcPr/>
                </a:tc>
                <a:tc>
                  <a:txBody>
                    <a:bodyPr/>
                    <a:lstStyle/>
                    <a:p>
                      <a:r>
                        <a:rPr lang="en-GB" dirty="0"/>
                        <a:t>REST DAY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CUFFS</a:t>
                      </a:r>
                    </a:p>
                    <a:p>
                      <a:r>
                        <a:rPr lang="en-GB" dirty="0"/>
                        <a:t>40x3</a:t>
                      </a:r>
                    </a:p>
                    <a:p>
                      <a:r>
                        <a:rPr lang="en-GB" dirty="0"/>
                        <a:t>(40 secs)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X-TRAINER</a:t>
                      </a:r>
                    </a:p>
                    <a:p>
                      <a:r>
                        <a:rPr lang="en-GB" dirty="0"/>
                        <a:t>3 km </a:t>
                      </a:r>
                    </a:p>
                    <a:p>
                      <a:r>
                        <a:rPr lang="en-GB" dirty="0"/>
                        <a:t>(Low Int)</a:t>
                      </a:r>
                    </a:p>
                  </a:txBody>
                  <a:tcPr/>
                </a:tc>
                <a:tc>
                  <a:txBody>
                    <a:bodyPr/>
                    <a:lstStyle/>
                    <a:p>
                      <a:r>
                        <a:rPr lang="en-GB" dirty="0"/>
                        <a:t>REST DAY</a:t>
                      </a:r>
                    </a:p>
                  </a:txBody>
                  <a:tcPr/>
                </a:tc>
                <a:extLst>
                  <a:ext uri="{0D108BD9-81ED-4DB2-BD59-A6C34878D82A}">
                    <a16:rowId xmlns:a16="http://schemas.microsoft.com/office/drawing/2014/main" val="1423099111"/>
                  </a:ext>
                </a:extLst>
              </a:tr>
              <a:tr h="324728">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tc>
                  <a:txBody>
                    <a:bodyPr/>
                    <a:lstStyle/>
                    <a:p>
                      <a:endParaRPr lang="en-GB" dirty="0"/>
                    </a:p>
                  </a:txBody>
                  <a:tcPr>
                    <a:solidFill>
                      <a:schemeClr val="accent1"/>
                    </a:solidFill>
                  </a:tcPr>
                </a:tc>
                <a:extLst>
                  <a:ext uri="{0D108BD9-81ED-4DB2-BD59-A6C34878D82A}">
                    <a16:rowId xmlns:a16="http://schemas.microsoft.com/office/drawing/2014/main" val="1382040224"/>
                  </a:ext>
                </a:extLst>
              </a:tr>
              <a:tr h="1055366">
                <a:tc>
                  <a:txBody>
                    <a:bodyPr/>
                    <a:lstStyle/>
                    <a:p>
                      <a:r>
                        <a:rPr lang="en-GB" dirty="0"/>
                        <a:t>WEEK 3</a:t>
                      </a:r>
                    </a:p>
                  </a:txBody>
                  <a:tcPr/>
                </a:tc>
                <a:tc>
                  <a:txBody>
                    <a:bodyPr/>
                    <a:lstStyle/>
                    <a:p>
                      <a:r>
                        <a:rPr lang="en-GB" dirty="0"/>
                        <a:t>REST DAY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CUFFS</a:t>
                      </a:r>
                    </a:p>
                    <a:p>
                      <a:r>
                        <a:rPr lang="en-GB" dirty="0"/>
                        <a:t>40x4</a:t>
                      </a:r>
                    </a:p>
                    <a:p>
                      <a:r>
                        <a:rPr lang="en-GB" dirty="0"/>
                        <a:t>(40 secs)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solidFill>
                          <a:srgbClr val="FF0000"/>
                        </a:solidFill>
                        <a:latin typeface="Arial" panose="020B0604020202020204" pitchFamily="34" charset="0"/>
                        <a:cs typeface="Arial" panose="020B0604020202020204" pitchFamily="34" charset="0"/>
                      </a:endParaRPr>
                    </a:p>
                  </a:txBody>
                  <a:tcPr/>
                </a:tc>
                <a:tc>
                  <a:txBody>
                    <a:bodyPr/>
                    <a:lstStyle/>
                    <a:p>
                      <a:r>
                        <a:rPr lang="en-GB" dirty="0"/>
                        <a:t>REST DAY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CUFFS</a:t>
                      </a:r>
                    </a:p>
                    <a:p>
                      <a:r>
                        <a:rPr lang="en-GB" dirty="0"/>
                        <a:t>40x4</a:t>
                      </a:r>
                    </a:p>
                    <a:p>
                      <a:r>
                        <a:rPr lang="en-GB" dirty="0"/>
                        <a:t>(40 secs)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X-TRAINER</a:t>
                      </a:r>
                    </a:p>
                    <a:p>
                      <a:r>
                        <a:rPr lang="en-GB" dirty="0"/>
                        <a:t>3 km </a:t>
                      </a:r>
                    </a:p>
                    <a:p>
                      <a:r>
                        <a:rPr lang="en-GB" dirty="0"/>
                        <a:t>(Low Int)</a:t>
                      </a:r>
                    </a:p>
                  </a:txBody>
                  <a:tcPr/>
                </a:tc>
                <a:tc>
                  <a:txBody>
                    <a:bodyPr/>
                    <a:lstStyle/>
                    <a:p>
                      <a:r>
                        <a:rPr lang="en-GB" dirty="0"/>
                        <a:t>REST DAY</a:t>
                      </a:r>
                    </a:p>
                  </a:txBody>
                  <a:tcPr/>
                </a:tc>
                <a:extLst>
                  <a:ext uri="{0D108BD9-81ED-4DB2-BD59-A6C34878D82A}">
                    <a16:rowId xmlns:a16="http://schemas.microsoft.com/office/drawing/2014/main" val="602301736"/>
                  </a:ext>
                </a:extLst>
              </a:tr>
            </a:tbl>
          </a:graphicData>
        </a:graphic>
      </p:graphicFrame>
      <p:sp>
        <p:nvSpPr>
          <p:cNvPr id="39" name="&quot;Not Allowed&quot; Symbol 38">
            <a:extLst>
              <a:ext uri="{FF2B5EF4-FFF2-40B4-BE49-F238E27FC236}">
                <a16:creationId xmlns:a16="http://schemas.microsoft.com/office/drawing/2014/main" id="{1076EE57-749B-6E23-0FC7-4E6C0B964E84}"/>
              </a:ext>
            </a:extLst>
          </p:cNvPr>
          <p:cNvSpPr/>
          <p:nvPr/>
        </p:nvSpPr>
        <p:spPr>
          <a:xfrm>
            <a:off x="3431458" y="4424516"/>
            <a:ext cx="1081548" cy="914400"/>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0" name="&quot;Not Allowed&quot; Symbol 39">
            <a:extLst>
              <a:ext uri="{FF2B5EF4-FFF2-40B4-BE49-F238E27FC236}">
                <a16:creationId xmlns:a16="http://schemas.microsoft.com/office/drawing/2014/main" id="{35E3C051-AC5C-6371-8B97-4A3E2933EF2A}"/>
              </a:ext>
            </a:extLst>
          </p:cNvPr>
          <p:cNvSpPr/>
          <p:nvPr/>
        </p:nvSpPr>
        <p:spPr>
          <a:xfrm>
            <a:off x="757084" y="4424516"/>
            <a:ext cx="1081548" cy="914400"/>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1" name="&quot;Not Allowed&quot; Symbol 40">
            <a:extLst>
              <a:ext uri="{FF2B5EF4-FFF2-40B4-BE49-F238E27FC236}">
                <a16:creationId xmlns:a16="http://schemas.microsoft.com/office/drawing/2014/main" id="{2C373D35-A2C6-B464-859B-4A4AE6720967}"/>
              </a:ext>
            </a:extLst>
          </p:cNvPr>
          <p:cNvSpPr/>
          <p:nvPr/>
        </p:nvSpPr>
        <p:spPr>
          <a:xfrm>
            <a:off x="2094271" y="4424516"/>
            <a:ext cx="1081548" cy="914400"/>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3" name="&quot;Not Allowed&quot; Symbol 42">
            <a:extLst>
              <a:ext uri="{FF2B5EF4-FFF2-40B4-BE49-F238E27FC236}">
                <a16:creationId xmlns:a16="http://schemas.microsoft.com/office/drawing/2014/main" id="{6FF15C45-6254-2CCA-3143-46993F3E3153}"/>
              </a:ext>
            </a:extLst>
          </p:cNvPr>
          <p:cNvSpPr/>
          <p:nvPr/>
        </p:nvSpPr>
        <p:spPr>
          <a:xfrm>
            <a:off x="6120582" y="4424516"/>
            <a:ext cx="1081548" cy="835742"/>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4" name="&quot;Not Allowed&quot; Symbol 43">
            <a:extLst>
              <a:ext uri="{FF2B5EF4-FFF2-40B4-BE49-F238E27FC236}">
                <a16:creationId xmlns:a16="http://schemas.microsoft.com/office/drawing/2014/main" id="{9C90E352-9C86-4EA1-D8B7-54C48B5E15B8}"/>
              </a:ext>
            </a:extLst>
          </p:cNvPr>
          <p:cNvSpPr/>
          <p:nvPr/>
        </p:nvSpPr>
        <p:spPr>
          <a:xfrm>
            <a:off x="7329949" y="4399935"/>
            <a:ext cx="1081548" cy="835742"/>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5" name="&quot;Not Allowed&quot; Symbol 44">
            <a:extLst>
              <a:ext uri="{FF2B5EF4-FFF2-40B4-BE49-F238E27FC236}">
                <a16:creationId xmlns:a16="http://schemas.microsoft.com/office/drawing/2014/main" id="{0E033AEA-C2E1-6D69-1919-2F602EB3E546}"/>
              </a:ext>
            </a:extLst>
          </p:cNvPr>
          <p:cNvSpPr/>
          <p:nvPr/>
        </p:nvSpPr>
        <p:spPr>
          <a:xfrm>
            <a:off x="8681886" y="4424516"/>
            <a:ext cx="1081548" cy="835742"/>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6" name="&quot;Not Allowed&quot; Symbol 45">
            <a:extLst>
              <a:ext uri="{FF2B5EF4-FFF2-40B4-BE49-F238E27FC236}">
                <a16:creationId xmlns:a16="http://schemas.microsoft.com/office/drawing/2014/main" id="{F9E0D68D-5377-18C7-3C4B-33788BD05CC3}"/>
              </a:ext>
            </a:extLst>
          </p:cNvPr>
          <p:cNvSpPr/>
          <p:nvPr/>
        </p:nvSpPr>
        <p:spPr>
          <a:xfrm>
            <a:off x="10004323" y="4434348"/>
            <a:ext cx="1081548" cy="914400"/>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id="{3ADF255A-E708-39FE-4471-14744E63F4AB}"/>
              </a:ext>
            </a:extLst>
          </p:cNvPr>
          <p:cNvSpPr txBox="1"/>
          <p:nvPr/>
        </p:nvSpPr>
        <p:spPr>
          <a:xfrm rot="20034816">
            <a:off x="4529372" y="4611554"/>
            <a:ext cx="1671483" cy="461665"/>
          </a:xfrm>
          <a:prstGeom prst="rect">
            <a:avLst/>
          </a:prstGeom>
          <a:noFill/>
        </p:spPr>
        <p:txBody>
          <a:bodyPr wrap="square" rtlCol="0">
            <a:spAutoFit/>
          </a:bodyPr>
          <a:lstStyle/>
          <a:p>
            <a:r>
              <a:rPr lang="en-GB" sz="2400" b="1" dirty="0">
                <a:solidFill>
                  <a:srgbClr val="FF0000"/>
                </a:solidFill>
                <a:latin typeface="Arial" panose="020B0604020202020204" pitchFamily="34" charset="0"/>
                <a:cs typeface="Arial" panose="020B0604020202020204" pitchFamily="34" charset="0"/>
              </a:rPr>
              <a:t>RE-TEST</a:t>
            </a:r>
          </a:p>
        </p:txBody>
      </p:sp>
    </p:spTree>
    <p:extLst>
      <p:ext uri="{BB962C8B-B14F-4D97-AF65-F5344CB8AC3E}">
        <p14:creationId xmlns:p14="http://schemas.microsoft.com/office/powerpoint/2010/main" val="660405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87D7AD-54D0-39A2-9425-26B5CA6FD04B}"/>
              </a:ext>
            </a:extLst>
          </p:cNvPr>
          <p:cNvSpPr/>
          <p:nvPr/>
        </p:nvSpPr>
        <p:spPr>
          <a:xfrm>
            <a:off x="4052787" y="44244"/>
            <a:ext cx="2591928"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R</a:t>
            </a:r>
            <a:r>
              <a:rPr lang="en-US" sz="5400" b="1" cap="none" spc="0" dirty="0">
                <a:ln w="22225">
                  <a:solidFill>
                    <a:schemeClr val="accent2"/>
                  </a:solidFill>
                  <a:prstDash val="solid"/>
                </a:ln>
                <a:solidFill>
                  <a:schemeClr val="accent2">
                    <a:lumMod val="40000"/>
                    <a:lumOff val="60000"/>
                  </a:schemeClr>
                </a:solidFill>
                <a:effectLst/>
              </a:rPr>
              <a:t>esults</a:t>
            </a:r>
          </a:p>
        </p:txBody>
      </p:sp>
      <p:sp>
        <p:nvSpPr>
          <p:cNvPr id="3" name="Rectangle: Rounded Corners 2">
            <a:extLst>
              <a:ext uri="{FF2B5EF4-FFF2-40B4-BE49-F238E27FC236}">
                <a16:creationId xmlns:a16="http://schemas.microsoft.com/office/drawing/2014/main" id="{29281742-ABA2-7B3F-4612-417F109D5C00}"/>
              </a:ext>
            </a:extLst>
          </p:cNvPr>
          <p:cNvSpPr/>
          <p:nvPr/>
        </p:nvSpPr>
        <p:spPr>
          <a:xfrm>
            <a:off x="190606" y="908529"/>
            <a:ext cx="3862181" cy="15495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2"/>
                </a:solidFill>
                <a:latin typeface="Arial" panose="020B0604020202020204" pitchFamily="34" charset="0"/>
                <a:cs typeface="Arial" panose="020B0604020202020204" pitchFamily="34" charset="0"/>
              </a:rPr>
              <a:t>Right Quad:</a:t>
            </a:r>
          </a:p>
          <a:p>
            <a:r>
              <a:rPr lang="en-GB" sz="2400" b="1" dirty="0">
                <a:solidFill>
                  <a:schemeClr val="bg2"/>
                </a:solidFill>
                <a:latin typeface="Arial" panose="020B0604020202020204" pitchFamily="34" charset="0"/>
                <a:cs typeface="Arial" panose="020B0604020202020204" pitchFamily="34" charset="0"/>
              </a:rPr>
              <a:t>Pre: 25.7”</a:t>
            </a:r>
          </a:p>
          <a:p>
            <a:r>
              <a:rPr lang="en-GB" sz="2400" b="1" dirty="0">
                <a:solidFill>
                  <a:schemeClr val="bg2"/>
                </a:solidFill>
                <a:latin typeface="Arial" panose="020B0604020202020204" pitchFamily="34" charset="0"/>
                <a:cs typeface="Arial" panose="020B0604020202020204" pitchFamily="34" charset="0"/>
              </a:rPr>
              <a:t>Post: 26”</a:t>
            </a:r>
          </a:p>
          <a:p>
            <a:pPr marL="342900" indent="-342900">
              <a:buFont typeface="Wingdings" panose="05000000000000000000" pitchFamily="2" charset="2"/>
              <a:buChar char="Ø"/>
            </a:pPr>
            <a:r>
              <a:rPr lang="en-GB" sz="2400" b="1" dirty="0">
                <a:solidFill>
                  <a:srgbClr val="56DC44"/>
                </a:solidFill>
                <a:latin typeface="Arial" panose="020B0604020202020204" pitchFamily="34" charset="0"/>
                <a:cs typeface="Arial" panose="020B0604020202020204" pitchFamily="34" charset="0"/>
              </a:rPr>
              <a:t>0.3” Gain </a:t>
            </a:r>
          </a:p>
        </p:txBody>
      </p:sp>
      <p:sp>
        <p:nvSpPr>
          <p:cNvPr id="4" name="Rectangle: Rounded Corners 3">
            <a:extLst>
              <a:ext uri="{FF2B5EF4-FFF2-40B4-BE49-F238E27FC236}">
                <a16:creationId xmlns:a16="http://schemas.microsoft.com/office/drawing/2014/main" id="{DCFC4C05-8E6F-7F76-0B23-841F8BDB3F74}"/>
              </a:ext>
            </a:extLst>
          </p:cNvPr>
          <p:cNvSpPr/>
          <p:nvPr/>
        </p:nvSpPr>
        <p:spPr>
          <a:xfrm>
            <a:off x="4272892" y="908530"/>
            <a:ext cx="3862180" cy="15495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2"/>
                </a:solidFill>
                <a:latin typeface="Arial" panose="020B0604020202020204" pitchFamily="34" charset="0"/>
                <a:cs typeface="Arial" panose="020B0604020202020204" pitchFamily="34" charset="0"/>
              </a:rPr>
              <a:t>Left Quad:</a:t>
            </a:r>
          </a:p>
          <a:p>
            <a:r>
              <a:rPr lang="en-GB" sz="2400" b="1" dirty="0">
                <a:solidFill>
                  <a:schemeClr val="bg2"/>
                </a:solidFill>
                <a:latin typeface="Arial" panose="020B0604020202020204" pitchFamily="34" charset="0"/>
                <a:cs typeface="Arial" panose="020B0604020202020204" pitchFamily="34" charset="0"/>
              </a:rPr>
              <a:t>Pre: 25.5”</a:t>
            </a:r>
          </a:p>
          <a:p>
            <a:r>
              <a:rPr lang="en-GB" sz="2400" b="1" dirty="0">
                <a:solidFill>
                  <a:schemeClr val="bg2"/>
                </a:solidFill>
                <a:latin typeface="Arial" panose="020B0604020202020204" pitchFamily="34" charset="0"/>
                <a:cs typeface="Arial" panose="020B0604020202020204" pitchFamily="34" charset="0"/>
              </a:rPr>
              <a:t>Post: 26.2”</a:t>
            </a:r>
          </a:p>
          <a:p>
            <a:pPr marL="285750" indent="-285750">
              <a:buFont typeface="Wingdings" panose="05000000000000000000" pitchFamily="2" charset="2"/>
              <a:buChar char="Ø"/>
            </a:pPr>
            <a:r>
              <a:rPr lang="en-GB" sz="2400" b="1" dirty="0">
                <a:solidFill>
                  <a:srgbClr val="56DC44"/>
                </a:solidFill>
                <a:latin typeface="Arial" panose="020B0604020202020204" pitchFamily="34" charset="0"/>
                <a:cs typeface="Arial" panose="020B0604020202020204" pitchFamily="34" charset="0"/>
              </a:rPr>
              <a:t>0.7” Gain</a:t>
            </a:r>
          </a:p>
        </p:txBody>
      </p:sp>
      <p:sp>
        <p:nvSpPr>
          <p:cNvPr id="5" name="Rectangle: Rounded Corners 4">
            <a:extLst>
              <a:ext uri="{FF2B5EF4-FFF2-40B4-BE49-F238E27FC236}">
                <a16:creationId xmlns:a16="http://schemas.microsoft.com/office/drawing/2014/main" id="{C041C093-E407-DA3F-19BF-0CFAC63DE50B}"/>
              </a:ext>
            </a:extLst>
          </p:cNvPr>
          <p:cNvSpPr/>
          <p:nvPr/>
        </p:nvSpPr>
        <p:spPr>
          <a:xfrm>
            <a:off x="8351036" y="888108"/>
            <a:ext cx="3498387" cy="15699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Hip width:</a:t>
            </a:r>
          </a:p>
          <a:p>
            <a:r>
              <a:rPr lang="en-GB" sz="2400" b="1" dirty="0">
                <a:latin typeface="Arial" panose="020B0604020202020204" pitchFamily="34" charset="0"/>
                <a:cs typeface="Arial" panose="020B0604020202020204" pitchFamily="34" charset="0"/>
              </a:rPr>
              <a:t>Pre: 47.2”</a:t>
            </a:r>
          </a:p>
          <a:p>
            <a:r>
              <a:rPr lang="en-GB" sz="2400" b="1" dirty="0">
                <a:latin typeface="Arial" panose="020B0604020202020204" pitchFamily="34" charset="0"/>
                <a:cs typeface="Arial" panose="020B0604020202020204" pitchFamily="34" charset="0"/>
              </a:rPr>
              <a:t>Post: 47.6”</a:t>
            </a:r>
          </a:p>
          <a:p>
            <a:pPr marL="285750" indent="-285750">
              <a:buFont typeface="Wingdings" panose="05000000000000000000" pitchFamily="2" charset="2"/>
              <a:buChar char="Ø"/>
            </a:pPr>
            <a:r>
              <a:rPr lang="en-GB" sz="2400" b="1" dirty="0">
                <a:solidFill>
                  <a:srgbClr val="56DC44"/>
                </a:solidFill>
                <a:latin typeface="Arial" panose="020B0604020202020204" pitchFamily="34" charset="0"/>
                <a:cs typeface="Arial" panose="020B0604020202020204" pitchFamily="34" charset="0"/>
              </a:rPr>
              <a:t>0.4 Gain</a:t>
            </a:r>
          </a:p>
        </p:txBody>
      </p:sp>
      <p:sp>
        <p:nvSpPr>
          <p:cNvPr id="6" name="Rectangle: Rounded Corners 5">
            <a:extLst>
              <a:ext uri="{FF2B5EF4-FFF2-40B4-BE49-F238E27FC236}">
                <a16:creationId xmlns:a16="http://schemas.microsoft.com/office/drawing/2014/main" id="{F5E7BB04-BC99-9910-C3F2-756FF0F5A250}"/>
              </a:ext>
            </a:extLst>
          </p:cNvPr>
          <p:cNvSpPr/>
          <p:nvPr/>
        </p:nvSpPr>
        <p:spPr>
          <a:xfrm>
            <a:off x="4272891" y="4237703"/>
            <a:ext cx="3862181" cy="146500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Squats to failure </a:t>
            </a:r>
          </a:p>
          <a:p>
            <a:pPr algn="ctr"/>
            <a:r>
              <a:rPr lang="en-GB" sz="2400" b="1" dirty="0">
                <a:latin typeface="Arial" panose="020B0604020202020204" pitchFamily="34" charset="0"/>
                <a:cs typeface="Arial" panose="020B0604020202020204" pitchFamily="34" charset="0"/>
              </a:rPr>
              <a:t>(5 reps in reserve):</a:t>
            </a:r>
          </a:p>
          <a:p>
            <a:r>
              <a:rPr lang="en-GB" sz="2400" b="1" dirty="0">
                <a:latin typeface="Arial" panose="020B0604020202020204" pitchFamily="34" charset="0"/>
                <a:cs typeface="Arial" panose="020B0604020202020204" pitchFamily="34" charset="0"/>
              </a:rPr>
              <a:t>Pre: 35 Reps</a:t>
            </a:r>
          </a:p>
          <a:p>
            <a:r>
              <a:rPr lang="en-GB" sz="2400" b="1" dirty="0">
                <a:latin typeface="Arial" panose="020B0604020202020204" pitchFamily="34" charset="0"/>
                <a:cs typeface="Arial" panose="020B0604020202020204" pitchFamily="34" charset="0"/>
              </a:rPr>
              <a:t>Post: 45 Reps</a:t>
            </a:r>
          </a:p>
        </p:txBody>
      </p:sp>
      <p:sp>
        <p:nvSpPr>
          <p:cNvPr id="7" name="Rectangle: Rounded Corners 6">
            <a:extLst>
              <a:ext uri="{FF2B5EF4-FFF2-40B4-BE49-F238E27FC236}">
                <a16:creationId xmlns:a16="http://schemas.microsoft.com/office/drawing/2014/main" id="{83E0B3EA-354C-80E7-69B8-2AEA59F4B5A9}"/>
              </a:ext>
            </a:extLst>
          </p:cNvPr>
          <p:cNvSpPr/>
          <p:nvPr/>
        </p:nvSpPr>
        <p:spPr>
          <a:xfrm>
            <a:off x="8351036" y="4237703"/>
            <a:ext cx="3498387" cy="146500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Cuff Pressure:</a:t>
            </a:r>
          </a:p>
          <a:p>
            <a:pPr marL="342900" indent="-342900">
              <a:buFont typeface="Wingdings" panose="05000000000000000000" pitchFamily="2" charset="2"/>
              <a:buChar char="Ø"/>
            </a:pPr>
            <a:r>
              <a:rPr lang="en-GB" sz="2400" b="1" dirty="0">
                <a:latin typeface="Arial" panose="020B0604020202020204" pitchFamily="34" charset="0"/>
                <a:cs typeface="Arial" panose="020B0604020202020204" pitchFamily="34" charset="0"/>
              </a:rPr>
              <a:t>170mmHg</a:t>
            </a:r>
          </a:p>
          <a:p>
            <a:pPr marL="342900" indent="-342900">
              <a:buFont typeface="Wingdings" panose="05000000000000000000" pitchFamily="2" charset="2"/>
              <a:buChar char="Ø"/>
            </a:pPr>
            <a:r>
              <a:rPr lang="en-GB" sz="2400" b="1" dirty="0">
                <a:latin typeface="Arial" panose="020B0604020202020204" pitchFamily="34" charset="0"/>
                <a:cs typeface="Arial" panose="020B0604020202020204" pitchFamily="34" charset="0"/>
              </a:rPr>
              <a:t>170mmHg</a:t>
            </a:r>
          </a:p>
        </p:txBody>
      </p:sp>
      <p:sp>
        <p:nvSpPr>
          <p:cNvPr id="8" name="Rectangle: Rounded Corners 7">
            <a:extLst>
              <a:ext uri="{FF2B5EF4-FFF2-40B4-BE49-F238E27FC236}">
                <a16:creationId xmlns:a16="http://schemas.microsoft.com/office/drawing/2014/main" id="{5552F4C2-DD4A-E2F0-3D67-8C331A5AA363}"/>
              </a:ext>
            </a:extLst>
          </p:cNvPr>
          <p:cNvSpPr/>
          <p:nvPr/>
        </p:nvSpPr>
        <p:spPr>
          <a:xfrm>
            <a:off x="298588" y="4237703"/>
            <a:ext cx="3498387" cy="146500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Weight:</a:t>
            </a:r>
          </a:p>
          <a:p>
            <a:r>
              <a:rPr lang="en-GB" sz="2400" b="1" dirty="0">
                <a:latin typeface="Arial" panose="020B0604020202020204" pitchFamily="34" charset="0"/>
                <a:cs typeface="Arial" panose="020B0604020202020204" pitchFamily="34" charset="0"/>
              </a:rPr>
              <a:t>Pre: 103.4 kgs</a:t>
            </a:r>
          </a:p>
          <a:p>
            <a:r>
              <a:rPr lang="en-GB" sz="2400" b="1" dirty="0">
                <a:latin typeface="Arial" panose="020B0604020202020204" pitchFamily="34" charset="0"/>
                <a:cs typeface="Arial" panose="020B0604020202020204" pitchFamily="34" charset="0"/>
              </a:rPr>
              <a:t>Post:  103.8 kgs</a:t>
            </a:r>
          </a:p>
        </p:txBody>
      </p:sp>
    </p:spTree>
    <p:extLst>
      <p:ext uri="{BB962C8B-B14F-4D97-AF65-F5344CB8AC3E}">
        <p14:creationId xmlns:p14="http://schemas.microsoft.com/office/powerpoint/2010/main" val="1004477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44311882-1B6B-AB95-CB40-A8D4F866E771}"/>
              </a:ext>
            </a:extLst>
          </p:cNvPr>
          <p:cNvGraphicFramePr>
            <a:graphicFrameLocks/>
          </p:cNvGraphicFramePr>
          <p:nvPr>
            <p:extLst>
              <p:ext uri="{D42A27DB-BD31-4B8C-83A1-F6EECF244321}">
                <p14:modId xmlns:p14="http://schemas.microsoft.com/office/powerpoint/2010/main" val="1350323770"/>
              </p:ext>
            </p:extLst>
          </p:nvPr>
        </p:nvGraphicFramePr>
        <p:xfrm>
          <a:off x="2340078" y="304800"/>
          <a:ext cx="7305368" cy="4227872"/>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Rounded Corners 4">
            <a:extLst>
              <a:ext uri="{FF2B5EF4-FFF2-40B4-BE49-F238E27FC236}">
                <a16:creationId xmlns:a16="http://schemas.microsoft.com/office/drawing/2014/main" id="{59ACE5D8-CAFA-E199-7C0E-8202BF8F1C4D}"/>
              </a:ext>
            </a:extLst>
          </p:cNvPr>
          <p:cNvSpPr/>
          <p:nvPr/>
        </p:nvSpPr>
        <p:spPr>
          <a:xfrm>
            <a:off x="2338625" y="4835796"/>
            <a:ext cx="7305368" cy="17174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Ø"/>
            </a:pPr>
            <a:r>
              <a:rPr lang="en-GB" dirty="0"/>
              <a:t>BFR- increase in MV in 2 weeks</a:t>
            </a:r>
          </a:p>
          <a:p>
            <a:pPr marL="285750" indent="-285750">
              <a:buFont typeface="Wingdings" panose="05000000000000000000" pitchFamily="2" charset="2"/>
              <a:buChar char="Ø"/>
            </a:pPr>
            <a:r>
              <a:rPr lang="en-GB" dirty="0"/>
              <a:t>In the current example training adaptations were asymmetrical </a:t>
            </a:r>
          </a:p>
          <a:p>
            <a:pPr marL="285750" indent="-285750">
              <a:buFont typeface="Wingdings" panose="05000000000000000000" pitchFamily="2" charset="2"/>
              <a:buChar char="Ø"/>
            </a:pPr>
            <a:r>
              <a:rPr lang="en-GB" dirty="0"/>
              <a:t>Increase in MV were not associated with weight </a:t>
            </a:r>
          </a:p>
        </p:txBody>
      </p:sp>
    </p:spTree>
    <p:extLst>
      <p:ext uri="{BB962C8B-B14F-4D97-AF65-F5344CB8AC3E}">
        <p14:creationId xmlns:p14="http://schemas.microsoft.com/office/powerpoint/2010/main" val="1956471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408FCE3-0B6D-978D-0CD2-CA5A9FD0EDED}"/>
              </a:ext>
            </a:extLst>
          </p:cNvPr>
          <p:cNvSpPr/>
          <p:nvPr/>
        </p:nvSpPr>
        <p:spPr>
          <a:xfrm>
            <a:off x="2647725" y="96315"/>
            <a:ext cx="6267293"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Critical Evaluation</a:t>
            </a:r>
          </a:p>
        </p:txBody>
      </p:sp>
      <p:sp>
        <p:nvSpPr>
          <p:cNvPr id="3" name="Rectangle: Rounded Corners 2">
            <a:extLst>
              <a:ext uri="{FF2B5EF4-FFF2-40B4-BE49-F238E27FC236}">
                <a16:creationId xmlns:a16="http://schemas.microsoft.com/office/drawing/2014/main" id="{D670EDFB-951B-D24A-3C17-44CA536BD60C}"/>
              </a:ext>
            </a:extLst>
          </p:cNvPr>
          <p:cNvSpPr/>
          <p:nvPr/>
        </p:nvSpPr>
        <p:spPr>
          <a:xfrm>
            <a:off x="2575283" y="1019645"/>
            <a:ext cx="7041433" cy="19068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Ø"/>
            </a:pPr>
            <a:r>
              <a:rPr lang="en-GB" dirty="0"/>
              <a:t>Was a improvement found within the clients goals? </a:t>
            </a:r>
          </a:p>
          <a:p>
            <a:pPr marL="285750" indent="-285750">
              <a:buFont typeface="Wingdings" panose="05000000000000000000" pitchFamily="2" charset="2"/>
              <a:buChar char="Ø"/>
            </a:pPr>
            <a:r>
              <a:rPr lang="en-GB" dirty="0"/>
              <a:t>How does this compare or not with the current research?</a:t>
            </a:r>
          </a:p>
          <a:p>
            <a:pPr marL="285750" indent="-285750">
              <a:buFont typeface="Wingdings" panose="05000000000000000000" pitchFamily="2" charset="2"/>
              <a:buChar char="Ø"/>
            </a:pPr>
            <a:r>
              <a:rPr lang="en-GB" dirty="0"/>
              <a:t>Reflection of the effectiveness of the method with the client</a:t>
            </a:r>
          </a:p>
          <a:p>
            <a:pPr marL="285750" indent="-285750">
              <a:buFont typeface="Wingdings" panose="05000000000000000000" pitchFamily="2" charset="2"/>
              <a:buChar char="Ø"/>
            </a:pPr>
            <a:r>
              <a:rPr lang="en-GB" dirty="0"/>
              <a:t>Further research</a:t>
            </a:r>
          </a:p>
        </p:txBody>
      </p:sp>
      <p:sp>
        <p:nvSpPr>
          <p:cNvPr id="5" name="Rectangle: Rounded Corners 4">
            <a:extLst>
              <a:ext uri="{FF2B5EF4-FFF2-40B4-BE49-F238E27FC236}">
                <a16:creationId xmlns:a16="http://schemas.microsoft.com/office/drawing/2014/main" id="{A4AAB0A9-D2D7-F3A3-2187-35C2BCB981B6}"/>
              </a:ext>
            </a:extLst>
          </p:cNvPr>
          <p:cNvSpPr/>
          <p:nvPr/>
        </p:nvSpPr>
        <p:spPr>
          <a:xfrm>
            <a:off x="343423" y="3913711"/>
            <a:ext cx="11544300" cy="26204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Ø"/>
            </a:pPr>
            <a:r>
              <a:rPr lang="en-GB" dirty="0">
                <a:solidFill>
                  <a:schemeClr val="bg2"/>
                </a:solidFill>
                <a:latin typeface="Segoe UI" panose="020B0502040204020203" pitchFamily="34" charset="0"/>
              </a:rPr>
              <a:t>“I really enjoyed this method of training, and it has given me both the  confidence and determination to get back into exercising again.” </a:t>
            </a:r>
            <a:endParaRPr lang="en-GB" b="0" i="0" dirty="0">
              <a:solidFill>
                <a:schemeClr val="bg2"/>
              </a:solidFill>
              <a:effectLst/>
              <a:latin typeface="Segoe UI" panose="020B0502040204020203" pitchFamily="34" charset="0"/>
            </a:endParaRPr>
          </a:p>
          <a:p>
            <a:pPr marL="285750" indent="-285750">
              <a:buFont typeface="Wingdings" panose="05000000000000000000" pitchFamily="2" charset="2"/>
              <a:buChar char="Ø"/>
            </a:pPr>
            <a:r>
              <a:rPr lang="en-GB" b="0" i="0" dirty="0">
                <a:solidFill>
                  <a:schemeClr val="bg2"/>
                </a:solidFill>
                <a:effectLst/>
                <a:latin typeface="Segoe UI" panose="020B0502040204020203" pitchFamily="34" charset="0"/>
              </a:rPr>
              <a:t>“Following my sets I felt pumped.”</a:t>
            </a:r>
          </a:p>
          <a:p>
            <a:pPr marL="285750" indent="-285750">
              <a:buFont typeface="Wingdings" panose="05000000000000000000" pitchFamily="2" charset="2"/>
              <a:buChar char="Ø"/>
            </a:pPr>
            <a:r>
              <a:rPr lang="en-GB" dirty="0">
                <a:solidFill>
                  <a:schemeClr val="bg2"/>
                </a:solidFill>
                <a:latin typeface="Segoe UI" panose="020B0502040204020203" pitchFamily="34" charset="0"/>
              </a:rPr>
              <a:t>“The pressure of the cuffs definitely made me feel I had just done a workout, my legs were quite shaky afterwards.” </a:t>
            </a:r>
          </a:p>
          <a:p>
            <a:pPr marL="285750" indent="-285750">
              <a:buFont typeface="Wingdings" panose="05000000000000000000" pitchFamily="2" charset="2"/>
              <a:buChar char="Ø"/>
            </a:pPr>
            <a:r>
              <a:rPr lang="en-GB" dirty="0">
                <a:solidFill>
                  <a:schemeClr val="bg2"/>
                </a:solidFill>
                <a:latin typeface="Segoe UI" panose="020B0502040204020203" pitchFamily="34" charset="0"/>
              </a:rPr>
              <a:t>“Muscle soreness wasn’t so much of an issue for me in the following days of the cuffs, maybe because I had both a physical recovery and a complete rest day before my next session of the cuff training.”</a:t>
            </a:r>
            <a:endParaRPr lang="en-GB" dirty="0">
              <a:solidFill>
                <a:schemeClr val="bg2"/>
              </a:solidFill>
            </a:endParaRPr>
          </a:p>
        </p:txBody>
      </p:sp>
      <p:sp>
        <p:nvSpPr>
          <p:cNvPr id="6" name="Rectangle 5">
            <a:extLst>
              <a:ext uri="{FF2B5EF4-FFF2-40B4-BE49-F238E27FC236}">
                <a16:creationId xmlns:a16="http://schemas.microsoft.com/office/drawing/2014/main" id="{4E53A503-F278-A776-ADA3-16D900617F3A}"/>
              </a:ext>
            </a:extLst>
          </p:cNvPr>
          <p:cNvSpPr/>
          <p:nvPr/>
        </p:nvSpPr>
        <p:spPr>
          <a:xfrm>
            <a:off x="3199316" y="2967335"/>
            <a:ext cx="5793381"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Client Statement</a:t>
            </a:r>
          </a:p>
        </p:txBody>
      </p:sp>
    </p:spTree>
    <p:extLst>
      <p:ext uri="{BB962C8B-B14F-4D97-AF65-F5344CB8AC3E}">
        <p14:creationId xmlns:p14="http://schemas.microsoft.com/office/powerpoint/2010/main" val="3190225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preview">
            <a:extLst>
              <a:ext uri="{FF2B5EF4-FFF2-40B4-BE49-F238E27FC236}">
                <a16:creationId xmlns:a16="http://schemas.microsoft.com/office/drawing/2014/main" id="{B3BA7BA5-5050-7E10-0E9D-27AC2F6C7F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2" t="2652" r="14190" b="1089"/>
          <a:stretch/>
        </p:blipFill>
        <p:spPr bwMode="auto">
          <a:xfrm>
            <a:off x="5850192" y="813141"/>
            <a:ext cx="4965292" cy="585900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preview">
            <a:extLst>
              <a:ext uri="{FF2B5EF4-FFF2-40B4-BE49-F238E27FC236}">
                <a16:creationId xmlns:a16="http://schemas.microsoft.com/office/drawing/2014/main" id="{631F00C6-59EA-4DEB-62C1-D20C19C5A5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9" r="8744" b="3718"/>
          <a:stretch/>
        </p:blipFill>
        <p:spPr bwMode="auto">
          <a:xfrm>
            <a:off x="580101" y="817036"/>
            <a:ext cx="4965292" cy="585511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FFA37F6-1812-172D-BD02-4D1783B61CEA}"/>
              </a:ext>
            </a:extLst>
          </p:cNvPr>
          <p:cNvSpPr/>
          <p:nvPr/>
        </p:nvSpPr>
        <p:spPr>
          <a:xfrm>
            <a:off x="4007379" y="0"/>
            <a:ext cx="3685625"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Appendix </a:t>
            </a:r>
          </a:p>
        </p:txBody>
      </p:sp>
    </p:spTree>
    <p:extLst>
      <p:ext uri="{BB962C8B-B14F-4D97-AF65-F5344CB8AC3E}">
        <p14:creationId xmlns:p14="http://schemas.microsoft.com/office/powerpoint/2010/main" val="3537383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1E2D5C-456E-4A1D-055A-7DFC5B8B9C30}"/>
              </a:ext>
            </a:extLst>
          </p:cNvPr>
          <p:cNvSpPr>
            <a:spLocks noGrp="1"/>
          </p:cNvSpPr>
          <p:nvPr>
            <p:ph idx="1"/>
          </p:nvPr>
        </p:nvSpPr>
        <p:spPr>
          <a:xfrm>
            <a:off x="0" y="0"/>
            <a:ext cx="11887200" cy="6858000"/>
          </a:xfrm>
        </p:spPr>
        <p:txBody>
          <a:bodyPr>
            <a:normAutofit fontScale="92500" lnSpcReduction="20000"/>
          </a:bodyPr>
          <a:lstStyle/>
          <a:p>
            <a:pPr marL="0" indent="0">
              <a:buNone/>
            </a:pPr>
            <a:r>
              <a:rPr lang="en-GB" sz="1200" dirty="0">
                <a:latin typeface="Arial" panose="020B0604020202020204" pitchFamily="34" charset="0"/>
                <a:cs typeface="Arial" panose="020B0604020202020204" pitchFamily="34" charset="0"/>
              </a:rPr>
              <a:t>Reference List:</a:t>
            </a:r>
          </a:p>
          <a:p>
            <a:pPr marL="0" indent="0">
              <a:lnSpc>
                <a:spcPct val="107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Abe, T., Kawamoto, K., Yasuda, T., Kearns, C. F., </a:t>
            </a:r>
            <a:r>
              <a:rPr lang="en-GB" sz="1200" dirty="0" err="1">
                <a:effectLst/>
                <a:latin typeface="Arial" panose="020B0604020202020204" pitchFamily="34" charset="0"/>
                <a:ea typeface="Calibri" panose="020F0502020204030204" pitchFamily="34" charset="0"/>
                <a:cs typeface="Arial" panose="020B0604020202020204" pitchFamily="34" charset="0"/>
              </a:rPr>
              <a:t>Midorikawa</a:t>
            </a:r>
            <a:r>
              <a:rPr lang="en-GB" sz="1200" dirty="0">
                <a:effectLst/>
                <a:latin typeface="Arial" panose="020B0604020202020204" pitchFamily="34" charset="0"/>
                <a:ea typeface="Calibri" panose="020F0502020204030204" pitchFamily="34" charset="0"/>
                <a:cs typeface="Arial" panose="020B0604020202020204" pitchFamily="34" charset="0"/>
              </a:rPr>
              <a:t>, T., and Sato, Y. (2005). Eight days KAATSU-resistance training improved sprint but not jump performance in collegiate male track and field athletes. Int. J. KAATSU Train. Res. 1, 19–23. Available on: </a:t>
            </a:r>
          </a:p>
          <a:p>
            <a:pPr marL="0" indent="0">
              <a:lnSpc>
                <a:spcPct val="107000"/>
              </a:lnSpc>
              <a:spcAft>
                <a:spcPts val="800"/>
              </a:spcAft>
              <a:buNone/>
            </a:pPr>
            <a:r>
              <a:rPr lang="de-DE" sz="1200" dirty="0" err="1">
                <a:effectLst/>
                <a:latin typeface="Arial" panose="020B0604020202020204" pitchFamily="34" charset="0"/>
                <a:ea typeface="Calibri" panose="020F0502020204030204" pitchFamily="34" charset="0"/>
                <a:cs typeface="Arial" panose="020B0604020202020204" pitchFamily="34" charset="0"/>
              </a:rPr>
              <a:t>Centner</a:t>
            </a:r>
            <a:r>
              <a:rPr lang="de-DE" sz="1200" dirty="0">
                <a:effectLst/>
                <a:latin typeface="Arial" panose="020B0604020202020204" pitchFamily="34" charset="0"/>
                <a:ea typeface="Calibri" panose="020F0502020204030204" pitchFamily="34" charset="0"/>
                <a:cs typeface="Arial" panose="020B0604020202020204" pitchFamily="34" charset="0"/>
              </a:rPr>
              <a:t>, C., Wiegel, P., </a:t>
            </a:r>
            <a:r>
              <a:rPr lang="de-DE" sz="1200" dirty="0" err="1">
                <a:effectLst/>
                <a:latin typeface="Arial" panose="020B0604020202020204" pitchFamily="34" charset="0"/>
                <a:ea typeface="Calibri" panose="020F0502020204030204" pitchFamily="34" charset="0"/>
                <a:cs typeface="Arial" panose="020B0604020202020204" pitchFamily="34" charset="0"/>
              </a:rPr>
              <a:t>Gollhofer</a:t>
            </a:r>
            <a:r>
              <a:rPr lang="de-DE" sz="1200" dirty="0">
                <a:effectLst/>
                <a:latin typeface="Arial" panose="020B0604020202020204" pitchFamily="34" charset="0"/>
                <a:ea typeface="Calibri" panose="020F0502020204030204" pitchFamily="34" charset="0"/>
                <a:cs typeface="Arial" panose="020B0604020202020204" pitchFamily="34" charset="0"/>
              </a:rPr>
              <a:t>, A., and König, D. (2018). </a:t>
            </a:r>
            <a:r>
              <a:rPr lang="en-GB" sz="1200" dirty="0">
                <a:effectLst/>
                <a:latin typeface="Arial" panose="020B0604020202020204" pitchFamily="34" charset="0"/>
                <a:ea typeface="Calibri" panose="020F0502020204030204" pitchFamily="34" charset="0"/>
                <a:cs typeface="Arial" panose="020B0604020202020204" pitchFamily="34" charset="0"/>
              </a:rPr>
              <a:t>Effects of blood flow restriction training on muscular strength and hypertrophy in older individuals: a systematic review and meta-analysis. </a:t>
            </a:r>
            <a:r>
              <a:rPr lang="en-GB" sz="1200" i="1" dirty="0">
                <a:effectLst/>
                <a:latin typeface="Arial" panose="020B0604020202020204" pitchFamily="34" charset="0"/>
                <a:ea typeface="Calibri" panose="020F0502020204030204" pitchFamily="34" charset="0"/>
                <a:cs typeface="Arial" panose="020B0604020202020204" pitchFamily="34" charset="0"/>
              </a:rPr>
              <a:t>Sports Med.</a:t>
            </a:r>
            <a:r>
              <a:rPr lang="en-GB" sz="1200" dirty="0">
                <a:effectLst/>
                <a:latin typeface="Arial" panose="020B0604020202020204" pitchFamily="34" charset="0"/>
                <a:ea typeface="Calibri" panose="020F0502020204030204" pitchFamily="34" charset="0"/>
                <a:cs typeface="Arial" panose="020B0604020202020204" pitchFamily="34" charset="0"/>
              </a:rPr>
              <a:t> 49, 95–108. Available on: </a:t>
            </a:r>
            <a:r>
              <a:rPr lang="en-GB" sz="1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2"/>
              </a:rPr>
              <a:t>Effects of Blood Flow Restriction Training on Muscular Strength and Hypertrophy in Older Individuals: A Systematic Review and Meta-Analysis | SpringerLink</a:t>
            </a:r>
            <a:r>
              <a:rPr lang="en-GB" sz="1200" dirty="0">
                <a:effectLst/>
                <a:latin typeface="Arial" panose="020B0604020202020204" pitchFamily="34" charset="0"/>
                <a:ea typeface="Calibri" panose="020F0502020204030204" pitchFamily="34" charset="0"/>
                <a:cs typeface="Arial" panose="020B0604020202020204" pitchFamily="34" charset="0"/>
              </a:rPr>
              <a:t> Accessed on: 5</a:t>
            </a:r>
            <a:r>
              <a:rPr lang="en-GB" sz="1200" baseline="30000" dirty="0">
                <a:effectLst/>
                <a:latin typeface="Arial" panose="020B0604020202020204" pitchFamily="34" charset="0"/>
                <a:ea typeface="Calibri" panose="020F0502020204030204" pitchFamily="34" charset="0"/>
                <a:cs typeface="Arial" panose="020B0604020202020204" pitchFamily="34" charset="0"/>
              </a:rPr>
              <a:t>th</a:t>
            </a:r>
            <a:r>
              <a:rPr lang="en-GB" sz="1200" dirty="0">
                <a:effectLst/>
                <a:latin typeface="Arial" panose="020B0604020202020204" pitchFamily="34" charset="0"/>
                <a:ea typeface="Calibri" panose="020F0502020204030204" pitchFamily="34" charset="0"/>
                <a:cs typeface="Arial" panose="020B0604020202020204" pitchFamily="34" charset="0"/>
              </a:rPr>
              <a:t> February 2023.</a:t>
            </a:r>
          </a:p>
          <a:p>
            <a:pPr marL="0" indent="0">
              <a:lnSpc>
                <a:spcPct val="107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Counts, B. R., </a:t>
            </a:r>
            <a:r>
              <a:rPr lang="en-GB" sz="1200" dirty="0" err="1">
                <a:effectLst/>
                <a:latin typeface="Arial" panose="020B0604020202020204" pitchFamily="34" charset="0"/>
                <a:ea typeface="Calibri" panose="020F0502020204030204" pitchFamily="34" charset="0"/>
                <a:cs typeface="Arial" panose="020B0604020202020204" pitchFamily="34" charset="0"/>
              </a:rPr>
              <a:t>Dankel</a:t>
            </a:r>
            <a:r>
              <a:rPr lang="en-GB" sz="1200" dirty="0">
                <a:effectLst/>
                <a:latin typeface="Arial" panose="020B0604020202020204" pitchFamily="34" charset="0"/>
                <a:ea typeface="Calibri" panose="020F0502020204030204" pitchFamily="34" charset="0"/>
                <a:cs typeface="Arial" panose="020B0604020202020204" pitchFamily="34" charset="0"/>
              </a:rPr>
              <a:t>, S. J., Barnett, B. E., Kim, D., Mouser, J. G., Allen, K. M., et al. (2016). Influence of relative blood flow restriction pressure on muscle activation and muscle adaptation. Muscle Nerve 53, 438–445. Available on: </a:t>
            </a:r>
            <a:r>
              <a:rPr lang="en-GB" sz="1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https://doi.org/10.1002/mus.24756</a:t>
            </a:r>
            <a:r>
              <a:rPr lang="en-GB" sz="1200" dirty="0">
                <a:effectLst/>
                <a:latin typeface="Arial" panose="020B0604020202020204" pitchFamily="34" charset="0"/>
                <a:ea typeface="Calibri" panose="020F0502020204030204" pitchFamily="34" charset="0"/>
                <a:cs typeface="Arial" panose="020B0604020202020204" pitchFamily="34" charset="0"/>
              </a:rPr>
              <a:t>  Accessed on: 6</a:t>
            </a:r>
            <a:r>
              <a:rPr lang="en-GB" sz="1200" baseline="30000" dirty="0">
                <a:effectLst/>
                <a:latin typeface="Arial" panose="020B0604020202020204" pitchFamily="34" charset="0"/>
                <a:ea typeface="Calibri" panose="020F0502020204030204" pitchFamily="34" charset="0"/>
                <a:cs typeface="Arial" panose="020B0604020202020204" pitchFamily="34" charset="0"/>
              </a:rPr>
              <a:t>th</a:t>
            </a:r>
            <a:r>
              <a:rPr lang="en-GB" sz="1200" dirty="0">
                <a:effectLst/>
                <a:latin typeface="Arial" panose="020B0604020202020204" pitchFamily="34" charset="0"/>
                <a:ea typeface="Calibri" panose="020F0502020204030204" pitchFamily="34" charset="0"/>
                <a:cs typeface="Arial" panose="020B0604020202020204" pitchFamily="34" charset="0"/>
              </a:rPr>
              <a:t> February 2023</a:t>
            </a:r>
          </a:p>
          <a:p>
            <a:pPr marL="0" indent="0">
              <a:lnSpc>
                <a:spcPct val="107000"/>
              </a:lnSpc>
              <a:spcAft>
                <a:spcPts val="80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Hody</a:t>
            </a:r>
            <a:r>
              <a:rPr lang="en-GB" sz="1200" dirty="0">
                <a:effectLst/>
                <a:latin typeface="Arial" panose="020B0604020202020204" pitchFamily="34" charset="0"/>
                <a:ea typeface="Calibri" panose="020F0502020204030204" pitchFamily="34" charset="0"/>
                <a:cs typeface="Arial" panose="020B0604020202020204" pitchFamily="34" charset="0"/>
              </a:rPr>
              <a:t>, S., </a:t>
            </a:r>
            <a:r>
              <a:rPr lang="en-GB" sz="1200" dirty="0" err="1">
                <a:effectLst/>
                <a:latin typeface="Arial" panose="020B0604020202020204" pitchFamily="34" charset="0"/>
                <a:ea typeface="Calibri" panose="020F0502020204030204" pitchFamily="34" charset="0"/>
                <a:cs typeface="Arial" panose="020B0604020202020204" pitchFamily="34" charset="0"/>
              </a:rPr>
              <a:t>Rogister</a:t>
            </a:r>
            <a:r>
              <a:rPr lang="en-GB" sz="1200" dirty="0">
                <a:effectLst/>
                <a:latin typeface="Arial" panose="020B0604020202020204" pitchFamily="34" charset="0"/>
                <a:ea typeface="Calibri" panose="020F0502020204030204" pitchFamily="34" charset="0"/>
                <a:cs typeface="Arial" panose="020B0604020202020204" pitchFamily="34" charset="0"/>
              </a:rPr>
              <a:t>, B., </a:t>
            </a:r>
            <a:r>
              <a:rPr lang="en-GB" sz="1200" dirty="0" err="1">
                <a:effectLst/>
                <a:latin typeface="Arial" panose="020B0604020202020204" pitchFamily="34" charset="0"/>
                <a:ea typeface="Calibri" panose="020F0502020204030204" pitchFamily="34" charset="0"/>
                <a:cs typeface="Arial" panose="020B0604020202020204" pitchFamily="34" charset="0"/>
              </a:rPr>
              <a:t>Leprince</a:t>
            </a:r>
            <a:r>
              <a:rPr lang="en-GB" sz="1200" dirty="0">
                <a:effectLst/>
                <a:latin typeface="Arial" panose="020B0604020202020204" pitchFamily="34" charset="0"/>
                <a:ea typeface="Calibri" panose="020F0502020204030204" pitchFamily="34" charset="0"/>
                <a:cs typeface="Arial" panose="020B0604020202020204" pitchFamily="34" charset="0"/>
              </a:rPr>
              <a:t>, P., WANG, F.C. and CROISIER, J.L., 2013. Scandinavian Journal of Medicine. Available on: doi:10.1111/sms.12540 Accessed on: 17</a:t>
            </a:r>
            <a:r>
              <a:rPr lang="en-GB" sz="1200" baseline="30000" dirty="0">
                <a:effectLst/>
                <a:latin typeface="Arial" panose="020B0604020202020204" pitchFamily="34" charset="0"/>
                <a:ea typeface="Calibri" panose="020F0502020204030204" pitchFamily="34" charset="0"/>
                <a:cs typeface="Arial" panose="020B0604020202020204" pitchFamily="34" charset="0"/>
              </a:rPr>
              <a:t>th</a:t>
            </a:r>
            <a:r>
              <a:rPr lang="en-GB" sz="1200" dirty="0">
                <a:effectLst/>
                <a:latin typeface="Arial" panose="020B0604020202020204" pitchFamily="34" charset="0"/>
                <a:ea typeface="Calibri" panose="020F0502020204030204" pitchFamily="34" charset="0"/>
                <a:cs typeface="Arial" panose="020B0604020202020204" pitchFamily="34" charset="0"/>
              </a:rPr>
              <a:t> February 2023 </a:t>
            </a:r>
          </a:p>
          <a:p>
            <a:pPr marL="0" indent="0">
              <a:lnSpc>
                <a:spcPct val="107000"/>
              </a:lnSpc>
              <a:spcAft>
                <a:spcPts val="800"/>
              </a:spcAft>
              <a:buNone/>
            </a:pPr>
            <a:r>
              <a:rPr lang="en-GB" sz="1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How to Use BFR Training to Grow Your Arms, Legs, and Booty – </a:t>
            </a:r>
            <a:r>
              <a:rPr lang="en-GB" sz="1200" u="sng" dirty="0" err="1">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RecoverFun</a:t>
            </a:r>
            <a:endParaRPr lang="en-GB" sz="1200" u="sng" dirty="0">
              <a:solidFill>
                <a:srgbClr val="0000FF"/>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200" dirty="0">
                <a:hlinkClick r:id="rId5"/>
              </a:rPr>
              <a:t>Alternative Methods for Improving Endurance: Blood-Flow Restriction Training - Pure Physio (pure-physio.com)</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Jessee</a:t>
            </a:r>
            <a:r>
              <a:rPr lang="en-GB" sz="1200" dirty="0">
                <a:effectLst/>
                <a:latin typeface="Arial" panose="020B0604020202020204" pitchFamily="34" charset="0"/>
                <a:ea typeface="Calibri" panose="020F0502020204030204" pitchFamily="34" charset="0"/>
                <a:cs typeface="Arial" panose="020B0604020202020204" pitchFamily="34" charset="0"/>
              </a:rPr>
              <a:t>, M. B., Buckner, S. L., </a:t>
            </a:r>
            <a:r>
              <a:rPr lang="en-GB" sz="1200" dirty="0" err="1">
                <a:effectLst/>
                <a:latin typeface="Arial" panose="020B0604020202020204" pitchFamily="34" charset="0"/>
                <a:ea typeface="Calibri" panose="020F0502020204030204" pitchFamily="34" charset="0"/>
                <a:cs typeface="Arial" panose="020B0604020202020204" pitchFamily="34" charset="0"/>
              </a:rPr>
              <a:t>Dankel</a:t>
            </a:r>
            <a:r>
              <a:rPr lang="en-GB" sz="1200" dirty="0">
                <a:effectLst/>
                <a:latin typeface="Arial" panose="020B0604020202020204" pitchFamily="34" charset="0"/>
                <a:ea typeface="Calibri" panose="020F0502020204030204" pitchFamily="34" charset="0"/>
                <a:cs typeface="Arial" panose="020B0604020202020204" pitchFamily="34" charset="0"/>
              </a:rPr>
              <a:t>, S. J., Counts, B. R., Abe, T., and </a:t>
            </a:r>
            <a:r>
              <a:rPr lang="en-GB" sz="1200" dirty="0" err="1">
                <a:effectLst/>
                <a:latin typeface="Arial" panose="020B0604020202020204" pitchFamily="34" charset="0"/>
                <a:ea typeface="Calibri" panose="020F0502020204030204" pitchFamily="34" charset="0"/>
                <a:cs typeface="Arial" panose="020B0604020202020204" pitchFamily="34" charset="0"/>
              </a:rPr>
              <a:t>Loenneke</a:t>
            </a:r>
            <a:r>
              <a:rPr lang="en-GB" sz="1200" dirty="0">
                <a:effectLst/>
                <a:latin typeface="Arial" panose="020B0604020202020204" pitchFamily="34" charset="0"/>
                <a:ea typeface="Calibri" panose="020F0502020204030204" pitchFamily="34" charset="0"/>
                <a:cs typeface="Arial" panose="020B0604020202020204" pitchFamily="34" charset="0"/>
              </a:rPr>
              <a:t>, J. P. (2016). The influence of cuff width, sex, and race on arterial occlusion: implications for blood flow restriction research. Sports Med. 46, 913–921 Available on: </a:t>
            </a:r>
            <a:r>
              <a:rPr lang="en-GB" sz="1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6"/>
              </a:rPr>
              <a:t>https://link.springer.com/article/10.1007/s40279-016-0473-5</a:t>
            </a:r>
            <a:r>
              <a:rPr lang="en-GB" sz="1200" dirty="0">
                <a:effectLst/>
                <a:latin typeface="Arial" panose="020B0604020202020204" pitchFamily="34" charset="0"/>
                <a:ea typeface="Calibri" panose="020F0502020204030204" pitchFamily="34" charset="0"/>
                <a:cs typeface="Arial" panose="020B0604020202020204" pitchFamily="34" charset="0"/>
              </a:rPr>
              <a:t>  Accessed on: 6</a:t>
            </a:r>
            <a:r>
              <a:rPr lang="en-GB" sz="1200" baseline="30000" dirty="0">
                <a:effectLst/>
                <a:latin typeface="Arial" panose="020B0604020202020204" pitchFamily="34" charset="0"/>
                <a:ea typeface="Calibri" panose="020F0502020204030204" pitchFamily="34" charset="0"/>
                <a:cs typeface="Arial" panose="020B0604020202020204" pitchFamily="34" charset="0"/>
              </a:rPr>
              <a:t>th</a:t>
            </a:r>
            <a:r>
              <a:rPr lang="en-GB" sz="1200" dirty="0">
                <a:effectLst/>
                <a:latin typeface="Arial" panose="020B0604020202020204" pitchFamily="34" charset="0"/>
                <a:ea typeface="Calibri" panose="020F0502020204030204" pitchFamily="34" charset="0"/>
                <a:cs typeface="Arial" panose="020B0604020202020204" pitchFamily="34" charset="0"/>
              </a:rPr>
              <a:t> February 2023 </a:t>
            </a:r>
          </a:p>
          <a:p>
            <a:pPr marL="0" indent="0">
              <a:lnSpc>
                <a:spcPct val="107000"/>
              </a:lnSpc>
              <a:spcAft>
                <a:spcPts val="80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Kraemer, W. J., and </a:t>
            </a:r>
            <a:r>
              <a:rPr lang="en-GB" sz="1200" dirty="0" err="1">
                <a:effectLst/>
                <a:latin typeface="Arial" panose="020B0604020202020204" pitchFamily="34" charset="0"/>
                <a:ea typeface="Calibri" panose="020F0502020204030204" pitchFamily="34" charset="0"/>
                <a:cs typeface="Arial" panose="020B0604020202020204" pitchFamily="34" charset="0"/>
              </a:rPr>
              <a:t>Ratamess</a:t>
            </a:r>
            <a:r>
              <a:rPr lang="en-GB" sz="1200" dirty="0">
                <a:effectLst/>
                <a:latin typeface="Arial" panose="020B0604020202020204" pitchFamily="34" charset="0"/>
                <a:ea typeface="Calibri" panose="020F0502020204030204" pitchFamily="34" charset="0"/>
                <a:cs typeface="Arial" panose="020B0604020202020204" pitchFamily="34" charset="0"/>
              </a:rPr>
              <a:t>, N. A. (2004). Fundamentals of resistance training: progression and exercise prescription. Med. Sci. Sports </a:t>
            </a:r>
            <a:r>
              <a:rPr lang="en-GB" sz="1200" dirty="0" err="1">
                <a:effectLst/>
                <a:latin typeface="Arial" panose="020B0604020202020204" pitchFamily="34" charset="0"/>
                <a:ea typeface="Calibri" panose="020F0502020204030204" pitchFamily="34" charset="0"/>
                <a:cs typeface="Arial" panose="020B0604020202020204" pitchFamily="34" charset="0"/>
              </a:rPr>
              <a:t>Exerc</a:t>
            </a:r>
            <a:r>
              <a:rPr lang="en-GB" sz="1200" dirty="0">
                <a:effectLst/>
                <a:latin typeface="Arial" panose="020B0604020202020204" pitchFamily="34" charset="0"/>
                <a:ea typeface="Calibri" panose="020F0502020204030204" pitchFamily="34" charset="0"/>
                <a:cs typeface="Arial" panose="020B0604020202020204" pitchFamily="34" charset="0"/>
              </a:rPr>
              <a:t>. 36, 674–688. Available on:  doi:10.1249/01.mss.0000121945.36635.61 Accessed on: 6</a:t>
            </a:r>
            <a:r>
              <a:rPr lang="en-GB" sz="1200" baseline="30000" dirty="0">
                <a:effectLst/>
                <a:latin typeface="Arial" panose="020B0604020202020204" pitchFamily="34" charset="0"/>
                <a:ea typeface="Calibri" panose="020F0502020204030204" pitchFamily="34" charset="0"/>
                <a:cs typeface="Arial" panose="020B0604020202020204" pitchFamily="34" charset="0"/>
              </a:rPr>
              <a:t>th</a:t>
            </a:r>
            <a:r>
              <a:rPr lang="en-GB" sz="1200" dirty="0">
                <a:effectLst/>
                <a:latin typeface="Arial" panose="020B0604020202020204" pitchFamily="34" charset="0"/>
                <a:ea typeface="Calibri" panose="020F0502020204030204" pitchFamily="34" charset="0"/>
                <a:cs typeface="Arial" panose="020B0604020202020204" pitchFamily="34" charset="0"/>
              </a:rPr>
              <a:t> February 2023</a:t>
            </a:r>
          </a:p>
          <a:p>
            <a:pPr marL="0" indent="0">
              <a:lnSpc>
                <a:spcPct val="107000"/>
              </a:lnSpc>
              <a:spcAft>
                <a:spcPts val="80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Lixandrão</a:t>
            </a:r>
            <a:r>
              <a:rPr lang="en-GB" sz="1200" dirty="0">
                <a:effectLst/>
                <a:latin typeface="Arial" panose="020B0604020202020204" pitchFamily="34" charset="0"/>
                <a:ea typeface="Calibri" panose="020F0502020204030204" pitchFamily="34" charset="0"/>
                <a:cs typeface="Arial" panose="020B0604020202020204" pitchFamily="34" charset="0"/>
              </a:rPr>
              <a:t>, M. E., </a:t>
            </a:r>
            <a:r>
              <a:rPr lang="en-GB" sz="1200" dirty="0" err="1">
                <a:effectLst/>
                <a:latin typeface="Arial" panose="020B0604020202020204" pitchFamily="34" charset="0"/>
                <a:ea typeface="Calibri" panose="020F0502020204030204" pitchFamily="34" charset="0"/>
                <a:cs typeface="Arial" panose="020B0604020202020204" pitchFamily="34" charset="0"/>
              </a:rPr>
              <a:t>Ugrinowitsch</a:t>
            </a:r>
            <a:r>
              <a:rPr lang="en-GB" sz="1200" dirty="0">
                <a:effectLst/>
                <a:latin typeface="Arial" panose="020B0604020202020204" pitchFamily="34" charset="0"/>
                <a:ea typeface="Calibri" panose="020F0502020204030204" pitchFamily="34" charset="0"/>
                <a:cs typeface="Arial" panose="020B0604020202020204" pitchFamily="34" charset="0"/>
              </a:rPr>
              <a:t>, C., Berton, R., </a:t>
            </a:r>
            <a:r>
              <a:rPr lang="en-GB" sz="1200" dirty="0" err="1">
                <a:effectLst/>
                <a:latin typeface="Arial" panose="020B0604020202020204" pitchFamily="34" charset="0"/>
                <a:ea typeface="Calibri" panose="020F0502020204030204" pitchFamily="34" charset="0"/>
                <a:cs typeface="Arial" panose="020B0604020202020204" pitchFamily="34" charset="0"/>
              </a:rPr>
              <a:t>Vechin</a:t>
            </a:r>
            <a:r>
              <a:rPr lang="en-GB" sz="1200" dirty="0">
                <a:effectLst/>
                <a:latin typeface="Arial" panose="020B0604020202020204" pitchFamily="34" charset="0"/>
                <a:ea typeface="Calibri" panose="020F0502020204030204" pitchFamily="34" charset="0"/>
                <a:cs typeface="Arial" panose="020B0604020202020204" pitchFamily="34" charset="0"/>
              </a:rPr>
              <a:t>, F. C., </a:t>
            </a:r>
            <a:r>
              <a:rPr lang="en-GB" sz="1200" dirty="0" err="1">
                <a:effectLst/>
                <a:latin typeface="Arial" panose="020B0604020202020204" pitchFamily="34" charset="0"/>
                <a:ea typeface="Calibri" panose="020F0502020204030204" pitchFamily="34" charset="0"/>
                <a:cs typeface="Arial" panose="020B0604020202020204" pitchFamily="34" charset="0"/>
              </a:rPr>
              <a:t>Conceição</a:t>
            </a:r>
            <a:r>
              <a:rPr lang="en-GB" sz="1200" dirty="0">
                <a:effectLst/>
                <a:latin typeface="Arial" panose="020B0604020202020204" pitchFamily="34" charset="0"/>
                <a:ea typeface="Calibri" panose="020F0502020204030204" pitchFamily="34" charset="0"/>
                <a:cs typeface="Arial" panose="020B0604020202020204" pitchFamily="34" charset="0"/>
              </a:rPr>
              <a:t>, M. S., Damas, F., et al. (2018). Magnitude of muscle strength and mass adaptations between high-load resistance training versus low-load resistance training associated with blood flow restriction: a systematic review and meta-analysis. </a:t>
            </a:r>
            <a:r>
              <a:rPr lang="en-GB" sz="1200" i="1" dirty="0">
                <a:effectLst/>
                <a:latin typeface="Arial" panose="020B0604020202020204" pitchFamily="34" charset="0"/>
                <a:ea typeface="Calibri" panose="020F0502020204030204" pitchFamily="34" charset="0"/>
                <a:cs typeface="Arial" panose="020B0604020202020204" pitchFamily="34" charset="0"/>
              </a:rPr>
              <a:t>Sports Med.</a:t>
            </a:r>
            <a:r>
              <a:rPr lang="en-GB" sz="1200" dirty="0">
                <a:effectLst/>
                <a:latin typeface="Arial" panose="020B0604020202020204" pitchFamily="34" charset="0"/>
                <a:ea typeface="Calibri" panose="020F0502020204030204" pitchFamily="34" charset="0"/>
                <a:cs typeface="Arial" panose="020B0604020202020204" pitchFamily="34" charset="0"/>
              </a:rPr>
              <a:t> 48, 361–378. Available on: </a:t>
            </a:r>
            <a:r>
              <a:rPr lang="en-GB" sz="1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7"/>
              </a:rPr>
              <a:t>Magnitude of Muscle Strength and Mass Adaptations Between High-Load Resistance Training Versus Low-Load Resistance Training Associated with Blood-Flow Restriction: A Systematic Review and Meta-Analysis | SpringerLink</a:t>
            </a:r>
            <a:r>
              <a:rPr lang="en-GB" sz="1200" dirty="0">
                <a:effectLst/>
                <a:latin typeface="Arial" panose="020B0604020202020204" pitchFamily="34" charset="0"/>
                <a:ea typeface="Calibri" panose="020F0502020204030204" pitchFamily="34" charset="0"/>
                <a:cs typeface="Arial" panose="020B0604020202020204" pitchFamily="34" charset="0"/>
              </a:rPr>
              <a:t> Accessed on: 5</a:t>
            </a:r>
            <a:r>
              <a:rPr lang="en-GB" sz="1200" baseline="30000" dirty="0">
                <a:effectLst/>
                <a:latin typeface="Arial" panose="020B0604020202020204" pitchFamily="34" charset="0"/>
                <a:ea typeface="Calibri" panose="020F0502020204030204" pitchFamily="34" charset="0"/>
                <a:cs typeface="Arial" panose="020B0604020202020204" pitchFamily="34" charset="0"/>
              </a:rPr>
              <a:t>th</a:t>
            </a:r>
            <a:r>
              <a:rPr lang="en-GB" sz="1200" dirty="0">
                <a:effectLst/>
                <a:latin typeface="Arial" panose="020B0604020202020204" pitchFamily="34" charset="0"/>
                <a:ea typeface="Calibri" panose="020F0502020204030204" pitchFamily="34" charset="0"/>
                <a:cs typeface="Arial" panose="020B0604020202020204" pitchFamily="34" charset="0"/>
              </a:rPr>
              <a:t> February 2023.</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200" cap="none" spc="0" normalizeH="0" baseline="0" noProof="0" dirty="0" err="1">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Loenneke</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 J. P., Allen, K. M., Mouser, J. G., </a:t>
            </a:r>
            <a:r>
              <a:rPr kumimoji="0" lang="en-GB" sz="1200" b="0" i="0" u="none" strike="noStrike" kern="1200" cap="none" spc="0" normalizeH="0" baseline="0" noProof="0" dirty="0" err="1">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Thiebaud</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 R. S., Kim, D., Abe, T., et al. (2015). Blood flow restriction in the upper and lower limbs is predicted by limb circumference and systolic blood pressure. Eur. J. Appl. Physiol. 115, 397–405. Available on</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200" b="0" i="0" u="sng" strike="noStrike" kern="1200" cap="none" spc="0" normalizeH="0" baseline="0" noProof="0" dirty="0">
                <a:ln>
                  <a:noFill/>
                </a:ln>
                <a:solidFill>
                  <a:srgbClr val="0000FF"/>
                </a:solidFill>
                <a:effectLst/>
                <a:uLnTx/>
                <a:uFillTx/>
                <a:latin typeface="Arial" panose="020B0604020202020204" pitchFamily="34" charset="0"/>
                <a:ea typeface="Calibri" panose="020F0502020204030204" pitchFamily="34" charset="0"/>
                <a:cs typeface="Arial" panose="020B0604020202020204" pitchFamily="34" charset="0"/>
                <a:hlinkClick r:id="rId8"/>
              </a:rPr>
              <a:t>https://link.springer.com/article/10.1007/s00421-014-3030-7</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Accessed on: 6</a:t>
            </a:r>
            <a:r>
              <a:rPr kumimoji="0" lang="en-GB" sz="1200" b="0" i="0" u="none" strike="noStrike" kern="1200" cap="none" spc="0" normalizeH="0" baseline="3000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th</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 February 2023</a:t>
            </a:r>
          </a:p>
          <a:p>
            <a:pPr marL="0" indent="0" defTabSz="457200">
              <a:lnSpc>
                <a:spcPct val="107000"/>
              </a:lnSpc>
              <a:spcBef>
                <a:spcPts val="0"/>
              </a:spcBef>
              <a:spcAft>
                <a:spcPts val="800"/>
              </a:spcAft>
              <a:buClrTx/>
              <a:buSzTx/>
              <a:buNone/>
              <a:defRPr/>
            </a:pPr>
            <a:r>
              <a:rPr kumimoji="0" lang="en-GB" sz="1200" b="0" i="0" u="none" strike="noStrike" kern="1200" cap="none" spc="0" normalizeH="0" baseline="0" noProof="0" dirty="0" err="1">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Loenneke</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 J. P., Allen, K. M., Mouser, J. G., </a:t>
            </a:r>
            <a:r>
              <a:rPr kumimoji="0" lang="en-GB" sz="1200" b="0" i="0" u="none" strike="noStrike" kern="1200" cap="none" spc="0" normalizeH="0" baseline="0" noProof="0" dirty="0" err="1">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Thiebaud</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 R. S., Kim, D., Abe, T., et al. (2015). Blood flow restriction in the upper and lower limbs is predicted by limb circumference and systolic blood pressure. Eur. J. Appl. Physiol. 115, 397–405. Available on: https://link.springer.com/article/10.1007/s00421-014-3030-7 Accessed on: 6th February 2023</a:t>
            </a:r>
          </a:p>
          <a:p>
            <a:pPr marL="0" indent="0" defTabSz="457200">
              <a:lnSpc>
                <a:spcPct val="107000"/>
              </a:lnSpc>
              <a:spcBef>
                <a:spcPts val="0"/>
              </a:spcBef>
              <a:spcAft>
                <a:spcPts val="800"/>
              </a:spcAft>
              <a:buClrTx/>
              <a:buSzTx/>
              <a:buNone/>
              <a:defRPr/>
            </a:pPr>
            <a:endPar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200" cap="none" spc="0" normalizeH="0" baseline="0" noProof="0" dirty="0" err="1">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Loenneke</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 J. P., </a:t>
            </a:r>
            <a:r>
              <a:rPr kumimoji="0" lang="en-GB" sz="1200" b="0" i="0" u="none" strike="noStrike" kern="1200" cap="none" spc="0" normalizeH="0" baseline="0" noProof="0" dirty="0" err="1">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Loprinzi</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 P. D., Abe, T., </a:t>
            </a:r>
            <a:r>
              <a:rPr kumimoji="0" lang="en-GB" sz="1200" b="0" i="0" u="none" strike="noStrike" kern="1200" cap="none" spc="0" normalizeH="0" baseline="0" noProof="0" dirty="0" err="1">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Thiebaud</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 R. S., Allen, K. M., Grant Mouser, J., et al. (2016). Arm circumference influences blood pressure even when applying the correct cuff size: is a further correction needed? Int. J. </a:t>
            </a:r>
            <a:r>
              <a:rPr kumimoji="0" lang="en-GB" sz="1200" b="0" i="0" u="none" strike="noStrike" kern="1200" cap="none" spc="0" normalizeH="0" baseline="0" noProof="0" dirty="0" err="1">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Cardiol</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 202, 743–744. Available on</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200" b="0" i="0" u="sng" strike="noStrike" kern="1200" cap="none" spc="0" normalizeH="0" baseline="0" noProof="0" dirty="0">
                <a:ln>
                  <a:noFill/>
                </a:ln>
                <a:solidFill>
                  <a:srgbClr val="0000FF"/>
                </a:solidFill>
                <a:effectLst/>
                <a:uLnTx/>
                <a:uFillTx/>
                <a:latin typeface="Arial" panose="020B0604020202020204" pitchFamily="34" charset="0"/>
                <a:ea typeface="Calibri" panose="020F0502020204030204" pitchFamily="34" charset="0"/>
                <a:cs typeface="Arial" panose="020B0604020202020204" pitchFamily="34" charset="0"/>
                <a:hlinkClick r:id="rId9"/>
              </a:rPr>
              <a:t>https://www-sciencedirect-com.ezproxy.uwtsd.ac.uk/science/article/pii/S0167527315305738</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Accessed on: 6</a:t>
            </a:r>
            <a:r>
              <a:rPr kumimoji="0" lang="en-GB" sz="1200" b="0" i="0" u="none" strike="noStrike" kern="1200" cap="none" spc="0" normalizeH="0" baseline="3000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th</a:t>
            </a:r>
            <a:r>
              <a:rPr kumimoji="0" lang="en-GB" sz="12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rPr>
              <a:t> February 2023</a:t>
            </a:r>
          </a:p>
          <a:p>
            <a:pPr marL="0" marR="0" lvl="0" indent="0" algn="l" defTabSz="457200" rtl="0" eaLnBrk="1" fontAlgn="auto" latinLnBrk="0" hangingPunct="1">
              <a:lnSpc>
                <a:spcPct val="107000"/>
              </a:lnSpc>
              <a:spcBef>
                <a:spcPts val="0"/>
              </a:spcBef>
              <a:spcAft>
                <a:spcPts val="800"/>
              </a:spcAft>
              <a:buClrTx/>
              <a:buSzTx/>
              <a:buFontTx/>
              <a:buNone/>
              <a:tabLst/>
              <a:defRPr/>
            </a:pPr>
            <a:endParaRPr kumimoji="0" lang="en-GB" sz="11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endParaRPr kumimoji="0" lang="en-GB" sz="11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endParaRPr kumimoji="0" lang="en-GB" sz="1100" b="0" i="0" u="none" strike="noStrike" kern="1200" cap="none" spc="0" normalizeH="0" baseline="0" noProof="0" dirty="0">
              <a:ln>
                <a:noFill/>
              </a:ln>
              <a:solidFill>
                <a:srgbClr val="E6E8E2"/>
              </a:solidFill>
              <a:effectLst/>
              <a:uLnTx/>
              <a:uFillTx/>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GB" sz="11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10">
            <p14:nvContentPartPr>
              <p14:cNvPr id="2" name="Ink 1">
                <a:extLst>
                  <a:ext uri="{FF2B5EF4-FFF2-40B4-BE49-F238E27FC236}">
                    <a16:creationId xmlns:a16="http://schemas.microsoft.com/office/drawing/2014/main" id="{79D8A305-C5C8-1576-CAE8-C342D160A73C}"/>
                  </a:ext>
                </a:extLst>
              </p14:cNvPr>
              <p14:cNvContentPartPr/>
              <p14:nvPr/>
            </p14:nvContentPartPr>
            <p14:xfrm>
              <a:off x="5564930" y="4660316"/>
              <a:ext cx="360" cy="360"/>
            </p14:xfrm>
          </p:contentPart>
        </mc:Choice>
        <mc:Fallback xmlns="">
          <p:pic>
            <p:nvPicPr>
              <p:cNvPr id="2" name="Ink 1">
                <a:extLst>
                  <a:ext uri="{FF2B5EF4-FFF2-40B4-BE49-F238E27FC236}">
                    <a16:creationId xmlns:a16="http://schemas.microsoft.com/office/drawing/2014/main" id="{79D8A305-C5C8-1576-CAE8-C342D160A73C}"/>
                  </a:ext>
                </a:extLst>
              </p:cNvPr>
              <p:cNvPicPr/>
              <p:nvPr/>
            </p:nvPicPr>
            <p:blipFill>
              <a:blip r:embed="rId11"/>
              <a:stretch>
                <a:fillRect/>
              </a:stretch>
            </p:blipFill>
            <p:spPr>
              <a:xfrm>
                <a:off x="5556290" y="4651316"/>
                <a:ext cx="18000" cy="18000"/>
              </a:xfrm>
              <a:prstGeom prst="rect">
                <a:avLst/>
              </a:prstGeom>
            </p:spPr>
          </p:pic>
        </mc:Fallback>
      </mc:AlternateContent>
    </p:spTree>
    <p:extLst>
      <p:ext uri="{BB962C8B-B14F-4D97-AF65-F5344CB8AC3E}">
        <p14:creationId xmlns:p14="http://schemas.microsoft.com/office/powerpoint/2010/main" val="849938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1FE2D4-6560-9F29-EDD9-92754372D6D6}"/>
              </a:ext>
            </a:extLst>
          </p:cNvPr>
          <p:cNvSpPr txBox="1"/>
          <p:nvPr/>
        </p:nvSpPr>
        <p:spPr>
          <a:xfrm>
            <a:off x="388835" y="210907"/>
            <a:ext cx="11414330" cy="7094763"/>
          </a:xfrm>
          <a:prstGeom prst="rect">
            <a:avLst/>
          </a:prstGeom>
          <a:noFill/>
        </p:spPr>
        <p:txBody>
          <a:bodyPr wrap="square" rtlCol="0">
            <a:spAutoFit/>
          </a:bodyPr>
          <a:lstStyle/>
          <a:p>
            <a:pPr>
              <a:lnSpc>
                <a:spcPct val="107000"/>
              </a:lnSpc>
              <a:spcAft>
                <a:spcPts val="800"/>
              </a:spcAft>
            </a:pP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Loenneke</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J. P., Wilson, J. M., Marín, P. J.,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Zourdos</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M. C., and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Bemben</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M. G. (2012). Low intensity blood flow restriction training: a meta-analysis.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Eur. J. Appl. Physiol.</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112, 1849–1859. Available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on</a:t>
            </a:r>
            <a:r>
              <a:rPr lang="en-GB" sz="1100" dirty="0" err="1">
                <a:effectLst/>
                <a:latin typeface="Arial" panose="020B0604020202020204" pitchFamily="34" charset="0"/>
                <a:ea typeface="Calibri" panose="020F0502020204030204" pitchFamily="34" charset="0"/>
                <a:cs typeface="Arial" panose="020B0604020202020204" pitchFamily="34" charset="0"/>
              </a:rPr>
              <a:t>:</a:t>
            </a:r>
            <a:r>
              <a:rPr lang="en-GB" sz="1100" u="sng" dirty="0" err="1">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2"/>
              </a:rPr>
              <a:t>Low</a:t>
            </a:r>
            <a:r>
              <a:rPr lang="en-GB" sz="11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2"/>
              </a:rPr>
              <a:t> intensity blood flow restriction training: a meta-analysis | SpringerLink</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Accessed on: 5</a:t>
            </a:r>
            <a:r>
              <a:rPr lang="en-GB" sz="1100" baseline="30000" dirty="0">
                <a:solidFill>
                  <a:schemeClr val="bg2"/>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February 2023.</a:t>
            </a:r>
          </a:p>
          <a:p>
            <a:pPr>
              <a:lnSpc>
                <a:spcPct val="107000"/>
              </a:lnSpc>
              <a:spcAft>
                <a:spcPts val="800"/>
              </a:spcAft>
            </a:pP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Loenneke</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J.P. and Pujol, T.J., 2009. The use of occlusion training to produce muscle hypertrophy.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Strength &amp; Conditioning Journal</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31</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(3), pp.77-84. Available on: </a:t>
            </a:r>
            <a:r>
              <a:rPr lang="en-GB" sz="11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The Use of Occlusion Training to Produce Muscle Hypertrophy : Strength &amp; Conditioning Journal (lww.com)</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Accessed on: 19</a:t>
            </a:r>
            <a:r>
              <a:rPr lang="en-GB" sz="1100" baseline="30000" dirty="0">
                <a:solidFill>
                  <a:schemeClr val="bg2"/>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February 2023 </a:t>
            </a:r>
          </a:p>
          <a:p>
            <a:pPr>
              <a:lnSpc>
                <a:spcPct val="107000"/>
              </a:lnSpc>
              <a:spcAft>
                <a:spcPts val="800"/>
              </a:spcAft>
            </a:pP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Lorenz, D.S., Bailey, L., Wilk, K.E.,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Mangine</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R.E., Head, P.,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Grindstaff</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T.L. and Morrison, S., 2021. Blood flow restriction training.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Journal of athletic training</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56</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(9), pp.937-944. Available on:  </a:t>
            </a:r>
            <a:r>
              <a:rPr lang="en-GB" sz="11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Blood Flow Restriction Training | Journal of Athletic Training (allenpress.com)</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Accessed on: 11</a:t>
            </a:r>
            <a:r>
              <a:rPr lang="en-GB" sz="1100" baseline="30000" dirty="0">
                <a:solidFill>
                  <a:schemeClr val="bg2"/>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February 2023</a:t>
            </a:r>
          </a:p>
          <a:p>
            <a:pPr>
              <a:lnSpc>
                <a:spcPct val="107000"/>
              </a:lnSpc>
              <a:spcAft>
                <a:spcPts val="800"/>
              </a:spcAft>
            </a:pP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Mattocks, K.T.,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Jessee</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M.B., Mouser, J.G.,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Dankel</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S.J., Buckner, S.L., Bell, Z.W., Owens, J.G., Abe, T. and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Loenneke</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J.P., 2018. The application of blood flow restriction: lessons from the laboratory.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Current sports medicine reports</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17</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(4), pp.129-134. Available on</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The Application of Blood Flow Restriction: Lessons From the... : Current Sports Medicine Reports (lww.com)</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Accessed on: 17</a:t>
            </a:r>
            <a:r>
              <a:rPr lang="en-GB" sz="1100" baseline="30000" dirty="0">
                <a:solidFill>
                  <a:schemeClr val="bg2"/>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February 2023</a:t>
            </a:r>
          </a:p>
          <a:p>
            <a:pPr>
              <a:lnSpc>
                <a:spcPct val="107000"/>
              </a:lnSpc>
              <a:spcAft>
                <a:spcPts val="800"/>
              </a:spcAft>
            </a:pPr>
            <a:r>
              <a:rPr lang="en-GB" sz="1100" b="0" i="0" dirty="0">
                <a:solidFill>
                  <a:schemeClr val="bg2"/>
                </a:solidFill>
                <a:effectLst/>
                <a:latin typeface="Arial" panose="020B0604020202020204" pitchFamily="34" charset="0"/>
              </a:rPr>
              <a:t>Markland, D. and Tobin, V., 2004. A modification to the behavioural regulation in exercise questionnaire to include an assessment of amotivation. </a:t>
            </a:r>
            <a:r>
              <a:rPr lang="en-GB" sz="1100" b="0" i="1" dirty="0">
                <a:solidFill>
                  <a:schemeClr val="bg2"/>
                </a:solidFill>
                <a:effectLst/>
                <a:latin typeface="Arial" panose="020B0604020202020204" pitchFamily="34" charset="0"/>
              </a:rPr>
              <a:t>Journal of Sport and Exercise Psychology</a:t>
            </a:r>
            <a:r>
              <a:rPr lang="en-GB" sz="1100" b="0" i="0" dirty="0">
                <a:solidFill>
                  <a:schemeClr val="bg2"/>
                </a:solidFill>
                <a:effectLst/>
                <a:latin typeface="Arial" panose="020B0604020202020204" pitchFamily="34" charset="0"/>
              </a:rPr>
              <a:t>, </a:t>
            </a:r>
            <a:r>
              <a:rPr lang="en-GB" sz="1100" b="0" i="1" dirty="0">
                <a:solidFill>
                  <a:schemeClr val="bg2"/>
                </a:solidFill>
                <a:effectLst/>
                <a:latin typeface="Arial" panose="020B0604020202020204" pitchFamily="34" charset="0"/>
              </a:rPr>
              <a:t>26</a:t>
            </a:r>
            <a:r>
              <a:rPr lang="en-GB" sz="1100" b="0" i="0" dirty="0">
                <a:solidFill>
                  <a:schemeClr val="bg2"/>
                </a:solidFill>
                <a:effectLst/>
                <a:latin typeface="Arial" panose="020B0604020202020204" pitchFamily="34" charset="0"/>
              </a:rPr>
              <a:t>(2), pp.191-196. Available on: </a:t>
            </a:r>
            <a:r>
              <a:rPr lang="en-GB" sz="1100" b="0" i="0" dirty="0">
                <a:solidFill>
                  <a:schemeClr val="bg2"/>
                </a:solidFill>
                <a:effectLst/>
                <a:latin typeface="Arial" panose="020B0604020202020204" pitchFamily="34" charset="0"/>
                <a:hlinkClick r:id="rId6"/>
              </a:rPr>
              <a:t>https://doi.org/10.1123/jsep.26.2.191</a:t>
            </a:r>
            <a:r>
              <a:rPr lang="en-GB" sz="1100" b="0" i="0" dirty="0">
                <a:solidFill>
                  <a:schemeClr val="bg2"/>
                </a:solidFill>
                <a:effectLst/>
                <a:latin typeface="Arial" panose="020B0604020202020204" pitchFamily="34" charset="0"/>
              </a:rPr>
              <a:t> Accessed on: 22</a:t>
            </a:r>
            <a:r>
              <a:rPr lang="en-GB" sz="1100" b="0" i="0" baseline="30000" dirty="0">
                <a:solidFill>
                  <a:schemeClr val="bg2"/>
                </a:solidFill>
                <a:effectLst/>
                <a:latin typeface="Arial" panose="020B0604020202020204" pitchFamily="34" charset="0"/>
              </a:rPr>
              <a:t>nd</a:t>
            </a:r>
            <a:r>
              <a:rPr lang="en-GB" sz="1100" b="0" i="0" dirty="0">
                <a:solidFill>
                  <a:schemeClr val="bg2"/>
                </a:solidFill>
                <a:effectLst/>
                <a:latin typeface="Arial" panose="020B0604020202020204" pitchFamily="34" charset="0"/>
              </a:rPr>
              <a:t> February 2023</a:t>
            </a:r>
            <a:endPar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McEwen, J. A., Owens, J. G., and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Jeyasurya</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J. (2018). Why is it crucial to use personalized occlusion pressures in blood flow restriction (BFR) rehabilitation? J. Med. Biol. Eng. 39, 7–11. Available on: </a:t>
            </a:r>
            <a:r>
              <a:rPr lang="en-GB" sz="11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7"/>
              </a:rPr>
              <a:t>https://link.springer.com/article/10.1007/s40846-018-0397-7</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Accessed on: 6</a:t>
            </a:r>
            <a:r>
              <a:rPr lang="en-GB" sz="1100" baseline="30000" dirty="0">
                <a:solidFill>
                  <a:schemeClr val="bg2"/>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February 2023</a:t>
            </a:r>
          </a:p>
          <a:p>
            <a:pPr>
              <a:lnSpc>
                <a:spcPct val="107000"/>
              </a:lnSpc>
              <a:spcAft>
                <a:spcPts val="800"/>
              </a:spcAft>
            </a:pP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Miller, B.C.,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Tirko</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A.W.,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Shipe</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J.M.,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Sumeriski</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O.R. and Moran, K., 2021. The systemic effects of blood flow restriction training: A systematic review.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International Journal of Sports Physical Therapy</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16</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(4), p.978. Available on: </a:t>
            </a:r>
            <a:r>
              <a:rPr lang="en-GB" sz="11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8"/>
              </a:rPr>
              <a:t>The Systemic Effects of Blood Flow Restriction Training: A Systematic Review - PMC (nih.gov)</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Accessed on: 17</a:t>
            </a:r>
            <a:r>
              <a:rPr lang="en-GB" sz="1100" baseline="30000" dirty="0">
                <a:solidFill>
                  <a:schemeClr val="bg2"/>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February 2023. </a:t>
            </a:r>
          </a:p>
          <a:p>
            <a:pPr>
              <a:lnSpc>
                <a:spcPct val="107000"/>
              </a:lnSpc>
              <a:spcAft>
                <a:spcPts val="800"/>
              </a:spcAft>
            </a:pP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Scott, B. R.,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Loenneke</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J. P., Slattery, K. M., and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Dascombe</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B. J. (2015). Exercise with blood flow restriction: an updated evidence-based approach for enhanced muscular development.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Sports Med.</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45, 313–325. Available on: </a:t>
            </a:r>
            <a:r>
              <a:rPr lang="en-GB" sz="11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9"/>
              </a:rPr>
              <a:t>Exercise with Blood Flow Restriction: An Updated Evidence-Based Approach for Enhanced Muscular Development | SpringerLink</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Accessed on: 5</a:t>
            </a:r>
            <a:r>
              <a:rPr lang="en-GB" sz="1100" baseline="30000" dirty="0">
                <a:solidFill>
                  <a:schemeClr val="bg2"/>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February 2023</a:t>
            </a:r>
            <a:r>
              <a:rPr lang="en-GB" sz="1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Slysz</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J., Stultz, J., and Burr, J. F. (2016). The efficacy of blood flow restricted exercise: a systematic review &amp; meta-analysis.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J. Sci. Med. Sport</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19, 669–675. Available on: </a:t>
            </a:r>
            <a:r>
              <a:rPr lang="en-GB" sz="11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0"/>
              </a:rPr>
              <a:t>The efficacy of blood flow restricted exercise: A systematic review &amp; meta-analysis - ScienceDirect</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Accessed on: 5</a:t>
            </a:r>
            <a:r>
              <a:rPr lang="en-GB" sz="1100" baseline="30000" dirty="0">
                <a:solidFill>
                  <a:schemeClr val="bg2"/>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February 2023</a:t>
            </a:r>
            <a:r>
              <a:rPr lang="en-GB" sz="1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kumimoji="0" lang="en-GB" sz="11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The Occlusion cuff , 2023 Available on: </a:t>
            </a:r>
            <a:r>
              <a:rPr kumimoji="0" lang="en-GB" sz="11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hlinkClick r:id="rId11"/>
              </a:rPr>
              <a:t>Occlusion Cuff Elite ® - Buy BFR training bands online – The Occlusion Cuff ®</a:t>
            </a:r>
            <a:r>
              <a:rPr kumimoji="0" lang="en-GB" sz="11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Accessed on: 22</a:t>
            </a:r>
            <a:r>
              <a:rPr kumimoji="0" lang="en-GB" sz="1100" b="0" i="0" u="none" strike="noStrike" kern="1200" cap="none" spc="0" normalizeH="0" baseline="30000" noProof="0" dirty="0">
                <a:ln>
                  <a:noFill/>
                </a:ln>
                <a:solidFill>
                  <a:srgbClr val="FFFFFF"/>
                </a:solidFill>
                <a:effectLst/>
                <a:uLnTx/>
                <a:uFillTx/>
                <a:latin typeface="Arial" panose="020B0604020202020204" pitchFamily="34" charset="0"/>
                <a:cs typeface="Arial" panose="020B0604020202020204" pitchFamily="34" charset="0"/>
              </a:rPr>
              <a:t>nd</a:t>
            </a:r>
            <a:r>
              <a:rPr kumimoji="0" lang="en-GB" sz="11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 January 2023</a:t>
            </a:r>
          </a:p>
          <a:p>
            <a:pPr>
              <a:lnSpc>
                <a:spcPct val="107000"/>
              </a:lnSpc>
              <a:spcAft>
                <a:spcPts val="800"/>
              </a:spcAft>
            </a:pPr>
            <a:r>
              <a:rPr lang="en-GB" sz="1100" dirty="0">
                <a:hlinkClick r:id="rId12"/>
              </a:rPr>
              <a:t>Wide BFR Bands For Legs - Occlusion Training | Iron Bull Strength</a:t>
            </a:r>
            <a:endParaRPr kumimoji="0" lang="en-GB" sz="11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pPr>
              <a:lnSpc>
                <a:spcPct val="107000"/>
              </a:lnSpc>
              <a:spcAft>
                <a:spcPts val="800"/>
              </a:spcAft>
            </a:pP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Wortman, R.J., Brown, S.M., Savage-Elliott, I., Finley, Z.J. and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Mulcahey</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M.K., 2021. Blood flow restriction training for athletes: A systematic review.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The American journal of sports medicine</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a:t>
            </a:r>
            <a:r>
              <a:rPr lang="en-GB" sz="1100" i="1" dirty="0">
                <a:solidFill>
                  <a:schemeClr val="bg2"/>
                </a:solidFill>
                <a:effectLst/>
                <a:latin typeface="Arial" panose="020B0604020202020204" pitchFamily="34" charset="0"/>
                <a:ea typeface="Calibri" panose="020F0502020204030204" pitchFamily="34" charset="0"/>
                <a:cs typeface="Arial" panose="020B0604020202020204" pitchFamily="34" charset="0"/>
              </a:rPr>
              <a:t>49</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(7), pp.1938-1944. Available on: </a:t>
            </a:r>
            <a:r>
              <a:rPr lang="en-GB" sz="11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3"/>
              </a:rPr>
              <a:t>Blood Flow Restriction Training for Athletes: A Systematic Review (sagepub.com)</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Accessed on: 10</a:t>
            </a:r>
            <a:r>
              <a:rPr lang="en-GB" sz="1100" baseline="30000" dirty="0">
                <a:solidFill>
                  <a:schemeClr val="bg2"/>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February 2023</a:t>
            </a:r>
          </a:p>
          <a:p>
            <a:pPr>
              <a:lnSpc>
                <a:spcPct val="107000"/>
              </a:lnSpc>
              <a:spcAft>
                <a:spcPts val="800"/>
              </a:spcAft>
            </a:pP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Yasuda, T., </a:t>
            </a:r>
            <a:r>
              <a:rPr lang="en-GB" sz="1100" dirty="0" err="1">
                <a:solidFill>
                  <a:schemeClr val="bg2"/>
                </a:solidFill>
                <a:effectLst/>
                <a:latin typeface="Arial" panose="020B0604020202020204" pitchFamily="34" charset="0"/>
                <a:ea typeface="Calibri" panose="020F0502020204030204" pitchFamily="34" charset="0"/>
                <a:cs typeface="Arial" panose="020B0604020202020204" pitchFamily="34" charset="0"/>
              </a:rPr>
              <a:t>Loenneke</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J. P., Ogasawara, R., and Abe, T. (2013). Influence of continuous or intermittent blood flow restriction on muscle activation during low-intensity multiple sets of resistance exercise. Acta Physiol. Hung. 100, 419–426. Available on: </a:t>
            </a:r>
            <a:r>
              <a:rPr lang="en-GB" sz="11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4"/>
              </a:rPr>
              <a:t>https://doi.org/10.1556/APhysiol.100.2013.4.6</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Accessed on: 6</a:t>
            </a:r>
            <a:r>
              <a:rPr lang="en-GB" sz="1100" baseline="30000" dirty="0">
                <a:solidFill>
                  <a:schemeClr val="bg2"/>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chemeClr val="bg2"/>
                </a:solidFill>
                <a:effectLst/>
                <a:latin typeface="Arial" panose="020B0604020202020204" pitchFamily="34" charset="0"/>
                <a:ea typeface="Calibri" panose="020F0502020204030204" pitchFamily="34" charset="0"/>
                <a:cs typeface="Arial" panose="020B0604020202020204" pitchFamily="34" charset="0"/>
              </a:rPr>
              <a:t> February 2023</a:t>
            </a:r>
          </a:p>
          <a:p>
            <a:pPr>
              <a:lnSpc>
                <a:spcPct val="107000"/>
              </a:lnSpc>
              <a:spcAft>
                <a:spcPts val="800"/>
              </a:spcAft>
            </a:pPr>
            <a:endParaRPr lang="en-GB" sz="1000" dirty="0">
              <a:solidFill>
                <a:schemeClr val="bg2"/>
              </a:solidFill>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5" name="Group 4">
            <a:extLst>
              <a:ext uri="{FF2B5EF4-FFF2-40B4-BE49-F238E27FC236}">
                <a16:creationId xmlns:a16="http://schemas.microsoft.com/office/drawing/2014/main" id="{42AC4097-D258-F81D-128C-F4399EC5D81E}"/>
              </a:ext>
            </a:extLst>
          </p:cNvPr>
          <p:cNvGrpSpPr/>
          <p:nvPr/>
        </p:nvGrpSpPr>
        <p:grpSpPr>
          <a:xfrm>
            <a:off x="9202730" y="4591556"/>
            <a:ext cx="360" cy="360"/>
            <a:chOff x="9202730" y="4591556"/>
            <a:chExt cx="360" cy="360"/>
          </a:xfrm>
        </p:grpSpPr>
        <mc:AlternateContent xmlns:mc="http://schemas.openxmlformats.org/markup-compatibility/2006" xmlns:p14="http://schemas.microsoft.com/office/powerpoint/2010/main">
          <mc:Choice Requires="p14">
            <p:contentPart p14:bwMode="auto" r:id="rId15">
              <p14:nvContentPartPr>
                <p14:cNvPr id="3" name="Ink 2">
                  <a:extLst>
                    <a:ext uri="{FF2B5EF4-FFF2-40B4-BE49-F238E27FC236}">
                      <a16:creationId xmlns:a16="http://schemas.microsoft.com/office/drawing/2014/main" id="{5765B8F0-92F6-E3B7-D31C-198A969463AA}"/>
                    </a:ext>
                  </a:extLst>
                </p14:cNvPr>
                <p14:cNvContentPartPr/>
                <p14:nvPr/>
              </p14:nvContentPartPr>
              <p14:xfrm>
                <a:off x="9202730" y="4591556"/>
                <a:ext cx="360" cy="360"/>
              </p14:xfrm>
            </p:contentPart>
          </mc:Choice>
          <mc:Fallback xmlns="">
            <p:pic>
              <p:nvPicPr>
                <p:cNvPr id="3" name="Ink 2">
                  <a:extLst>
                    <a:ext uri="{FF2B5EF4-FFF2-40B4-BE49-F238E27FC236}">
                      <a16:creationId xmlns:a16="http://schemas.microsoft.com/office/drawing/2014/main" id="{5765B8F0-92F6-E3B7-D31C-198A969463AA}"/>
                    </a:ext>
                  </a:extLst>
                </p:cNvPr>
                <p:cNvPicPr/>
                <p:nvPr/>
              </p:nvPicPr>
              <p:blipFill>
                <a:blip r:embed="rId17"/>
                <a:stretch>
                  <a:fillRect/>
                </a:stretch>
              </p:blipFill>
              <p:spPr>
                <a:xfrm>
                  <a:off x="9193730" y="4582556"/>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4" name="Ink 3">
                  <a:extLst>
                    <a:ext uri="{FF2B5EF4-FFF2-40B4-BE49-F238E27FC236}">
                      <a16:creationId xmlns:a16="http://schemas.microsoft.com/office/drawing/2014/main" id="{E96DB916-4AD9-813E-15F4-0C2333F7BF3A}"/>
                    </a:ext>
                  </a:extLst>
                </p14:cNvPr>
                <p14:cNvContentPartPr/>
                <p14:nvPr/>
              </p14:nvContentPartPr>
              <p14:xfrm>
                <a:off x="9202730" y="4591556"/>
                <a:ext cx="360" cy="360"/>
              </p14:xfrm>
            </p:contentPart>
          </mc:Choice>
          <mc:Fallback xmlns="">
            <p:pic>
              <p:nvPicPr>
                <p:cNvPr id="4" name="Ink 3">
                  <a:extLst>
                    <a:ext uri="{FF2B5EF4-FFF2-40B4-BE49-F238E27FC236}">
                      <a16:creationId xmlns:a16="http://schemas.microsoft.com/office/drawing/2014/main" id="{E96DB916-4AD9-813E-15F4-0C2333F7BF3A}"/>
                    </a:ext>
                  </a:extLst>
                </p:cNvPr>
                <p:cNvPicPr/>
                <p:nvPr/>
              </p:nvPicPr>
              <p:blipFill>
                <a:blip r:embed="rId17"/>
                <a:stretch>
                  <a:fillRect/>
                </a:stretch>
              </p:blipFill>
              <p:spPr>
                <a:xfrm>
                  <a:off x="9193730" y="4582556"/>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9">
            <p14:nvContentPartPr>
              <p14:cNvPr id="6" name="Ink 5">
                <a:extLst>
                  <a:ext uri="{FF2B5EF4-FFF2-40B4-BE49-F238E27FC236}">
                    <a16:creationId xmlns:a16="http://schemas.microsoft.com/office/drawing/2014/main" id="{7E10380D-6945-EE10-14FA-E2A8D2A150FA}"/>
                  </a:ext>
                </a:extLst>
              </p14:cNvPr>
              <p14:cNvContentPartPr/>
              <p14:nvPr/>
            </p14:nvContentPartPr>
            <p14:xfrm>
              <a:off x="8563370" y="4522796"/>
              <a:ext cx="360" cy="360"/>
            </p14:xfrm>
          </p:contentPart>
        </mc:Choice>
        <mc:Fallback xmlns="">
          <p:pic>
            <p:nvPicPr>
              <p:cNvPr id="6" name="Ink 5">
                <a:extLst>
                  <a:ext uri="{FF2B5EF4-FFF2-40B4-BE49-F238E27FC236}">
                    <a16:creationId xmlns:a16="http://schemas.microsoft.com/office/drawing/2014/main" id="{7E10380D-6945-EE10-14FA-E2A8D2A150FA}"/>
                  </a:ext>
                </a:extLst>
              </p:cNvPr>
              <p:cNvPicPr/>
              <p:nvPr/>
            </p:nvPicPr>
            <p:blipFill>
              <a:blip r:embed="rId17"/>
              <a:stretch>
                <a:fillRect/>
              </a:stretch>
            </p:blipFill>
            <p:spPr>
              <a:xfrm>
                <a:off x="8554730" y="4513796"/>
                <a:ext cx="18000" cy="18000"/>
              </a:xfrm>
              <a:prstGeom prst="rect">
                <a:avLst/>
              </a:prstGeom>
            </p:spPr>
          </p:pic>
        </mc:Fallback>
      </mc:AlternateContent>
    </p:spTree>
    <p:extLst>
      <p:ext uri="{BB962C8B-B14F-4D97-AF65-F5344CB8AC3E}">
        <p14:creationId xmlns:p14="http://schemas.microsoft.com/office/powerpoint/2010/main" val="1860401228"/>
      </p:ext>
    </p:extLst>
  </p:cSld>
  <p:clrMapOvr>
    <a:masterClrMapping/>
  </p:clrMapOvr>
</p:sld>
</file>

<file path=ppt/theme/theme1.xml><?xml version="1.0" encoding="utf-8"?>
<a:theme xmlns:a="http://schemas.openxmlformats.org/drawingml/2006/main" name="SineVTI">
  <a:themeElements>
    <a:clrScheme name="AnalogousFromLightSeedRightStep">
      <a:dk1>
        <a:srgbClr val="000000"/>
      </a:dk1>
      <a:lt1>
        <a:srgbClr val="FFFFFF"/>
      </a:lt1>
      <a:dk2>
        <a:srgbClr val="412624"/>
      </a:dk2>
      <a:lt2>
        <a:srgbClr val="E6E8E2"/>
      </a:lt2>
      <a:accent1>
        <a:srgbClr val="A996C6"/>
      </a:accent1>
      <a:accent2>
        <a:srgbClr val="AF7FBA"/>
      </a:accent2>
      <a:accent3>
        <a:srgbClr val="C593B9"/>
      </a:accent3>
      <a:accent4>
        <a:srgbClr val="BA7F94"/>
      </a:accent4>
      <a:accent5>
        <a:srgbClr val="C69996"/>
      </a:accent5>
      <a:accent6>
        <a:srgbClr val="BA9B7F"/>
      </a:accent6>
      <a:hlink>
        <a:srgbClr val="758A53"/>
      </a:hlink>
      <a:folHlink>
        <a:srgbClr val="7F7F7F"/>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3767</Words>
  <Application>Microsoft Office PowerPoint</Application>
  <PresentationFormat>Widescreen</PresentationFormat>
  <Paragraphs>358</Paragraphs>
  <Slides>15</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Avenir Next LT Pro</vt:lpstr>
      <vt:lpstr>Calibri</vt:lpstr>
      <vt:lpstr>Posterama</vt:lpstr>
      <vt:lpstr>Segoe UI</vt:lpstr>
      <vt:lpstr>Source Sans Pro</vt:lpstr>
      <vt:lpstr>Wingdings</vt:lpstr>
      <vt:lpstr>SineVTI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Kaycee</dc:creator>
  <cp:lastModifiedBy>Kaycee</cp:lastModifiedBy>
  <cp:revision>23</cp:revision>
  <dcterms:created xsi:type="dcterms:W3CDTF">2023-01-22T13:18:42Z</dcterms:created>
  <dcterms:modified xsi:type="dcterms:W3CDTF">2023-02-28T11:04:33Z</dcterms:modified>
</cp:coreProperties>
</file>