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sldIdLst>
    <p:sldId id="577" r:id="rId5"/>
    <p:sldId id="575" r:id="rId6"/>
    <p:sldId id="639" r:id="rId7"/>
    <p:sldId id="667" r:id="rId8"/>
    <p:sldId id="643" r:id="rId9"/>
    <p:sldId id="644" r:id="rId10"/>
    <p:sldId id="645" r:id="rId11"/>
    <p:sldId id="646" r:id="rId12"/>
    <p:sldId id="647" r:id="rId13"/>
    <p:sldId id="652" r:id="rId14"/>
    <p:sldId id="648" r:id="rId15"/>
    <p:sldId id="649" r:id="rId16"/>
    <p:sldId id="650" r:id="rId17"/>
    <p:sldId id="651" r:id="rId18"/>
    <p:sldId id="653" r:id="rId19"/>
    <p:sldId id="654" r:id="rId20"/>
    <p:sldId id="668" r:id="rId21"/>
    <p:sldId id="670" r:id="rId22"/>
    <p:sldId id="669" r:id="rId23"/>
    <p:sldId id="658" r:id="rId24"/>
    <p:sldId id="656" r:id="rId25"/>
    <p:sldId id="659" r:id="rId26"/>
    <p:sldId id="657" r:id="rId27"/>
    <p:sldId id="660" r:id="rId28"/>
    <p:sldId id="661" r:id="rId29"/>
    <p:sldId id="662" r:id="rId30"/>
    <p:sldId id="663" r:id="rId31"/>
    <p:sldId id="664" r:id="rId32"/>
    <p:sldId id="665" r:id="rId33"/>
    <p:sldId id="666" r:id="rId34"/>
    <p:sldId id="633" r:id="rId35"/>
    <p:sldId id="634" r:id="rId36"/>
    <p:sldId id="67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0D056B-F45F-4829-AAB6-EA183B78BA45}" v="1" dt="2025-07-07T22:24:21.1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8308" autoAdjust="0"/>
  </p:normalViewPr>
  <p:slideViewPr>
    <p:cSldViewPr snapToGrid="0">
      <p:cViewPr varScale="1">
        <p:scale>
          <a:sx n="62" d="100"/>
          <a:sy n="62" d="100"/>
        </p:scale>
        <p:origin x="30" y="4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330D056B-F45F-4829-AAB6-EA183B78BA45}"/>
    <pc:docChg chg="undo custSel addSld delSld modSld sldOrd">
      <pc:chgData name="Helen Lee" userId="950b76d7-29a8-4037-9cf6-1d47a6b96373" providerId="ADAL" clId="{330D056B-F45F-4829-AAB6-EA183B78BA45}" dt="2025-07-07T22:24:23.975" v="1449" actId="20577"/>
      <pc:docMkLst>
        <pc:docMk/>
      </pc:docMkLst>
      <pc:sldChg chg="modSp mod">
        <pc:chgData name="Helen Lee" userId="950b76d7-29a8-4037-9cf6-1d47a6b96373" providerId="ADAL" clId="{330D056B-F45F-4829-AAB6-EA183B78BA45}" dt="2025-07-07T21:45:56.893" v="33" actId="113"/>
        <pc:sldMkLst>
          <pc:docMk/>
          <pc:sldMk cId="3665941861" sldId="577"/>
        </pc:sldMkLst>
        <pc:spChg chg="mod">
          <ac:chgData name="Helen Lee" userId="950b76d7-29a8-4037-9cf6-1d47a6b96373" providerId="ADAL" clId="{330D056B-F45F-4829-AAB6-EA183B78BA45}" dt="2025-07-07T21:45:56.893" v="33" actId="113"/>
          <ac:spMkLst>
            <pc:docMk/>
            <pc:sldMk cId="3665941861" sldId="577"/>
            <ac:spMk id="4" creationId="{61B26A4E-9969-557C-72BD-B71332A30375}"/>
          </ac:spMkLst>
        </pc:spChg>
      </pc:sldChg>
      <pc:sldChg chg="modSp mod">
        <pc:chgData name="Helen Lee" userId="950b76d7-29a8-4037-9cf6-1d47a6b96373" providerId="ADAL" clId="{330D056B-F45F-4829-AAB6-EA183B78BA45}" dt="2025-07-07T21:39:42.143" v="24" actId="1076"/>
        <pc:sldMkLst>
          <pc:docMk/>
          <pc:sldMk cId="414087074" sldId="654"/>
        </pc:sldMkLst>
        <pc:graphicFrameChg chg="mod modGraphic">
          <ac:chgData name="Helen Lee" userId="950b76d7-29a8-4037-9cf6-1d47a6b96373" providerId="ADAL" clId="{330D056B-F45F-4829-AAB6-EA183B78BA45}" dt="2025-07-07T21:39:42.143" v="24" actId="1076"/>
          <ac:graphicFrameMkLst>
            <pc:docMk/>
            <pc:sldMk cId="414087074" sldId="654"/>
            <ac:graphicFrameMk id="3" creationId="{2FDBAE55-9C44-0862-9182-16402D17E540}"/>
          </ac:graphicFrameMkLst>
        </pc:graphicFrameChg>
      </pc:sldChg>
      <pc:sldChg chg="del">
        <pc:chgData name="Helen Lee" userId="950b76d7-29a8-4037-9cf6-1d47a6b96373" providerId="ADAL" clId="{330D056B-F45F-4829-AAB6-EA183B78BA45}" dt="2025-07-07T18:15:42.608" v="21" actId="47"/>
        <pc:sldMkLst>
          <pc:docMk/>
          <pc:sldMk cId="2309537808" sldId="655"/>
        </pc:sldMkLst>
      </pc:sldChg>
      <pc:sldChg chg="modSp mod">
        <pc:chgData name="Helen Lee" userId="950b76d7-29a8-4037-9cf6-1d47a6b96373" providerId="ADAL" clId="{330D056B-F45F-4829-AAB6-EA183B78BA45}" dt="2025-07-07T22:24:17.754" v="1445" actId="14100"/>
        <pc:sldMkLst>
          <pc:docMk/>
          <pc:sldMk cId="4124953758" sldId="664"/>
        </pc:sldMkLst>
        <pc:spChg chg="mod">
          <ac:chgData name="Helen Lee" userId="950b76d7-29a8-4037-9cf6-1d47a6b96373" providerId="ADAL" clId="{330D056B-F45F-4829-AAB6-EA183B78BA45}" dt="2025-07-07T22:24:17.754" v="1445" actId="14100"/>
          <ac:spMkLst>
            <pc:docMk/>
            <pc:sldMk cId="4124953758" sldId="664"/>
            <ac:spMk id="2" creationId="{965D91AC-CED0-732D-8F55-2DA65658F4DF}"/>
          </ac:spMkLst>
        </pc:spChg>
      </pc:sldChg>
      <pc:sldChg chg="delSp modSp new mod ord">
        <pc:chgData name="Helen Lee" userId="950b76d7-29a8-4037-9cf6-1d47a6b96373" providerId="ADAL" clId="{330D056B-F45F-4829-AAB6-EA183B78BA45}" dt="2025-07-07T21:43:12.237" v="32" actId="20577"/>
        <pc:sldMkLst>
          <pc:docMk/>
          <pc:sldMk cId="4192060950" sldId="668"/>
        </pc:sldMkLst>
        <pc:spChg chg="mod">
          <ac:chgData name="Helen Lee" userId="950b76d7-29a8-4037-9cf6-1d47a6b96373" providerId="ADAL" clId="{330D056B-F45F-4829-AAB6-EA183B78BA45}" dt="2025-07-07T21:43:12.237" v="32" actId="20577"/>
          <ac:spMkLst>
            <pc:docMk/>
            <pc:sldMk cId="4192060950" sldId="668"/>
            <ac:spMk id="2" creationId="{5FFDF262-2CFB-1309-F6BC-0D94D5C9F299}"/>
          </ac:spMkLst>
        </pc:spChg>
        <pc:spChg chg="del">
          <ac:chgData name="Helen Lee" userId="950b76d7-29a8-4037-9cf6-1d47a6b96373" providerId="ADAL" clId="{330D056B-F45F-4829-AAB6-EA183B78BA45}" dt="2025-07-07T18:15:11.106" v="14" actId="478"/>
          <ac:spMkLst>
            <pc:docMk/>
            <pc:sldMk cId="4192060950" sldId="668"/>
            <ac:spMk id="3" creationId="{8C7A0057-DA56-FBD7-D784-77CB15D488C0}"/>
          </ac:spMkLst>
        </pc:spChg>
      </pc:sldChg>
      <pc:sldChg chg="modSp add mod ord">
        <pc:chgData name="Helen Lee" userId="950b76d7-29a8-4037-9cf6-1d47a6b96373" providerId="ADAL" clId="{330D056B-F45F-4829-AAB6-EA183B78BA45}" dt="2025-07-07T22:22:08.537" v="1400" actId="20577"/>
        <pc:sldMkLst>
          <pc:docMk/>
          <pc:sldMk cId="2664172541" sldId="669"/>
        </pc:sldMkLst>
        <pc:spChg chg="mod">
          <ac:chgData name="Helen Lee" userId="950b76d7-29a8-4037-9cf6-1d47a6b96373" providerId="ADAL" clId="{330D056B-F45F-4829-AAB6-EA183B78BA45}" dt="2025-07-07T22:19:59.494" v="1107" actId="20577"/>
          <ac:spMkLst>
            <pc:docMk/>
            <pc:sldMk cId="2664172541" sldId="669"/>
            <ac:spMk id="2" creationId="{76056843-A51A-52E5-C42A-06F16905DAA2}"/>
          </ac:spMkLst>
        </pc:spChg>
        <pc:spChg chg="mod">
          <ac:chgData name="Helen Lee" userId="950b76d7-29a8-4037-9cf6-1d47a6b96373" providerId="ADAL" clId="{330D056B-F45F-4829-AAB6-EA183B78BA45}" dt="2025-07-07T22:22:08.537" v="1400" actId="20577"/>
          <ac:spMkLst>
            <pc:docMk/>
            <pc:sldMk cId="2664172541" sldId="669"/>
            <ac:spMk id="3" creationId="{1EB02A3B-F063-B681-0FA5-784D64AB5A20}"/>
          </ac:spMkLst>
        </pc:spChg>
      </pc:sldChg>
      <pc:sldChg chg="add del">
        <pc:chgData name="Helen Lee" userId="950b76d7-29a8-4037-9cf6-1d47a6b96373" providerId="ADAL" clId="{330D056B-F45F-4829-AAB6-EA183B78BA45}" dt="2025-07-07T22:07:12.438" v="35" actId="47"/>
        <pc:sldMkLst>
          <pc:docMk/>
          <pc:sldMk cId="3982894431" sldId="669"/>
        </pc:sldMkLst>
      </pc:sldChg>
      <pc:sldChg chg="addSp modSp add mod">
        <pc:chgData name="Helen Lee" userId="950b76d7-29a8-4037-9cf6-1d47a6b96373" providerId="ADAL" clId="{330D056B-F45F-4829-AAB6-EA183B78BA45}" dt="2025-07-07T22:23:52.199" v="1443" actId="12"/>
        <pc:sldMkLst>
          <pc:docMk/>
          <pc:sldMk cId="994451042" sldId="670"/>
        </pc:sldMkLst>
        <pc:spChg chg="mod">
          <ac:chgData name="Helen Lee" userId="950b76d7-29a8-4037-9cf6-1d47a6b96373" providerId="ADAL" clId="{330D056B-F45F-4829-AAB6-EA183B78BA45}" dt="2025-07-07T22:23:20.975" v="1416" actId="27636"/>
          <ac:spMkLst>
            <pc:docMk/>
            <pc:sldMk cId="994451042" sldId="670"/>
            <ac:spMk id="2" creationId="{59FE91D6-61C3-2153-0051-E169C0CAB2F8}"/>
          </ac:spMkLst>
        </pc:spChg>
        <pc:spChg chg="add mod">
          <ac:chgData name="Helen Lee" userId="950b76d7-29a8-4037-9cf6-1d47a6b96373" providerId="ADAL" clId="{330D056B-F45F-4829-AAB6-EA183B78BA45}" dt="2025-07-07T22:23:52.199" v="1443" actId="12"/>
          <ac:spMkLst>
            <pc:docMk/>
            <pc:sldMk cId="994451042" sldId="670"/>
            <ac:spMk id="4" creationId="{9DEDB490-7083-0844-4690-6422B54A9A7D}"/>
          </ac:spMkLst>
        </pc:spChg>
      </pc:sldChg>
      <pc:sldChg chg="addSp modSp new mod">
        <pc:chgData name="Helen Lee" userId="950b76d7-29a8-4037-9cf6-1d47a6b96373" providerId="ADAL" clId="{330D056B-F45F-4829-AAB6-EA183B78BA45}" dt="2025-07-07T22:24:23.975" v="1449" actId="20577"/>
        <pc:sldMkLst>
          <pc:docMk/>
          <pc:sldMk cId="1007662131" sldId="671"/>
        </pc:sldMkLst>
        <pc:spChg chg="add mod">
          <ac:chgData name="Helen Lee" userId="950b76d7-29a8-4037-9cf6-1d47a6b96373" providerId="ADAL" clId="{330D056B-F45F-4829-AAB6-EA183B78BA45}" dt="2025-07-07T22:24:23.975" v="1449" actId="20577"/>
          <ac:spMkLst>
            <pc:docMk/>
            <pc:sldMk cId="1007662131" sldId="671"/>
            <ac:spMk id="2" creationId="{C22A60F4-9F26-0A2B-33C8-07EF4357218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8A8820-F04A-4898-AD62-BBF1432DECE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CDEC42F-59CC-4857-BA50-60BD630DD030}">
      <dgm:prSet/>
      <dgm:spPr/>
      <dgm:t>
        <a:bodyPr/>
        <a:lstStyle/>
        <a:p>
          <a:r>
            <a:rPr lang="en-GB"/>
            <a:t>1.	Developing Study Goals and Rationale</a:t>
          </a:r>
          <a:endParaRPr lang="en-US"/>
        </a:p>
      </dgm:t>
    </dgm:pt>
    <dgm:pt modelId="{15C8559B-CCB1-4B5D-90E3-B91542E05DE8}" type="parTrans" cxnId="{9E09B436-D109-49F5-A003-88D8733C27EB}">
      <dgm:prSet/>
      <dgm:spPr/>
      <dgm:t>
        <a:bodyPr/>
        <a:lstStyle/>
        <a:p>
          <a:endParaRPr lang="en-US"/>
        </a:p>
      </dgm:t>
    </dgm:pt>
    <dgm:pt modelId="{59830529-535D-4239-AB9B-AEA3728CE650}" type="sibTrans" cxnId="{9E09B436-D109-49F5-A003-88D8733C27EB}">
      <dgm:prSet/>
      <dgm:spPr/>
      <dgm:t>
        <a:bodyPr/>
        <a:lstStyle/>
        <a:p>
          <a:endParaRPr lang="en-US"/>
        </a:p>
      </dgm:t>
    </dgm:pt>
    <dgm:pt modelId="{F632306D-F57F-4159-8DA4-469357ABE1C0}">
      <dgm:prSet/>
      <dgm:spPr/>
      <dgm:t>
        <a:bodyPr/>
        <a:lstStyle/>
        <a:p>
          <a:r>
            <a:rPr lang="en-GB"/>
            <a:t>Personal, practical, and intellectual goals (Maxwell, 2013)</a:t>
          </a:r>
          <a:endParaRPr lang="en-US"/>
        </a:p>
      </dgm:t>
    </dgm:pt>
    <dgm:pt modelId="{1B26A70A-2FC3-40C9-A7C5-1BF49213D45B}" type="parTrans" cxnId="{90EF1EA0-1BB8-4207-BFE2-D2F14FBF88FF}">
      <dgm:prSet/>
      <dgm:spPr/>
      <dgm:t>
        <a:bodyPr/>
        <a:lstStyle/>
        <a:p>
          <a:endParaRPr lang="en-US"/>
        </a:p>
      </dgm:t>
    </dgm:pt>
    <dgm:pt modelId="{887F9EB9-AA36-4FD0-A457-B7EEDBCC4DA1}" type="sibTrans" cxnId="{90EF1EA0-1BB8-4207-BFE2-D2F14FBF88FF}">
      <dgm:prSet/>
      <dgm:spPr/>
      <dgm:t>
        <a:bodyPr/>
        <a:lstStyle/>
        <a:p>
          <a:endParaRPr lang="en-US"/>
        </a:p>
      </dgm:t>
    </dgm:pt>
    <dgm:pt modelId="{3FF69FCC-90F5-4614-BB55-239E707B33D5}">
      <dgm:prSet/>
      <dgm:spPr/>
      <dgm:t>
        <a:bodyPr/>
        <a:lstStyle/>
        <a:p>
          <a:r>
            <a:rPr lang="en-GB"/>
            <a:t>Articulate what you hope to accomplish and understand</a:t>
          </a:r>
          <a:endParaRPr lang="en-US"/>
        </a:p>
      </dgm:t>
    </dgm:pt>
    <dgm:pt modelId="{F24A4F60-0156-48F4-BF9C-2EE8E4CAD201}" type="parTrans" cxnId="{226B8E3B-ADB5-47F8-9817-E635E148B5A2}">
      <dgm:prSet/>
      <dgm:spPr/>
      <dgm:t>
        <a:bodyPr/>
        <a:lstStyle/>
        <a:p>
          <a:endParaRPr lang="en-US"/>
        </a:p>
      </dgm:t>
    </dgm:pt>
    <dgm:pt modelId="{B3F2F254-9125-40E3-83EF-F6963EBD2EAC}" type="sibTrans" cxnId="{226B8E3B-ADB5-47F8-9817-E635E148B5A2}">
      <dgm:prSet/>
      <dgm:spPr/>
      <dgm:t>
        <a:bodyPr/>
        <a:lstStyle/>
        <a:p>
          <a:endParaRPr lang="en-US"/>
        </a:p>
      </dgm:t>
    </dgm:pt>
    <dgm:pt modelId="{A9C7C334-3637-4D53-B940-B3F309B1D838}">
      <dgm:prSet/>
      <dgm:spPr/>
      <dgm:t>
        <a:bodyPr/>
        <a:lstStyle/>
        <a:p>
          <a:r>
            <a:rPr lang="en-GB"/>
            <a:t>Identify intended audiences and contributions to field(s)</a:t>
          </a:r>
          <a:endParaRPr lang="en-US"/>
        </a:p>
      </dgm:t>
    </dgm:pt>
    <dgm:pt modelId="{BC8F10EA-F5C8-4A1F-9BE5-44EB571D5028}" type="parTrans" cxnId="{69A3878E-C55D-4DD2-9759-CDF294D46CD0}">
      <dgm:prSet/>
      <dgm:spPr/>
      <dgm:t>
        <a:bodyPr/>
        <a:lstStyle/>
        <a:p>
          <a:endParaRPr lang="en-US"/>
        </a:p>
      </dgm:t>
    </dgm:pt>
    <dgm:pt modelId="{F26EC5CC-96EA-45DD-AE17-252EBD38ACF9}" type="sibTrans" cxnId="{69A3878E-C55D-4DD2-9759-CDF294D46CD0}">
      <dgm:prSet/>
      <dgm:spPr/>
      <dgm:t>
        <a:bodyPr/>
        <a:lstStyle/>
        <a:p>
          <a:endParaRPr lang="en-US"/>
        </a:p>
      </dgm:t>
    </dgm:pt>
    <dgm:pt modelId="{352F1819-4488-487D-8F39-CEFCA80E7A93}">
      <dgm:prSet/>
      <dgm:spPr/>
      <dgm:t>
        <a:bodyPr/>
        <a:lstStyle/>
        <a:p>
          <a:r>
            <a:rPr lang="en-GB"/>
            <a:t>2. Formulating Research Questions</a:t>
          </a:r>
          <a:endParaRPr lang="en-US"/>
        </a:p>
      </dgm:t>
    </dgm:pt>
    <dgm:pt modelId="{50673D9D-0F14-447E-AF3F-E0F4538FC4E4}" type="parTrans" cxnId="{B8C22888-E58A-4EC4-A113-D43A5F0E096F}">
      <dgm:prSet/>
      <dgm:spPr/>
      <dgm:t>
        <a:bodyPr/>
        <a:lstStyle/>
        <a:p>
          <a:endParaRPr lang="en-US"/>
        </a:p>
      </dgm:t>
    </dgm:pt>
    <dgm:pt modelId="{73DE18DA-06E9-4FCC-835C-96677CA52A9B}" type="sibTrans" cxnId="{B8C22888-E58A-4EC4-A113-D43A5F0E096F}">
      <dgm:prSet/>
      <dgm:spPr/>
      <dgm:t>
        <a:bodyPr/>
        <a:lstStyle/>
        <a:p>
          <a:endParaRPr lang="en-US"/>
        </a:p>
      </dgm:t>
    </dgm:pt>
    <dgm:pt modelId="{41CB0F3E-46FF-4A59-9F95-020B745A859E}">
      <dgm:prSet/>
      <dgm:spPr/>
      <dgm:t>
        <a:bodyPr/>
        <a:lstStyle/>
        <a:p>
          <a:r>
            <a:rPr lang="en-GB"/>
            <a:t>Specific to context</a:t>
          </a:r>
          <a:endParaRPr lang="en-US"/>
        </a:p>
      </dgm:t>
    </dgm:pt>
    <dgm:pt modelId="{D55AD51F-874F-4336-8C26-FA6A173EE354}" type="parTrans" cxnId="{B04CE060-BA73-47B4-9803-102676B55612}">
      <dgm:prSet/>
      <dgm:spPr/>
      <dgm:t>
        <a:bodyPr/>
        <a:lstStyle/>
        <a:p>
          <a:endParaRPr lang="en-US"/>
        </a:p>
      </dgm:t>
    </dgm:pt>
    <dgm:pt modelId="{74183E48-FCC4-4B76-B47B-8ED953402F97}" type="sibTrans" cxnId="{B04CE060-BA73-47B4-9803-102676B55612}">
      <dgm:prSet/>
      <dgm:spPr/>
      <dgm:t>
        <a:bodyPr/>
        <a:lstStyle/>
        <a:p>
          <a:endParaRPr lang="en-US"/>
        </a:p>
      </dgm:t>
    </dgm:pt>
    <dgm:pt modelId="{9C79FAD3-4605-4C3C-A863-15C7DB3DF49B}">
      <dgm:prSet/>
      <dgm:spPr/>
      <dgm:t>
        <a:bodyPr/>
        <a:lstStyle/>
        <a:p>
          <a:r>
            <a:rPr lang="en-GB"/>
            <a:t>Focus on individuals' perspectives and experiences</a:t>
          </a:r>
          <a:endParaRPr lang="en-US"/>
        </a:p>
      </dgm:t>
    </dgm:pt>
    <dgm:pt modelId="{097D5650-2A6F-4B43-8FB6-4FC1B30D05D4}" type="parTrans" cxnId="{EA7A6951-6B19-41A6-A453-AD393B4457EB}">
      <dgm:prSet/>
      <dgm:spPr/>
      <dgm:t>
        <a:bodyPr/>
        <a:lstStyle/>
        <a:p>
          <a:endParaRPr lang="en-US"/>
        </a:p>
      </dgm:t>
    </dgm:pt>
    <dgm:pt modelId="{CE8D2D8C-91F0-401D-9198-970C1B2DED28}" type="sibTrans" cxnId="{EA7A6951-6B19-41A6-A453-AD393B4457EB}">
      <dgm:prSet/>
      <dgm:spPr/>
      <dgm:t>
        <a:bodyPr/>
        <a:lstStyle/>
        <a:p>
          <a:endParaRPr lang="en-US"/>
        </a:p>
      </dgm:t>
    </dgm:pt>
    <dgm:pt modelId="{FA23353B-3C1F-4723-9860-A54A3B89BECE}">
      <dgm:prSet/>
      <dgm:spPr/>
      <dgm:t>
        <a:bodyPr/>
        <a:lstStyle/>
        <a:p>
          <a:r>
            <a:rPr lang="en-GB"/>
            <a:t>Avoid questions with embedded assumptions or judgments</a:t>
          </a:r>
          <a:endParaRPr lang="en-US"/>
        </a:p>
      </dgm:t>
    </dgm:pt>
    <dgm:pt modelId="{47CE0D41-05E1-44AA-99A8-AB9E60D0CF5B}" type="parTrans" cxnId="{782BC07B-71E0-491F-B065-4C10BEDFCB2C}">
      <dgm:prSet/>
      <dgm:spPr/>
      <dgm:t>
        <a:bodyPr/>
        <a:lstStyle/>
        <a:p>
          <a:endParaRPr lang="en-US"/>
        </a:p>
      </dgm:t>
    </dgm:pt>
    <dgm:pt modelId="{36F1B6DF-B662-41AD-9D05-2EB1BDEA730D}" type="sibTrans" cxnId="{782BC07B-71E0-491F-B065-4C10BEDFCB2C}">
      <dgm:prSet/>
      <dgm:spPr/>
      <dgm:t>
        <a:bodyPr/>
        <a:lstStyle/>
        <a:p>
          <a:endParaRPr lang="en-US"/>
        </a:p>
      </dgm:t>
    </dgm:pt>
    <dgm:pt modelId="{6F73D96A-2EAF-4169-9E18-E73113865BD9}" type="pres">
      <dgm:prSet presAssocID="{888A8820-F04A-4898-AD62-BBF1432DECED}" presName="vert0" presStyleCnt="0">
        <dgm:presLayoutVars>
          <dgm:dir/>
          <dgm:animOne val="branch"/>
          <dgm:animLvl val="lvl"/>
        </dgm:presLayoutVars>
      </dgm:prSet>
      <dgm:spPr/>
    </dgm:pt>
    <dgm:pt modelId="{C8EA14C5-7051-4A4B-AD0B-E74307CBFD6E}" type="pres">
      <dgm:prSet presAssocID="{0CDEC42F-59CC-4857-BA50-60BD630DD030}" presName="thickLine" presStyleLbl="alignNode1" presStyleIdx="0" presStyleCnt="8"/>
      <dgm:spPr/>
    </dgm:pt>
    <dgm:pt modelId="{4D268F5D-47D3-4466-8621-1B50BFD48CB3}" type="pres">
      <dgm:prSet presAssocID="{0CDEC42F-59CC-4857-BA50-60BD630DD030}" presName="horz1" presStyleCnt="0"/>
      <dgm:spPr/>
    </dgm:pt>
    <dgm:pt modelId="{31FA3BCE-AB3F-4F5E-B33B-E02123AF7475}" type="pres">
      <dgm:prSet presAssocID="{0CDEC42F-59CC-4857-BA50-60BD630DD030}" presName="tx1" presStyleLbl="revTx" presStyleIdx="0" presStyleCnt="8"/>
      <dgm:spPr/>
    </dgm:pt>
    <dgm:pt modelId="{28804BC2-2170-4035-B191-99E4B04BA948}" type="pres">
      <dgm:prSet presAssocID="{0CDEC42F-59CC-4857-BA50-60BD630DD030}" presName="vert1" presStyleCnt="0"/>
      <dgm:spPr/>
    </dgm:pt>
    <dgm:pt modelId="{5B2E4BB1-0A5E-45F1-96A1-C2ADAE491517}" type="pres">
      <dgm:prSet presAssocID="{F632306D-F57F-4159-8DA4-469357ABE1C0}" presName="thickLine" presStyleLbl="alignNode1" presStyleIdx="1" presStyleCnt="8"/>
      <dgm:spPr/>
    </dgm:pt>
    <dgm:pt modelId="{504AF8E3-A98D-44F6-8755-C71AA870C093}" type="pres">
      <dgm:prSet presAssocID="{F632306D-F57F-4159-8DA4-469357ABE1C0}" presName="horz1" presStyleCnt="0"/>
      <dgm:spPr/>
    </dgm:pt>
    <dgm:pt modelId="{CFA47D87-E2D2-4E1B-8568-8914CEE51BAB}" type="pres">
      <dgm:prSet presAssocID="{F632306D-F57F-4159-8DA4-469357ABE1C0}" presName="tx1" presStyleLbl="revTx" presStyleIdx="1" presStyleCnt="8"/>
      <dgm:spPr/>
    </dgm:pt>
    <dgm:pt modelId="{D6E6E635-4115-4AE2-82E2-48FC8FF57F9B}" type="pres">
      <dgm:prSet presAssocID="{F632306D-F57F-4159-8DA4-469357ABE1C0}" presName="vert1" presStyleCnt="0"/>
      <dgm:spPr/>
    </dgm:pt>
    <dgm:pt modelId="{BCD5650C-3672-420C-87D8-7ABD9DFCC226}" type="pres">
      <dgm:prSet presAssocID="{3FF69FCC-90F5-4614-BB55-239E707B33D5}" presName="thickLine" presStyleLbl="alignNode1" presStyleIdx="2" presStyleCnt="8"/>
      <dgm:spPr/>
    </dgm:pt>
    <dgm:pt modelId="{D5606DF5-7984-41ED-A079-F40DCCB9DD79}" type="pres">
      <dgm:prSet presAssocID="{3FF69FCC-90F5-4614-BB55-239E707B33D5}" presName="horz1" presStyleCnt="0"/>
      <dgm:spPr/>
    </dgm:pt>
    <dgm:pt modelId="{62FC1593-14C8-4BF9-95B0-0AE5180BE772}" type="pres">
      <dgm:prSet presAssocID="{3FF69FCC-90F5-4614-BB55-239E707B33D5}" presName="tx1" presStyleLbl="revTx" presStyleIdx="2" presStyleCnt="8"/>
      <dgm:spPr/>
    </dgm:pt>
    <dgm:pt modelId="{F0A450F7-E5A3-4E37-BAD6-F8E762131A15}" type="pres">
      <dgm:prSet presAssocID="{3FF69FCC-90F5-4614-BB55-239E707B33D5}" presName="vert1" presStyleCnt="0"/>
      <dgm:spPr/>
    </dgm:pt>
    <dgm:pt modelId="{137899C6-C0C1-4729-886A-D17623C5B4C6}" type="pres">
      <dgm:prSet presAssocID="{A9C7C334-3637-4D53-B940-B3F309B1D838}" presName="thickLine" presStyleLbl="alignNode1" presStyleIdx="3" presStyleCnt="8"/>
      <dgm:spPr/>
    </dgm:pt>
    <dgm:pt modelId="{3A14819B-E8BF-49BF-A8BD-04DFBA1D9320}" type="pres">
      <dgm:prSet presAssocID="{A9C7C334-3637-4D53-B940-B3F309B1D838}" presName="horz1" presStyleCnt="0"/>
      <dgm:spPr/>
    </dgm:pt>
    <dgm:pt modelId="{221DCC30-D0EC-449D-86ED-664D29AFD94D}" type="pres">
      <dgm:prSet presAssocID="{A9C7C334-3637-4D53-B940-B3F309B1D838}" presName="tx1" presStyleLbl="revTx" presStyleIdx="3" presStyleCnt="8"/>
      <dgm:spPr/>
    </dgm:pt>
    <dgm:pt modelId="{50C12CA4-F03B-4A21-B272-F0BD13370870}" type="pres">
      <dgm:prSet presAssocID="{A9C7C334-3637-4D53-B940-B3F309B1D838}" presName="vert1" presStyleCnt="0"/>
      <dgm:spPr/>
    </dgm:pt>
    <dgm:pt modelId="{C8529145-7CAC-4E4F-B765-725B934BDB06}" type="pres">
      <dgm:prSet presAssocID="{352F1819-4488-487D-8F39-CEFCA80E7A93}" presName="thickLine" presStyleLbl="alignNode1" presStyleIdx="4" presStyleCnt="8"/>
      <dgm:spPr/>
    </dgm:pt>
    <dgm:pt modelId="{1239746B-219D-4D2F-BBF1-41133DDC02D3}" type="pres">
      <dgm:prSet presAssocID="{352F1819-4488-487D-8F39-CEFCA80E7A93}" presName="horz1" presStyleCnt="0"/>
      <dgm:spPr/>
    </dgm:pt>
    <dgm:pt modelId="{DF910515-77BE-423B-A8B9-1196D29CD721}" type="pres">
      <dgm:prSet presAssocID="{352F1819-4488-487D-8F39-CEFCA80E7A93}" presName="tx1" presStyleLbl="revTx" presStyleIdx="4" presStyleCnt="8"/>
      <dgm:spPr/>
    </dgm:pt>
    <dgm:pt modelId="{856AA4CB-6E53-4AE0-B1B8-8C8586AF110B}" type="pres">
      <dgm:prSet presAssocID="{352F1819-4488-487D-8F39-CEFCA80E7A93}" presName="vert1" presStyleCnt="0"/>
      <dgm:spPr/>
    </dgm:pt>
    <dgm:pt modelId="{440281E0-1CAC-4479-A9F4-53280121E3A3}" type="pres">
      <dgm:prSet presAssocID="{41CB0F3E-46FF-4A59-9F95-020B745A859E}" presName="thickLine" presStyleLbl="alignNode1" presStyleIdx="5" presStyleCnt="8"/>
      <dgm:spPr/>
    </dgm:pt>
    <dgm:pt modelId="{1205E087-7ECE-4493-92F3-1330093B9EDD}" type="pres">
      <dgm:prSet presAssocID="{41CB0F3E-46FF-4A59-9F95-020B745A859E}" presName="horz1" presStyleCnt="0"/>
      <dgm:spPr/>
    </dgm:pt>
    <dgm:pt modelId="{D086A4CB-15C8-4A3F-B5F0-0A67416BAEDB}" type="pres">
      <dgm:prSet presAssocID="{41CB0F3E-46FF-4A59-9F95-020B745A859E}" presName="tx1" presStyleLbl="revTx" presStyleIdx="5" presStyleCnt="8"/>
      <dgm:spPr/>
    </dgm:pt>
    <dgm:pt modelId="{F1DED3CE-E3CF-4CA5-9AFB-A4E00339E8F4}" type="pres">
      <dgm:prSet presAssocID="{41CB0F3E-46FF-4A59-9F95-020B745A859E}" presName="vert1" presStyleCnt="0"/>
      <dgm:spPr/>
    </dgm:pt>
    <dgm:pt modelId="{54A66578-7359-4472-9B78-692FD0D12B64}" type="pres">
      <dgm:prSet presAssocID="{9C79FAD3-4605-4C3C-A863-15C7DB3DF49B}" presName="thickLine" presStyleLbl="alignNode1" presStyleIdx="6" presStyleCnt="8"/>
      <dgm:spPr/>
    </dgm:pt>
    <dgm:pt modelId="{EF95F383-6928-4438-BEAE-4CAA83648747}" type="pres">
      <dgm:prSet presAssocID="{9C79FAD3-4605-4C3C-A863-15C7DB3DF49B}" presName="horz1" presStyleCnt="0"/>
      <dgm:spPr/>
    </dgm:pt>
    <dgm:pt modelId="{BBC5AC19-7438-490E-AEEB-3854B4BC75A4}" type="pres">
      <dgm:prSet presAssocID="{9C79FAD3-4605-4C3C-A863-15C7DB3DF49B}" presName="tx1" presStyleLbl="revTx" presStyleIdx="6" presStyleCnt="8"/>
      <dgm:spPr/>
    </dgm:pt>
    <dgm:pt modelId="{1539CC2B-CF41-4792-B2F8-F5FC26C450EC}" type="pres">
      <dgm:prSet presAssocID="{9C79FAD3-4605-4C3C-A863-15C7DB3DF49B}" presName="vert1" presStyleCnt="0"/>
      <dgm:spPr/>
    </dgm:pt>
    <dgm:pt modelId="{087C99A6-34EB-4F9C-BFB2-86655CF89997}" type="pres">
      <dgm:prSet presAssocID="{FA23353B-3C1F-4723-9860-A54A3B89BECE}" presName="thickLine" presStyleLbl="alignNode1" presStyleIdx="7" presStyleCnt="8"/>
      <dgm:spPr/>
    </dgm:pt>
    <dgm:pt modelId="{ED040814-8793-45EC-93A0-180153FAAA47}" type="pres">
      <dgm:prSet presAssocID="{FA23353B-3C1F-4723-9860-A54A3B89BECE}" presName="horz1" presStyleCnt="0"/>
      <dgm:spPr/>
    </dgm:pt>
    <dgm:pt modelId="{DB5EFC03-4FE3-478F-B808-C0EDE47F0CBA}" type="pres">
      <dgm:prSet presAssocID="{FA23353B-3C1F-4723-9860-A54A3B89BECE}" presName="tx1" presStyleLbl="revTx" presStyleIdx="7" presStyleCnt="8"/>
      <dgm:spPr/>
    </dgm:pt>
    <dgm:pt modelId="{711C5B39-E47F-4A9B-8FF5-916CBAB012BA}" type="pres">
      <dgm:prSet presAssocID="{FA23353B-3C1F-4723-9860-A54A3B89BECE}" presName="vert1" presStyleCnt="0"/>
      <dgm:spPr/>
    </dgm:pt>
  </dgm:ptLst>
  <dgm:cxnLst>
    <dgm:cxn modelId="{9E09B436-D109-49F5-A003-88D8733C27EB}" srcId="{888A8820-F04A-4898-AD62-BBF1432DECED}" destId="{0CDEC42F-59CC-4857-BA50-60BD630DD030}" srcOrd="0" destOrd="0" parTransId="{15C8559B-CCB1-4B5D-90E3-B91542E05DE8}" sibTransId="{59830529-535D-4239-AB9B-AEA3728CE650}"/>
    <dgm:cxn modelId="{226B8E3B-ADB5-47F8-9817-E635E148B5A2}" srcId="{888A8820-F04A-4898-AD62-BBF1432DECED}" destId="{3FF69FCC-90F5-4614-BB55-239E707B33D5}" srcOrd="2" destOrd="0" parTransId="{F24A4F60-0156-48F4-BF9C-2EE8E4CAD201}" sibTransId="{B3F2F254-9125-40E3-83EF-F6963EBD2EAC}"/>
    <dgm:cxn modelId="{B04CE060-BA73-47B4-9803-102676B55612}" srcId="{888A8820-F04A-4898-AD62-BBF1432DECED}" destId="{41CB0F3E-46FF-4A59-9F95-020B745A859E}" srcOrd="5" destOrd="0" parTransId="{D55AD51F-874F-4336-8C26-FA6A173EE354}" sibTransId="{74183E48-FCC4-4B76-B47B-8ED953402F97}"/>
    <dgm:cxn modelId="{D19FC047-9D8F-4EBB-AFFE-4E642D1BB954}" type="presOf" srcId="{0CDEC42F-59CC-4857-BA50-60BD630DD030}" destId="{31FA3BCE-AB3F-4F5E-B33B-E02123AF7475}" srcOrd="0" destOrd="0" presId="urn:microsoft.com/office/officeart/2008/layout/LinedList"/>
    <dgm:cxn modelId="{E8126449-AF9E-48EE-A4FC-C6ABA4AA84A3}" type="presOf" srcId="{352F1819-4488-487D-8F39-CEFCA80E7A93}" destId="{DF910515-77BE-423B-A8B9-1196D29CD721}" srcOrd="0" destOrd="0" presId="urn:microsoft.com/office/officeart/2008/layout/LinedList"/>
    <dgm:cxn modelId="{6ED3BF4C-DCBE-4C5B-B17F-46FE766AC4BD}" type="presOf" srcId="{F632306D-F57F-4159-8DA4-469357ABE1C0}" destId="{CFA47D87-E2D2-4E1B-8568-8914CEE51BAB}" srcOrd="0" destOrd="0" presId="urn:microsoft.com/office/officeart/2008/layout/LinedList"/>
    <dgm:cxn modelId="{EA7A6951-6B19-41A6-A453-AD393B4457EB}" srcId="{888A8820-F04A-4898-AD62-BBF1432DECED}" destId="{9C79FAD3-4605-4C3C-A863-15C7DB3DF49B}" srcOrd="6" destOrd="0" parTransId="{097D5650-2A6F-4B43-8FB6-4FC1B30D05D4}" sibTransId="{CE8D2D8C-91F0-401D-9198-970C1B2DED28}"/>
    <dgm:cxn modelId="{782BC07B-71E0-491F-B065-4C10BEDFCB2C}" srcId="{888A8820-F04A-4898-AD62-BBF1432DECED}" destId="{FA23353B-3C1F-4723-9860-A54A3B89BECE}" srcOrd="7" destOrd="0" parTransId="{47CE0D41-05E1-44AA-99A8-AB9E60D0CF5B}" sibTransId="{36F1B6DF-B662-41AD-9D05-2EB1BDEA730D}"/>
    <dgm:cxn modelId="{299E187E-B0C1-4D2F-8BC2-8C53F9BF2866}" type="presOf" srcId="{41CB0F3E-46FF-4A59-9F95-020B745A859E}" destId="{D086A4CB-15C8-4A3F-B5F0-0A67416BAEDB}" srcOrd="0" destOrd="0" presId="urn:microsoft.com/office/officeart/2008/layout/LinedList"/>
    <dgm:cxn modelId="{B8C22888-E58A-4EC4-A113-D43A5F0E096F}" srcId="{888A8820-F04A-4898-AD62-BBF1432DECED}" destId="{352F1819-4488-487D-8F39-CEFCA80E7A93}" srcOrd="4" destOrd="0" parTransId="{50673D9D-0F14-447E-AF3F-E0F4538FC4E4}" sibTransId="{73DE18DA-06E9-4FCC-835C-96677CA52A9B}"/>
    <dgm:cxn modelId="{69A3878E-C55D-4DD2-9759-CDF294D46CD0}" srcId="{888A8820-F04A-4898-AD62-BBF1432DECED}" destId="{A9C7C334-3637-4D53-B940-B3F309B1D838}" srcOrd="3" destOrd="0" parTransId="{BC8F10EA-F5C8-4A1F-9BE5-44EB571D5028}" sibTransId="{F26EC5CC-96EA-45DD-AE17-252EBD38ACF9}"/>
    <dgm:cxn modelId="{0645B393-F81A-4C54-91C8-A07B73D3F1F2}" type="presOf" srcId="{A9C7C334-3637-4D53-B940-B3F309B1D838}" destId="{221DCC30-D0EC-449D-86ED-664D29AFD94D}" srcOrd="0" destOrd="0" presId="urn:microsoft.com/office/officeart/2008/layout/LinedList"/>
    <dgm:cxn modelId="{90EF1EA0-1BB8-4207-BFE2-D2F14FBF88FF}" srcId="{888A8820-F04A-4898-AD62-BBF1432DECED}" destId="{F632306D-F57F-4159-8DA4-469357ABE1C0}" srcOrd="1" destOrd="0" parTransId="{1B26A70A-2FC3-40C9-A7C5-1BF49213D45B}" sibTransId="{887F9EB9-AA36-4FD0-A457-B7EEDBCC4DA1}"/>
    <dgm:cxn modelId="{A52CE8A4-FAC2-4890-85EF-BCF308645B1A}" type="presOf" srcId="{3FF69FCC-90F5-4614-BB55-239E707B33D5}" destId="{62FC1593-14C8-4BF9-95B0-0AE5180BE772}" srcOrd="0" destOrd="0" presId="urn:microsoft.com/office/officeart/2008/layout/LinedList"/>
    <dgm:cxn modelId="{43F43EAB-62E9-48D7-8D59-571E73763923}" type="presOf" srcId="{888A8820-F04A-4898-AD62-BBF1432DECED}" destId="{6F73D96A-2EAF-4169-9E18-E73113865BD9}" srcOrd="0" destOrd="0" presId="urn:microsoft.com/office/officeart/2008/layout/LinedList"/>
    <dgm:cxn modelId="{523046B6-25AB-4C94-9265-1C7F5EC8F0BE}" type="presOf" srcId="{9C79FAD3-4605-4C3C-A863-15C7DB3DF49B}" destId="{BBC5AC19-7438-490E-AEEB-3854B4BC75A4}" srcOrd="0" destOrd="0" presId="urn:microsoft.com/office/officeart/2008/layout/LinedList"/>
    <dgm:cxn modelId="{17339DCB-7FDD-40CF-9A1D-7C0B66B831EC}" type="presOf" srcId="{FA23353B-3C1F-4723-9860-A54A3B89BECE}" destId="{DB5EFC03-4FE3-478F-B808-C0EDE47F0CBA}" srcOrd="0" destOrd="0" presId="urn:microsoft.com/office/officeart/2008/layout/LinedList"/>
    <dgm:cxn modelId="{3AB6C35A-5680-4E36-8C4E-8FFA83CCDF6C}" type="presParOf" srcId="{6F73D96A-2EAF-4169-9E18-E73113865BD9}" destId="{C8EA14C5-7051-4A4B-AD0B-E74307CBFD6E}" srcOrd="0" destOrd="0" presId="urn:microsoft.com/office/officeart/2008/layout/LinedList"/>
    <dgm:cxn modelId="{6D0E0244-5CEB-4A38-ADD1-16FA403A5B8E}" type="presParOf" srcId="{6F73D96A-2EAF-4169-9E18-E73113865BD9}" destId="{4D268F5D-47D3-4466-8621-1B50BFD48CB3}" srcOrd="1" destOrd="0" presId="urn:microsoft.com/office/officeart/2008/layout/LinedList"/>
    <dgm:cxn modelId="{8C2650CB-8762-44F6-B2AD-530AE0A84F00}" type="presParOf" srcId="{4D268F5D-47D3-4466-8621-1B50BFD48CB3}" destId="{31FA3BCE-AB3F-4F5E-B33B-E02123AF7475}" srcOrd="0" destOrd="0" presId="urn:microsoft.com/office/officeart/2008/layout/LinedList"/>
    <dgm:cxn modelId="{540EEBD9-50C4-4328-AF66-67E1B79600BC}" type="presParOf" srcId="{4D268F5D-47D3-4466-8621-1B50BFD48CB3}" destId="{28804BC2-2170-4035-B191-99E4B04BA948}" srcOrd="1" destOrd="0" presId="urn:microsoft.com/office/officeart/2008/layout/LinedList"/>
    <dgm:cxn modelId="{2877AE1C-3B95-4FCE-9A43-29C06E2E2564}" type="presParOf" srcId="{6F73D96A-2EAF-4169-9E18-E73113865BD9}" destId="{5B2E4BB1-0A5E-45F1-96A1-C2ADAE491517}" srcOrd="2" destOrd="0" presId="urn:microsoft.com/office/officeart/2008/layout/LinedList"/>
    <dgm:cxn modelId="{618D4999-E7A9-4C77-A5FD-DFEBD39A8592}" type="presParOf" srcId="{6F73D96A-2EAF-4169-9E18-E73113865BD9}" destId="{504AF8E3-A98D-44F6-8755-C71AA870C093}" srcOrd="3" destOrd="0" presId="urn:microsoft.com/office/officeart/2008/layout/LinedList"/>
    <dgm:cxn modelId="{DB7C63DF-EA4A-4E3A-987D-47F7CBF18599}" type="presParOf" srcId="{504AF8E3-A98D-44F6-8755-C71AA870C093}" destId="{CFA47D87-E2D2-4E1B-8568-8914CEE51BAB}" srcOrd="0" destOrd="0" presId="urn:microsoft.com/office/officeart/2008/layout/LinedList"/>
    <dgm:cxn modelId="{FA1E6340-40F7-4291-8D48-9EC89428A0B3}" type="presParOf" srcId="{504AF8E3-A98D-44F6-8755-C71AA870C093}" destId="{D6E6E635-4115-4AE2-82E2-48FC8FF57F9B}" srcOrd="1" destOrd="0" presId="urn:microsoft.com/office/officeart/2008/layout/LinedList"/>
    <dgm:cxn modelId="{0AE3B77F-5F7D-4A14-884B-52F18070DFFD}" type="presParOf" srcId="{6F73D96A-2EAF-4169-9E18-E73113865BD9}" destId="{BCD5650C-3672-420C-87D8-7ABD9DFCC226}" srcOrd="4" destOrd="0" presId="urn:microsoft.com/office/officeart/2008/layout/LinedList"/>
    <dgm:cxn modelId="{890F8234-8A8C-4B69-8E02-54BD899F45B6}" type="presParOf" srcId="{6F73D96A-2EAF-4169-9E18-E73113865BD9}" destId="{D5606DF5-7984-41ED-A079-F40DCCB9DD79}" srcOrd="5" destOrd="0" presId="urn:microsoft.com/office/officeart/2008/layout/LinedList"/>
    <dgm:cxn modelId="{A6674FB7-623E-4008-B00F-5F987FEDF4BE}" type="presParOf" srcId="{D5606DF5-7984-41ED-A079-F40DCCB9DD79}" destId="{62FC1593-14C8-4BF9-95B0-0AE5180BE772}" srcOrd="0" destOrd="0" presId="urn:microsoft.com/office/officeart/2008/layout/LinedList"/>
    <dgm:cxn modelId="{0D00189F-2E43-4676-8EC1-2E035891A934}" type="presParOf" srcId="{D5606DF5-7984-41ED-A079-F40DCCB9DD79}" destId="{F0A450F7-E5A3-4E37-BAD6-F8E762131A15}" srcOrd="1" destOrd="0" presId="urn:microsoft.com/office/officeart/2008/layout/LinedList"/>
    <dgm:cxn modelId="{A61F150A-3D0B-4849-8E5E-BAEE3542902F}" type="presParOf" srcId="{6F73D96A-2EAF-4169-9E18-E73113865BD9}" destId="{137899C6-C0C1-4729-886A-D17623C5B4C6}" srcOrd="6" destOrd="0" presId="urn:microsoft.com/office/officeart/2008/layout/LinedList"/>
    <dgm:cxn modelId="{DD4C7318-3E7E-413B-8FE0-28FD73F02891}" type="presParOf" srcId="{6F73D96A-2EAF-4169-9E18-E73113865BD9}" destId="{3A14819B-E8BF-49BF-A8BD-04DFBA1D9320}" srcOrd="7" destOrd="0" presId="urn:microsoft.com/office/officeart/2008/layout/LinedList"/>
    <dgm:cxn modelId="{1763F72A-3F11-429E-89BD-7C87D2F39D71}" type="presParOf" srcId="{3A14819B-E8BF-49BF-A8BD-04DFBA1D9320}" destId="{221DCC30-D0EC-449D-86ED-664D29AFD94D}" srcOrd="0" destOrd="0" presId="urn:microsoft.com/office/officeart/2008/layout/LinedList"/>
    <dgm:cxn modelId="{DC8CC675-6ED0-4E02-93AC-9B5BD7F5E7FE}" type="presParOf" srcId="{3A14819B-E8BF-49BF-A8BD-04DFBA1D9320}" destId="{50C12CA4-F03B-4A21-B272-F0BD13370870}" srcOrd="1" destOrd="0" presId="urn:microsoft.com/office/officeart/2008/layout/LinedList"/>
    <dgm:cxn modelId="{9B833FB4-D81D-460C-BAE9-FA337E561299}" type="presParOf" srcId="{6F73D96A-2EAF-4169-9E18-E73113865BD9}" destId="{C8529145-7CAC-4E4F-B765-725B934BDB06}" srcOrd="8" destOrd="0" presId="urn:microsoft.com/office/officeart/2008/layout/LinedList"/>
    <dgm:cxn modelId="{086BB5D6-8E66-4EE6-90F9-5710A2C0DBAD}" type="presParOf" srcId="{6F73D96A-2EAF-4169-9E18-E73113865BD9}" destId="{1239746B-219D-4D2F-BBF1-41133DDC02D3}" srcOrd="9" destOrd="0" presId="urn:microsoft.com/office/officeart/2008/layout/LinedList"/>
    <dgm:cxn modelId="{0364A65B-90EA-4635-A82E-01B6E533C760}" type="presParOf" srcId="{1239746B-219D-4D2F-BBF1-41133DDC02D3}" destId="{DF910515-77BE-423B-A8B9-1196D29CD721}" srcOrd="0" destOrd="0" presId="urn:microsoft.com/office/officeart/2008/layout/LinedList"/>
    <dgm:cxn modelId="{D6E74E17-0273-4A36-8C1B-3050668807B5}" type="presParOf" srcId="{1239746B-219D-4D2F-BBF1-41133DDC02D3}" destId="{856AA4CB-6E53-4AE0-B1B8-8C8586AF110B}" srcOrd="1" destOrd="0" presId="urn:microsoft.com/office/officeart/2008/layout/LinedList"/>
    <dgm:cxn modelId="{102A2036-4E67-405E-AB08-47DD58952F65}" type="presParOf" srcId="{6F73D96A-2EAF-4169-9E18-E73113865BD9}" destId="{440281E0-1CAC-4479-A9F4-53280121E3A3}" srcOrd="10" destOrd="0" presId="urn:microsoft.com/office/officeart/2008/layout/LinedList"/>
    <dgm:cxn modelId="{1F7299A3-2DE2-4D2A-B64D-9CFCEADDF175}" type="presParOf" srcId="{6F73D96A-2EAF-4169-9E18-E73113865BD9}" destId="{1205E087-7ECE-4493-92F3-1330093B9EDD}" srcOrd="11" destOrd="0" presId="urn:microsoft.com/office/officeart/2008/layout/LinedList"/>
    <dgm:cxn modelId="{E1E84E33-E551-47F7-AEB2-0A12B2266A71}" type="presParOf" srcId="{1205E087-7ECE-4493-92F3-1330093B9EDD}" destId="{D086A4CB-15C8-4A3F-B5F0-0A67416BAEDB}" srcOrd="0" destOrd="0" presId="urn:microsoft.com/office/officeart/2008/layout/LinedList"/>
    <dgm:cxn modelId="{943AA36C-9B7A-4958-96A7-DB3BB3A9380F}" type="presParOf" srcId="{1205E087-7ECE-4493-92F3-1330093B9EDD}" destId="{F1DED3CE-E3CF-4CA5-9AFB-A4E00339E8F4}" srcOrd="1" destOrd="0" presId="urn:microsoft.com/office/officeart/2008/layout/LinedList"/>
    <dgm:cxn modelId="{C7974BCF-F8B3-4BE1-8255-30E44DC4EE7F}" type="presParOf" srcId="{6F73D96A-2EAF-4169-9E18-E73113865BD9}" destId="{54A66578-7359-4472-9B78-692FD0D12B64}" srcOrd="12" destOrd="0" presId="urn:microsoft.com/office/officeart/2008/layout/LinedList"/>
    <dgm:cxn modelId="{14E1BCF4-D532-4D5B-BF36-2574B0B63996}" type="presParOf" srcId="{6F73D96A-2EAF-4169-9E18-E73113865BD9}" destId="{EF95F383-6928-4438-BEAE-4CAA83648747}" srcOrd="13" destOrd="0" presId="urn:microsoft.com/office/officeart/2008/layout/LinedList"/>
    <dgm:cxn modelId="{A2637554-C2B1-4F16-94E0-FD270ABD2A40}" type="presParOf" srcId="{EF95F383-6928-4438-BEAE-4CAA83648747}" destId="{BBC5AC19-7438-490E-AEEB-3854B4BC75A4}" srcOrd="0" destOrd="0" presId="urn:microsoft.com/office/officeart/2008/layout/LinedList"/>
    <dgm:cxn modelId="{74A2E5C1-E4E1-4959-897F-8E561850A426}" type="presParOf" srcId="{EF95F383-6928-4438-BEAE-4CAA83648747}" destId="{1539CC2B-CF41-4792-B2F8-F5FC26C450EC}" srcOrd="1" destOrd="0" presId="urn:microsoft.com/office/officeart/2008/layout/LinedList"/>
    <dgm:cxn modelId="{8BDD6D44-A257-43B4-867A-BA19779D2F66}" type="presParOf" srcId="{6F73D96A-2EAF-4169-9E18-E73113865BD9}" destId="{087C99A6-34EB-4F9C-BFB2-86655CF89997}" srcOrd="14" destOrd="0" presId="urn:microsoft.com/office/officeart/2008/layout/LinedList"/>
    <dgm:cxn modelId="{D48F3E8C-E868-4ECB-B503-DFE2B3E89F1E}" type="presParOf" srcId="{6F73D96A-2EAF-4169-9E18-E73113865BD9}" destId="{ED040814-8793-45EC-93A0-180153FAAA47}" srcOrd="15" destOrd="0" presId="urn:microsoft.com/office/officeart/2008/layout/LinedList"/>
    <dgm:cxn modelId="{8CC1AF2F-E33B-4190-AC71-BB9DC0EA06C8}" type="presParOf" srcId="{ED040814-8793-45EC-93A0-180153FAAA47}" destId="{DB5EFC03-4FE3-478F-B808-C0EDE47F0CBA}" srcOrd="0" destOrd="0" presId="urn:microsoft.com/office/officeart/2008/layout/LinedList"/>
    <dgm:cxn modelId="{7EE29364-B6A6-4866-AB12-F57A8A438F54}" type="presParOf" srcId="{ED040814-8793-45EC-93A0-180153FAAA47}" destId="{711C5B39-E47F-4A9B-8FF5-916CBAB012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A14C5-7051-4A4B-AD0B-E74307CBFD6E}">
      <dsp:nvSpPr>
        <dsp:cNvPr id="0" name=""/>
        <dsp:cNvSpPr/>
      </dsp:nvSpPr>
      <dsp:spPr>
        <a:xfrm>
          <a:off x="0" y="0"/>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FA3BCE-AB3F-4F5E-B33B-E02123AF7475}">
      <dsp:nvSpPr>
        <dsp:cNvPr id="0" name=""/>
        <dsp:cNvSpPr/>
      </dsp:nvSpPr>
      <dsp:spPr>
        <a:xfrm>
          <a:off x="0" y="0"/>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1.	Developing Study Goals and Rationale</a:t>
          </a:r>
          <a:endParaRPr lang="en-US" sz="2000" kern="1200"/>
        </a:p>
      </dsp:txBody>
      <dsp:txXfrm>
        <a:off x="0" y="0"/>
        <a:ext cx="6303729" cy="695104"/>
      </dsp:txXfrm>
    </dsp:sp>
    <dsp:sp modelId="{5B2E4BB1-0A5E-45F1-96A1-C2ADAE491517}">
      <dsp:nvSpPr>
        <dsp:cNvPr id="0" name=""/>
        <dsp:cNvSpPr/>
      </dsp:nvSpPr>
      <dsp:spPr>
        <a:xfrm>
          <a:off x="0" y="695104"/>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A47D87-E2D2-4E1B-8568-8914CEE51BAB}">
      <dsp:nvSpPr>
        <dsp:cNvPr id="0" name=""/>
        <dsp:cNvSpPr/>
      </dsp:nvSpPr>
      <dsp:spPr>
        <a:xfrm>
          <a:off x="0" y="695104"/>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Personal, practical, and intellectual goals (Maxwell, 2013)</a:t>
          </a:r>
          <a:endParaRPr lang="en-US" sz="2000" kern="1200"/>
        </a:p>
      </dsp:txBody>
      <dsp:txXfrm>
        <a:off x="0" y="695104"/>
        <a:ext cx="6303729" cy="695104"/>
      </dsp:txXfrm>
    </dsp:sp>
    <dsp:sp modelId="{BCD5650C-3672-420C-87D8-7ABD9DFCC226}">
      <dsp:nvSpPr>
        <dsp:cNvPr id="0" name=""/>
        <dsp:cNvSpPr/>
      </dsp:nvSpPr>
      <dsp:spPr>
        <a:xfrm>
          <a:off x="0" y="1390209"/>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FC1593-14C8-4BF9-95B0-0AE5180BE772}">
      <dsp:nvSpPr>
        <dsp:cNvPr id="0" name=""/>
        <dsp:cNvSpPr/>
      </dsp:nvSpPr>
      <dsp:spPr>
        <a:xfrm>
          <a:off x="0" y="1390209"/>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Articulate what you hope to accomplish and understand</a:t>
          </a:r>
          <a:endParaRPr lang="en-US" sz="2000" kern="1200"/>
        </a:p>
      </dsp:txBody>
      <dsp:txXfrm>
        <a:off x="0" y="1390209"/>
        <a:ext cx="6303729" cy="695104"/>
      </dsp:txXfrm>
    </dsp:sp>
    <dsp:sp modelId="{137899C6-C0C1-4729-886A-D17623C5B4C6}">
      <dsp:nvSpPr>
        <dsp:cNvPr id="0" name=""/>
        <dsp:cNvSpPr/>
      </dsp:nvSpPr>
      <dsp:spPr>
        <a:xfrm>
          <a:off x="0" y="2085314"/>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1DCC30-D0EC-449D-86ED-664D29AFD94D}">
      <dsp:nvSpPr>
        <dsp:cNvPr id="0" name=""/>
        <dsp:cNvSpPr/>
      </dsp:nvSpPr>
      <dsp:spPr>
        <a:xfrm>
          <a:off x="0" y="2085314"/>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Identify intended audiences and contributions to field(s)</a:t>
          </a:r>
          <a:endParaRPr lang="en-US" sz="2000" kern="1200"/>
        </a:p>
      </dsp:txBody>
      <dsp:txXfrm>
        <a:off x="0" y="2085314"/>
        <a:ext cx="6303729" cy="695104"/>
      </dsp:txXfrm>
    </dsp:sp>
    <dsp:sp modelId="{C8529145-7CAC-4E4F-B765-725B934BDB06}">
      <dsp:nvSpPr>
        <dsp:cNvPr id="0" name=""/>
        <dsp:cNvSpPr/>
      </dsp:nvSpPr>
      <dsp:spPr>
        <a:xfrm>
          <a:off x="0" y="2780419"/>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910515-77BE-423B-A8B9-1196D29CD721}">
      <dsp:nvSpPr>
        <dsp:cNvPr id="0" name=""/>
        <dsp:cNvSpPr/>
      </dsp:nvSpPr>
      <dsp:spPr>
        <a:xfrm>
          <a:off x="0" y="2780419"/>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2. Formulating Research Questions</a:t>
          </a:r>
          <a:endParaRPr lang="en-US" sz="2000" kern="1200"/>
        </a:p>
      </dsp:txBody>
      <dsp:txXfrm>
        <a:off x="0" y="2780419"/>
        <a:ext cx="6303729" cy="695104"/>
      </dsp:txXfrm>
    </dsp:sp>
    <dsp:sp modelId="{440281E0-1CAC-4479-A9F4-53280121E3A3}">
      <dsp:nvSpPr>
        <dsp:cNvPr id="0" name=""/>
        <dsp:cNvSpPr/>
      </dsp:nvSpPr>
      <dsp:spPr>
        <a:xfrm>
          <a:off x="0" y="3475524"/>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86A4CB-15C8-4A3F-B5F0-0A67416BAEDB}">
      <dsp:nvSpPr>
        <dsp:cNvPr id="0" name=""/>
        <dsp:cNvSpPr/>
      </dsp:nvSpPr>
      <dsp:spPr>
        <a:xfrm>
          <a:off x="0" y="3475524"/>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Specific to context</a:t>
          </a:r>
          <a:endParaRPr lang="en-US" sz="2000" kern="1200"/>
        </a:p>
      </dsp:txBody>
      <dsp:txXfrm>
        <a:off x="0" y="3475524"/>
        <a:ext cx="6303729" cy="695104"/>
      </dsp:txXfrm>
    </dsp:sp>
    <dsp:sp modelId="{54A66578-7359-4472-9B78-692FD0D12B64}">
      <dsp:nvSpPr>
        <dsp:cNvPr id="0" name=""/>
        <dsp:cNvSpPr/>
      </dsp:nvSpPr>
      <dsp:spPr>
        <a:xfrm>
          <a:off x="0" y="4170629"/>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C5AC19-7438-490E-AEEB-3854B4BC75A4}">
      <dsp:nvSpPr>
        <dsp:cNvPr id="0" name=""/>
        <dsp:cNvSpPr/>
      </dsp:nvSpPr>
      <dsp:spPr>
        <a:xfrm>
          <a:off x="0" y="4170629"/>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Focus on individuals' perspectives and experiences</a:t>
          </a:r>
          <a:endParaRPr lang="en-US" sz="2000" kern="1200"/>
        </a:p>
      </dsp:txBody>
      <dsp:txXfrm>
        <a:off x="0" y="4170629"/>
        <a:ext cx="6303729" cy="695104"/>
      </dsp:txXfrm>
    </dsp:sp>
    <dsp:sp modelId="{087C99A6-34EB-4F9C-BFB2-86655CF89997}">
      <dsp:nvSpPr>
        <dsp:cNvPr id="0" name=""/>
        <dsp:cNvSpPr/>
      </dsp:nvSpPr>
      <dsp:spPr>
        <a:xfrm>
          <a:off x="0" y="4865734"/>
          <a:ext cx="630372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5EFC03-4FE3-478F-B808-C0EDE47F0CBA}">
      <dsp:nvSpPr>
        <dsp:cNvPr id="0" name=""/>
        <dsp:cNvSpPr/>
      </dsp:nvSpPr>
      <dsp:spPr>
        <a:xfrm>
          <a:off x="0" y="4865734"/>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Avoid questions with embedded assumptions or judgments</a:t>
          </a:r>
          <a:endParaRPr lang="en-US" sz="2000" kern="1200"/>
        </a:p>
      </dsp:txBody>
      <dsp:txXfrm>
        <a:off x="0" y="4865734"/>
        <a:ext cx="6303729" cy="69510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18DC4F-88A2-4E4A-B62A-79376731C15A}" type="datetimeFigureOut">
              <a:rPr lang="en-GB" smtClean="0"/>
              <a:t>07/07/2025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F8DC2B-A349-4F82-8C37-D4766B1290EE}" type="slidenum">
              <a:rPr lang="en-GB" smtClean="0"/>
              <a:t>‹#›</a:t>
            </a:fld>
            <a:endParaRPr lang="en-GB"/>
          </a:p>
        </p:txBody>
      </p:sp>
    </p:spTree>
    <p:extLst>
      <p:ext uri="{BB962C8B-B14F-4D97-AF65-F5344CB8AC3E}">
        <p14:creationId xmlns:p14="http://schemas.microsoft.com/office/powerpoint/2010/main" val="1085396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5234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29473-87FD-4864-B3C9-B3B6B88A58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40CFCB1-45B0-47CB-8F3D-FA5A183F68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03A221-FAE1-4F31-A043-39EEF121B0AC}"/>
              </a:ext>
            </a:extLst>
          </p:cNvPr>
          <p:cNvSpPr>
            <a:spLocks noGrp="1"/>
          </p:cNvSpPr>
          <p:nvPr>
            <p:ph type="dt" sz="half" idx="10"/>
          </p:nvPr>
        </p:nvSpPr>
        <p:spPr/>
        <p:txBody>
          <a:bodyPr/>
          <a:lstStyle/>
          <a:p>
            <a:fld id="{4CCEEBD3-84B9-487F-90FB-60FB26D47C26}" type="datetimeFigureOut">
              <a:rPr lang="en-GB" smtClean="0"/>
              <a:t>07/07/2025</a:t>
            </a:fld>
            <a:endParaRPr lang="en-GB"/>
          </a:p>
        </p:txBody>
      </p:sp>
      <p:sp>
        <p:nvSpPr>
          <p:cNvPr id="5" name="Footer Placeholder 4">
            <a:extLst>
              <a:ext uri="{FF2B5EF4-FFF2-40B4-BE49-F238E27FC236}">
                <a16:creationId xmlns:a16="http://schemas.microsoft.com/office/drawing/2014/main" id="{B3D7566C-5267-426B-8B95-7A353417A1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95F365-71A6-48E7-9D70-36822D0F37EC}"/>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3253212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D27EC-C67B-48F8-89ED-F441CC4B0C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1C68B9-E4D3-47A9-B98E-2511FEF245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2DBA39-8FB6-490A-AD57-695E21607703}"/>
              </a:ext>
            </a:extLst>
          </p:cNvPr>
          <p:cNvSpPr>
            <a:spLocks noGrp="1"/>
          </p:cNvSpPr>
          <p:nvPr>
            <p:ph type="dt" sz="half" idx="10"/>
          </p:nvPr>
        </p:nvSpPr>
        <p:spPr/>
        <p:txBody>
          <a:bodyPr/>
          <a:lstStyle/>
          <a:p>
            <a:fld id="{4CCEEBD3-84B9-487F-90FB-60FB26D47C26}" type="datetimeFigureOut">
              <a:rPr lang="en-GB" smtClean="0"/>
              <a:t>07/07/2025</a:t>
            </a:fld>
            <a:endParaRPr lang="en-GB"/>
          </a:p>
        </p:txBody>
      </p:sp>
      <p:sp>
        <p:nvSpPr>
          <p:cNvPr id="5" name="Footer Placeholder 4">
            <a:extLst>
              <a:ext uri="{FF2B5EF4-FFF2-40B4-BE49-F238E27FC236}">
                <a16:creationId xmlns:a16="http://schemas.microsoft.com/office/drawing/2014/main" id="{731682F1-2B44-4218-BD9A-534350F14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449306-D76E-431E-94EA-9C2C271E427E}"/>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634855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C84C4-E154-4366-8728-054DBBB181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1107BF-7CB0-4BBD-A8B7-18A9B6EAC0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8384F4-8E2B-447F-93C7-CDEC71A9BB6F}"/>
              </a:ext>
            </a:extLst>
          </p:cNvPr>
          <p:cNvSpPr>
            <a:spLocks noGrp="1"/>
          </p:cNvSpPr>
          <p:nvPr>
            <p:ph type="dt" sz="half" idx="10"/>
          </p:nvPr>
        </p:nvSpPr>
        <p:spPr/>
        <p:txBody>
          <a:bodyPr/>
          <a:lstStyle/>
          <a:p>
            <a:fld id="{4CCEEBD3-84B9-487F-90FB-60FB26D47C26}" type="datetimeFigureOut">
              <a:rPr lang="en-GB" smtClean="0"/>
              <a:t>07/07/2025</a:t>
            </a:fld>
            <a:endParaRPr lang="en-GB"/>
          </a:p>
        </p:txBody>
      </p:sp>
      <p:sp>
        <p:nvSpPr>
          <p:cNvPr id="5" name="Footer Placeholder 4">
            <a:extLst>
              <a:ext uri="{FF2B5EF4-FFF2-40B4-BE49-F238E27FC236}">
                <a16:creationId xmlns:a16="http://schemas.microsoft.com/office/drawing/2014/main" id="{FC84D149-543D-4E55-9938-0A700B88ED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93CB54-94B4-48CE-A15D-DA92ACD1EBE6}"/>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4125928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AA0CB-D6CF-4DD7-A930-656E9029AE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A7013A-2C29-46FE-8C81-623D31A0FD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696038-9025-4510-BABC-2000842F1F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64587C-BB8F-4E70-8294-D7B63320C67B}"/>
              </a:ext>
            </a:extLst>
          </p:cNvPr>
          <p:cNvSpPr>
            <a:spLocks noGrp="1"/>
          </p:cNvSpPr>
          <p:nvPr>
            <p:ph type="dt" sz="half" idx="10"/>
          </p:nvPr>
        </p:nvSpPr>
        <p:spPr/>
        <p:txBody>
          <a:bodyPr/>
          <a:lstStyle/>
          <a:p>
            <a:fld id="{4CCEEBD3-84B9-487F-90FB-60FB26D47C26}" type="datetimeFigureOut">
              <a:rPr lang="en-GB" smtClean="0"/>
              <a:t>07/07/2025</a:t>
            </a:fld>
            <a:endParaRPr lang="en-GB"/>
          </a:p>
        </p:txBody>
      </p:sp>
      <p:sp>
        <p:nvSpPr>
          <p:cNvPr id="6" name="Footer Placeholder 5">
            <a:extLst>
              <a:ext uri="{FF2B5EF4-FFF2-40B4-BE49-F238E27FC236}">
                <a16:creationId xmlns:a16="http://schemas.microsoft.com/office/drawing/2014/main" id="{8E1D4F2B-4753-40B3-BC18-0F7CD25DEA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41D612-B3B1-498B-AEDE-238182E19119}"/>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3686902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4FD93-B610-4789-AE26-E7BDF19E5A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3BD20E-8D41-4283-BC97-F91752BC7A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D02E6A-8257-4998-911A-3C5DF5F68E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3C1B19-C741-4AF0-B1B8-683B757DC1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B0B5AE-6636-4506-B282-92E105435D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C1AE46-6C2E-4767-90B0-36029116E206}"/>
              </a:ext>
            </a:extLst>
          </p:cNvPr>
          <p:cNvSpPr>
            <a:spLocks noGrp="1"/>
          </p:cNvSpPr>
          <p:nvPr>
            <p:ph type="dt" sz="half" idx="10"/>
          </p:nvPr>
        </p:nvSpPr>
        <p:spPr/>
        <p:txBody>
          <a:bodyPr/>
          <a:lstStyle/>
          <a:p>
            <a:fld id="{4CCEEBD3-84B9-487F-90FB-60FB26D47C26}" type="datetimeFigureOut">
              <a:rPr lang="en-GB" smtClean="0"/>
              <a:t>07/07/2025</a:t>
            </a:fld>
            <a:endParaRPr lang="en-GB"/>
          </a:p>
        </p:txBody>
      </p:sp>
      <p:sp>
        <p:nvSpPr>
          <p:cNvPr id="8" name="Footer Placeholder 7">
            <a:extLst>
              <a:ext uri="{FF2B5EF4-FFF2-40B4-BE49-F238E27FC236}">
                <a16:creationId xmlns:a16="http://schemas.microsoft.com/office/drawing/2014/main" id="{108816ED-8121-4FF1-96D7-D28CC6BFCD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1F82B0-D417-47D6-B5EC-6473D9513AEA}"/>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1606912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5F82A-DC79-43DE-A962-749E830D31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DBF331-6F20-4073-9DAD-48BC37573754}"/>
              </a:ext>
            </a:extLst>
          </p:cNvPr>
          <p:cNvSpPr>
            <a:spLocks noGrp="1"/>
          </p:cNvSpPr>
          <p:nvPr>
            <p:ph type="dt" sz="half" idx="10"/>
          </p:nvPr>
        </p:nvSpPr>
        <p:spPr/>
        <p:txBody>
          <a:bodyPr/>
          <a:lstStyle/>
          <a:p>
            <a:fld id="{4CCEEBD3-84B9-487F-90FB-60FB26D47C26}" type="datetimeFigureOut">
              <a:rPr lang="en-GB" smtClean="0"/>
              <a:t>07/07/2025</a:t>
            </a:fld>
            <a:endParaRPr lang="en-GB"/>
          </a:p>
        </p:txBody>
      </p:sp>
      <p:sp>
        <p:nvSpPr>
          <p:cNvPr id="4" name="Footer Placeholder 3">
            <a:extLst>
              <a:ext uri="{FF2B5EF4-FFF2-40B4-BE49-F238E27FC236}">
                <a16:creationId xmlns:a16="http://schemas.microsoft.com/office/drawing/2014/main" id="{CB6F4F08-0152-4C4E-AAFC-E769616043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E06887-CB5D-43CC-94A9-AFF41D202BB9}"/>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2949180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59FBF0-65A6-4556-93AF-414FE84ADCFA}"/>
              </a:ext>
            </a:extLst>
          </p:cNvPr>
          <p:cNvSpPr>
            <a:spLocks noGrp="1"/>
          </p:cNvSpPr>
          <p:nvPr>
            <p:ph type="dt" sz="half" idx="10"/>
          </p:nvPr>
        </p:nvSpPr>
        <p:spPr/>
        <p:txBody>
          <a:bodyPr/>
          <a:lstStyle/>
          <a:p>
            <a:fld id="{4CCEEBD3-84B9-487F-90FB-60FB26D47C26}" type="datetimeFigureOut">
              <a:rPr lang="en-GB" smtClean="0"/>
              <a:t>07/07/2025</a:t>
            </a:fld>
            <a:endParaRPr lang="en-GB"/>
          </a:p>
        </p:txBody>
      </p:sp>
      <p:sp>
        <p:nvSpPr>
          <p:cNvPr id="3" name="Footer Placeholder 2">
            <a:extLst>
              <a:ext uri="{FF2B5EF4-FFF2-40B4-BE49-F238E27FC236}">
                <a16:creationId xmlns:a16="http://schemas.microsoft.com/office/drawing/2014/main" id="{0AC17C78-AC49-4311-ACAA-1C89ED1A36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302940-B83F-414D-9738-7F784ABA55FF}"/>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2429221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891CB-77A3-4E04-BD92-1F8CA93D17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9374CA-86F2-402F-8FFC-510B7FB4DC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B9B8DE-E5E7-4D0E-9780-64DF5FFADA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01EC51-FCA0-4591-8BF5-2EB12ED656DA}"/>
              </a:ext>
            </a:extLst>
          </p:cNvPr>
          <p:cNvSpPr>
            <a:spLocks noGrp="1"/>
          </p:cNvSpPr>
          <p:nvPr>
            <p:ph type="dt" sz="half" idx="10"/>
          </p:nvPr>
        </p:nvSpPr>
        <p:spPr/>
        <p:txBody>
          <a:bodyPr/>
          <a:lstStyle/>
          <a:p>
            <a:fld id="{4CCEEBD3-84B9-487F-90FB-60FB26D47C26}" type="datetimeFigureOut">
              <a:rPr lang="en-GB" smtClean="0"/>
              <a:t>07/07/2025</a:t>
            </a:fld>
            <a:endParaRPr lang="en-GB"/>
          </a:p>
        </p:txBody>
      </p:sp>
      <p:sp>
        <p:nvSpPr>
          <p:cNvPr id="6" name="Footer Placeholder 5">
            <a:extLst>
              <a:ext uri="{FF2B5EF4-FFF2-40B4-BE49-F238E27FC236}">
                <a16:creationId xmlns:a16="http://schemas.microsoft.com/office/drawing/2014/main" id="{31B8CA03-7383-4161-8539-F11ADDF034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955D79-C85A-4DC2-A0A5-220359166978}"/>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3449482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E9892-EAF6-4E9F-8020-3EB960493D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82D9938-1394-4BAC-93FB-34E12AEC2F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FE237D-020E-4137-9805-D2733A8910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F5E34C-504C-4D90-AD1E-3989597977CE}"/>
              </a:ext>
            </a:extLst>
          </p:cNvPr>
          <p:cNvSpPr>
            <a:spLocks noGrp="1"/>
          </p:cNvSpPr>
          <p:nvPr>
            <p:ph type="dt" sz="half" idx="10"/>
          </p:nvPr>
        </p:nvSpPr>
        <p:spPr/>
        <p:txBody>
          <a:bodyPr/>
          <a:lstStyle/>
          <a:p>
            <a:fld id="{4CCEEBD3-84B9-487F-90FB-60FB26D47C26}" type="datetimeFigureOut">
              <a:rPr lang="en-GB" smtClean="0"/>
              <a:t>07/07/2025</a:t>
            </a:fld>
            <a:endParaRPr lang="en-GB"/>
          </a:p>
        </p:txBody>
      </p:sp>
      <p:sp>
        <p:nvSpPr>
          <p:cNvPr id="6" name="Footer Placeholder 5">
            <a:extLst>
              <a:ext uri="{FF2B5EF4-FFF2-40B4-BE49-F238E27FC236}">
                <a16:creationId xmlns:a16="http://schemas.microsoft.com/office/drawing/2014/main" id="{6A9822BA-E3C5-47FC-A57D-F0D9DD77EB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1A47B0-581E-4A78-9B3D-E85169E03DFE}"/>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144267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E2085-ADDD-4135-9DA0-B778683E21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2527A4-33BC-4C37-ADB3-3A4329BAE5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D10606-0343-4055-8EFC-0D35CA24EF6D}"/>
              </a:ext>
            </a:extLst>
          </p:cNvPr>
          <p:cNvSpPr>
            <a:spLocks noGrp="1"/>
          </p:cNvSpPr>
          <p:nvPr>
            <p:ph type="dt" sz="half" idx="10"/>
          </p:nvPr>
        </p:nvSpPr>
        <p:spPr/>
        <p:txBody>
          <a:bodyPr/>
          <a:lstStyle/>
          <a:p>
            <a:fld id="{4CCEEBD3-84B9-487F-90FB-60FB26D47C26}" type="datetimeFigureOut">
              <a:rPr lang="en-GB" smtClean="0"/>
              <a:t>07/07/2025</a:t>
            </a:fld>
            <a:endParaRPr lang="en-GB"/>
          </a:p>
        </p:txBody>
      </p:sp>
      <p:sp>
        <p:nvSpPr>
          <p:cNvPr id="5" name="Footer Placeholder 4">
            <a:extLst>
              <a:ext uri="{FF2B5EF4-FFF2-40B4-BE49-F238E27FC236}">
                <a16:creationId xmlns:a16="http://schemas.microsoft.com/office/drawing/2014/main" id="{A712EB05-7C4B-4EE3-8299-441A2D6506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931DB4-D2A6-45E7-BD27-E9A0D738E09E}"/>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1848548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B5A3C3-9423-4791-9B32-3CAEBD0A6D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056DA0-88BE-4AB0-8D9F-89466E41D1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F680EA-43C7-4C59-9C76-445E9252C170}"/>
              </a:ext>
            </a:extLst>
          </p:cNvPr>
          <p:cNvSpPr>
            <a:spLocks noGrp="1"/>
          </p:cNvSpPr>
          <p:nvPr>
            <p:ph type="dt" sz="half" idx="10"/>
          </p:nvPr>
        </p:nvSpPr>
        <p:spPr/>
        <p:txBody>
          <a:bodyPr/>
          <a:lstStyle/>
          <a:p>
            <a:fld id="{4CCEEBD3-84B9-487F-90FB-60FB26D47C26}" type="datetimeFigureOut">
              <a:rPr lang="en-GB" smtClean="0"/>
              <a:t>07/07/2025</a:t>
            </a:fld>
            <a:endParaRPr lang="en-GB"/>
          </a:p>
        </p:txBody>
      </p:sp>
      <p:sp>
        <p:nvSpPr>
          <p:cNvPr id="5" name="Footer Placeholder 4">
            <a:extLst>
              <a:ext uri="{FF2B5EF4-FFF2-40B4-BE49-F238E27FC236}">
                <a16:creationId xmlns:a16="http://schemas.microsoft.com/office/drawing/2014/main" id="{E38D443C-8375-4879-A0C4-ABB70D0C32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D833B4-92BA-43AD-A79B-3447577282F6}"/>
              </a:ext>
            </a:extLst>
          </p:cNvPr>
          <p:cNvSpPr>
            <a:spLocks noGrp="1"/>
          </p:cNvSpPr>
          <p:nvPr>
            <p:ph type="sldNum" sz="quarter" idx="12"/>
          </p:nvPr>
        </p:nvSpPr>
        <p:spPr/>
        <p:txBody>
          <a:bodyPr/>
          <a:lstStyle/>
          <a:p>
            <a:fld id="{AC3F9DF0-3AE0-4F8C-9904-3A3A957D95B2}" type="slidenum">
              <a:rPr lang="en-GB" smtClean="0"/>
              <a:t>‹#›</a:t>
            </a:fld>
            <a:endParaRPr lang="en-GB"/>
          </a:p>
        </p:txBody>
      </p:sp>
    </p:spTree>
    <p:extLst>
      <p:ext uri="{BB962C8B-B14F-4D97-AF65-F5344CB8AC3E}">
        <p14:creationId xmlns:p14="http://schemas.microsoft.com/office/powerpoint/2010/main" val="283253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DB9CBA-F5C8-455D-ACCC-8D17144EF9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B6EA43-C0E9-467F-B151-FA49467C3E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6A4CE8-B0E7-46A2-8F7D-83BCD2665A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CEEBD3-84B9-487F-90FB-60FB26D47C26}" type="datetimeFigureOut">
              <a:rPr lang="en-GB" smtClean="0"/>
              <a:t>07/07/2025</a:t>
            </a:fld>
            <a:endParaRPr lang="en-GB"/>
          </a:p>
        </p:txBody>
      </p:sp>
      <p:sp>
        <p:nvSpPr>
          <p:cNvPr id="5" name="Footer Placeholder 4">
            <a:extLst>
              <a:ext uri="{FF2B5EF4-FFF2-40B4-BE49-F238E27FC236}">
                <a16:creationId xmlns:a16="http://schemas.microsoft.com/office/drawing/2014/main" id="{D32F1C17-4AE3-4951-9919-AE969FBD4D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A0E5066-F6BF-4ACB-8A1F-FCB7446993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3F9DF0-3AE0-4F8C-9904-3A3A957D95B2}" type="slidenum">
              <a:rPr lang="en-GB" smtClean="0"/>
              <a:t>‹#›</a:t>
            </a:fld>
            <a:endParaRPr lang="en-GB"/>
          </a:p>
        </p:txBody>
      </p:sp>
    </p:spTree>
    <p:extLst>
      <p:ext uri="{BB962C8B-B14F-4D97-AF65-F5344CB8AC3E}">
        <p14:creationId xmlns:p14="http://schemas.microsoft.com/office/powerpoint/2010/main" val="37052706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hyperlink" Target="https://youtu.be/XiPV0a-82HI?si=fMRV4fxr5IvLQKAw"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1B26A4E-9969-557C-72BD-B71332A30375}"/>
              </a:ext>
            </a:extLst>
          </p:cNvPr>
          <p:cNvSpPr>
            <a:spLocks noGrp="1"/>
          </p:cNvSpPr>
          <p:nvPr>
            <p:ph type="ctrTitle"/>
          </p:nvPr>
        </p:nvSpPr>
        <p:spPr>
          <a:xfrm>
            <a:off x="1113810" y="2960716"/>
            <a:ext cx="4036334" cy="2387600"/>
          </a:xfrm>
        </p:spPr>
        <p:txBody>
          <a:bodyPr anchor="t">
            <a:normAutofit/>
          </a:bodyPr>
          <a:lstStyle/>
          <a:p>
            <a:pPr algn="l"/>
            <a:r>
              <a:rPr lang="en-GB" sz="3400" b="1" dirty="0"/>
              <a:t>Understanding Qualitative Interviews</a:t>
            </a:r>
            <a:br>
              <a:rPr lang="en-GB" sz="3400" dirty="0"/>
            </a:br>
            <a:r>
              <a:rPr lang="en-GB" sz="3400" b="1" dirty="0"/>
              <a:t>Dr Helen Lee </a:t>
            </a:r>
          </a:p>
        </p:txBody>
      </p:sp>
      <p:grpSp>
        <p:nvGrpSpPr>
          <p:cNvPr id="38" name="Group 37">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39" name="Rectangle 38">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Rectangle 42">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476F6BB-9230-D5F2-35BA-D86944B4D124}"/>
              </a:ext>
            </a:extLst>
          </p:cNvPr>
          <p:cNvPicPr>
            <a:picLocks noChangeAspect="1"/>
          </p:cNvPicPr>
          <p:nvPr/>
        </p:nvPicPr>
        <p:blipFill rotWithShape="1">
          <a:blip r:embed="rId2"/>
          <a:srcRect t="18447" r="3489" b="4550"/>
          <a:stretch/>
        </p:blipFill>
        <p:spPr>
          <a:xfrm>
            <a:off x="5922492" y="1842632"/>
            <a:ext cx="5536001" cy="3113982"/>
          </a:xfrm>
          <a:prstGeom prst="rect">
            <a:avLst/>
          </a:prstGeom>
        </p:spPr>
      </p:pic>
    </p:spTree>
    <p:extLst>
      <p:ext uri="{BB962C8B-B14F-4D97-AF65-F5344CB8AC3E}">
        <p14:creationId xmlns:p14="http://schemas.microsoft.com/office/powerpoint/2010/main" val="3665941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6679" y="723898"/>
            <a:ext cx="6002110" cy="1495425"/>
          </a:xfrm>
        </p:spPr>
        <p:txBody>
          <a:bodyPr>
            <a:normAutofit/>
          </a:bodyPr>
          <a:lstStyle/>
          <a:p>
            <a:r>
              <a:rPr lang="en-GB" sz="40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836680" y="2405067"/>
            <a:ext cx="6002110" cy="3729034"/>
          </a:xfrm>
        </p:spPr>
        <p:txBody>
          <a:bodyPr>
            <a:normAutofit/>
          </a:bodyPr>
          <a:lstStyle/>
          <a:p>
            <a:r>
              <a:rPr lang="en-GB" sz="2000" dirty="0"/>
              <a:t>This presentation  will introduce you to some aspects of research methods – but it is NOT intended to replace key reading, such as Bryman, Denscombe, Creswell, Maxwell, Guba and Lincoln and Cohen etc.  </a:t>
            </a:r>
          </a:p>
          <a:p>
            <a:r>
              <a:rPr lang="en-GB" sz="2000" dirty="0"/>
              <a:t>You must read key texts and beyond at doctoral level. that cover the method and for this you may have to go beyond your modules reading list.</a:t>
            </a:r>
          </a:p>
          <a:p>
            <a:r>
              <a:rPr lang="en-GB" sz="2000" dirty="0"/>
              <a:t>Again some slides will not be focused on and you are expected at this doctoral level to be motivated, engaged and understand the areas you need to explore.</a:t>
            </a:r>
          </a:p>
          <a:p>
            <a:endParaRPr lang="en-GB" sz="20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22061" r="32075" b="-1"/>
          <a:stretch/>
        </p:blipFill>
        <p:spPr>
          <a:xfrm>
            <a:off x="7199440" y="10"/>
            <a:ext cx="4992560" cy="6857990"/>
          </a:xfrm>
          <a:prstGeom prst="rect">
            <a:avLst/>
          </a:prstGeom>
          <a:effectLst/>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9BF1793B-930B-D962-37DF-FA1E71DD1A27}"/>
              </a:ext>
            </a:extLst>
          </p:cNvPr>
          <p:cNvPicPr>
            <a:picLocks noChangeAspect="1"/>
          </p:cNvPicPr>
          <p:nvPr/>
        </p:nvPicPr>
        <p:blipFill>
          <a:blip r:embed="rId2"/>
          <a:stretch>
            <a:fillRect/>
          </a:stretch>
        </p:blipFill>
        <p:spPr>
          <a:xfrm>
            <a:off x="642938" y="736600"/>
            <a:ext cx="3182938" cy="4267200"/>
          </a:xfrm>
          <a:prstGeom prst="rect">
            <a:avLst/>
          </a:prstGeom>
        </p:spPr>
      </p:pic>
      <p:pic>
        <p:nvPicPr>
          <p:cNvPr id="6" name="Picture 5">
            <a:extLst>
              <a:ext uri="{FF2B5EF4-FFF2-40B4-BE49-F238E27FC236}">
                <a16:creationId xmlns:a16="http://schemas.microsoft.com/office/drawing/2014/main" id="{8AF2A441-7F5F-7314-9C3C-41ADE4262E9D}"/>
              </a:ext>
            </a:extLst>
          </p:cNvPr>
          <p:cNvPicPr>
            <a:picLocks noChangeAspect="1"/>
          </p:cNvPicPr>
          <p:nvPr/>
        </p:nvPicPr>
        <p:blipFill>
          <a:blip r:embed="rId3"/>
          <a:stretch>
            <a:fillRect/>
          </a:stretch>
        </p:blipFill>
        <p:spPr>
          <a:xfrm>
            <a:off x="3900488" y="736600"/>
            <a:ext cx="7648575" cy="4267200"/>
          </a:xfrm>
          <a:prstGeom prst="rect">
            <a:avLst/>
          </a:prstGeom>
        </p:spPr>
      </p:pic>
      <p:sp>
        <p:nvSpPr>
          <p:cNvPr id="2" name="Title 1">
            <a:extLst>
              <a:ext uri="{FF2B5EF4-FFF2-40B4-BE49-F238E27FC236}">
                <a16:creationId xmlns:a16="http://schemas.microsoft.com/office/drawing/2014/main" id="{A5932303-D834-A4CF-D038-AC3B10978441}"/>
              </a:ext>
            </a:extLst>
          </p:cNvPr>
          <p:cNvSpPr>
            <a:spLocks noGrp="1"/>
          </p:cNvSpPr>
          <p:nvPr>
            <p:ph type="title"/>
          </p:nvPr>
        </p:nvSpPr>
        <p:spPr>
          <a:xfrm>
            <a:off x="838200" y="5358141"/>
            <a:ext cx="10515600" cy="942664"/>
          </a:xfrm>
        </p:spPr>
        <p:txBody>
          <a:bodyPr>
            <a:normAutofit/>
          </a:bodyPr>
          <a:lstStyle/>
          <a:p>
            <a:pPr algn="ctr"/>
            <a:r>
              <a:rPr lang="en-GB" sz="5200"/>
              <a:t>INTERVIEWS</a:t>
            </a:r>
          </a:p>
        </p:txBody>
      </p:sp>
    </p:spTree>
    <p:extLst>
      <p:ext uri="{BB962C8B-B14F-4D97-AF65-F5344CB8AC3E}">
        <p14:creationId xmlns:p14="http://schemas.microsoft.com/office/powerpoint/2010/main" val="3158540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98E9-A1EC-8486-613E-B73AC5CF60C9}"/>
              </a:ext>
            </a:extLst>
          </p:cNvPr>
          <p:cNvSpPr>
            <a:spLocks noGrp="1"/>
          </p:cNvSpPr>
          <p:nvPr>
            <p:ph type="title"/>
          </p:nvPr>
        </p:nvSpPr>
        <p:spPr/>
        <p:txBody>
          <a:bodyPr/>
          <a:lstStyle/>
          <a:p>
            <a:r>
              <a:rPr lang="en-GB" dirty="0"/>
              <a:t>Link Line Numbers</a:t>
            </a:r>
          </a:p>
        </p:txBody>
      </p:sp>
      <p:sp>
        <p:nvSpPr>
          <p:cNvPr id="3" name="Content Placeholder 2">
            <a:extLst>
              <a:ext uri="{FF2B5EF4-FFF2-40B4-BE49-F238E27FC236}">
                <a16:creationId xmlns:a16="http://schemas.microsoft.com/office/drawing/2014/main" id="{C7A070F6-BC8C-3D41-9555-E01987945C8E}"/>
              </a:ext>
            </a:extLst>
          </p:cNvPr>
          <p:cNvSpPr>
            <a:spLocks noGrp="1"/>
          </p:cNvSpPr>
          <p:nvPr>
            <p:ph idx="1"/>
          </p:nvPr>
        </p:nvSpPr>
        <p:spPr/>
        <p:txBody>
          <a:bodyPr/>
          <a:lstStyle/>
          <a:p>
            <a:r>
              <a:rPr lang="en-GB" dirty="0">
                <a:hlinkClick r:id="rId2"/>
              </a:rPr>
              <a:t>https://youtu.be/XiPV0a-82HI?si=fMRV4fxr5IvLQKAw</a:t>
            </a:r>
            <a:endParaRPr lang="en-GB" dirty="0"/>
          </a:p>
        </p:txBody>
      </p:sp>
    </p:spTree>
    <p:extLst>
      <p:ext uri="{BB962C8B-B14F-4D97-AF65-F5344CB8AC3E}">
        <p14:creationId xmlns:p14="http://schemas.microsoft.com/office/powerpoint/2010/main" val="258030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0A55F59-1575-0636-0D20-1213A1EC2AC7}"/>
              </a:ext>
            </a:extLst>
          </p:cNvPr>
          <p:cNvSpPr>
            <a:spLocks noGrp="1"/>
          </p:cNvSpPr>
          <p:nvPr>
            <p:ph type="title"/>
          </p:nvPr>
        </p:nvSpPr>
        <p:spPr/>
        <p:txBody>
          <a:bodyPr>
            <a:normAutofit fontScale="90000"/>
          </a:bodyPr>
          <a:lstStyle/>
          <a:p>
            <a:br>
              <a:rPr lang="en-GB" b="1" dirty="0"/>
            </a:br>
            <a:r>
              <a:rPr lang="en-GB" b="1" dirty="0"/>
              <a:t>The Nature and Value of Interviews</a:t>
            </a:r>
            <a:br>
              <a:rPr lang="en-GB" b="1" dirty="0"/>
            </a:br>
            <a:endParaRPr lang="en-GB" dirty="0"/>
          </a:p>
        </p:txBody>
      </p:sp>
      <p:sp>
        <p:nvSpPr>
          <p:cNvPr id="4" name="Content Placeholder 3">
            <a:extLst>
              <a:ext uri="{FF2B5EF4-FFF2-40B4-BE49-F238E27FC236}">
                <a16:creationId xmlns:a16="http://schemas.microsoft.com/office/drawing/2014/main" id="{E62D0DC9-2B9E-02CB-27FA-BB3FD1C65BA3}"/>
              </a:ext>
            </a:extLst>
          </p:cNvPr>
          <p:cNvSpPr>
            <a:spLocks noGrp="1"/>
          </p:cNvSpPr>
          <p:nvPr>
            <p:ph idx="1"/>
          </p:nvPr>
        </p:nvSpPr>
        <p:spPr/>
        <p:txBody>
          <a:bodyPr>
            <a:normAutofit/>
          </a:bodyPr>
          <a:lstStyle/>
          <a:p>
            <a:r>
              <a:rPr lang="en-GB" dirty="0"/>
              <a:t>Interviews represent one of the most commonly used methodological tools in social science research. As Atkinson and Silverman (1997) note, interviews furnish researchers with privileged glimpses into participants' private domains. They are particularly valuable for:</a:t>
            </a:r>
          </a:p>
          <a:p>
            <a:pPr lvl="1"/>
            <a:r>
              <a:rPr lang="en-GB" dirty="0"/>
              <a:t>Acquiring rich, detailed data efficiently</a:t>
            </a:r>
          </a:p>
          <a:p>
            <a:pPr lvl="1"/>
            <a:r>
              <a:rPr lang="en-GB" dirty="0"/>
              <a:t>Gaining privileged access to participants' experiences and perspectives</a:t>
            </a:r>
          </a:p>
          <a:p>
            <a:pPr lvl="1"/>
            <a:r>
              <a:rPr lang="en-GB" dirty="0"/>
              <a:t>Exploring complex social phenomena through direct engagement</a:t>
            </a:r>
          </a:p>
          <a:p>
            <a:pPr lvl="1"/>
            <a:r>
              <a:rPr lang="en-GB" dirty="0"/>
              <a:t>Understanding how participants make meaning of their experiences</a:t>
            </a:r>
          </a:p>
          <a:p>
            <a:endParaRPr lang="en-GB" dirty="0"/>
          </a:p>
        </p:txBody>
      </p:sp>
    </p:spTree>
    <p:extLst>
      <p:ext uri="{BB962C8B-B14F-4D97-AF65-F5344CB8AC3E}">
        <p14:creationId xmlns:p14="http://schemas.microsoft.com/office/powerpoint/2010/main" val="3824911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D432DC4F-6371-27D3-BF0F-6CB02E0B5EBF}"/>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b="1" kern="1200" dirty="0">
                <a:solidFill>
                  <a:schemeClr val="tx1"/>
                </a:solidFill>
                <a:effectLst/>
                <a:latin typeface="+mj-lt"/>
                <a:ea typeface="+mj-ea"/>
                <a:cs typeface="+mj-cs"/>
              </a:rPr>
              <a:t>Table 1</a:t>
            </a:r>
            <a:endParaRPr lang="en-US" sz="7200" kern="1200" dirty="0">
              <a:solidFill>
                <a:schemeClr val="tx1"/>
              </a:solidFill>
              <a:latin typeface="+mj-lt"/>
              <a:ea typeface="+mj-ea"/>
              <a:cs typeface="+mj-cs"/>
            </a:endParaRPr>
          </a:p>
        </p:txBody>
      </p:sp>
      <p:cxnSp>
        <p:nvCxnSpPr>
          <p:cNvPr id="17" name="Straight Connector 16">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8643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D4D97430-1AB2-4DFC-F00F-78E2DE6BA032}"/>
              </a:ext>
            </a:extLst>
          </p:cNvPr>
          <p:cNvGraphicFramePr>
            <a:graphicFrameLocks noGrp="1"/>
          </p:cNvGraphicFramePr>
          <p:nvPr>
            <p:extLst>
              <p:ext uri="{D42A27DB-BD31-4B8C-83A1-F6EECF244321}">
                <p14:modId xmlns:p14="http://schemas.microsoft.com/office/powerpoint/2010/main" val="941933669"/>
              </p:ext>
            </p:extLst>
          </p:nvPr>
        </p:nvGraphicFramePr>
        <p:xfrm>
          <a:off x="751504" y="643467"/>
          <a:ext cx="10688993" cy="5571068"/>
        </p:xfrm>
        <a:graphic>
          <a:graphicData uri="http://schemas.openxmlformats.org/drawingml/2006/table">
            <a:tbl>
              <a:tblPr firstRow="1" firstCol="1" bandRow="1">
                <a:tableStyleId>{8799B23B-EC83-4686-B30A-512413B5E67A}</a:tableStyleId>
              </a:tblPr>
              <a:tblGrid>
                <a:gridCol w="2548031">
                  <a:extLst>
                    <a:ext uri="{9D8B030D-6E8A-4147-A177-3AD203B41FA5}">
                      <a16:colId xmlns:a16="http://schemas.microsoft.com/office/drawing/2014/main" val="465857993"/>
                    </a:ext>
                  </a:extLst>
                </a:gridCol>
                <a:gridCol w="2624820">
                  <a:extLst>
                    <a:ext uri="{9D8B030D-6E8A-4147-A177-3AD203B41FA5}">
                      <a16:colId xmlns:a16="http://schemas.microsoft.com/office/drawing/2014/main" val="2991654889"/>
                    </a:ext>
                  </a:extLst>
                </a:gridCol>
                <a:gridCol w="2782914">
                  <a:extLst>
                    <a:ext uri="{9D8B030D-6E8A-4147-A177-3AD203B41FA5}">
                      <a16:colId xmlns:a16="http://schemas.microsoft.com/office/drawing/2014/main" val="1420420648"/>
                    </a:ext>
                  </a:extLst>
                </a:gridCol>
                <a:gridCol w="2733228">
                  <a:extLst>
                    <a:ext uri="{9D8B030D-6E8A-4147-A177-3AD203B41FA5}">
                      <a16:colId xmlns:a16="http://schemas.microsoft.com/office/drawing/2014/main" val="1658902272"/>
                    </a:ext>
                  </a:extLst>
                </a:gridCol>
              </a:tblGrid>
              <a:tr h="337690">
                <a:tc>
                  <a:txBody>
                    <a:bodyPr/>
                    <a:lstStyle/>
                    <a:p>
                      <a:pPr algn="ctr">
                        <a:lnSpc>
                          <a:spcPct val="115000"/>
                        </a:lnSpc>
                        <a:spcAft>
                          <a:spcPts val="800"/>
                        </a:spcAft>
                        <a:buNone/>
                      </a:pPr>
                      <a:r>
                        <a:rPr lang="en-GB" sz="1600" kern="0">
                          <a:effectLst/>
                        </a:rPr>
                        <a:t>Type of Interview</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gn="ctr">
                        <a:lnSpc>
                          <a:spcPct val="115000"/>
                        </a:lnSpc>
                        <a:spcAft>
                          <a:spcPts val="800"/>
                        </a:spcAft>
                        <a:buNone/>
                      </a:pPr>
                      <a:r>
                        <a:rPr lang="en-GB" sz="1600" kern="0">
                          <a:effectLst/>
                        </a:rPr>
                        <a:t>Key Characteristics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gn="ctr">
                        <a:lnSpc>
                          <a:spcPct val="115000"/>
                        </a:lnSpc>
                        <a:spcAft>
                          <a:spcPts val="800"/>
                        </a:spcAft>
                        <a:buNone/>
                      </a:pPr>
                      <a:r>
                        <a:rPr lang="en-GB" sz="1600" kern="0">
                          <a:effectLst/>
                        </a:rPr>
                        <a:t>Best Used For</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gn="ctr">
                        <a:lnSpc>
                          <a:spcPct val="115000"/>
                        </a:lnSpc>
                        <a:spcAft>
                          <a:spcPts val="800"/>
                        </a:spcAft>
                        <a:buNone/>
                      </a:pPr>
                      <a:r>
                        <a:rPr lang="en-GB" sz="1600" kern="0">
                          <a:effectLst/>
                        </a:rPr>
                        <a:t>Limitations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616032847"/>
                  </a:ext>
                </a:extLst>
              </a:tr>
              <a:tr h="611961">
                <a:tc>
                  <a:txBody>
                    <a:bodyPr/>
                    <a:lstStyle/>
                    <a:p>
                      <a:pPr>
                        <a:lnSpc>
                          <a:spcPct val="115000"/>
                        </a:lnSpc>
                        <a:spcAft>
                          <a:spcPts val="800"/>
                        </a:spcAft>
                        <a:buNone/>
                      </a:pPr>
                      <a:r>
                        <a:rPr lang="en-GB" sz="1600" kern="0">
                          <a:effectLst/>
                        </a:rPr>
                        <a:t>Standardised (Structured) Interviews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Thoroughly scripted</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Collecting comparable data</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Limited ability to uncover unexpected insights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4293101527"/>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Closed-ended questions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Quantitative analysis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Assumes universal validity across contexts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3722123201"/>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Consistent delivery</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Large sample sizes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Restricts participant expression</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2676165402"/>
                  </a:ext>
                </a:extLst>
              </a:tr>
              <a:tr h="337690">
                <a:tc>
                  <a:txBody>
                    <a:bodyPr/>
                    <a:lstStyle/>
                    <a:p>
                      <a:pPr>
                        <a:lnSpc>
                          <a:spcPct val="115000"/>
                        </a:lnSpc>
                        <a:spcAft>
                          <a:spcPts val="800"/>
                        </a:spcAft>
                        <a:buNone/>
                      </a:pPr>
                      <a:r>
                        <a:rPr lang="en-GB" sz="1600" kern="0">
                          <a:effectLst/>
                        </a:rPr>
                        <a:t>Semi-Structured Interviews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Follows an interview guide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Most qualitative research</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Requires interviewer skill</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1565264848"/>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Mix of planned questions and probes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Balancing consistency with exploration</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More time-consuming than structured</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4164272932"/>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Flexible delivery</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Complex topics requiring clarification</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Can produce large volumes of data</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3426683773"/>
                  </a:ext>
                </a:extLst>
              </a:tr>
              <a:tr h="611961">
                <a:tc>
                  <a:txBody>
                    <a:bodyPr/>
                    <a:lstStyle/>
                    <a:p>
                      <a:pPr>
                        <a:lnSpc>
                          <a:spcPct val="115000"/>
                        </a:lnSpc>
                        <a:spcAft>
                          <a:spcPts val="800"/>
                        </a:spcAft>
                        <a:buNone/>
                      </a:pPr>
                      <a:r>
                        <a:rPr lang="en-GB" sz="1600" kern="0">
                          <a:effectLst/>
                        </a:rPr>
                        <a:t>In-Depth (Unstructured) Interviews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Minimal predetermined questions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Exploring new or sensitive topics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Very time-intensive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3464712948"/>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Conversational approach</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Life histories</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Requires significant interviewer expertise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906501566"/>
                  </a:ext>
                </a:extLst>
              </a:tr>
              <a:tr h="611961">
                <a:tc>
                  <a:txBody>
                    <a:bodyPr/>
                    <a:lstStyle/>
                    <a:p>
                      <a:pPr>
                        <a:lnSpc>
                          <a:spcPct val="115000"/>
                        </a:lnSpc>
                      </a:pPr>
                      <a:endParaRPr lang="en-GB" sz="1700" kern="100">
                        <a:effectLst/>
                        <a:latin typeface="Aptos" panose="020B00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Highly flexible</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a:effectLst/>
                        </a:rPr>
                        <a:t>• Participant-centred research</a:t>
                      </a:r>
                      <a:endParaRPr lang="en-GB" sz="1700" kern="10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tc>
                  <a:txBody>
                    <a:bodyPr/>
                    <a:lstStyle/>
                    <a:p>
                      <a:pPr>
                        <a:lnSpc>
                          <a:spcPct val="115000"/>
                        </a:lnSpc>
                        <a:spcAft>
                          <a:spcPts val="800"/>
                        </a:spcAft>
                        <a:buNone/>
                      </a:pPr>
                      <a:r>
                        <a:rPr lang="en-GB" sz="1600" kern="0" dirty="0">
                          <a:effectLst/>
                        </a:rPr>
                        <a:t>• More difficult to compare across interviews</a:t>
                      </a:r>
                      <a:endParaRPr lang="en-GB" sz="1700" kern="100" dirty="0">
                        <a:effectLst/>
                        <a:latin typeface="Aptos" panose="020B0004020202020204" pitchFamily="34" charset="0"/>
                        <a:ea typeface="DengXian" panose="02010600030101010101" pitchFamily="2" charset="-122"/>
                        <a:cs typeface="Arial" panose="020B0604020202020204" pitchFamily="34" charset="0"/>
                      </a:endParaRPr>
                    </a:p>
                  </a:txBody>
                  <a:tcPr marL="13551" marR="13551" marT="13551" marB="13551" anchor="ctr"/>
                </a:tc>
                <a:extLst>
                  <a:ext uri="{0D108BD9-81ED-4DB2-BD59-A6C34878D82A}">
                    <a16:rowId xmlns:a16="http://schemas.microsoft.com/office/drawing/2014/main" val="1567683363"/>
                  </a:ext>
                </a:extLst>
              </a:tr>
            </a:tbl>
          </a:graphicData>
        </a:graphic>
      </p:graphicFrame>
    </p:spTree>
    <p:extLst>
      <p:ext uri="{BB962C8B-B14F-4D97-AF65-F5344CB8AC3E}">
        <p14:creationId xmlns:p14="http://schemas.microsoft.com/office/powerpoint/2010/main" val="452317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2F96D-29FA-5328-744E-55EDC49C1068}"/>
              </a:ext>
            </a:extLst>
          </p:cNvPr>
          <p:cNvSpPr>
            <a:spLocks noGrp="1"/>
          </p:cNvSpPr>
          <p:nvPr>
            <p:ph type="title"/>
          </p:nvPr>
        </p:nvSpPr>
        <p:spPr>
          <a:xfrm>
            <a:off x="808638" y="386930"/>
            <a:ext cx="9236700" cy="1188950"/>
          </a:xfrm>
        </p:spPr>
        <p:txBody>
          <a:bodyPr anchor="b">
            <a:normAutofit/>
          </a:bodyPr>
          <a:lstStyle/>
          <a:p>
            <a:r>
              <a:rPr lang="en-GB" sz="2600" b="1" kern="0">
                <a:effectLst/>
                <a:latin typeface="Arial" panose="020B0604020202020204" pitchFamily="34" charset="0"/>
                <a:ea typeface="Times New Roman" panose="02020603050405020304" pitchFamily="18" charset="0"/>
                <a:cs typeface="Arial" panose="020B0604020202020204" pitchFamily="34" charset="0"/>
              </a:rPr>
              <a:t>Iterative and Interconnected Phases of Qualitative Design</a:t>
            </a:r>
            <a:br>
              <a:rPr lang="en-GB" sz="2600" kern="100">
                <a:effectLst/>
                <a:latin typeface="Aptos" panose="020B0004020202020204" pitchFamily="34" charset="0"/>
                <a:ea typeface="DengXian" panose="02010600030101010101" pitchFamily="2" charset="-122"/>
                <a:cs typeface="Arial" panose="020B0604020202020204" pitchFamily="34" charset="0"/>
              </a:rPr>
            </a:br>
            <a:endParaRPr lang="en-GB" sz="26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633406-B72E-AE2B-A346-DDC94FB227F0}"/>
              </a:ext>
            </a:extLst>
          </p:cNvPr>
          <p:cNvSpPr>
            <a:spLocks noGrp="1"/>
          </p:cNvSpPr>
          <p:nvPr>
            <p:ph idx="1"/>
          </p:nvPr>
        </p:nvSpPr>
        <p:spPr>
          <a:xfrm>
            <a:off x="793660" y="2599509"/>
            <a:ext cx="10143668" cy="3435531"/>
          </a:xfrm>
        </p:spPr>
        <p:txBody>
          <a:bodyPr anchor="ctr">
            <a:normAutofit/>
          </a:bodyPr>
          <a:lstStyle/>
          <a:p>
            <a:r>
              <a:rPr lang="en-GB" sz="2400" kern="0">
                <a:effectLst/>
                <a:latin typeface="Arial" panose="020B0604020202020204" pitchFamily="34" charset="0"/>
                <a:ea typeface="Times New Roman" panose="02020603050405020304" pitchFamily="18" charset="0"/>
                <a:cs typeface="Arial" panose="020B0604020202020204" pitchFamily="34" charset="0"/>
              </a:rPr>
              <a:t>Qualitative research design is not linear but iterative and interconnected, as emphasised by Maxwell (2013). </a:t>
            </a:r>
          </a:p>
          <a:p>
            <a:r>
              <a:rPr lang="en-GB" sz="2400" kern="0">
                <a:effectLst/>
                <a:latin typeface="Arial" panose="020B0604020202020204" pitchFamily="34" charset="0"/>
                <a:ea typeface="Times New Roman" panose="02020603050405020304" pitchFamily="18" charset="0"/>
                <a:cs typeface="Arial" panose="020B0604020202020204" pitchFamily="34" charset="0"/>
              </a:rPr>
              <a:t>'Iterative' means that researchers repeatedly revisit and refine each phase as the study progresses, while 'interconnected' indicates that each element of the design influences and is influenced by other elements. </a:t>
            </a:r>
          </a:p>
          <a:p>
            <a:r>
              <a:rPr lang="en-GB" sz="2400" kern="0">
                <a:effectLst/>
                <a:latin typeface="Arial" panose="020B0604020202020204" pitchFamily="34" charset="0"/>
                <a:ea typeface="Times New Roman" panose="02020603050405020304" pitchFamily="18" charset="0"/>
                <a:cs typeface="Arial" panose="020B0604020202020204" pitchFamily="34" charset="0"/>
              </a:rPr>
              <a:t>Rather than following a fixed sequence, researchers move back and forth between phases, allowing insights from each component to inform others.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p>
            <a:endParaRPr lang="en-GB" sz="2400"/>
          </a:p>
        </p:txBody>
      </p:sp>
    </p:spTree>
    <p:extLst>
      <p:ext uri="{BB962C8B-B14F-4D97-AF65-F5344CB8AC3E}">
        <p14:creationId xmlns:p14="http://schemas.microsoft.com/office/powerpoint/2010/main" val="2012797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D8DCF-BE1C-7AB8-1CE0-8AE395F2696C}"/>
              </a:ext>
            </a:extLst>
          </p:cNvPr>
          <p:cNvSpPr>
            <a:spLocks noGrp="1"/>
          </p:cNvSpPr>
          <p:nvPr>
            <p:ph type="title"/>
          </p:nvPr>
        </p:nvSpPr>
        <p:spPr/>
        <p:txBody>
          <a:bodyPr/>
          <a:lstStyle/>
          <a:p>
            <a:r>
              <a:rPr lang="en-GB" dirty="0"/>
              <a:t>As Flick (2018) explains</a:t>
            </a:r>
          </a:p>
        </p:txBody>
      </p:sp>
      <p:sp>
        <p:nvSpPr>
          <p:cNvPr id="3" name="Content Placeholder 2">
            <a:extLst>
              <a:ext uri="{FF2B5EF4-FFF2-40B4-BE49-F238E27FC236}">
                <a16:creationId xmlns:a16="http://schemas.microsoft.com/office/drawing/2014/main" id="{055DC3BF-1F6E-91A1-C4DF-4AFE796F428D}"/>
              </a:ext>
            </a:extLst>
          </p:cNvPr>
          <p:cNvSpPr>
            <a:spLocks noGrp="1"/>
          </p:cNvSpPr>
          <p:nvPr>
            <p:ph idx="1"/>
          </p:nvPr>
        </p:nvSpPr>
        <p:spPr/>
        <p:txBody>
          <a:bodyPr>
            <a:normAutofit/>
          </a:bodyPr>
          <a:lstStyle/>
          <a:p>
            <a:r>
              <a:rPr lang="en-GB" dirty="0"/>
              <a:t>This cyclical process allows emerging data to reshape research questions, sampling strategies, and even the theoretical framework.</a:t>
            </a:r>
          </a:p>
          <a:p>
            <a:r>
              <a:rPr lang="en-GB" dirty="0"/>
              <a:t>For example, early interviews may reveal unexpected themes that prompt refinement of subsequent interview questions or suggest new theoretical perspectives to explore.</a:t>
            </a:r>
          </a:p>
        </p:txBody>
      </p:sp>
    </p:spTree>
    <p:extLst>
      <p:ext uri="{BB962C8B-B14F-4D97-AF65-F5344CB8AC3E}">
        <p14:creationId xmlns:p14="http://schemas.microsoft.com/office/powerpoint/2010/main" val="3079517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
            <a:extLst>
              <a:ext uri="{FF2B5EF4-FFF2-40B4-BE49-F238E27FC236}">
                <a16:creationId xmlns:a16="http://schemas.microsoft.com/office/drawing/2014/main" id="{BB0696F0-585E-E21B-C817-BD0F870AFA4E}"/>
              </a:ext>
            </a:extLst>
          </p:cNvPr>
          <p:cNvSpPr>
            <a:spLocks noGrp="1" noChangeArrowheads="1"/>
          </p:cNvSpPr>
          <p:nvPr>
            <p:ph idx="1"/>
          </p:nvPr>
        </p:nvSpPr>
        <p:spPr bwMode="auto">
          <a:xfrm>
            <a:off x="420130" y="208480"/>
            <a:ext cx="10933670" cy="6740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Developing Study Goals and Rationale</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Personal, practical, and intellectual goals (Maxwell, 2013)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Articulate what you hope to accomplish and understand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Identify intended audiences and contributions to field(s)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Formulating Research Questions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Specific to context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Focus on individuals' perspectives and experiences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Avoid questions with embedded assumptions or judgments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Developing Theoretical Frameworks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Situate study within existing literature and ongoing conversations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Identify key theories, works, and theorists related to your topic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Make cogent arguments about how your study is framed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Determining Appropriate Methods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Select and sequence data collection methods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Consider permissions, data storage, and recording techniques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Site and Participant Selection (Sampling)</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Purposeful selection based on research goals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Clear rationale for inclusion criteria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Sample size determined by research questions and available resources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Piloting and Refining Methods</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Test instruments to improve quality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Practice interview techniques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err="1">
                <a:ln>
                  <a:noFill/>
                </a:ln>
                <a:solidFill>
                  <a:schemeClr val="tx1"/>
                </a:solidFill>
                <a:effectLst/>
                <a:latin typeface="Arial" panose="020B0604020202020204" pitchFamily="34" charset="0"/>
              </a:rPr>
              <a:t>Analyse</a:t>
            </a:r>
            <a:r>
              <a:rPr kumimoji="0" lang="en-US" altLang="en-US" sz="1800" b="0" i="0" u="none" strike="noStrike" cap="none" normalizeH="0" baseline="0" dirty="0">
                <a:ln>
                  <a:noFill/>
                </a:ln>
                <a:solidFill>
                  <a:schemeClr val="tx1"/>
                </a:solidFill>
                <a:effectLst/>
                <a:latin typeface="Arial" panose="020B0604020202020204" pitchFamily="34" charset="0"/>
              </a:rPr>
              <a:t> pilot data to refine approach</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85029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c 18">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F950A3-0101-74DF-13FB-C0C46F8B911D}"/>
              </a:ext>
            </a:extLst>
          </p:cNvPr>
          <p:cNvSpPr>
            <a:spLocks noGrp="1"/>
          </p:cNvSpPr>
          <p:nvPr>
            <p:ph type="title"/>
          </p:nvPr>
        </p:nvSpPr>
        <p:spPr>
          <a:xfrm>
            <a:off x="838200" y="643467"/>
            <a:ext cx="2951205" cy="5571066"/>
          </a:xfrm>
        </p:spPr>
        <p:txBody>
          <a:bodyPr>
            <a:normAutofit/>
          </a:bodyPr>
          <a:lstStyle/>
          <a:p>
            <a:r>
              <a:rPr lang="en-GB" sz="3400">
                <a:solidFill>
                  <a:srgbClr val="FFFFFF"/>
                </a:solidFill>
              </a:rPr>
              <a:t>The interconnected phases include:</a:t>
            </a:r>
          </a:p>
        </p:txBody>
      </p:sp>
      <p:graphicFrame>
        <p:nvGraphicFramePr>
          <p:cNvPr id="5" name="Content Placeholder 2">
            <a:extLst>
              <a:ext uri="{FF2B5EF4-FFF2-40B4-BE49-F238E27FC236}">
                <a16:creationId xmlns:a16="http://schemas.microsoft.com/office/drawing/2014/main" id="{16233CA4-5909-0EEF-FC56-3220527EA792}"/>
              </a:ext>
            </a:extLst>
          </p:cNvPr>
          <p:cNvGraphicFramePr>
            <a:graphicFrameLocks noGrp="1"/>
          </p:cNvGraphicFramePr>
          <p:nvPr>
            <p:ph idx="1"/>
            <p:extLst>
              <p:ext uri="{D42A27DB-BD31-4B8C-83A1-F6EECF244321}">
                <p14:modId xmlns:p14="http://schemas.microsoft.com/office/powerpoint/2010/main" val="881901336"/>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4610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AB33354-5302-409E-90BF-4E7A98AFB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B08B5B1-CDC6-6E9C-67AE-8D44D4BE139C}"/>
              </a:ext>
            </a:extLst>
          </p:cNvPr>
          <p:cNvSpPr>
            <a:spLocks noGrp="1"/>
          </p:cNvSpPr>
          <p:nvPr>
            <p:ph type="title"/>
          </p:nvPr>
        </p:nvSpPr>
        <p:spPr>
          <a:xfrm>
            <a:off x="645065" y="1165014"/>
            <a:ext cx="3796306" cy="4666206"/>
          </a:xfrm>
        </p:spPr>
        <p:txBody>
          <a:bodyPr anchor="ctr">
            <a:normAutofit/>
          </a:bodyPr>
          <a:lstStyle/>
          <a:p>
            <a:r>
              <a:rPr lang="en-GB"/>
              <a:t>The interconnected phases include:</a:t>
            </a:r>
          </a:p>
        </p:txBody>
      </p:sp>
      <p:grpSp>
        <p:nvGrpSpPr>
          <p:cNvPr id="23" name="Group 22">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24" name="Rectangle 23">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491291-396E-4137-2E64-3900C0AD4B14}"/>
              </a:ext>
            </a:extLst>
          </p:cNvPr>
          <p:cNvSpPr>
            <a:spLocks noGrp="1"/>
          </p:cNvSpPr>
          <p:nvPr>
            <p:ph idx="1"/>
          </p:nvPr>
        </p:nvSpPr>
        <p:spPr>
          <a:xfrm>
            <a:off x="5577840" y="1165014"/>
            <a:ext cx="5625253" cy="4666206"/>
          </a:xfrm>
        </p:spPr>
        <p:txBody>
          <a:bodyPr anchor="ctr">
            <a:normAutofit/>
          </a:bodyPr>
          <a:lstStyle/>
          <a:p>
            <a:r>
              <a:rPr lang="en-GB" sz="2000"/>
              <a:t>3.	Developing Theoretical Frameworks</a:t>
            </a:r>
          </a:p>
          <a:p>
            <a:pPr marL="0" indent="0">
              <a:buNone/>
            </a:pPr>
            <a:r>
              <a:rPr lang="en-GB" sz="2000"/>
              <a:t>Situate study within existing literature and ongoing conversations</a:t>
            </a:r>
          </a:p>
          <a:p>
            <a:pPr marL="0" indent="0">
              <a:buNone/>
            </a:pPr>
            <a:r>
              <a:rPr lang="en-GB" sz="2000"/>
              <a:t>Identify key theories, works, and theorists related to your topic</a:t>
            </a:r>
          </a:p>
          <a:p>
            <a:pPr marL="0" indent="0">
              <a:buNone/>
            </a:pPr>
            <a:r>
              <a:rPr lang="en-GB" sz="2000"/>
              <a:t>Make cogent arguments about how your study is framed</a:t>
            </a:r>
          </a:p>
          <a:p>
            <a:r>
              <a:rPr lang="en-GB" sz="2000"/>
              <a:t>4.	Determining Appropriate Methods</a:t>
            </a:r>
          </a:p>
          <a:p>
            <a:pPr marL="0" indent="0">
              <a:buNone/>
            </a:pPr>
            <a:r>
              <a:rPr lang="en-GB" sz="2000"/>
              <a:t>Select and sequence data collection methods</a:t>
            </a:r>
          </a:p>
          <a:p>
            <a:pPr marL="0" indent="0">
              <a:buNone/>
            </a:pPr>
            <a:r>
              <a:rPr lang="en-GB" sz="2000"/>
              <a:t>Consider permissions, data storage, and recording techniques</a:t>
            </a:r>
          </a:p>
          <a:p>
            <a:endParaRPr lang="en-GB" sz="2000"/>
          </a:p>
          <a:p>
            <a:endParaRPr lang="en-GB" sz="2000"/>
          </a:p>
          <a:p>
            <a:endParaRPr lang="en-GB" sz="2000"/>
          </a:p>
        </p:txBody>
      </p:sp>
    </p:spTree>
    <p:extLst>
      <p:ext uri="{BB962C8B-B14F-4D97-AF65-F5344CB8AC3E}">
        <p14:creationId xmlns:p14="http://schemas.microsoft.com/office/powerpoint/2010/main" val="24042050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1FED4-DD89-E58A-0EC0-6BCC6841D5E2}"/>
              </a:ext>
            </a:extLst>
          </p:cNvPr>
          <p:cNvSpPr>
            <a:spLocks noGrp="1"/>
          </p:cNvSpPr>
          <p:nvPr>
            <p:ph type="title"/>
          </p:nvPr>
        </p:nvSpPr>
        <p:spPr>
          <a:xfrm>
            <a:off x="808638" y="386930"/>
            <a:ext cx="9236700" cy="1188950"/>
          </a:xfrm>
        </p:spPr>
        <p:txBody>
          <a:bodyPr anchor="b">
            <a:normAutofit/>
          </a:bodyPr>
          <a:lstStyle/>
          <a:p>
            <a:r>
              <a:rPr lang="en-GB" sz="5000"/>
              <a:t>The interconnected phases include:</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9744B7-ADA1-3E56-857E-515222889CC7}"/>
              </a:ext>
            </a:extLst>
          </p:cNvPr>
          <p:cNvSpPr>
            <a:spLocks noGrp="1"/>
          </p:cNvSpPr>
          <p:nvPr>
            <p:ph idx="1"/>
          </p:nvPr>
        </p:nvSpPr>
        <p:spPr>
          <a:xfrm>
            <a:off x="793660" y="2599509"/>
            <a:ext cx="10143668" cy="3435531"/>
          </a:xfrm>
        </p:spPr>
        <p:txBody>
          <a:bodyPr anchor="ctr">
            <a:normAutofit/>
          </a:bodyPr>
          <a:lstStyle/>
          <a:p>
            <a:r>
              <a:rPr lang="en-GB" sz="2200"/>
              <a:t>5.	Site and Participant Selection (Sampling)</a:t>
            </a:r>
          </a:p>
          <a:p>
            <a:pPr marL="0" indent="0">
              <a:buNone/>
            </a:pPr>
            <a:r>
              <a:rPr lang="en-GB" sz="2200"/>
              <a:t>Purposeful selection based on research goals</a:t>
            </a:r>
          </a:p>
          <a:p>
            <a:pPr marL="0" indent="0">
              <a:buNone/>
            </a:pPr>
            <a:r>
              <a:rPr lang="en-GB" sz="2200"/>
              <a:t>Clear rationale for inclusion criteria</a:t>
            </a:r>
          </a:p>
          <a:p>
            <a:pPr marL="0" indent="0">
              <a:buNone/>
            </a:pPr>
            <a:r>
              <a:rPr lang="en-GB" sz="2200"/>
              <a:t>Sample size determined by research questions and available resources</a:t>
            </a:r>
          </a:p>
          <a:p>
            <a:r>
              <a:rPr lang="en-GB" sz="2200"/>
              <a:t>6.	Piloting and Refining Methods</a:t>
            </a:r>
          </a:p>
          <a:p>
            <a:pPr marL="0" indent="0">
              <a:buNone/>
            </a:pPr>
            <a:r>
              <a:rPr lang="en-GB" sz="2200"/>
              <a:t>Test instruments to improve quality</a:t>
            </a:r>
          </a:p>
          <a:p>
            <a:pPr marL="0" indent="0">
              <a:buNone/>
            </a:pPr>
            <a:r>
              <a:rPr lang="en-GB" sz="2200"/>
              <a:t>Practice interview techniques</a:t>
            </a:r>
          </a:p>
          <a:p>
            <a:pPr marL="0" indent="0">
              <a:buNone/>
            </a:pPr>
            <a:r>
              <a:rPr lang="en-GB" sz="2200"/>
              <a:t>Analyse pilot data to refine approach</a:t>
            </a:r>
          </a:p>
          <a:p>
            <a:endParaRPr lang="en-GB" sz="2200"/>
          </a:p>
        </p:txBody>
      </p:sp>
    </p:spTree>
    <p:extLst>
      <p:ext uri="{BB962C8B-B14F-4D97-AF65-F5344CB8AC3E}">
        <p14:creationId xmlns:p14="http://schemas.microsoft.com/office/powerpoint/2010/main" val="8048699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4804DE-91EE-F668-0B56-4BFC7BFC76D4}"/>
              </a:ext>
            </a:extLst>
          </p:cNvPr>
          <p:cNvSpPr>
            <a:spLocks noGrp="1"/>
          </p:cNvSpPr>
          <p:nvPr>
            <p:ph type="title"/>
          </p:nvPr>
        </p:nvSpPr>
        <p:spPr>
          <a:xfrm>
            <a:off x="808638" y="386930"/>
            <a:ext cx="9236700" cy="1188950"/>
          </a:xfrm>
        </p:spPr>
        <p:txBody>
          <a:bodyPr anchor="b">
            <a:normAutofit/>
          </a:bodyPr>
          <a:lstStyle/>
          <a:p>
            <a:r>
              <a:rPr lang="en-GB" sz="5400" b="1"/>
              <a:t>Types of Qualitative Research</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083818-8F91-1315-B048-E415CD75E6F0}"/>
              </a:ext>
            </a:extLst>
          </p:cNvPr>
          <p:cNvSpPr>
            <a:spLocks noGrp="1"/>
          </p:cNvSpPr>
          <p:nvPr>
            <p:ph idx="1"/>
          </p:nvPr>
        </p:nvSpPr>
        <p:spPr>
          <a:xfrm>
            <a:off x="793660" y="2599509"/>
            <a:ext cx="10143668" cy="3435531"/>
          </a:xfrm>
        </p:spPr>
        <p:txBody>
          <a:bodyPr anchor="ctr">
            <a:normAutofit/>
          </a:bodyPr>
          <a:lstStyle/>
          <a:p>
            <a:r>
              <a:rPr lang="en-GB" sz="2400"/>
              <a:t>Understanding the type of research you are conducting will help shape your interview questions. </a:t>
            </a:r>
          </a:p>
          <a:p>
            <a:r>
              <a:rPr lang="en-GB" sz="2400"/>
              <a:t>These categories, as described by Patton (2015) and Ritchie et al. (2013), help researchers clarify their intent:</a:t>
            </a:r>
          </a:p>
          <a:p>
            <a:endParaRPr lang="en-GB" sz="2400"/>
          </a:p>
        </p:txBody>
      </p:sp>
    </p:spTree>
    <p:extLst>
      <p:ext uri="{BB962C8B-B14F-4D97-AF65-F5344CB8AC3E}">
        <p14:creationId xmlns:p14="http://schemas.microsoft.com/office/powerpoint/2010/main" val="1258243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37226-20BE-6837-6DF5-5F875B404A22}"/>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Table 2</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1491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2FDBAE55-9C44-0862-9182-16402D17E540}"/>
              </a:ext>
            </a:extLst>
          </p:cNvPr>
          <p:cNvGraphicFramePr>
            <a:graphicFrameLocks noGrp="1"/>
          </p:cNvGraphicFramePr>
          <p:nvPr>
            <p:extLst>
              <p:ext uri="{D42A27DB-BD31-4B8C-83A1-F6EECF244321}">
                <p14:modId xmlns:p14="http://schemas.microsoft.com/office/powerpoint/2010/main" val="1570053611"/>
              </p:ext>
            </p:extLst>
          </p:nvPr>
        </p:nvGraphicFramePr>
        <p:xfrm>
          <a:off x="209178" y="360520"/>
          <a:ext cx="11452912" cy="5586160"/>
        </p:xfrm>
        <a:graphic>
          <a:graphicData uri="http://schemas.openxmlformats.org/drawingml/2006/table">
            <a:tbl>
              <a:tblPr firstRow="1" firstCol="1" bandRow="1"/>
              <a:tblGrid>
                <a:gridCol w="1249312">
                  <a:extLst>
                    <a:ext uri="{9D8B030D-6E8A-4147-A177-3AD203B41FA5}">
                      <a16:colId xmlns:a16="http://schemas.microsoft.com/office/drawing/2014/main" val="722527266"/>
                    </a:ext>
                  </a:extLst>
                </a:gridCol>
                <a:gridCol w="2289521">
                  <a:extLst>
                    <a:ext uri="{9D8B030D-6E8A-4147-A177-3AD203B41FA5}">
                      <a16:colId xmlns:a16="http://schemas.microsoft.com/office/drawing/2014/main" val="1215755195"/>
                    </a:ext>
                  </a:extLst>
                </a:gridCol>
                <a:gridCol w="2119691">
                  <a:extLst>
                    <a:ext uri="{9D8B030D-6E8A-4147-A177-3AD203B41FA5}">
                      <a16:colId xmlns:a16="http://schemas.microsoft.com/office/drawing/2014/main" val="2221140171"/>
                    </a:ext>
                  </a:extLst>
                </a:gridCol>
                <a:gridCol w="2544266">
                  <a:extLst>
                    <a:ext uri="{9D8B030D-6E8A-4147-A177-3AD203B41FA5}">
                      <a16:colId xmlns:a16="http://schemas.microsoft.com/office/drawing/2014/main" val="4256448239"/>
                    </a:ext>
                  </a:extLst>
                </a:gridCol>
                <a:gridCol w="3250122">
                  <a:extLst>
                    <a:ext uri="{9D8B030D-6E8A-4147-A177-3AD203B41FA5}">
                      <a16:colId xmlns:a16="http://schemas.microsoft.com/office/drawing/2014/main" val="1069099278"/>
                    </a:ext>
                  </a:extLst>
                </a:gridCol>
              </a:tblGrid>
              <a:tr h="292639">
                <a:tc>
                  <a:txBody>
                    <a:bodyPr/>
                    <a:lstStyle/>
                    <a:p>
                      <a:pPr algn="ctr"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Research Type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Primary Purpose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When to Use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Example Questions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Business/Management Example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12275901"/>
                  </a:ext>
                </a:extLst>
              </a:tr>
              <a:tr h="746856">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Exploratory Research</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To investigate unknown areas, generate insights, identify patterns, develop theories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When little is known about the phenomenon under study</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"What are the key challenges you face?"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A study exploring how middle managers are adapting to remote team leadership during significant organisational change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42293699"/>
                  </a:ext>
                </a:extLst>
              </a:tr>
              <a:tr h="519747">
                <a:tc>
                  <a:txBody>
                    <a:bodyPr/>
                    <a:lstStyle/>
                    <a:p>
                      <a:pPr algn="l" fontAlgn="ctr">
                        <a:lnSpc>
                          <a:spcPct val="115000"/>
                        </a:lnSpc>
                        <a:buNone/>
                      </a:pPr>
                      <a:endParaRPr lang="en-GB" sz="1900" b="0" i="0" u="none" strike="noStrike" dirty="0">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"How would you describe this emerging process?"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77495126"/>
                  </a:ext>
                </a:extLst>
              </a:tr>
              <a:tr h="746856">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Descriptive Research</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To provide detailed accounts of phenomena, contexts, or experiences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When aiming to accurately capture the nature or characteristics of the subject</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"Can you describe in detail how decisions are made?"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A study describing the communication processes within cross-functional project teams in multinational corporations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18019302"/>
                  </a:ext>
                </a:extLst>
              </a:tr>
              <a:tr h="519747">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"What steps are involved in this process?"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16670116"/>
                  </a:ext>
                </a:extLst>
              </a:tr>
              <a:tr h="746856">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Explanatory Research</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To explain relationships, patterns, or processes; focus on why and how</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When seeking to understand relationships between variables or concepts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"What factors influence your approach?"</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A study examining how leadership styles influence employee motivation and performance in retail settings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43031568"/>
                  </a:ext>
                </a:extLst>
              </a:tr>
              <a:tr h="519747">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"How does X affect Y in your experience?"</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87690849"/>
                  </a:ext>
                </a:extLst>
              </a:tr>
              <a:tr h="973965">
                <a:tc>
                  <a:txBody>
                    <a:bodyPr/>
                    <a:lstStyle/>
                    <a:p>
                      <a:pPr algn="l" fontAlgn="ctr">
                        <a:lnSpc>
                          <a:spcPct val="115000"/>
                        </a:lnSpc>
                        <a:spcAft>
                          <a:spcPts val="800"/>
                        </a:spcAft>
                        <a:buNone/>
                      </a:pPr>
                      <a:r>
                        <a:rPr lang="en-GB" sz="1200" b="1" i="0" u="none" strike="noStrike">
                          <a:effectLst/>
                          <a:latin typeface="Arial" panose="020B0604020202020204" pitchFamily="34" charset="0"/>
                          <a:ea typeface="Times New Roman" panose="02020603050405020304" pitchFamily="18" charset="0"/>
                          <a:cs typeface="Arial" panose="020B0604020202020204" pitchFamily="34" charset="0"/>
                        </a:rPr>
                        <a:t>Evaluative Research</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To assess effectiveness, implementation, or outcomes of programmes or interventions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When determining the success or impact of initiatives</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"How effective has this programme been?"</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A study evaluating the effectiveness of a new performance management system in improving productivity and employee satisfaction</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72446749"/>
                  </a:ext>
                </a:extLst>
              </a:tr>
              <a:tr h="519747">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200" b="0" i="0" u="none" strike="noStrike">
                          <a:effectLst/>
                          <a:latin typeface="Arial" panose="020B0604020202020204" pitchFamily="34" charset="0"/>
                          <a:ea typeface="Times New Roman" panose="02020603050405020304" pitchFamily="18" charset="0"/>
                          <a:cs typeface="Arial" panose="020B0604020202020204" pitchFamily="34" charset="0"/>
                        </a:rPr>
                        <a:t>"What aspects work well and what needs improvement?"</a:t>
                      </a:r>
                      <a:endParaRPr lang="en-GB" sz="1900" b="0" i="0" u="none" strike="noStrike">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buNone/>
                      </a:pPr>
                      <a:endParaRPr lang="en-GB" sz="1900" b="0" i="0" u="none" strike="noStrike" dirty="0">
                        <a:effectLst/>
                        <a:latin typeface="Arial" panose="020B0604020202020204" pitchFamily="34" charset="0"/>
                      </a:endParaRPr>
                    </a:p>
                  </a:txBody>
                  <a:tcPr marL="10107" marR="10107" marT="10107" marB="10107"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08569598"/>
                  </a:ext>
                </a:extLst>
              </a:tr>
            </a:tbl>
          </a:graphicData>
        </a:graphic>
      </p:graphicFrame>
    </p:spTree>
    <p:extLst>
      <p:ext uri="{BB962C8B-B14F-4D97-AF65-F5344CB8AC3E}">
        <p14:creationId xmlns:p14="http://schemas.microsoft.com/office/powerpoint/2010/main" val="414087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DF262-2CFB-1309-F6BC-0D94D5C9F299}"/>
              </a:ext>
            </a:extLst>
          </p:cNvPr>
          <p:cNvSpPr>
            <a:spLocks noGrp="1"/>
          </p:cNvSpPr>
          <p:nvPr>
            <p:ph type="title"/>
          </p:nvPr>
        </p:nvSpPr>
        <p:spPr>
          <a:xfrm>
            <a:off x="808317" y="2355289"/>
            <a:ext cx="8795871" cy="1325563"/>
          </a:xfrm>
        </p:spPr>
        <p:txBody>
          <a:bodyPr/>
          <a:lstStyle/>
          <a:p>
            <a:r>
              <a:rPr lang="en-US" b="1"/>
              <a:t>Activity</a:t>
            </a:r>
            <a:endParaRPr lang="en-GB" b="1" dirty="0"/>
          </a:p>
        </p:txBody>
      </p:sp>
    </p:spTree>
    <p:extLst>
      <p:ext uri="{BB962C8B-B14F-4D97-AF65-F5344CB8AC3E}">
        <p14:creationId xmlns:p14="http://schemas.microsoft.com/office/powerpoint/2010/main" val="41920609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C0BB66-BA83-B28D-49DD-761E9A7A50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FE91D6-61C3-2153-0051-E169C0CAB2F8}"/>
              </a:ext>
            </a:extLst>
          </p:cNvPr>
          <p:cNvSpPr>
            <a:spLocks noGrp="1"/>
          </p:cNvSpPr>
          <p:nvPr>
            <p:ph type="title"/>
          </p:nvPr>
        </p:nvSpPr>
        <p:spPr>
          <a:xfrm>
            <a:off x="700741" y="249864"/>
            <a:ext cx="8795871" cy="518539"/>
          </a:xfrm>
        </p:spPr>
        <p:txBody>
          <a:bodyPr>
            <a:normAutofit fontScale="90000"/>
          </a:bodyPr>
          <a:lstStyle/>
          <a:p>
            <a:r>
              <a:rPr lang="en-US" b="1" dirty="0"/>
              <a:t>Activity</a:t>
            </a:r>
            <a:endParaRPr lang="en-GB" b="1" dirty="0"/>
          </a:p>
        </p:txBody>
      </p:sp>
      <p:sp>
        <p:nvSpPr>
          <p:cNvPr id="4" name="TextBox 3">
            <a:extLst>
              <a:ext uri="{FF2B5EF4-FFF2-40B4-BE49-F238E27FC236}">
                <a16:creationId xmlns:a16="http://schemas.microsoft.com/office/drawing/2014/main" id="{9DEDB490-7083-0844-4690-6422B54A9A7D}"/>
              </a:ext>
            </a:extLst>
          </p:cNvPr>
          <p:cNvSpPr txBox="1"/>
          <p:nvPr/>
        </p:nvSpPr>
        <p:spPr>
          <a:xfrm>
            <a:off x="627316" y="768403"/>
            <a:ext cx="10502794" cy="6401753"/>
          </a:xfrm>
          <a:prstGeom prst="rect">
            <a:avLst/>
          </a:prstGeom>
          <a:noFill/>
        </p:spPr>
        <p:txBody>
          <a:bodyPr wrap="square">
            <a:spAutoFit/>
          </a:bodyPr>
          <a:lstStyle/>
          <a:p>
            <a:pPr marL="457200" indent="-457200">
              <a:buFont typeface="Wingdings" panose="05000000000000000000" pitchFamily="2" charset="2"/>
              <a:buChar char="Ø"/>
            </a:pPr>
            <a:r>
              <a:rPr lang="en-US" sz="2800" dirty="0"/>
              <a:t>Based upon your topic created last week / earlier, changed the participants to university students / consumers within the class for interviews.  </a:t>
            </a:r>
          </a:p>
          <a:p>
            <a:pPr marL="457200" indent="-457200">
              <a:buFont typeface="Wingdings" panose="05000000000000000000" pitchFamily="2" charset="2"/>
              <a:buChar char="Ø"/>
            </a:pPr>
            <a:r>
              <a:rPr lang="en-US" sz="2800" dirty="0"/>
              <a:t>Assume that your PG2 form has been approved. </a:t>
            </a:r>
          </a:p>
          <a:p>
            <a:pPr marL="457200" indent="-457200">
              <a:buFont typeface="Wingdings" panose="05000000000000000000" pitchFamily="2" charset="2"/>
              <a:buChar char="Ø"/>
            </a:pPr>
            <a:r>
              <a:rPr lang="en-US" sz="2800" dirty="0"/>
              <a:t>Four forms have been assigned </a:t>
            </a:r>
          </a:p>
          <a:p>
            <a:pPr marL="457200" indent="-457200">
              <a:buFont typeface="Wingdings" panose="05000000000000000000" pitchFamily="2" charset="2"/>
              <a:buChar char="Ø"/>
            </a:pPr>
            <a:r>
              <a:rPr lang="en-US" sz="2800" dirty="0"/>
              <a:t>Task : Based upon your research objective, please design 2-3 specific interview questions </a:t>
            </a:r>
          </a:p>
          <a:p>
            <a:pPr marL="457200" indent="-457200">
              <a:buFont typeface="Wingdings" panose="05000000000000000000" pitchFamily="2" charset="2"/>
              <a:buChar char="Ø"/>
            </a:pPr>
            <a:r>
              <a:rPr lang="en-US" sz="2800" dirty="0"/>
              <a:t>Then,  2 people per group</a:t>
            </a:r>
          </a:p>
          <a:p>
            <a:pPr marL="457200" indent="-457200">
              <a:buFont typeface="Wingdings" panose="05000000000000000000" pitchFamily="2" charset="2"/>
              <a:buChar char="Ø"/>
            </a:pPr>
            <a:r>
              <a:rPr lang="en-US" sz="2800" dirty="0"/>
              <a:t>Then use Teams to conduct the interview (Around 10-15 mins) with your classmate</a:t>
            </a:r>
          </a:p>
          <a:p>
            <a:pPr marL="457200" indent="-457200">
              <a:buFont typeface="Wingdings" panose="05000000000000000000" pitchFamily="2" charset="2"/>
              <a:buChar char="Ø"/>
            </a:pPr>
            <a:r>
              <a:rPr lang="en-US" sz="2800" dirty="0"/>
              <a:t>Seek your consent from participant about the recording of the interview</a:t>
            </a:r>
          </a:p>
          <a:p>
            <a:pPr marL="457200" indent="-457200">
              <a:buFont typeface="Wingdings" panose="05000000000000000000" pitchFamily="2" charset="2"/>
              <a:buChar char="Ø"/>
            </a:pPr>
            <a:r>
              <a:rPr lang="en-US" sz="2800" dirty="0"/>
              <a:t>Interviewing in process </a:t>
            </a:r>
          </a:p>
          <a:p>
            <a:pPr marL="457200" indent="-457200">
              <a:buFont typeface="Wingdings" panose="05000000000000000000" pitchFamily="2" charset="2"/>
              <a:buChar char="Ø"/>
            </a:pPr>
            <a:r>
              <a:rPr lang="en-US" sz="2800" dirty="0"/>
              <a:t>Output : Research questions and transcription  </a:t>
            </a:r>
          </a:p>
          <a:p>
            <a:endParaRPr lang="en-US" dirty="0"/>
          </a:p>
        </p:txBody>
      </p:sp>
    </p:spTree>
    <p:extLst>
      <p:ext uri="{BB962C8B-B14F-4D97-AF65-F5344CB8AC3E}">
        <p14:creationId xmlns:p14="http://schemas.microsoft.com/office/powerpoint/2010/main" val="994451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6D702C-ED74-B8C5-ABD8-C99E9B7EFE6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792985-F808-359E-1046-7623855CB3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056843-A51A-52E5-C42A-06F16905DAA2}"/>
              </a:ext>
            </a:extLst>
          </p:cNvPr>
          <p:cNvSpPr>
            <a:spLocks noGrp="1"/>
          </p:cNvSpPr>
          <p:nvPr>
            <p:ph type="title"/>
          </p:nvPr>
        </p:nvSpPr>
        <p:spPr>
          <a:xfrm>
            <a:off x="808638" y="386930"/>
            <a:ext cx="9236700" cy="903988"/>
          </a:xfrm>
        </p:spPr>
        <p:txBody>
          <a:bodyPr anchor="b">
            <a:normAutofit/>
          </a:bodyPr>
          <a:lstStyle/>
          <a:p>
            <a:r>
              <a:rPr lang="en-GB" sz="5400" b="1" dirty="0"/>
              <a:t>Activity  [ MOCK INTERVIEW] </a:t>
            </a:r>
            <a:endParaRPr lang="en-GB" sz="5400" dirty="0"/>
          </a:p>
        </p:txBody>
      </p:sp>
      <p:grpSp>
        <p:nvGrpSpPr>
          <p:cNvPr id="10" name="Group 9">
            <a:extLst>
              <a:ext uri="{FF2B5EF4-FFF2-40B4-BE49-F238E27FC236}">
                <a16:creationId xmlns:a16="http://schemas.microsoft.com/office/drawing/2014/main" id="{31D1CD3D-E9C6-6636-141C-49B3D26010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F4C2780C-A899-2DDE-34A5-F9F29A2B8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083A82-D608-C0BB-4293-F0FD6D4D7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6732880-D969-7C30-4FE0-AB2D6632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B02A3B-F063-B681-0FA5-784D64AB5A20}"/>
              </a:ext>
            </a:extLst>
          </p:cNvPr>
          <p:cNvSpPr>
            <a:spLocks noGrp="1"/>
          </p:cNvSpPr>
          <p:nvPr>
            <p:ph idx="1"/>
          </p:nvPr>
        </p:nvSpPr>
        <p:spPr>
          <a:xfrm>
            <a:off x="793660" y="2843091"/>
            <a:ext cx="10143668" cy="3191949"/>
          </a:xfrm>
        </p:spPr>
        <p:txBody>
          <a:bodyPr anchor="ctr">
            <a:normAutofit fontScale="85000" lnSpcReduction="10000"/>
          </a:bodyPr>
          <a:lstStyle/>
          <a:p>
            <a:r>
              <a:rPr lang="en-GB" sz="2400" dirty="0"/>
              <a:t>Based upon your topic created last week / earlier, changed the participants to university students / consumers within the class for interviews.  </a:t>
            </a:r>
          </a:p>
          <a:p>
            <a:r>
              <a:rPr lang="en-GB" sz="2400" dirty="0"/>
              <a:t>Assume that your PG2 form has been approved. </a:t>
            </a:r>
          </a:p>
          <a:p>
            <a:r>
              <a:rPr lang="en-GB" sz="2400" dirty="0"/>
              <a:t>Four forms have been assigned </a:t>
            </a:r>
          </a:p>
          <a:p>
            <a:pPr marL="0" indent="0">
              <a:buNone/>
            </a:pPr>
            <a:r>
              <a:rPr lang="en-GB" sz="2400" dirty="0"/>
              <a:t>Task : Based upon your research objective, please design 2-3 specific interview questions </a:t>
            </a:r>
          </a:p>
          <a:p>
            <a:pPr marL="0" indent="0">
              <a:buNone/>
            </a:pPr>
            <a:r>
              <a:rPr lang="en-GB" sz="2400" dirty="0"/>
              <a:t>Then,  2 people per group</a:t>
            </a:r>
          </a:p>
          <a:p>
            <a:pPr marL="0" indent="0">
              <a:buNone/>
            </a:pPr>
            <a:r>
              <a:rPr lang="en-GB" sz="2400" dirty="0"/>
              <a:t>Then use Teams to conduct the interview (Around 10-15 mins) with your classmate</a:t>
            </a:r>
          </a:p>
          <a:p>
            <a:pPr marL="0" indent="0">
              <a:buNone/>
            </a:pPr>
            <a:r>
              <a:rPr lang="en-GB" sz="2400" dirty="0"/>
              <a:t>Seek your consent from participant about the recording of the interview</a:t>
            </a:r>
          </a:p>
          <a:p>
            <a:pPr marL="0" indent="0">
              <a:buNone/>
            </a:pPr>
            <a:r>
              <a:rPr lang="en-GB" sz="2400" dirty="0"/>
              <a:t>Output : Research questions and transcription  </a:t>
            </a:r>
          </a:p>
          <a:p>
            <a:pPr marL="0" indent="0">
              <a:buNone/>
            </a:pPr>
            <a:endParaRPr lang="en-GB" sz="2400" dirty="0"/>
          </a:p>
          <a:p>
            <a:endParaRPr lang="en-GB" sz="2400" dirty="0"/>
          </a:p>
        </p:txBody>
      </p:sp>
    </p:spTree>
    <p:extLst>
      <p:ext uri="{BB962C8B-B14F-4D97-AF65-F5344CB8AC3E}">
        <p14:creationId xmlns:p14="http://schemas.microsoft.com/office/powerpoint/2010/main" val="26641725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43A2AE-0BCE-474A-9048-CEB6C7629686}"/>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Table 3</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50523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F97031CF-C8DD-A57E-CD78-19DC959804F8}"/>
              </a:ext>
            </a:extLst>
          </p:cNvPr>
          <p:cNvGraphicFramePr>
            <a:graphicFrameLocks noGrp="1"/>
          </p:cNvGraphicFramePr>
          <p:nvPr>
            <p:extLst>
              <p:ext uri="{D42A27DB-BD31-4B8C-83A1-F6EECF244321}">
                <p14:modId xmlns:p14="http://schemas.microsoft.com/office/powerpoint/2010/main" val="2237119533"/>
              </p:ext>
            </p:extLst>
          </p:nvPr>
        </p:nvGraphicFramePr>
        <p:xfrm>
          <a:off x="643467" y="767156"/>
          <a:ext cx="10905068" cy="5323688"/>
        </p:xfrm>
        <a:graphic>
          <a:graphicData uri="http://schemas.openxmlformats.org/drawingml/2006/table">
            <a:tbl>
              <a:tblPr firstRow="1" firstCol="1" bandRow="1">
                <a:tableStyleId>{69012ECD-51FC-41F1-AA8D-1B2483CD663E}</a:tableStyleId>
              </a:tblPr>
              <a:tblGrid>
                <a:gridCol w="2697371">
                  <a:extLst>
                    <a:ext uri="{9D8B030D-6E8A-4147-A177-3AD203B41FA5}">
                      <a16:colId xmlns:a16="http://schemas.microsoft.com/office/drawing/2014/main" val="4159173287"/>
                    </a:ext>
                  </a:extLst>
                </a:gridCol>
                <a:gridCol w="2744010">
                  <a:extLst>
                    <a:ext uri="{9D8B030D-6E8A-4147-A177-3AD203B41FA5}">
                      <a16:colId xmlns:a16="http://schemas.microsoft.com/office/drawing/2014/main" val="2619987399"/>
                    </a:ext>
                  </a:extLst>
                </a:gridCol>
                <a:gridCol w="2707510">
                  <a:extLst>
                    <a:ext uri="{9D8B030D-6E8A-4147-A177-3AD203B41FA5}">
                      <a16:colId xmlns:a16="http://schemas.microsoft.com/office/drawing/2014/main" val="484254915"/>
                    </a:ext>
                  </a:extLst>
                </a:gridCol>
                <a:gridCol w="2756177">
                  <a:extLst>
                    <a:ext uri="{9D8B030D-6E8A-4147-A177-3AD203B41FA5}">
                      <a16:colId xmlns:a16="http://schemas.microsoft.com/office/drawing/2014/main" val="328904959"/>
                    </a:ext>
                  </a:extLst>
                </a:gridCol>
              </a:tblGrid>
              <a:tr h="303196">
                <a:tc>
                  <a:txBody>
                    <a:bodyPr/>
                    <a:lstStyle/>
                    <a:p>
                      <a:pPr algn="ctr">
                        <a:lnSpc>
                          <a:spcPct val="115000"/>
                        </a:lnSpc>
                        <a:spcAft>
                          <a:spcPts val="800"/>
                        </a:spcAft>
                        <a:buNone/>
                      </a:pPr>
                      <a:r>
                        <a:rPr lang="en-GB" sz="1400" kern="0">
                          <a:effectLst/>
                        </a:rPr>
                        <a:t>Pitfall</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gn="ctr">
                        <a:lnSpc>
                          <a:spcPct val="115000"/>
                        </a:lnSpc>
                        <a:spcAft>
                          <a:spcPts val="800"/>
                        </a:spcAft>
                        <a:buNone/>
                      </a:pPr>
                      <a:r>
                        <a:rPr lang="en-GB" sz="1400" kern="0">
                          <a:effectLst/>
                        </a:rPr>
                        <a:t>Description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gn="ctr">
                        <a:lnSpc>
                          <a:spcPct val="115000"/>
                        </a:lnSpc>
                        <a:spcAft>
                          <a:spcPts val="800"/>
                        </a:spcAft>
                        <a:buNone/>
                      </a:pPr>
                      <a:r>
                        <a:rPr lang="en-GB" sz="1400" kern="0">
                          <a:effectLst/>
                        </a:rPr>
                        <a:t>Business/Management Example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gn="ctr">
                        <a:lnSpc>
                          <a:spcPct val="115000"/>
                        </a:lnSpc>
                        <a:spcAft>
                          <a:spcPts val="800"/>
                        </a:spcAft>
                        <a:buNone/>
                      </a:pPr>
                      <a:r>
                        <a:rPr lang="en-GB" sz="1400" kern="0">
                          <a:effectLst/>
                        </a:rPr>
                        <a:t>Better Alternative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extLst>
                  <a:ext uri="{0D108BD9-81ED-4DB2-BD59-A6C34878D82A}">
                    <a16:rowId xmlns:a16="http://schemas.microsoft.com/office/drawing/2014/main" val="1079208360"/>
                  </a:ext>
                </a:extLst>
              </a:tr>
              <a:tr h="1041962">
                <a:tc>
                  <a:txBody>
                    <a:bodyPr/>
                    <a:lstStyle/>
                    <a:p>
                      <a:pPr>
                        <a:lnSpc>
                          <a:spcPct val="115000"/>
                        </a:lnSpc>
                        <a:spcAft>
                          <a:spcPts val="800"/>
                        </a:spcAft>
                        <a:buNone/>
                      </a:pPr>
                      <a:r>
                        <a:rPr lang="en-GB" sz="1400" kern="0">
                          <a:effectLst/>
                        </a:rPr>
                        <a:t>Starting with difficult or sensitive questions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Beginning with challenging topics before establishing rapport</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Beginning an interview with a senior executive by asking directly about recent corporate failures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Start with professional background questions, then gradually approach sensitive topics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extLst>
                  <a:ext uri="{0D108BD9-81ED-4DB2-BD59-A6C34878D82A}">
                    <a16:rowId xmlns:a16="http://schemas.microsoft.com/office/drawing/2014/main" val="2331997442"/>
                  </a:ext>
                </a:extLst>
              </a:tr>
              <a:tr h="795706">
                <a:tc>
                  <a:txBody>
                    <a:bodyPr/>
                    <a:lstStyle/>
                    <a:p>
                      <a:pPr>
                        <a:lnSpc>
                          <a:spcPct val="115000"/>
                        </a:lnSpc>
                        <a:spcAft>
                          <a:spcPts val="800"/>
                        </a:spcAft>
                        <a:buNone/>
                      </a:pPr>
                      <a:r>
                        <a:rPr lang="en-GB" sz="1400" kern="0">
                          <a:effectLst/>
                        </a:rPr>
                        <a:t>Creating an interrogation-like atmosphere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Rapid-fire questioning that feels like an audit</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Aggressive questioning about management decisions without allowing time for reflection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Use a conversational tone, allow pauses, and show genuine interest in responses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extLst>
                  <a:ext uri="{0D108BD9-81ED-4DB2-BD59-A6C34878D82A}">
                    <a16:rowId xmlns:a16="http://schemas.microsoft.com/office/drawing/2014/main" val="3856200184"/>
                  </a:ext>
                </a:extLst>
              </a:tr>
              <a:tr h="795706">
                <a:tc>
                  <a:txBody>
                    <a:bodyPr/>
                    <a:lstStyle/>
                    <a:p>
                      <a:pPr>
                        <a:lnSpc>
                          <a:spcPct val="115000"/>
                        </a:lnSpc>
                        <a:spcAft>
                          <a:spcPts val="800"/>
                        </a:spcAft>
                        <a:buNone/>
                      </a:pPr>
                      <a:r>
                        <a:rPr lang="en-GB" sz="1400" kern="0">
                          <a:effectLst/>
                        </a:rPr>
                        <a:t>Using "why" questions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Questions that can make participants feel judged or defensive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"Why did you implement that strategy?"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"How did you decide on that strategic approach?"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extLst>
                  <a:ext uri="{0D108BD9-81ED-4DB2-BD59-A6C34878D82A}">
                    <a16:rowId xmlns:a16="http://schemas.microsoft.com/office/drawing/2014/main" val="3693082607"/>
                  </a:ext>
                </a:extLst>
              </a:tr>
              <a:tr h="795706">
                <a:tc>
                  <a:txBody>
                    <a:bodyPr/>
                    <a:lstStyle/>
                    <a:p>
                      <a:pPr>
                        <a:lnSpc>
                          <a:spcPct val="115000"/>
                        </a:lnSpc>
                        <a:spcAft>
                          <a:spcPts val="800"/>
                        </a:spcAft>
                        <a:buNone/>
                      </a:pPr>
                      <a:r>
                        <a:rPr lang="en-GB" sz="1400" kern="0">
                          <a:effectLst/>
                        </a:rPr>
                        <a:t>Leading or loaded questions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Questions that suggest a preferred answer</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"Don't you think the new organisational structure has damaged team cohesion?"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"How has the new organisational structure affected team dynamics?"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extLst>
                  <a:ext uri="{0D108BD9-81ED-4DB2-BD59-A6C34878D82A}">
                    <a16:rowId xmlns:a16="http://schemas.microsoft.com/office/drawing/2014/main" val="515974056"/>
                  </a:ext>
                </a:extLst>
              </a:tr>
              <a:tr h="795706">
                <a:tc>
                  <a:txBody>
                    <a:bodyPr/>
                    <a:lstStyle/>
                    <a:p>
                      <a:pPr>
                        <a:lnSpc>
                          <a:spcPct val="115000"/>
                        </a:lnSpc>
                        <a:spcAft>
                          <a:spcPts val="800"/>
                        </a:spcAft>
                        <a:buNone/>
                      </a:pPr>
                      <a:r>
                        <a:rPr lang="en-GB" sz="1400" kern="0">
                          <a:effectLst/>
                        </a:rPr>
                        <a:t>Double-barrelled questions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Questions that ask two things at once, causing confusion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"How has the merger affected company culture and your department's performance?"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Separate into two questions: one about culture, another about performance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extLst>
                  <a:ext uri="{0D108BD9-81ED-4DB2-BD59-A6C34878D82A}">
                    <a16:rowId xmlns:a16="http://schemas.microsoft.com/office/drawing/2014/main" val="814355728"/>
                  </a:ext>
                </a:extLst>
              </a:tr>
              <a:tr h="795706">
                <a:tc>
                  <a:txBody>
                    <a:bodyPr/>
                    <a:lstStyle/>
                    <a:p>
                      <a:pPr>
                        <a:lnSpc>
                          <a:spcPct val="115000"/>
                        </a:lnSpc>
                        <a:spcAft>
                          <a:spcPts val="800"/>
                        </a:spcAft>
                        <a:buNone/>
                      </a:pPr>
                      <a:r>
                        <a:rPr lang="en-GB" sz="1400" kern="0">
                          <a:effectLst/>
                        </a:rPr>
                        <a:t>Closed-ended questions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Questions that limit responses to yes/no or simple answers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a:effectLst/>
                        </a:rPr>
                        <a:t>"Do you enjoy leading remote teams?"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tc>
                  <a:txBody>
                    <a:bodyPr/>
                    <a:lstStyle/>
                    <a:p>
                      <a:pPr>
                        <a:lnSpc>
                          <a:spcPct val="115000"/>
                        </a:lnSpc>
                        <a:spcAft>
                          <a:spcPts val="800"/>
                        </a:spcAft>
                        <a:buNone/>
                      </a:pPr>
                      <a:r>
                        <a:rPr lang="en-GB" sz="1400" kern="0" dirty="0">
                          <a:effectLst/>
                        </a:rPr>
                        <a:t>"How would you describe your experience of leading remote teams?"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2167" marR="12167" marT="12167" marB="12167" anchor="ctr"/>
                </a:tc>
                <a:extLst>
                  <a:ext uri="{0D108BD9-81ED-4DB2-BD59-A6C34878D82A}">
                    <a16:rowId xmlns:a16="http://schemas.microsoft.com/office/drawing/2014/main" val="510258526"/>
                  </a:ext>
                </a:extLst>
              </a:tr>
            </a:tbl>
          </a:graphicData>
        </a:graphic>
      </p:graphicFrame>
    </p:spTree>
    <p:extLst>
      <p:ext uri="{BB962C8B-B14F-4D97-AF65-F5344CB8AC3E}">
        <p14:creationId xmlns:p14="http://schemas.microsoft.com/office/powerpoint/2010/main" val="2610504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F33C8D-C8CA-9E59-5D1B-A925F24D7439}"/>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Table 4</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5492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62B93E1B-809A-9FBD-9C86-48D3E78D5BDF}"/>
              </a:ext>
            </a:extLst>
          </p:cNvPr>
          <p:cNvGraphicFramePr>
            <a:graphicFrameLocks noGrp="1"/>
          </p:cNvGraphicFramePr>
          <p:nvPr>
            <p:extLst>
              <p:ext uri="{D42A27DB-BD31-4B8C-83A1-F6EECF244321}">
                <p14:modId xmlns:p14="http://schemas.microsoft.com/office/powerpoint/2010/main" val="1072777906"/>
              </p:ext>
            </p:extLst>
          </p:nvPr>
        </p:nvGraphicFramePr>
        <p:xfrm>
          <a:off x="1089423" y="914400"/>
          <a:ext cx="9936956" cy="5197072"/>
        </p:xfrm>
        <a:graphic>
          <a:graphicData uri="http://schemas.openxmlformats.org/drawingml/2006/table">
            <a:tbl>
              <a:tblPr firstRow="1" firstCol="1" bandRow="1">
                <a:noFill/>
              </a:tblPr>
              <a:tblGrid>
                <a:gridCol w="1663337">
                  <a:extLst>
                    <a:ext uri="{9D8B030D-6E8A-4147-A177-3AD203B41FA5}">
                      <a16:colId xmlns:a16="http://schemas.microsoft.com/office/drawing/2014/main" val="890820433"/>
                    </a:ext>
                  </a:extLst>
                </a:gridCol>
                <a:gridCol w="2609339">
                  <a:extLst>
                    <a:ext uri="{9D8B030D-6E8A-4147-A177-3AD203B41FA5}">
                      <a16:colId xmlns:a16="http://schemas.microsoft.com/office/drawing/2014/main" val="4037722770"/>
                    </a:ext>
                  </a:extLst>
                </a:gridCol>
                <a:gridCol w="2310577">
                  <a:extLst>
                    <a:ext uri="{9D8B030D-6E8A-4147-A177-3AD203B41FA5}">
                      <a16:colId xmlns:a16="http://schemas.microsoft.com/office/drawing/2014/main" val="923075754"/>
                    </a:ext>
                  </a:extLst>
                </a:gridCol>
                <a:gridCol w="3353703">
                  <a:extLst>
                    <a:ext uri="{9D8B030D-6E8A-4147-A177-3AD203B41FA5}">
                      <a16:colId xmlns:a16="http://schemas.microsoft.com/office/drawing/2014/main" val="3693603022"/>
                    </a:ext>
                  </a:extLst>
                </a:gridCol>
              </a:tblGrid>
              <a:tr h="273811">
                <a:tc>
                  <a:txBody>
                    <a:bodyPr/>
                    <a:lstStyle/>
                    <a:p>
                      <a:pPr algn="ctr" fontAlgn="ctr">
                        <a:lnSpc>
                          <a:spcPct val="115000"/>
                        </a:lnSpc>
                        <a:spcAft>
                          <a:spcPts val="800"/>
                        </a:spcAft>
                        <a:buNone/>
                      </a:pPr>
                      <a:r>
                        <a:rPr lang="en-GB" sz="10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Phase</a:t>
                      </a:r>
                      <a:endParaRPr lang="en-GB" sz="1000" b="0" i="0" u="none" strike="noStrike" cap="none" spc="0">
                        <a:solidFill>
                          <a:schemeClr val="tx1"/>
                        </a:solidFill>
                        <a:effectLst/>
                        <a:latin typeface="Arial" panose="020B0604020202020204" pitchFamily="34" charset="0"/>
                      </a:endParaRPr>
                    </a:p>
                  </a:txBody>
                  <a:tcPr marL="29969" marR="29969" marT="6086" marB="59938" anchor="b">
                    <a:lnL w="12700" cmpd="sng">
                      <a:noFill/>
                    </a:lnL>
                    <a:lnR w="12700" cmpd="sng">
                      <a:noFill/>
                    </a:lnR>
                    <a:lnT w="9525" cap="flat" cmpd="sng" algn="ctr">
                      <a:noFill/>
                      <a:prstDash val="solid"/>
                    </a:lnT>
                    <a:lnB w="38100" cmpd="sng">
                      <a:noFill/>
                    </a:lnB>
                    <a:noFill/>
                  </a:tcPr>
                </a:tc>
                <a:tc>
                  <a:txBody>
                    <a:bodyPr/>
                    <a:lstStyle/>
                    <a:p>
                      <a:pPr algn="ctr" fontAlgn="ctr">
                        <a:lnSpc>
                          <a:spcPct val="115000"/>
                        </a:lnSpc>
                        <a:spcAft>
                          <a:spcPts val="800"/>
                        </a:spcAft>
                        <a:buNone/>
                      </a:pPr>
                      <a:r>
                        <a:rPr lang="en-GB" sz="10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Key Actions</a:t>
                      </a:r>
                      <a:endParaRPr lang="en-GB" sz="1000" b="0" i="0" u="none" strike="noStrike" cap="none" spc="0">
                        <a:solidFill>
                          <a:schemeClr val="tx1"/>
                        </a:solidFill>
                        <a:effectLst/>
                        <a:latin typeface="Arial" panose="020B0604020202020204" pitchFamily="34" charset="0"/>
                      </a:endParaRPr>
                    </a:p>
                  </a:txBody>
                  <a:tcPr marL="29969" marR="29969" marT="6086" marB="59938" anchor="b">
                    <a:lnL w="12700" cmpd="sng">
                      <a:noFill/>
                    </a:lnL>
                    <a:lnR w="12700" cmpd="sng">
                      <a:noFill/>
                    </a:lnR>
                    <a:lnT w="9525" cap="flat" cmpd="sng" algn="ctr">
                      <a:noFill/>
                      <a:prstDash val="solid"/>
                    </a:lnT>
                    <a:lnB w="38100" cmpd="sng">
                      <a:noFill/>
                    </a:lnB>
                    <a:noFill/>
                  </a:tcPr>
                </a:tc>
                <a:tc>
                  <a:txBody>
                    <a:bodyPr/>
                    <a:lstStyle/>
                    <a:p>
                      <a:pPr algn="ctr" fontAlgn="ctr">
                        <a:lnSpc>
                          <a:spcPct val="115000"/>
                        </a:lnSpc>
                        <a:spcAft>
                          <a:spcPts val="800"/>
                        </a:spcAft>
                        <a:buNone/>
                      </a:pPr>
                      <a:r>
                        <a:rPr lang="en-GB" sz="10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Purpose</a:t>
                      </a:r>
                      <a:endParaRPr lang="en-GB" sz="1000" b="0" i="0" u="none" strike="noStrike" cap="none" spc="0">
                        <a:solidFill>
                          <a:schemeClr val="tx1"/>
                        </a:solidFill>
                        <a:effectLst/>
                        <a:latin typeface="Arial" panose="020B0604020202020204" pitchFamily="34" charset="0"/>
                      </a:endParaRPr>
                    </a:p>
                  </a:txBody>
                  <a:tcPr marL="29969" marR="29969" marT="6086" marB="59938" anchor="b">
                    <a:lnL w="12700" cmpd="sng">
                      <a:noFill/>
                    </a:lnL>
                    <a:lnR w="12700" cmpd="sng">
                      <a:noFill/>
                    </a:lnR>
                    <a:lnT w="9525" cap="flat" cmpd="sng" algn="ctr">
                      <a:noFill/>
                      <a:prstDash val="solid"/>
                    </a:lnT>
                    <a:lnB w="38100" cmpd="sng">
                      <a:noFill/>
                    </a:lnB>
                    <a:noFill/>
                  </a:tcPr>
                </a:tc>
                <a:tc>
                  <a:txBody>
                    <a:bodyPr/>
                    <a:lstStyle/>
                    <a:p>
                      <a:pPr algn="ctr" fontAlgn="ctr">
                        <a:lnSpc>
                          <a:spcPct val="115000"/>
                        </a:lnSpc>
                        <a:spcAft>
                          <a:spcPts val="800"/>
                        </a:spcAft>
                        <a:buNone/>
                      </a:pPr>
                      <a:r>
                        <a:rPr lang="en-GB" sz="10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Business/Management Considerations</a:t>
                      </a:r>
                      <a:endParaRPr lang="en-GB" sz="1000" b="0" i="0" u="none" strike="noStrike" cap="none" spc="0">
                        <a:solidFill>
                          <a:schemeClr val="tx1"/>
                        </a:solidFill>
                        <a:effectLst/>
                        <a:latin typeface="Arial" panose="020B0604020202020204" pitchFamily="34" charset="0"/>
                      </a:endParaRPr>
                    </a:p>
                  </a:txBody>
                  <a:tcPr marL="29969" marR="29969" marT="6086" marB="59938"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97527913"/>
                  </a:ext>
                </a:extLst>
              </a:tr>
              <a:tr h="273811">
                <a:tc>
                  <a:txBody>
                    <a:bodyPr/>
                    <a:lstStyle/>
                    <a:p>
                      <a:pPr algn="l" fontAlgn="ctr">
                        <a:lnSpc>
                          <a:spcPct val="115000"/>
                        </a:lnSpc>
                        <a:spcAft>
                          <a:spcPts val="800"/>
                        </a:spcAft>
                        <a:buNone/>
                      </a:pPr>
                      <a:r>
                        <a:rPr lang="en-GB" sz="10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Before the Interview</a:t>
                      </a: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38100" cmpd="sng">
                      <a:noFill/>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Test recording equipment</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38100" cmpd="sng">
                      <a:noFill/>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Ensure technical readiness</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38100" cmpd="sng">
                      <a:noFill/>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For executive interviews, research company performance</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38100" cmpd="sng">
                      <a:noFill/>
                    </a:lnT>
                    <a:lnB w="12700" cap="flat" cmpd="sng" algn="ctr">
                      <a:solidFill>
                        <a:schemeClr val="accent1"/>
                      </a:solidFill>
                      <a:prstDash val="solid"/>
                    </a:lnB>
                    <a:noFill/>
                  </a:tcPr>
                </a:tc>
                <a:extLst>
                  <a:ext uri="{0D108BD9-81ED-4DB2-BD59-A6C34878D82A}">
                    <a16:rowId xmlns:a16="http://schemas.microsoft.com/office/drawing/2014/main" val="813464659"/>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Prepare materials and interview guide</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Demonstrate professionalism</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Understand industry-specific terminology</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991504224"/>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Review participant background</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Build background knowledge</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Consider the participant's position and time constraints</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1668031375"/>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Arrive early/log in early for online interviews</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Create optimal interview conditions</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122057572"/>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Prepare a quiet, private environment</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2594546382"/>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Review organisational context</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957431348"/>
                  </a:ext>
                </a:extLst>
              </a:tr>
              <a:tr h="273811">
                <a:tc>
                  <a:txBody>
                    <a:bodyPr/>
                    <a:lstStyle/>
                    <a:p>
                      <a:pPr algn="l" fontAlgn="ctr">
                        <a:lnSpc>
                          <a:spcPct val="115000"/>
                        </a:lnSpc>
                        <a:spcAft>
                          <a:spcPts val="800"/>
                        </a:spcAft>
                        <a:buNone/>
                      </a:pPr>
                      <a:r>
                        <a:rPr lang="en-GB" sz="10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During the Interview</a:t>
                      </a: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Establish rapport</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Create comfortable atmosphere</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Adapt to organisational culture</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1676332596"/>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Listen actively</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Gather rich, detailed data</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Manage time effectively for busy professionals</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119818252"/>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Allow silences for reflection</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Show respect for participant expertise</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Be mindful of corporate sensitivities</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3990602006"/>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Take brief notes</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Capture emerging themes</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Navigate organisational politics</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575212149"/>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Be flexible with the guide</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Adapt to unexpected insights</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3207394034"/>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Observe non-verbal communication</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895587272"/>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Maintain professional boundaries</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2718225619"/>
                  </a:ext>
                </a:extLst>
              </a:tr>
              <a:tr h="273811">
                <a:tc>
                  <a:txBody>
                    <a:bodyPr/>
                    <a:lstStyle/>
                    <a:p>
                      <a:pPr algn="l" fontAlgn="ctr">
                        <a:lnSpc>
                          <a:spcPct val="115000"/>
                        </a:lnSpc>
                        <a:spcAft>
                          <a:spcPts val="800"/>
                        </a:spcAft>
                        <a:buNone/>
                      </a:pPr>
                      <a:r>
                        <a:rPr lang="en-GB" sz="10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After the Interview</a:t>
                      </a: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Thank the participant</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Maintain professional relationship</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Maintain confidentiality of sensitive business information</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4175351351"/>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Allow time for informal discussion</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Capture additional insights</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Consider impact on professional networks</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81484692"/>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Explain follow-up procedures</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Document contextual information</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Manage data securely per organisational requirements</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190536671"/>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Send a thank-you note/email</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Process data promptly</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1854504793"/>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Write field notes immediately</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4027591080"/>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Begin transcription</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693408323"/>
                  </a:ext>
                </a:extLst>
              </a:tr>
              <a:tr h="227858">
                <a:tc>
                  <a:txBody>
                    <a:bodyPr/>
                    <a:lstStyle/>
                    <a:p>
                      <a:pPr algn="l" fontAlgn="ctr">
                        <a:lnSpc>
                          <a:spcPct val="115000"/>
                        </a:lnSpc>
                        <a:buNone/>
                      </a:pPr>
                      <a:endParaRPr lang="en-GB" sz="10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spcAft>
                          <a:spcPts val="800"/>
                        </a:spcAft>
                        <a:buNone/>
                      </a:pPr>
                      <a:r>
                        <a:rPr lang="en-GB" sz="800" b="0" i="0" u="none" strike="noStrike"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rPr>
                        <a:t>• Reflect on technique</a:t>
                      </a: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gn="l" fontAlgn="ctr">
                        <a:lnSpc>
                          <a:spcPct val="115000"/>
                        </a:lnSpc>
                        <a:buNone/>
                      </a:pPr>
                      <a:endParaRPr lang="en-GB" sz="800" b="0" i="0" u="none" strike="noStrike" cap="none" spc="0">
                        <a:solidFill>
                          <a:schemeClr val="tx1"/>
                        </a:solidFill>
                        <a:effectLst/>
                        <a:latin typeface="Arial" panose="020B0604020202020204" pitchFamily="34" charset="0"/>
                      </a:endParaRPr>
                    </a:p>
                  </a:txBody>
                  <a:tcPr marL="29969" marR="29969" marT="6086" marB="59938" anchor="ctr">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63592544"/>
                  </a:ext>
                </a:extLst>
              </a:tr>
            </a:tbl>
          </a:graphicData>
        </a:graphic>
      </p:graphicFrame>
    </p:spTree>
    <p:extLst>
      <p:ext uri="{BB962C8B-B14F-4D97-AF65-F5344CB8AC3E}">
        <p14:creationId xmlns:p14="http://schemas.microsoft.com/office/powerpoint/2010/main" val="6370657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solidFill>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05B94660-FAD0-35EE-14E5-8107DB8AC18A}"/>
              </a:ext>
            </a:extLst>
          </p:cNvPr>
          <p:cNvSpPr>
            <a:spLocks noGrp="1"/>
          </p:cNvSpPr>
          <p:nvPr>
            <p:ph type="title"/>
          </p:nvPr>
        </p:nvSpPr>
        <p:spPr>
          <a:xfrm>
            <a:off x="1804988" y="1442172"/>
            <a:ext cx="8582025" cy="2177328"/>
          </a:xfrm>
        </p:spPr>
        <p:txBody>
          <a:bodyPr vert="horz" lIns="91440" tIns="45720" rIns="91440" bIns="45720" rtlCol="0" anchor="ctr">
            <a:normAutofit/>
          </a:bodyPr>
          <a:lstStyle/>
          <a:p>
            <a:pPr algn="ctr"/>
            <a:r>
              <a:rPr lang="en-US" sz="6600" kern="1200">
                <a:solidFill>
                  <a:schemeClr val="tx1"/>
                </a:solidFill>
                <a:latin typeface="+mj-lt"/>
                <a:ea typeface="+mj-ea"/>
                <a:cs typeface="+mj-cs"/>
              </a:rPr>
              <a:t>Table 5</a:t>
            </a:r>
          </a:p>
        </p:txBody>
      </p:sp>
      <p:sp>
        <p:nvSpPr>
          <p:cNvPr id="17" name="Rectangle: Rounded Corners 16">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046276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17BD4600-51E1-B287-8307-368B8756EA1E}"/>
              </a:ext>
            </a:extLst>
          </p:cNvPr>
          <p:cNvGraphicFramePr>
            <a:graphicFrameLocks noGrp="1"/>
          </p:cNvGraphicFramePr>
          <p:nvPr>
            <p:extLst>
              <p:ext uri="{D42A27DB-BD31-4B8C-83A1-F6EECF244321}">
                <p14:modId xmlns:p14="http://schemas.microsoft.com/office/powerpoint/2010/main" val="4127131885"/>
              </p:ext>
            </p:extLst>
          </p:nvPr>
        </p:nvGraphicFramePr>
        <p:xfrm>
          <a:off x="990600" y="1124031"/>
          <a:ext cx="10134602" cy="4549557"/>
        </p:xfrm>
        <a:graphic>
          <a:graphicData uri="http://schemas.openxmlformats.org/drawingml/2006/table">
            <a:tbl>
              <a:tblPr firstRow="1" firstCol="1" bandRow="1">
                <a:tableStyleId>{5C22544A-7EE6-4342-B048-85BDC9FD1C3A}</a:tableStyleId>
              </a:tblPr>
              <a:tblGrid>
                <a:gridCol w="847824">
                  <a:extLst>
                    <a:ext uri="{9D8B030D-6E8A-4147-A177-3AD203B41FA5}">
                      <a16:colId xmlns:a16="http://schemas.microsoft.com/office/drawing/2014/main" val="316014774"/>
                    </a:ext>
                  </a:extLst>
                </a:gridCol>
                <a:gridCol w="2313137">
                  <a:extLst>
                    <a:ext uri="{9D8B030D-6E8A-4147-A177-3AD203B41FA5}">
                      <a16:colId xmlns:a16="http://schemas.microsoft.com/office/drawing/2014/main" val="564636611"/>
                    </a:ext>
                  </a:extLst>
                </a:gridCol>
                <a:gridCol w="1048307">
                  <a:extLst>
                    <a:ext uri="{9D8B030D-6E8A-4147-A177-3AD203B41FA5}">
                      <a16:colId xmlns:a16="http://schemas.microsoft.com/office/drawing/2014/main" val="2081585992"/>
                    </a:ext>
                  </a:extLst>
                </a:gridCol>
                <a:gridCol w="2032788">
                  <a:extLst>
                    <a:ext uri="{9D8B030D-6E8A-4147-A177-3AD203B41FA5}">
                      <a16:colId xmlns:a16="http://schemas.microsoft.com/office/drawing/2014/main" val="1654728461"/>
                    </a:ext>
                  </a:extLst>
                </a:gridCol>
                <a:gridCol w="3892546">
                  <a:extLst>
                    <a:ext uri="{9D8B030D-6E8A-4147-A177-3AD203B41FA5}">
                      <a16:colId xmlns:a16="http://schemas.microsoft.com/office/drawing/2014/main" val="1959672181"/>
                    </a:ext>
                  </a:extLst>
                </a:gridCol>
              </a:tblGrid>
              <a:tr h="326897">
                <a:tc>
                  <a:txBody>
                    <a:bodyPr/>
                    <a:lstStyle/>
                    <a:p>
                      <a:pPr algn="ctr">
                        <a:lnSpc>
                          <a:spcPct val="115000"/>
                        </a:lnSpc>
                        <a:spcAft>
                          <a:spcPts val="800"/>
                        </a:spcAft>
                        <a:buNone/>
                      </a:pPr>
                      <a:r>
                        <a:rPr lang="en-GB" sz="800" kern="0">
                          <a:effectLst/>
                        </a:rPr>
                        <a:t>Trustworthiness Criterion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gn="ctr">
                        <a:lnSpc>
                          <a:spcPct val="115000"/>
                        </a:lnSpc>
                        <a:spcAft>
                          <a:spcPts val="800"/>
                        </a:spcAft>
                        <a:buNone/>
                      </a:pPr>
                      <a:r>
                        <a:rPr lang="en-GB" sz="800" kern="0">
                          <a:effectLst/>
                        </a:rPr>
                        <a:t>Definition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gn="ctr">
                        <a:lnSpc>
                          <a:spcPct val="115000"/>
                        </a:lnSpc>
                        <a:spcAft>
                          <a:spcPts val="800"/>
                        </a:spcAft>
                        <a:buNone/>
                      </a:pPr>
                      <a:r>
                        <a:rPr lang="en-GB" sz="800" kern="0">
                          <a:effectLst/>
                        </a:rPr>
                        <a:t>Parallel Quantitative Concept</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gn="ctr">
                        <a:lnSpc>
                          <a:spcPct val="115000"/>
                        </a:lnSpc>
                        <a:spcAft>
                          <a:spcPts val="800"/>
                        </a:spcAft>
                        <a:buNone/>
                      </a:pPr>
                      <a:r>
                        <a:rPr lang="en-GB" sz="800" kern="0">
                          <a:effectLst/>
                        </a:rPr>
                        <a:t>Techniques for Ensuring</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gn="ctr">
                        <a:lnSpc>
                          <a:spcPct val="115000"/>
                        </a:lnSpc>
                        <a:spcAft>
                          <a:spcPts val="800"/>
                        </a:spcAft>
                        <a:buNone/>
                      </a:pPr>
                      <a:r>
                        <a:rPr lang="en-GB" sz="800" kern="0">
                          <a:effectLst/>
                        </a:rPr>
                        <a:t>Business/Management Example</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extLst>
                  <a:ext uri="{0D108BD9-81ED-4DB2-BD59-A6C34878D82A}">
                    <a16:rowId xmlns:a16="http://schemas.microsoft.com/office/drawing/2014/main" val="1452957065"/>
                  </a:ext>
                </a:extLst>
              </a:tr>
              <a:tr h="470853">
                <a:tc>
                  <a:txBody>
                    <a:bodyPr/>
                    <a:lstStyle/>
                    <a:p>
                      <a:pPr>
                        <a:lnSpc>
                          <a:spcPct val="115000"/>
                        </a:lnSpc>
                        <a:spcAft>
                          <a:spcPts val="800"/>
                        </a:spcAft>
                        <a:buNone/>
                      </a:pPr>
                      <a:r>
                        <a:rPr lang="en-GB" sz="800" kern="0">
                          <a:effectLst/>
                        </a:rPr>
                        <a:t>Credibility</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Confidence in the 'truth' of the findings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Internal validity</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 Prolonged engagement in the field</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In a study of corporate culture, a researcher interviews employees across different departments, observes team meetings, and analyses company documents to triangulate findings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extLst>
                  <a:ext uri="{0D108BD9-81ED-4DB2-BD59-A6C34878D82A}">
                    <a16:rowId xmlns:a16="http://schemas.microsoft.com/office/drawing/2014/main" val="3350802648"/>
                  </a:ext>
                </a:extLst>
              </a:tr>
              <a:tr h="182941">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spcAft>
                          <a:spcPts val="800"/>
                        </a:spcAft>
                        <a:buNone/>
                      </a:pPr>
                      <a:r>
                        <a:rPr lang="en-GB" sz="800" kern="0">
                          <a:effectLst/>
                        </a:rPr>
                        <a:t>• Persistent observation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extLst>
                  <a:ext uri="{0D108BD9-81ED-4DB2-BD59-A6C34878D82A}">
                    <a16:rowId xmlns:a16="http://schemas.microsoft.com/office/drawing/2014/main" val="2859192152"/>
                  </a:ext>
                </a:extLst>
              </a:tr>
              <a:tr h="182941">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spcAft>
                          <a:spcPts val="800"/>
                        </a:spcAft>
                        <a:buNone/>
                      </a:pPr>
                      <a:r>
                        <a:rPr lang="en-GB" sz="800" kern="0">
                          <a:effectLst/>
                        </a:rPr>
                        <a:t>• Triangulation of data sources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extLst>
                  <a:ext uri="{0D108BD9-81ED-4DB2-BD59-A6C34878D82A}">
                    <a16:rowId xmlns:a16="http://schemas.microsoft.com/office/drawing/2014/main" val="3586013256"/>
                  </a:ext>
                </a:extLst>
              </a:tr>
              <a:tr h="182941">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spcAft>
                          <a:spcPts val="800"/>
                        </a:spcAft>
                        <a:buNone/>
                      </a:pPr>
                      <a:r>
                        <a:rPr lang="en-GB" sz="800" kern="0">
                          <a:effectLst/>
                        </a:rPr>
                        <a:t>• Peer debriefing</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extLst>
                  <a:ext uri="{0D108BD9-81ED-4DB2-BD59-A6C34878D82A}">
                    <a16:rowId xmlns:a16="http://schemas.microsoft.com/office/drawing/2014/main" val="4269384217"/>
                  </a:ext>
                </a:extLst>
              </a:tr>
              <a:tr h="182941">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spcAft>
                          <a:spcPts val="800"/>
                        </a:spcAft>
                        <a:buNone/>
                      </a:pPr>
                      <a:r>
                        <a:rPr lang="en-GB" sz="800" kern="0">
                          <a:effectLst/>
                        </a:rPr>
                        <a:t>• Member checking (participant verification)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extLst>
                  <a:ext uri="{0D108BD9-81ED-4DB2-BD59-A6C34878D82A}">
                    <a16:rowId xmlns:a16="http://schemas.microsoft.com/office/drawing/2014/main" val="3718756663"/>
                  </a:ext>
                </a:extLst>
              </a:tr>
              <a:tr h="470853">
                <a:tc>
                  <a:txBody>
                    <a:bodyPr/>
                    <a:lstStyle/>
                    <a:p>
                      <a:pPr>
                        <a:lnSpc>
                          <a:spcPct val="115000"/>
                        </a:lnSpc>
                        <a:spcAft>
                          <a:spcPts val="800"/>
                        </a:spcAft>
                        <a:buNone/>
                      </a:pPr>
                      <a:r>
                        <a:rPr lang="en-GB" sz="800" kern="0">
                          <a:effectLst/>
                        </a:rPr>
                        <a:t>Transferability</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Extent to which findings can be applied to other contexts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External validity</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 Thick description of context, participants, and methods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A researcher studying leadership practices in a technology startup provides detailed descriptions of the organisational context, size, industry position, and growth stage to help readers determine relevance to other settings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extLst>
                  <a:ext uri="{0D108BD9-81ED-4DB2-BD59-A6C34878D82A}">
                    <a16:rowId xmlns:a16="http://schemas.microsoft.com/office/drawing/2014/main" val="695953803"/>
                  </a:ext>
                </a:extLst>
              </a:tr>
              <a:tr h="182941">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spcAft>
                          <a:spcPts val="800"/>
                        </a:spcAft>
                        <a:buNone/>
                      </a:pPr>
                      <a:r>
                        <a:rPr lang="en-GB" sz="800" kern="0">
                          <a:effectLst/>
                        </a:rPr>
                        <a:t>• Purposive sampling strategies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extLst>
                  <a:ext uri="{0D108BD9-81ED-4DB2-BD59-A6C34878D82A}">
                    <a16:rowId xmlns:a16="http://schemas.microsoft.com/office/drawing/2014/main" val="2439028090"/>
                  </a:ext>
                </a:extLst>
              </a:tr>
              <a:tr h="182941">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spcAft>
                          <a:spcPts val="800"/>
                        </a:spcAft>
                        <a:buNone/>
                      </a:pPr>
                      <a:r>
                        <a:rPr lang="en-GB" sz="800" kern="0">
                          <a:effectLst/>
                        </a:rPr>
                        <a:t>• Detailed contextual information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extLst>
                  <a:ext uri="{0D108BD9-81ED-4DB2-BD59-A6C34878D82A}">
                    <a16:rowId xmlns:a16="http://schemas.microsoft.com/office/drawing/2014/main" val="1887412417"/>
                  </a:ext>
                </a:extLst>
              </a:tr>
              <a:tr h="470853">
                <a:tc>
                  <a:txBody>
                    <a:bodyPr/>
                    <a:lstStyle/>
                    <a:p>
                      <a:pPr>
                        <a:lnSpc>
                          <a:spcPct val="115000"/>
                        </a:lnSpc>
                        <a:spcAft>
                          <a:spcPts val="800"/>
                        </a:spcAft>
                        <a:buNone/>
                      </a:pPr>
                      <a:r>
                        <a:rPr lang="en-GB" sz="800" kern="0">
                          <a:effectLst/>
                        </a:rPr>
                        <a:t>Dependability</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Showing that findings are consistent and could be repeated</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Reliability</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 Audit trails of all methodological decisions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When studying decision-making processes, a researcher creates detailed records of interview protocols, sampling decisions, and analytical procedures, allowing others to understand how conclusions were reached</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extLst>
                  <a:ext uri="{0D108BD9-81ED-4DB2-BD59-A6C34878D82A}">
                    <a16:rowId xmlns:a16="http://schemas.microsoft.com/office/drawing/2014/main" val="296658961"/>
                  </a:ext>
                </a:extLst>
              </a:tr>
              <a:tr h="326897">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spcAft>
                          <a:spcPts val="800"/>
                        </a:spcAft>
                        <a:buNone/>
                      </a:pPr>
                      <a:r>
                        <a:rPr lang="en-GB" sz="800" kern="0">
                          <a:effectLst/>
                        </a:rPr>
                        <a:t>• Documenting changes to the research design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extLst>
                  <a:ext uri="{0D108BD9-81ED-4DB2-BD59-A6C34878D82A}">
                    <a16:rowId xmlns:a16="http://schemas.microsoft.com/office/drawing/2014/main" val="2797801812"/>
                  </a:ext>
                </a:extLst>
              </a:tr>
              <a:tr h="182941">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spcAft>
                          <a:spcPts val="800"/>
                        </a:spcAft>
                        <a:buNone/>
                      </a:pPr>
                      <a:r>
                        <a:rPr lang="en-GB" sz="800" kern="0">
                          <a:effectLst/>
                        </a:rPr>
                        <a:t>• Consistent interview procedures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extLst>
                  <a:ext uri="{0D108BD9-81ED-4DB2-BD59-A6C34878D82A}">
                    <a16:rowId xmlns:a16="http://schemas.microsoft.com/office/drawing/2014/main" val="2450384269"/>
                  </a:ext>
                </a:extLst>
              </a:tr>
              <a:tr h="182941">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spcAft>
                          <a:spcPts val="800"/>
                        </a:spcAft>
                        <a:buNone/>
                      </a:pPr>
                      <a:r>
                        <a:rPr lang="en-GB" sz="800" kern="0">
                          <a:effectLst/>
                        </a:rPr>
                        <a:t>• Process documentation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extLst>
                  <a:ext uri="{0D108BD9-81ED-4DB2-BD59-A6C34878D82A}">
                    <a16:rowId xmlns:a16="http://schemas.microsoft.com/office/drawing/2014/main" val="3941698565"/>
                  </a:ext>
                </a:extLst>
              </a:tr>
              <a:tr h="470853">
                <a:tc>
                  <a:txBody>
                    <a:bodyPr/>
                    <a:lstStyle/>
                    <a:p>
                      <a:pPr>
                        <a:lnSpc>
                          <a:spcPct val="115000"/>
                        </a:lnSpc>
                        <a:spcAft>
                          <a:spcPts val="800"/>
                        </a:spcAft>
                        <a:buNone/>
                      </a:pPr>
                      <a:r>
                        <a:rPr lang="en-GB" sz="800" kern="0">
                          <a:effectLst/>
                        </a:rPr>
                        <a:t>Confirmability</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Degree to which findings are determined by respondents and not by researcher bias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Objectivity</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 Reflexivity (researcher self-examination)</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spcAft>
                          <a:spcPts val="800"/>
                        </a:spcAft>
                        <a:buNone/>
                      </a:pPr>
                      <a:r>
                        <a:rPr lang="en-GB" sz="800" kern="0">
                          <a:effectLst/>
                        </a:rPr>
                        <a:t>A researcher studying workplace diversity acknowledges their own cultural background and potential biases, documenting how these were addressed during data collection and analysis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extLst>
                  <a:ext uri="{0D108BD9-81ED-4DB2-BD59-A6C34878D82A}">
                    <a16:rowId xmlns:a16="http://schemas.microsoft.com/office/drawing/2014/main" val="3888830398"/>
                  </a:ext>
                </a:extLst>
              </a:tr>
              <a:tr h="182941">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spcAft>
                          <a:spcPts val="800"/>
                        </a:spcAft>
                        <a:buNone/>
                      </a:pPr>
                      <a:r>
                        <a:rPr lang="en-GB" sz="800" kern="0">
                          <a:effectLst/>
                        </a:rPr>
                        <a:t>• Audit trails of analytical decisions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extLst>
                  <a:ext uri="{0D108BD9-81ED-4DB2-BD59-A6C34878D82A}">
                    <a16:rowId xmlns:a16="http://schemas.microsoft.com/office/drawing/2014/main" val="292092853"/>
                  </a:ext>
                </a:extLst>
              </a:tr>
              <a:tr h="182941">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spcAft>
                          <a:spcPts val="800"/>
                        </a:spcAft>
                        <a:buNone/>
                      </a:pPr>
                      <a:r>
                        <a:rPr lang="en-GB" sz="800" kern="0">
                          <a:effectLst/>
                        </a:rPr>
                        <a:t>• Documentation of researcher positionality</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extLst>
                  <a:ext uri="{0D108BD9-81ED-4DB2-BD59-A6C34878D82A}">
                    <a16:rowId xmlns:a16="http://schemas.microsoft.com/office/drawing/2014/main" val="872377325"/>
                  </a:ext>
                </a:extLst>
              </a:tr>
              <a:tr h="182941">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pPr>
                      <a:endParaRPr lang="en-GB" sz="1000" kern="100">
                        <a:effectLst/>
                        <a:latin typeface="Aptos" panose="020B0004020202020204" pitchFamily="34" charset="0"/>
                      </a:endParaRPr>
                    </a:p>
                  </a:txBody>
                  <a:tcPr marL="4855" marR="4855" marT="4855" marB="4855" anchor="ctr"/>
                </a:tc>
                <a:tc>
                  <a:txBody>
                    <a:bodyPr/>
                    <a:lstStyle/>
                    <a:p>
                      <a:pPr>
                        <a:lnSpc>
                          <a:spcPct val="115000"/>
                        </a:lnSpc>
                        <a:spcAft>
                          <a:spcPts val="800"/>
                        </a:spcAft>
                        <a:buNone/>
                      </a:pPr>
                      <a:r>
                        <a:rPr lang="en-GB" sz="800" kern="0">
                          <a:effectLst/>
                        </a:rPr>
                        <a:t>• Multiple coders/analysts</a:t>
                      </a:r>
                      <a:endParaRPr lang="en-GB" sz="1000" kern="100">
                        <a:effectLst/>
                        <a:latin typeface="Aptos" panose="020B0004020202020204" pitchFamily="34" charset="0"/>
                        <a:ea typeface="DengXian" panose="02010600030101010101" pitchFamily="2" charset="-122"/>
                        <a:cs typeface="Arial" panose="020B0604020202020204" pitchFamily="34" charset="0"/>
                      </a:endParaRPr>
                    </a:p>
                  </a:txBody>
                  <a:tcPr marL="4855" marR="4855" marT="4855" marB="4855" anchor="ctr"/>
                </a:tc>
                <a:tc>
                  <a:txBody>
                    <a:bodyPr/>
                    <a:lstStyle/>
                    <a:p>
                      <a:pPr>
                        <a:lnSpc>
                          <a:spcPct val="115000"/>
                        </a:lnSpc>
                      </a:pPr>
                      <a:endParaRPr lang="en-GB" sz="1000" kern="100" dirty="0">
                        <a:effectLst/>
                        <a:latin typeface="Aptos" panose="020B0004020202020204" pitchFamily="34" charset="0"/>
                      </a:endParaRPr>
                    </a:p>
                  </a:txBody>
                  <a:tcPr marL="4855" marR="4855" marT="4855" marB="4855" anchor="ctr"/>
                </a:tc>
                <a:extLst>
                  <a:ext uri="{0D108BD9-81ED-4DB2-BD59-A6C34878D82A}">
                    <a16:rowId xmlns:a16="http://schemas.microsoft.com/office/drawing/2014/main" val="1332313978"/>
                  </a:ext>
                </a:extLst>
              </a:tr>
            </a:tbl>
          </a:graphicData>
        </a:graphic>
      </p:graphicFrame>
    </p:spTree>
    <p:extLst>
      <p:ext uri="{BB962C8B-B14F-4D97-AF65-F5344CB8AC3E}">
        <p14:creationId xmlns:p14="http://schemas.microsoft.com/office/powerpoint/2010/main" val="10314115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DBFD68-5244-FB9D-26F2-38794EE8A14B}"/>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Table 6</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90226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16CAF304-0F88-9FBC-8423-BC1EE3D347B5}"/>
              </a:ext>
            </a:extLst>
          </p:cNvPr>
          <p:cNvGraphicFramePr>
            <a:graphicFrameLocks noGrp="1"/>
          </p:cNvGraphicFramePr>
          <p:nvPr>
            <p:extLst>
              <p:ext uri="{D42A27DB-BD31-4B8C-83A1-F6EECF244321}">
                <p14:modId xmlns:p14="http://schemas.microsoft.com/office/powerpoint/2010/main" val="2495803525"/>
              </p:ext>
            </p:extLst>
          </p:nvPr>
        </p:nvGraphicFramePr>
        <p:xfrm>
          <a:off x="990600" y="990296"/>
          <a:ext cx="10134603" cy="4817032"/>
        </p:xfrm>
        <a:graphic>
          <a:graphicData uri="http://schemas.openxmlformats.org/drawingml/2006/table">
            <a:tbl>
              <a:tblPr firstRow="1" firstCol="1" bandRow="1">
                <a:tableStyleId>{5C22544A-7EE6-4342-B048-85BDC9FD1C3A}</a:tableStyleId>
              </a:tblPr>
              <a:tblGrid>
                <a:gridCol w="1436735">
                  <a:extLst>
                    <a:ext uri="{9D8B030D-6E8A-4147-A177-3AD203B41FA5}">
                      <a16:colId xmlns:a16="http://schemas.microsoft.com/office/drawing/2014/main" val="2579194453"/>
                    </a:ext>
                  </a:extLst>
                </a:gridCol>
                <a:gridCol w="2806586">
                  <a:extLst>
                    <a:ext uri="{9D8B030D-6E8A-4147-A177-3AD203B41FA5}">
                      <a16:colId xmlns:a16="http://schemas.microsoft.com/office/drawing/2014/main" val="1172560263"/>
                    </a:ext>
                  </a:extLst>
                </a:gridCol>
                <a:gridCol w="1856077">
                  <a:extLst>
                    <a:ext uri="{9D8B030D-6E8A-4147-A177-3AD203B41FA5}">
                      <a16:colId xmlns:a16="http://schemas.microsoft.com/office/drawing/2014/main" val="3071603026"/>
                    </a:ext>
                  </a:extLst>
                </a:gridCol>
                <a:gridCol w="1519051">
                  <a:extLst>
                    <a:ext uri="{9D8B030D-6E8A-4147-A177-3AD203B41FA5}">
                      <a16:colId xmlns:a16="http://schemas.microsoft.com/office/drawing/2014/main" val="43737944"/>
                    </a:ext>
                  </a:extLst>
                </a:gridCol>
                <a:gridCol w="2516154">
                  <a:extLst>
                    <a:ext uri="{9D8B030D-6E8A-4147-A177-3AD203B41FA5}">
                      <a16:colId xmlns:a16="http://schemas.microsoft.com/office/drawing/2014/main" val="3208039690"/>
                    </a:ext>
                  </a:extLst>
                </a:gridCol>
              </a:tblGrid>
              <a:tr h="212752">
                <a:tc>
                  <a:txBody>
                    <a:bodyPr/>
                    <a:lstStyle/>
                    <a:p>
                      <a:pPr algn="ctr">
                        <a:lnSpc>
                          <a:spcPct val="115000"/>
                        </a:lnSpc>
                        <a:spcAft>
                          <a:spcPts val="800"/>
                        </a:spcAft>
                        <a:buNone/>
                      </a:pPr>
                      <a:r>
                        <a:rPr lang="en-GB" sz="1000" kern="0">
                          <a:effectLst/>
                        </a:rPr>
                        <a:t>Approach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gn="ctr">
                        <a:lnSpc>
                          <a:spcPct val="115000"/>
                        </a:lnSpc>
                        <a:spcAft>
                          <a:spcPts val="800"/>
                        </a:spcAft>
                        <a:buNone/>
                      </a:pPr>
                      <a:r>
                        <a:rPr lang="en-GB" sz="1000" kern="0">
                          <a:effectLst/>
                        </a:rPr>
                        <a:t>Description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gn="ctr">
                        <a:lnSpc>
                          <a:spcPct val="115000"/>
                        </a:lnSpc>
                        <a:spcAft>
                          <a:spcPts val="800"/>
                        </a:spcAft>
                        <a:buNone/>
                      </a:pPr>
                      <a:r>
                        <a:rPr lang="en-GB" sz="1000" kern="0">
                          <a:effectLst/>
                        </a:rPr>
                        <a:t>Advantages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gn="ctr">
                        <a:lnSpc>
                          <a:spcPct val="115000"/>
                        </a:lnSpc>
                        <a:spcAft>
                          <a:spcPts val="800"/>
                        </a:spcAft>
                        <a:buNone/>
                      </a:pPr>
                      <a:r>
                        <a:rPr lang="en-GB" sz="1000" kern="0">
                          <a:effectLst/>
                        </a:rPr>
                        <a:t>Challenges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gn="ctr">
                        <a:lnSpc>
                          <a:spcPct val="115000"/>
                        </a:lnSpc>
                        <a:spcAft>
                          <a:spcPts val="800"/>
                        </a:spcAft>
                        <a:buNone/>
                      </a:pPr>
                      <a:r>
                        <a:rPr lang="en-GB" sz="1000" kern="0">
                          <a:effectLst/>
                        </a:rPr>
                        <a:t>Business/Management Applications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extLst>
                  <a:ext uri="{0D108BD9-81ED-4DB2-BD59-A6C34878D82A}">
                    <a16:rowId xmlns:a16="http://schemas.microsoft.com/office/drawing/2014/main" val="3276505744"/>
                  </a:ext>
                </a:extLst>
              </a:tr>
              <a:tr h="384216">
                <a:tc>
                  <a:txBody>
                    <a:bodyPr/>
                    <a:lstStyle/>
                    <a:p>
                      <a:pPr>
                        <a:lnSpc>
                          <a:spcPct val="115000"/>
                        </a:lnSpc>
                        <a:spcAft>
                          <a:spcPts val="800"/>
                        </a:spcAft>
                        <a:buNone/>
                      </a:pPr>
                      <a:r>
                        <a:rPr lang="en-GB" sz="1000" kern="0">
                          <a:effectLst/>
                        </a:rPr>
                        <a:t>Email/Written Interviews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Participants respond to questions in writing, often asynchronously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Allows for reflective responses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Lacks spontaneity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Interviewing busy executives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extLst>
                  <a:ext uri="{0D108BD9-81ED-4DB2-BD59-A6C34878D82A}">
                    <a16:rowId xmlns:a16="http://schemas.microsoft.com/office/drawing/2014/main" val="258573387"/>
                  </a:ext>
                </a:extLst>
              </a:tr>
              <a:tr h="212752">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Eliminates transcription needs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Missing non-verbal cues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Cross-border research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extLst>
                  <a:ext uri="{0D108BD9-81ED-4DB2-BD59-A6C34878D82A}">
                    <a16:rowId xmlns:a16="http://schemas.microsoft.com/office/drawing/2014/main" val="3565802878"/>
                  </a:ext>
                </a:extLst>
              </a:tr>
              <a:tr h="384216">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Accommodates different time zones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May receive brief responses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Sensitive corporate topics where reflection is valuable</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extLst>
                  <a:ext uri="{0D108BD9-81ED-4DB2-BD59-A6C34878D82A}">
                    <a16:rowId xmlns:a16="http://schemas.microsoft.com/office/drawing/2014/main" val="1146757159"/>
                  </a:ext>
                </a:extLst>
              </a:tr>
              <a:tr h="212752">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Creates ready-to-analyse text</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Delayed follow-up</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pPr>
                      <a:endParaRPr lang="en-GB" sz="1100" kern="100">
                        <a:effectLst/>
                        <a:latin typeface="Aptos" panose="020B0004020202020204" pitchFamily="34" charset="0"/>
                      </a:endParaRPr>
                    </a:p>
                  </a:txBody>
                  <a:tcPr marL="7659" marR="7659" marT="7659" marB="7659" anchor="ctr"/>
                </a:tc>
                <a:extLst>
                  <a:ext uri="{0D108BD9-81ED-4DB2-BD59-A6C34878D82A}">
                    <a16:rowId xmlns:a16="http://schemas.microsoft.com/office/drawing/2014/main" val="1023942241"/>
                  </a:ext>
                </a:extLst>
              </a:tr>
              <a:tr h="212752">
                <a:tc>
                  <a:txBody>
                    <a:bodyPr/>
                    <a:lstStyle/>
                    <a:p>
                      <a:pPr>
                        <a:lnSpc>
                          <a:spcPct val="115000"/>
                        </a:lnSpc>
                        <a:spcAft>
                          <a:spcPts val="800"/>
                        </a:spcAft>
                        <a:buNone/>
                      </a:pPr>
                      <a:r>
                        <a:rPr lang="en-GB" sz="1000" kern="0">
                          <a:effectLst/>
                        </a:rPr>
                        <a:t>Virtual Interviews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Conducted via video conferencing platforms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Global reach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Technical difficulties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Multinational organisation research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extLst>
                  <a:ext uri="{0D108BD9-81ED-4DB2-BD59-A6C34878D82A}">
                    <a16:rowId xmlns:a16="http://schemas.microsoft.com/office/drawing/2014/main" val="2417760302"/>
                  </a:ext>
                </a:extLst>
              </a:tr>
              <a:tr h="212752">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Convenience</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Rapport challenges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Remote worker experiences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extLst>
                  <a:ext uri="{0D108BD9-81ED-4DB2-BD59-A6C34878D82A}">
                    <a16:rowId xmlns:a16="http://schemas.microsoft.com/office/drawing/2014/main" val="1713435125"/>
                  </a:ext>
                </a:extLst>
              </a:tr>
              <a:tr h="212752">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Can record easily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Privacy concerns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Cross-cultural management studies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extLst>
                  <a:ext uri="{0D108BD9-81ED-4DB2-BD59-A6C34878D82A}">
                    <a16:rowId xmlns:a16="http://schemas.microsoft.com/office/drawing/2014/main" val="1984603868"/>
                  </a:ext>
                </a:extLst>
              </a:tr>
              <a:tr h="384216">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Partial access to non-verbal cues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Digital divide issues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pPr>
                      <a:endParaRPr lang="en-GB" sz="1100" kern="100">
                        <a:effectLst/>
                        <a:latin typeface="Aptos" panose="020B0004020202020204" pitchFamily="34" charset="0"/>
                      </a:endParaRPr>
                    </a:p>
                  </a:txBody>
                  <a:tcPr marL="7659" marR="7659" marT="7659" marB="7659" anchor="ctr"/>
                </a:tc>
                <a:extLst>
                  <a:ext uri="{0D108BD9-81ED-4DB2-BD59-A6C34878D82A}">
                    <a16:rowId xmlns:a16="http://schemas.microsoft.com/office/drawing/2014/main" val="2271988996"/>
                  </a:ext>
                </a:extLst>
              </a:tr>
              <a:tr h="384216">
                <a:tc>
                  <a:txBody>
                    <a:bodyPr/>
                    <a:lstStyle/>
                    <a:p>
                      <a:pPr>
                        <a:lnSpc>
                          <a:spcPct val="115000"/>
                        </a:lnSpc>
                        <a:spcAft>
                          <a:spcPts val="800"/>
                        </a:spcAft>
                        <a:buNone/>
                      </a:pPr>
                      <a:r>
                        <a:rPr lang="en-GB" sz="1000" kern="0">
                          <a:effectLst/>
                        </a:rPr>
                        <a:t>Walking Interviews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Conversations conducted while moving through relevant spaces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Contextual stimulation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Recording challenges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Workplace layout studies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extLst>
                  <a:ext uri="{0D108BD9-81ED-4DB2-BD59-A6C34878D82A}">
                    <a16:rowId xmlns:a16="http://schemas.microsoft.com/office/drawing/2014/main" val="85043898"/>
                  </a:ext>
                </a:extLst>
              </a:tr>
              <a:tr h="384216">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More informal atmosphere</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Limited to mobile participants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Retail environment research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extLst>
                  <a:ext uri="{0D108BD9-81ED-4DB2-BD59-A6C34878D82A}">
                    <a16:rowId xmlns:a16="http://schemas.microsoft.com/office/drawing/2014/main" val="3089334333"/>
                  </a:ext>
                </a:extLst>
              </a:tr>
              <a:tr h="384216">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Environment triggers memories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Environmental distractions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Factory/operations research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extLst>
                  <a:ext uri="{0D108BD9-81ED-4DB2-BD59-A6C34878D82A}">
                    <a16:rowId xmlns:a16="http://schemas.microsoft.com/office/drawing/2014/main" val="3117353103"/>
                  </a:ext>
                </a:extLst>
              </a:tr>
              <a:tr h="212752">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Observational data</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Organisational space utilisation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extLst>
                  <a:ext uri="{0D108BD9-81ED-4DB2-BD59-A6C34878D82A}">
                    <a16:rowId xmlns:a16="http://schemas.microsoft.com/office/drawing/2014/main" val="150404398"/>
                  </a:ext>
                </a:extLst>
              </a:tr>
              <a:tr h="384216">
                <a:tc>
                  <a:txBody>
                    <a:bodyPr/>
                    <a:lstStyle/>
                    <a:p>
                      <a:pPr>
                        <a:lnSpc>
                          <a:spcPct val="115000"/>
                        </a:lnSpc>
                        <a:spcAft>
                          <a:spcPts val="800"/>
                        </a:spcAft>
                        <a:buNone/>
                      </a:pPr>
                      <a:r>
                        <a:rPr lang="en-GB" sz="1000" kern="0">
                          <a:effectLst/>
                        </a:rPr>
                        <a:t>Photo-Elicitation Interviews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Using images to stimulate discussion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Accesses different types of knowledge</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Requires preparation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Organisational culture studies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extLst>
                  <a:ext uri="{0D108BD9-81ED-4DB2-BD59-A6C34878D82A}">
                    <a16:rowId xmlns:a16="http://schemas.microsoft.com/office/drawing/2014/main" val="1836528278"/>
                  </a:ext>
                </a:extLst>
              </a:tr>
              <a:tr h="212752">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Bridges communication gaps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Photo selection biases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Brand perception research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extLst>
                  <a:ext uri="{0D108BD9-81ED-4DB2-BD59-A6C34878D82A}">
                    <a16:rowId xmlns:a16="http://schemas.microsoft.com/office/drawing/2014/main" val="1969771116"/>
                  </a:ext>
                </a:extLst>
              </a:tr>
              <a:tr h="212752">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Evokes deeper responses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Ethical considerations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Workplace design feedback</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extLst>
                  <a:ext uri="{0D108BD9-81ED-4DB2-BD59-A6C34878D82A}">
                    <a16:rowId xmlns:a16="http://schemas.microsoft.com/office/drawing/2014/main" val="3142412636"/>
                  </a:ext>
                </a:extLst>
              </a:tr>
              <a:tr h="212752">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pPr>
                      <a:endParaRPr lang="en-GB" sz="1100" kern="100">
                        <a:effectLst/>
                        <a:latin typeface="Aptos" panose="020B00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Participant-centred</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a:effectLst/>
                        </a:rPr>
                        <a:t>• Additional consent needs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tc>
                  <a:txBody>
                    <a:bodyPr/>
                    <a:lstStyle/>
                    <a:p>
                      <a:pPr>
                        <a:lnSpc>
                          <a:spcPct val="115000"/>
                        </a:lnSpc>
                        <a:spcAft>
                          <a:spcPts val="800"/>
                        </a:spcAft>
                        <a:buNone/>
                      </a:pPr>
                      <a:r>
                        <a:rPr lang="en-GB" sz="1000" kern="0" dirty="0">
                          <a:effectLst/>
                        </a:rPr>
                        <a:t>• Marketing materials development</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7659" marR="7659" marT="7659" marB="7659" anchor="ctr"/>
                </a:tc>
                <a:extLst>
                  <a:ext uri="{0D108BD9-81ED-4DB2-BD59-A6C34878D82A}">
                    <a16:rowId xmlns:a16="http://schemas.microsoft.com/office/drawing/2014/main" val="3320620528"/>
                  </a:ext>
                </a:extLst>
              </a:tr>
            </a:tbl>
          </a:graphicData>
        </a:graphic>
      </p:graphicFrame>
    </p:spTree>
    <p:extLst>
      <p:ext uri="{BB962C8B-B14F-4D97-AF65-F5344CB8AC3E}">
        <p14:creationId xmlns:p14="http://schemas.microsoft.com/office/powerpoint/2010/main" val="41154317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5B339F4-93B9-4E04-9721-143AD6782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0"/>
            <a:ext cx="7147352" cy="5777808"/>
            <a:chOff x="329184" y="1"/>
            <a:chExt cx="524256" cy="5777808"/>
          </a:xfrm>
        </p:grpSpPr>
        <p:cxnSp>
          <p:nvCxnSpPr>
            <p:cNvPr id="10" name="Straight Connector 9">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3" name="Rectangle 1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5D91AC-CED0-732D-8F55-2DA65658F4DF}"/>
              </a:ext>
            </a:extLst>
          </p:cNvPr>
          <p:cNvSpPr>
            <a:spLocks noGrp="1"/>
          </p:cNvSpPr>
          <p:nvPr>
            <p:ph type="title"/>
          </p:nvPr>
        </p:nvSpPr>
        <p:spPr>
          <a:xfrm>
            <a:off x="1524000" y="2428155"/>
            <a:ext cx="9144000" cy="1191406"/>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Table 7</a:t>
            </a:r>
          </a:p>
        </p:txBody>
      </p:sp>
    </p:spTree>
    <p:extLst>
      <p:ext uri="{BB962C8B-B14F-4D97-AF65-F5344CB8AC3E}">
        <p14:creationId xmlns:p14="http://schemas.microsoft.com/office/powerpoint/2010/main" val="41249537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37E2EA8E-9938-FF53-570A-109A89B80909}"/>
              </a:ext>
            </a:extLst>
          </p:cNvPr>
          <p:cNvGraphicFramePr>
            <a:graphicFrameLocks noGrp="1"/>
          </p:cNvGraphicFramePr>
          <p:nvPr>
            <p:extLst>
              <p:ext uri="{D42A27DB-BD31-4B8C-83A1-F6EECF244321}">
                <p14:modId xmlns:p14="http://schemas.microsoft.com/office/powerpoint/2010/main" val="3970289124"/>
              </p:ext>
            </p:extLst>
          </p:nvPr>
        </p:nvGraphicFramePr>
        <p:xfrm>
          <a:off x="864523" y="643467"/>
          <a:ext cx="10462954" cy="5571071"/>
        </p:xfrm>
        <a:graphic>
          <a:graphicData uri="http://schemas.openxmlformats.org/drawingml/2006/table">
            <a:tbl>
              <a:tblPr firstRow="1" firstCol="1" bandRow="1">
                <a:tableStyleId>{5C22544A-7EE6-4342-B048-85BDC9FD1C3A}</a:tableStyleId>
              </a:tblPr>
              <a:tblGrid>
                <a:gridCol w="2149496">
                  <a:extLst>
                    <a:ext uri="{9D8B030D-6E8A-4147-A177-3AD203B41FA5}">
                      <a16:colId xmlns:a16="http://schemas.microsoft.com/office/drawing/2014/main" val="2317783083"/>
                    </a:ext>
                  </a:extLst>
                </a:gridCol>
                <a:gridCol w="3006561">
                  <a:extLst>
                    <a:ext uri="{9D8B030D-6E8A-4147-A177-3AD203B41FA5}">
                      <a16:colId xmlns:a16="http://schemas.microsoft.com/office/drawing/2014/main" val="1463162072"/>
                    </a:ext>
                  </a:extLst>
                </a:gridCol>
                <a:gridCol w="5306897">
                  <a:extLst>
                    <a:ext uri="{9D8B030D-6E8A-4147-A177-3AD203B41FA5}">
                      <a16:colId xmlns:a16="http://schemas.microsoft.com/office/drawing/2014/main" val="760304310"/>
                    </a:ext>
                  </a:extLst>
                </a:gridCol>
              </a:tblGrid>
              <a:tr h="228340">
                <a:tc>
                  <a:txBody>
                    <a:bodyPr/>
                    <a:lstStyle/>
                    <a:p>
                      <a:pPr algn="ctr">
                        <a:lnSpc>
                          <a:spcPct val="115000"/>
                        </a:lnSpc>
                        <a:spcAft>
                          <a:spcPts val="800"/>
                        </a:spcAft>
                        <a:buNone/>
                      </a:pPr>
                      <a:r>
                        <a:rPr lang="en-GB" sz="1100" kern="0">
                          <a:effectLst/>
                        </a:rPr>
                        <a:t>Research Type</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tc>
                  <a:txBody>
                    <a:bodyPr/>
                    <a:lstStyle/>
                    <a:p>
                      <a:pPr algn="ctr">
                        <a:lnSpc>
                          <a:spcPct val="115000"/>
                        </a:lnSpc>
                        <a:spcAft>
                          <a:spcPts val="800"/>
                        </a:spcAft>
                        <a:buNone/>
                      </a:pPr>
                      <a:r>
                        <a:rPr lang="en-GB" sz="1100" kern="0">
                          <a:effectLst/>
                        </a:rPr>
                        <a:t>Research Objective</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tc>
                  <a:txBody>
                    <a:bodyPr/>
                    <a:lstStyle/>
                    <a:p>
                      <a:pPr algn="ctr">
                        <a:lnSpc>
                          <a:spcPct val="115000"/>
                        </a:lnSpc>
                        <a:spcAft>
                          <a:spcPts val="800"/>
                        </a:spcAft>
                        <a:buNone/>
                      </a:pPr>
                      <a:r>
                        <a:rPr lang="en-GB" sz="1100" kern="0">
                          <a:effectLst/>
                        </a:rPr>
                        <a:t>Sample Interview Questions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438370966"/>
                  </a:ext>
                </a:extLst>
              </a:tr>
              <a:tr h="416039">
                <a:tc>
                  <a:txBody>
                    <a:bodyPr/>
                    <a:lstStyle/>
                    <a:p>
                      <a:pPr>
                        <a:lnSpc>
                          <a:spcPct val="115000"/>
                        </a:lnSpc>
                        <a:spcAft>
                          <a:spcPts val="800"/>
                        </a:spcAft>
                        <a:buNone/>
                      </a:pPr>
                      <a:r>
                        <a:rPr lang="en-GB" sz="1100" kern="0">
                          <a:effectLst/>
                        </a:rPr>
                        <a:t>Exploratory Research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tc>
                  <a:txBody>
                    <a:bodyPr/>
                    <a:lstStyle/>
                    <a:p>
                      <a:pPr>
                        <a:lnSpc>
                          <a:spcPct val="115000"/>
                        </a:lnSpc>
                        <a:spcAft>
                          <a:spcPts val="800"/>
                        </a:spcAft>
                        <a:buNone/>
                      </a:pPr>
                      <a:r>
                        <a:rPr lang="en-GB" sz="1100" kern="0">
                          <a:effectLst/>
                        </a:rPr>
                        <a:t>Understanding new phenomena, generating insights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tc>
                  <a:txBody>
                    <a:bodyPr/>
                    <a:lstStyle/>
                    <a:p>
                      <a:pPr>
                        <a:lnSpc>
                          <a:spcPct val="115000"/>
                        </a:lnSpc>
                        <a:spcAft>
                          <a:spcPts val="800"/>
                        </a:spcAft>
                        <a:buNone/>
                      </a:pPr>
                      <a:r>
                        <a:rPr lang="en-GB" sz="1100" kern="0">
                          <a:effectLst/>
                        </a:rPr>
                        <a:t>• "What has been your experience of implementing agile methodologies in your traditionally structured organisation?"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3648928671"/>
                  </a:ext>
                </a:extLst>
              </a:tr>
              <a:tr h="416039">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spcAft>
                          <a:spcPts val="800"/>
                        </a:spcAft>
                        <a:buNone/>
                      </a:pPr>
                      <a:r>
                        <a:rPr lang="en-GB" sz="1100" kern="0">
                          <a:effectLst/>
                        </a:rPr>
                        <a:t>• "How would you describe the emerging challenges for middle managers in hybrid working environments?"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2574691459"/>
                  </a:ext>
                </a:extLst>
              </a:tr>
              <a:tr h="228340">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spcAft>
                          <a:spcPts val="800"/>
                        </a:spcAft>
                        <a:buNone/>
                      </a:pPr>
                      <a:r>
                        <a:rPr lang="en-GB" sz="1100" kern="0">
                          <a:effectLst/>
                        </a:rPr>
                        <a:t>• "What key issues do you face regarding succession planning in your family business?"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159872364"/>
                  </a:ext>
                </a:extLst>
              </a:tr>
              <a:tr h="228340">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spcAft>
                          <a:spcPts val="800"/>
                        </a:spcAft>
                        <a:buNone/>
                      </a:pPr>
                      <a:r>
                        <a:rPr lang="en-GB" sz="1100" kern="0">
                          <a:effectLst/>
                        </a:rPr>
                        <a:t>• "In what ways have digital transformation initiatives affected your role?"</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2273689620"/>
                  </a:ext>
                </a:extLst>
              </a:tr>
              <a:tr h="416039">
                <a:tc>
                  <a:txBody>
                    <a:bodyPr/>
                    <a:lstStyle/>
                    <a:p>
                      <a:pPr>
                        <a:lnSpc>
                          <a:spcPct val="115000"/>
                        </a:lnSpc>
                        <a:spcAft>
                          <a:spcPts val="800"/>
                        </a:spcAft>
                        <a:buNone/>
                      </a:pPr>
                      <a:r>
                        <a:rPr lang="en-GB" sz="1100" kern="0">
                          <a:effectLst/>
                        </a:rPr>
                        <a:t>Descriptive Research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tc>
                  <a:txBody>
                    <a:bodyPr/>
                    <a:lstStyle/>
                    <a:p>
                      <a:pPr>
                        <a:lnSpc>
                          <a:spcPct val="115000"/>
                        </a:lnSpc>
                        <a:spcAft>
                          <a:spcPts val="800"/>
                        </a:spcAft>
                        <a:buNone/>
                      </a:pPr>
                      <a:r>
                        <a:rPr lang="en-GB" sz="1100" kern="0">
                          <a:effectLst/>
                        </a:rPr>
                        <a:t>Documenting processes, experiences, structures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tc>
                  <a:txBody>
                    <a:bodyPr/>
                    <a:lstStyle/>
                    <a:p>
                      <a:pPr>
                        <a:lnSpc>
                          <a:spcPct val="115000"/>
                        </a:lnSpc>
                        <a:spcAft>
                          <a:spcPts val="800"/>
                        </a:spcAft>
                        <a:buNone/>
                      </a:pPr>
                      <a:r>
                        <a:rPr lang="en-GB" sz="1100" kern="0">
                          <a:effectLst/>
                        </a:rPr>
                        <a:t>• "Can you walk me through a typical decision-making process for major investments in your organisation?"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3218662604"/>
                  </a:ext>
                </a:extLst>
              </a:tr>
              <a:tr h="228340">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spcAft>
                          <a:spcPts val="800"/>
                        </a:spcAft>
                        <a:buNone/>
                      </a:pPr>
                      <a:r>
                        <a:rPr lang="en-GB" sz="1100" kern="0">
                          <a:effectLst/>
                        </a:rPr>
                        <a:t>• "What activities are involved in onboarding new team members in your department?"</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4173702480"/>
                  </a:ext>
                </a:extLst>
              </a:tr>
              <a:tr h="228340">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spcAft>
                          <a:spcPts val="800"/>
                        </a:spcAft>
                        <a:buNone/>
                      </a:pPr>
                      <a:r>
                        <a:rPr lang="en-GB" sz="1100" kern="0">
                          <a:effectLst/>
                        </a:rPr>
                        <a:t>• "How do you currently approach conflict resolution between cross-functional teams?"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1916710461"/>
                  </a:ext>
                </a:extLst>
              </a:tr>
              <a:tr h="416039">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spcAft>
                          <a:spcPts val="800"/>
                        </a:spcAft>
                        <a:buNone/>
                      </a:pPr>
                      <a:r>
                        <a:rPr lang="en-GB" sz="1100" kern="0">
                          <a:effectLst/>
                        </a:rPr>
                        <a:t>• "Could you describe the communication channels between headquarters and regional offices?"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143791139"/>
                  </a:ext>
                </a:extLst>
              </a:tr>
              <a:tr h="416039">
                <a:tc>
                  <a:txBody>
                    <a:bodyPr/>
                    <a:lstStyle/>
                    <a:p>
                      <a:pPr>
                        <a:lnSpc>
                          <a:spcPct val="115000"/>
                        </a:lnSpc>
                        <a:spcAft>
                          <a:spcPts val="800"/>
                        </a:spcAft>
                        <a:buNone/>
                      </a:pPr>
                      <a:r>
                        <a:rPr lang="en-GB" sz="1100" kern="0">
                          <a:effectLst/>
                        </a:rPr>
                        <a:t>Explanatory Research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tc>
                  <a:txBody>
                    <a:bodyPr/>
                    <a:lstStyle/>
                    <a:p>
                      <a:pPr>
                        <a:lnSpc>
                          <a:spcPct val="115000"/>
                        </a:lnSpc>
                        <a:spcAft>
                          <a:spcPts val="800"/>
                        </a:spcAft>
                        <a:buNone/>
                      </a:pPr>
                      <a:r>
                        <a:rPr lang="en-GB" sz="1100" kern="0">
                          <a:effectLst/>
                        </a:rPr>
                        <a:t>Understanding relationships, influences, causes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tc>
                  <a:txBody>
                    <a:bodyPr/>
                    <a:lstStyle/>
                    <a:p>
                      <a:pPr>
                        <a:lnSpc>
                          <a:spcPct val="115000"/>
                        </a:lnSpc>
                        <a:spcAft>
                          <a:spcPts val="800"/>
                        </a:spcAft>
                        <a:buNone/>
                      </a:pPr>
                      <a:r>
                        <a:rPr lang="en-GB" sz="1100" kern="0">
                          <a:effectLst/>
                        </a:rPr>
                        <a:t>• "What factors influence your decisions about resource allocation during periods of uncertainty?"</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3078523763"/>
                  </a:ext>
                </a:extLst>
              </a:tr>
              <a:tr h="228340">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spcAft>
                          <a:spcPts val="800"/>
                        </a:spcAft>
                        <a:buNone/>
                      </a:pPr>
                      <a:r>
                        <a:rPr lang="en-GB" sz="1100" kern="0">
                          <a:effectLst/>
                        </a:rPr>
                        <a:t>• "How does your leadership style affect your team's approach to innovation?"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1805071672"/>
                  </a:ext>
                </a:extLst>
              </a:tr>
              <a:tr h="416039">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spcAft>
                          <a:spcPts val="800"/>
                        </a:spcAft>
                        <a:buNone/>
                      </a:pPr>
                      <a:r>
                        <a:rPr lang="en-GB" sz="1100" kern="0">
                          <a:effectLst/>
                        </a:rPr>
                        <a:t>• "What connections do you see between your organisation's reward systems and employee retention?"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4028628705"/>
                  </a:ext>
                </a:extLst>
              </a:tr>
              <a:tr h="228340">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spcAft>
                          <a:spcPts val="800"/>
                        </a:spcAft>
                        <a:buNone/>
                      </a:pPr>
                      <a:r>
                        <a:rPr lang="en-GB" sz="1100" kern="0">
                          <a:effectLst/>
                        </a:rPr>
                        <a:t>• "How do market conditions shape your strategic planning process?"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35653987"/>
                  </a:ext>
                </a:extLst>
              </a:tr>
              <a:tr h="416039">
                <a:tc>
                  <a:txBody>
                    <a:bodyPr/>
                    <a:lstStyle/>
                    <a:p>
                      <a:pPr>
                        <a:lnSpc>
                          <a:spcPct val="115000"/>
                        </a:lnSpc>
                        <a:spcAft>
                          <a:spcPts val="800"/>
                        </a:spcAft>
                        <a:buNone/>
                      </a:pPr>
                      <a:r>
                        <a:rPr lang="en-GB" sz="1100" kern="0">
                          <a:effectLst/>
                        </a:rPr>
                        <a:t>Evaluative Research</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tc>
                  <a:txBody>
                    <a:bodyPr/>
                    <a:lstStyle/>
                    <a:p>
                      <a:pPr>
                        <a:lnSpc>
                          <a:spcPct val="115000"/>
                        </a:lnSpc>
                        <a:spcAft>
                          <a:spcPts val="800"/>
                        </a:spcAft>
                        <a:buNone/>
                      </a:pPr>
                      <a:r>
                        <a:rPr lang="en-GB" sz="1100" kern="0">
                          <a:effectLst/>
                        </a:rPr>
                        <a:t>Assessing effectiveness, value, impact</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tc>
                  <a:txBody>
                    <a:bodyPr/>
                    <a:lstStyle/>
                    <a:p>
                      <a:pPr>
                        <a:lnSpc>
                          <a:spcPct val="115000"/>
                        </a:lnSpc>
                        <a:spcAft>
                          <a:spcPts val="800"/>
                        </a:spcAft>
                        <a:buNone/>
                      </a:pPr>
                      <a:r>
                        <a:rPr lang="en-GB" sz="1100" kern="0">
                          <a:effectLst/>
                        </a:rPr>
                        <a:t>• "How effective do you find the new performance management system in supporting your development goals?"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352540010"/>
                  </a:ext>
                </a:extLst>
              </a:tr>
              <a:tr h="416039">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spcAft>
                          <a:spcPts val="800"/>
                        </a:spcAft>
                        <a:buNone/>
                      </a:pPr>
                      <a:r>
                        <a:rPr lang="en-GB" sz="1100" kern="0">
                          <a:effectLst/>
                        </a:rPr>
                        <a:t>• "What changes would you recommend to improve knowledge sharing across departments?"</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3471647361"/>
                  </a:ext>
                </a:extLst>
              </a:tr>
              <a:tr h="416039">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spcAft>
                          <a:spcPts val="800"/>
                        </a:spcAft>
                        <a:buNone/>
                      </a:pPr>
                      <a:r>
                        <a:rPr lang="en-GB" sz="1100" kern="0">
                          <a:effectLst/>
                        </a:rPr>
                        <a:t>• "What aspects of the recent organisational restructuring have worked well, and what hasn't worked regarding team collaboration?"</a:t>
                      </a:r>
                      <a:endParaRPr lang="en-GB" sz="1100" kern="10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527727500"/>
                  </a:ext>
                </a:extLst>
              </a:tr>
              <a:tr h="228340">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pPr>
                      <a:endParaRPr lang="en-GB" sz="1100" kern="100">
                        <a:effectLst/>
                        <a:latin typeface="Aptos" panose="020B0004020202020204" pitchFamily="34" charset="0"/>
                      </a:endParaRPr>
                    </a:p>
                  </a:txBody>
                  <a:tcPr marL="6107" marR="6107" marT="6107" marB="6107" anchor="ctr"/>
                </a:tc>
                <a:tc>
                  <a:txBody>
                    <a:bodyPr/>
                    <a:lstStyle/>
                    <a:p>
                      <a:pPr>
                        <a:lnSpc>
                          <a:spcPct val="115000"/>
                        </a:lnSpc>
                        <a:spcAft>
                          <a:spcPts val="800"/>
                        </a:spcAft>
                        <a:buNone/>
                      </a:pPr>
                      <a:r>
                        <a:rPr lang="en-GB" sz="1100" kern="0" dirty="0">
                          <a:effectLst/>
                        </a:rPr>
                        <a:t>• "To what extent has the mentoring programme achieved its intended outcomes?"</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txBody>
                  <a:tcPr marL="6107" marR="6107" marT="6107" marB="6107" anchor="ctr"/>
                </a:tc>
                <a:extLst>
                  <a:ext uri="{0D108BD9-81ED-4DB2-BD59-A6C34878D82A}">
                    <a16:rowId xmlns:a16="http://schemas.microsoft.com/office/drawing/2014/main" val="3006866743"/>
                  </a:ext>
                </a:extLst>
              </a:tr>
            </a:tbl>
          </a:graphicData>
        </a:graphic>
      </p:graphicFrame>
    </p:spTree>
    <p:extLst>
      <p:ext uri="{BB962C8B-B14F-4D97-AF65-F5344CB8AC3E}">
        <p14:creationId xmlns:p14="http://schemas.microsoft.com/office/powerpoint/2010/main" val="9187016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7FD81-6553-30C8-C540-128450D76373}"/>
              </a:ext>
            </a:extLst>
          </p:cNvPr>
          <p:cNvSpPr>
            <a:spLocks noGrp="1"/>
          </p:cNvSpPr>
          <p:nvPr>
            <p:ph type="title"/>
          </p:nvPr>
        </p:nvSpPr>
        <p:spPr/>
        <p:txBody>
          <a:bodyPr>
            <a:normAutofit/>
          </a:bodyPr>
          <a:lstStyle/>
          <a:p>
            <a:r>
              <a:rPr lang="en-GB" sz="4400" b="1" kern="0" dirty="0">
                <a:effectLst/>
                <a:latin typeface="Arial" panose="020B0604020202020204" pitchFamily="34" charset="0"/>
                <a:ea typeface="Times New Roman" panose="02020603050405020304" pitchFamily="18" charset="0"/>
                <a:cs typeface="Arial" panose="020B0604020202020204" pitchFamily="34" charset="0"/>
              </a:rPr>
              <a:t>References and Recommended Reading</a:t>
            </a:r>
            <a:endParaRPr lang="en-GB" dirty="0"/>
          </a:p>
        </p:txBody>
      </p:sp>
      <p:sp>
        <p:nvSpPr>
          <p:cNvPr id="3" name="Content Placeholder 2">
            <a:extLst>
              <a:ext uri="{FF2B5EF4-FFF2-40B4-BE49-F238E27FC236}">
                <a16:creationId xmlns:a16="http://schemas.microsoft.com/office/drawing/2014/main" id="{AB0310C3-71F7-0144-16DD-F84FCD827092}"/>
              </a:ext>
            </a:extLst>
          </p:cNvPr>
          <p:cNvSpPr>
            <a:spLocks noGrp="1"/>
          </p:cNvSpPr>
          <p:nvPr>
            <p:ph idx="1"/>
          </p:nvPr>
        </p:nvSpPr>
        <p:spPr/>
        <p:txBody>
          <a:bodyPr>
            <a:normAutofit fontScale="55000" lnSpcReduction="20000"/>
          </a:bodyPr>
          <a:lstStyle/>
          <a:p>
            <a:pPr marL="342900" lvl="0" indent="-342900">
              <a:lnSpc>
                <a:spcPct val="120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Atkinson, P., &amp; Silverman, D. (1997). Kundera's immortality: The interview society and the invention of the self.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Qualitative Inquiry, 3</a:t>
            </a:r>
            <a:r>
              <a:rPr lang="en-GB" sz="1800" kern="0" dirty="0">
                <a:effectLst/>
                <a:latin typeface="Arial" panose="020B0604020202020204" pitchFamily="34" charset="0"/>
                <a:ea typeface="Times New Roman" panose="02020603050405020304" pitchFamily="18" charset="0"/>
                <a:cs typeface="Arial" panose="020B0604020202020204" pitchFamily="34" charset="0"/>
              </a:rPr>
              <a:t>(3), 304-325.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20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Bryman, A. (2016).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Social research methods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(5th ed.). Oxford University Press.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20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Creswell, J. W., &amp; </a:t>
            </a:r>
            <a:r>
              <a:rPr lang="en-GB" sz="1800" kern="0" dirty="0" err="1">
                <a:effectLst/>
                <a:latin typeface="Arial" panose="020B0604020202020204" pitchFamily="34" charset="0"/>
                <a:ea typeface="Times New Roman" panose="02020603050405020304" pitchFamily="18" charset="0"/>
                <a:cs typeface="Arial" panose="020B0604020202020204" pitchFamily="34" charset="0"/>
              </a:rPr>
              <a:t>Poth</a:t>
            </a:r>
            <a:r>
              <a:rPr lang="en-GB" sz="1800" kern="0" dirty="0">
                <a:effectLst/>
                <a:latin typeface="Arial" panose="020B0604020202020204" pitchFamily="34" charset="0"/>
                <a:ea typeface="Times New Roman" panose="02020603050405020304" pitchFamily="18" charset="0"/>
                <a:cs typeface="Arial" panose="020B0604020202020204" pitchFamily="34" charset="0"/>
              </a:rPr>
              <a:t>, C. N. (2018).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Qualitative inquiry and research design: Choosing among five approaches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(4th ed.). Sage.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20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Denscombe, M. (2017).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The good research guide: For small-scale social research projects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(6th ed.). Open University Press.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20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Flick, U. (2018).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An introduction to qualitative research</a:t>
            </a:r>
            <a:r>
              <a:rPr lang="en-GB" sz="1800" kern="0" dirty="0">
                <a:effectLst/>
                <a:latin typeface="Arial" panose="020B0604020202020204" pitchFamily="34" charset="0"/>
                <a:ea typeface="Times New Roman" panose="02020603050405020304" pitchFamily="18" charset="0"/>
                <a:cs typeface="Arial" panose="020B0604020202020204" pitchFamily="34" charset="0"/>
              </a:rPr>
              <a:t> (6th ed.). Sage.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20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Lincoln, Y. S., &amp; Guba, E. G. (1985).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Naturalistic inquiry</a:t>
            </a:r>
            <a:r>
              <a:rPr lang="en-GB" sz="1800" kern="0" dirty="0">
                <a:effectLst/>
                <a:latin typeface="Arial" panose="020B0604020202020204" pitchFamily="34" charset="0"/>
                <a:ea typeface="Times New Roman" panose="02020603050405020304" pitchFamily="18" charset="0"/>
                <a:cs typeface="Arial" panose="020B0604020202020204" pitchFamily="34" charset="0"/>
              </a:rPr>
              <a:t>. Sage.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20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Maxwell, J. A. (2013).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Qualitative research design: An interactive approach</a:t>
            </a:r>
            <a:r>
              <a:rPr lang="en-GB" sz="1800" kern="0" dirty="0">
                <a:effectLst/>
                <a:latin typeface="Arial" panose="020B0604020202020204" pitchFamily="34" charset="0"/>
                <a:ea typeface="Times New Roman" panose="02020603050405020304" pitchFamily="18" charset="0"/>
                <a:cs typeface="Arial" panose="020B0604020202020204" pitchFamily="34" charset="0"/>
              </a:rPr>
              <a:t> (3rd ed.). Sage.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20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Morse, J. M. (2015). Critical analysis of strategies for determining rigor in qualitative inquiry.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Qualitative Health Research, 25</a:t>
            </a:r>
            <a:r>
              <a:rPr lang="en-GB" sz="1800" kern="0" dirty="0">
                <a:effectLst/>
                <a:latin typeface="Arial" panose="020B0604020202020204" pitchFamily="34" charset="0"/>
                <a:ea typeface="Times New Roman" panose="02020603050405020304" pitchFamily="18" charset="0"/>
                <a:cs typeface="Arial" panose="020B0604020202020204" pitchFamily="34" charset="0"/>
              </a:rPr>
              <a:t>(9), 1212-1222.</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20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Patton, M. Q. (2015).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Qualitative research &amp; evaluation methods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(4th ed.). Sage.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20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Ritchie, J., Lewis, J., Nicholls, C. M., &amp; Ormston, R. (Eds.). (2013).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Qualitative research practice: A guide for social science students and researchers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(2nd ed.). Sage.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20000"/>
              </a:lnSpc>
              <a:spcAft>
                <a:spcPts val="800"/>
              </a:spcAft>
              <a:buSzPts val="1000"/>
              <a:buFont typeface="Symbol" panose="05050102010706020507" pitchFamily="18" charset="2"/>
              <a:buChar char=""/>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Seidman, I. (2019). </a:t>
            </a:r>
            <a:r>
              <a:rPr lang="en-GB" sz="1800" i="1" kern="0" dirty="0">
                <a:effectLst/>
                <a:latin typeface="Arial" panose="020B0604020202020204" pitchFamily="34" charset="0"/>
                <a:ea typeface="Times New Roman" panose="02020603050405020304" pitchFamily="18" charset="0"/>
                <a:cs typeface="Arial" panose="020B0604020202020204" pitchFamily="34" charset="0"/>
              </a:rPr>
              <a:t>Interviewing as qualitative research: A guide for researchers in education and the social sciences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(5th ed.). Teachers College Press.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6490587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F4E98FFF-ECA5-BD2F-6439-D3F94F070E17}"/>
              </a:ext>
            </a:extLst>
          </p:cNvPr>
          <p:cNvPicPr>
            <a:picLocks noChangeAspect="1"/>
          </p:cNvPicPr>
          <p:nvPr/>
        </p:nvPicPr>
        <p:blipFill rotWithShape="1">
          <a:blip r:embed="rId2"/>
          <a:srcRect t="25340" b="21011"/>
          <a:stretch/>
        </p:blipFill>
        <p:spPr>
          <a:xfrm>
            <a:off x="838199" y="735153"/>
            <a:ext cx="10515602" cy="5387693"/>
          </a:xfrm>
          <a:prstGeom prst="rect">
            <a:avLst/>
          </a:prstGeom>
        </p:spPr>
      </p:pic>
    </p:spTree>
    <p:extLst>
      <p:ext uri="{BB962C8B-B14F-4D97-AF65-F5344CB8AC3E}">
        <p14:creationId xmlns:p14="http://schemas.microsoft.com/office/powerpoint/2010/main" val="26428132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7D1A19ED-8472-5D9B-BC9D-9E9AFD13080D}"/>
              </a:ext>
            </a:extLst>
          </p:cNvPr>
          <p:cNvPicPr>
            <a:picLocks noChangeAspect="1"/>
          </p:cNvPicPr>
          <p:nvPr/>
        </p:nvPicPr>
        <p:blipFill rotWithShape="1">
          <a:blip r:embed="rId2"/>
          <a:srcRect t="2950" r="1" b="23450"/>
          <a:stretch/>
        </p:blipFill>
        <p:spPr>
          <a:xfrm>
            <a:off x="196850" y="173518"/>
            <a:ext cx="11798300" cy="6512763"/>
          </a:xfrm>
          <a:prstGeom prst="rect">
            <a:avLst/>
          </a:prstGeom>
        </p:spPr>
      </p:pic>
    </p:spTree>
    <p:extLst>
      <p:ext uri="{BB962C8B-B14F-4D97-AF65-F5344CB8AC3E}">
        <p14:creationId xmlns:p14="http://schemas.microsoft.com/office/powerpoint/2010/main" val="41937179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A60F4-9F26-0A2B-33C8-07EF43572186}"/>
              </a:ext>
            </a:extLst>
          </p:cNvPr>
          <p:cNvSpPr txBox="1">
            <a:spLocks/>
          </p:cNvSpPr>
          <p:nvPr/>
        </p:nvSpPr>
        <p:spPr>
          <a:xfrm>
            <a:off x="1524000" y="2428155"/>
            <a:ext cx="9144000" cy="119140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6000"/>
              <a:t>Q&amp;A</a:t>
            </a:r>
            <a:endParaRPr lang="en-US" sz="6000" dirty="0"/>
          </a:p>
        </p:txBody>
      </p:sp>
    </p:spTree>
    <p:extLst>
      <p:ext uri="{BB962C8B-B14F-4D97-AF65-F5344CB8AC3E}">
        <p14:creationId xmlns:p14="http://schemas.microsoft.com/office/powerpoint/2010/main" val="1007662131"/>
      </p:ext>
    </p:extLst>
  </p:cSld>
  <p:clrMapOvr>
    <a:masterClrMapping/>
  </p:clrMapOvr>
</p:sld>
</file>

<file path=ppt/theme/theme1.xml><?xml version="1.0" encoding="utf-8"?>
<a:theme xmlns:a="http://schemas.openxmlformats.org/drawingml/2006/main" name="Office The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3057038-F1AD-48A7-B4B7-11DACDF14312}">
  <ds:schemaRefs>
    <ds:schemaRef ds:uri="http://schemas.microsoft.com/office/2006/metadata/properties"/>
    <ds:schemaRef ds:uri="http://purl.org/dc/elements/1.1/"/>
    <ds:schemaRef ds:uri="http://schemas.microsoft.com/office/infopath/2007/PartnerControls"/>
    <ds:schemaRef ds:uri="http://purl.org/dc/dcmitype/"/>
    <ds:schemaRef ds:uri="http://schemas.microsoft.com/office/2006/documentManagement/types"/>
    <ds:schemaRef ds:uri="http://purl.org/dc/terms/"/>
    <ds:schemaRef ds:uri="http://schemas.openxmlformats.org/package/2006/metadata/core-properties"/>
    <ds:schemaRef ds:uri="30bab34e-cbd2-460d-9227-52c21590b64b"/>
    <ds:schemaRef ds:uri="175a304c-2342-45ef-8dc6-82622f85b28d"/>
    <ds:schemaRef ds:uri="http://www.w3.org/XML/1998/namespace"/>
  </ds:schemaRefs>
</ds:datastoreItem>
</file>

<file path=customXml/itemProps2.xml><?xml version="1.0" encoding="utf-8"?>
<ds:datastoreItem xmlns:ds="http://schemas.openxmlformats.org/officeDocument/2006/customXml" ds:itemID="{D78B13A7-6F1A-4188-B516-45494B2FC403}">
  <ds:schemaRefs>
    <ds:schemaRef ds:uri="http://schemas.microsoft.com/sharepoint/v3/contenttype/forms"/>
  </ds:schemaRefs>
</ds:datastoreItem>
</file>

<file path=customXml/itemProps3.xml><?xml version="1.0" encoding="utf-8"?>
<ds:datastoreItem xmlns:ds="http://schemas.openxmlformats.org/officeDocument/2006/customXml" ds:itemID="{D0ADBA14-AE70-4723-AF30-B3ADF3611E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2827</Words>
  <Application>Microsoft Office PowerPoint</Application>
  <PresentationFormat>Widescreen</PresentationFormat>
  <Paragraphs>379</Paragraphs>
  <Slides>33</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Aptos</vt:lpstr>
      <vt:lpstr>Arial</vt:lpstr>
      <vt:lpstr>Calibri</vt:lpstr>
      <vt:lpstr>Calibri Light</vt:lpstr>
      <vt:lpstr>Symbol</vt:lpstr>
      <vt:lpstr>Wingdings</vt:lpstr>
      <vt:lpstr>Office Theme</vt:lpstr>
      <vt:lpstr>Understanding Qualitative Interviews Dr Helen Lee </vt:lpstr>
      <vt:lpstr>Please note</vt:lpstr>
      <vt:lpstr>INTERVIEWS</vt:lpstr>
      <vt:lpstr>Link Line Numbers</vt:lpstr>
      <vt:lpstr> The Nature and Value of Interviews </vt:lpstr>
      <vt:lpstr>Table 1</vt:lpstr>
      <vt:lpstr>PowerPoint Presentation</vt:lpstr>
      <vt:lpstr>Iterative and Interconnected Phases of Qualitative Design </vt:lpstr>
      <vt:lpstr>As Flick (2018) explains</vt:lpstr>
      <vt:lpstr>PowerPoint Presentation</vt:lpstr>
      <vt:lpstr>The interconnected phases include:</vt:lpstr>
      <vt:lpstr>The interconnected phases include:</vt:lpstr>
      <vt:lpstr>The interconnected phases include:</vt:lpstr>
      <vt:lpstr>Types of Qualitative Research</vt:lpstr>
      <vt:lpstr>Table 2</vt:lpstr>
      <vt:lpstr>PowerPoint Presentation</vt:lpstr>
      <vt:lpstr>Activity</vt:lpstr>
      <vt:lpstr>Activity</vt:lpstr>
      <vt:lpstr>Activity  [ MOCK INTERVIEW] </vt:lpstr>
      <vt:lpstr>Table 3</vt:lpstr>
      <vt:lpstr>PowerPoint Presentation</vt:lpstr>
      <vt:lpstr>Table 4</vt:lpstr>
      <vt:lpstr>PowerPoint Presentation</vt:lpstr>
      <vt:lpstr>Table 5</vt:lpstr>
      <vt:lpstr>PowerPoint Presentation</vt:lpstr>
      <vt:lpstr>Table 6</vt:lpstr>
      <vt:lpstr>PowerPoint Presentation</vt:lpstr>
      <vt:lpstr>Table 7</vt:lpstr>
      <vt:lpstr>PowerPoint Presentation</vt:lpstr>
      <vt:lpstr>References and Recommended Reading</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QUALITATIVE RESEARCH 3</dc:title>
  <dc:creator>Caroline Jawad</dc:creator>
  <cp:lastModifiedBy>Helen Lee</cp:lastModifiedBy>
  <cp:revision>5</cp:revision>
  <dcterms:created xsi:type="dcterms:W3CDTF">2021-03-17T09:10:10Z</dcterms:created>
  <dcterms:modified xsi:type="dcterms:W3CDTF">2025-07-07T22:24:27Z</dcterms:modified>
</cp:coreProperties>
</file>