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DD7E"/>
    <a:srgbClr val="F512C4"/>
    <a:srgbClr val="FF97C3"/>
    <a:srgbClr val="EF2540"/>
    <a:srgbClr val="EAEC36"/>
    <a:srgbClr val="E3E95D"/>
    <a:srgbClr val="EC9E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6A21BA-EC39-2C4C-919E-E6292328A581}" v="144" dt="2026-01-13T14:41:41.7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5462"/>
  </p:normalViewPr>
  <p:slideViewPr>
    <p:cSldViewPr snapToGrid="0">
      <p:cViewPr>
        <p:scale>
          <a:sx n="100" d="100"/>
          <a:sy n="100" d="100"/>
        </p:scale>
        <p:origin x="-3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oebe Davies (2305895)" userId="e62b2005-f98f-45a7-9723-d933362279c8" providerId="ADAL" clId="{C2AD09F3-3DC0-5864-9240-3F4CD7C3DA0E}"/>
    <pc:docChg chg="undo custSel delSld modSld">
      <pc:chgData name="Phoebe Davies (2305895)" userId="e62b2005-f98f-45a7-9723-d933362279c8" providerId="ADAL" clId="{C2AD09F3-3DC0-5864-9240-3F4CD7C3DA0E}" dt="2026-01-15T10:53:51.046" v="664" actId="1076"/>
      <pc:docMkLst>
        <pc:docMk/>
      </pc:docMkLst>
      <pc:sldChg chg="addSp delSp modSp mod">
        <pc:chgData name="Phoebe Davies (2305895)" userId="e62b2005-f98f-45a7-9723-d933362279c8" providerId="ADAL" clId="{C2AD09F3-3DC0-5864-9240-3F4CD7C3DA0E}" dt="2026-01-15T10:53:51.046" v="664" actId="1076"/>
        <pc:sldMkLst>
          <pc:docMk/>
          <pc:sldMk cId="1357373413" sldId="256"/>
        </pc:sldMkLst>
        <pc:spChg chg="mod">
          <ac:chgData name="Phoebe Davies (2305895)" userId="e62b2005-f98f-45a7-9723-d933362279c8" providerId="ADAL" clId="{C2AD09F3-3DC0-5864-9240-3F4CD7C3DA0E}" dt="2026-01-13T14:29:39.746" v="603" actId="1076"/>
          <ac:spMkLst>
            <pc:docMk/>
            <pc:sldMk cId="1357373413" sldId="256"/>
            <ac:spMk id="7" creationId="{91E31FC5-24D9-692A-E6B8-7513B929EE18}"/>
          </ac:spMkLst>
        </pc:spChg>
        <pc:spChg chg="mod">
          <ac:chgData name="Phoebe Davies (2305895)" userId="e62b2005-f98f-45a7-9723-d933362279c8" providerId="ADAL" clId="{C2AD09F3-3DC0-5864-9240-3F4CD7C3DA0E}" dt="2026-01-12T17:21:10.658" v="597" actId="1076"/>
          <ac:spMkLst>
            <pc:docMk/>
            <pc:sldMk cId="1357373413" sldId="256"/>
            <ac:spMk id="8" creationId="{930A720B-7134-13CE-6445-2F33AFCD28D1}"/>
          </ac:spMkLst>
        </pc:spChg>
        <pc:spChg chg="mod">
          <ac:chgData name="Phoebe Davies (2305895)" userId="e62b2005-f98f-45a7-9723-d933362279c8" providerId="ADAL" clId="{C2AD09F3-3DC0-5864-9240-3F4CD7C3DA0E}" dt="2026-01-12T16:52:35.643" v="438" actId="1076"/>
          <ac:spMkLst>
            <pc:docMk/>
            <pc:sldMk cId="1357373413" sldId="256"/>
            <ac:spMk id="9" creationId="{BD2B39DC-8D38-702D-6A1D-FBEB876ACE89}"/>
          </ac:spMkLst>
        </pc:spChg>
        <pc:spChg chg="mod">
          <ac:chgData name="Phoebe Davies (2305895)" userId="e62b2005-f98f-45a7-9723-d933362279c8" providerId="ADAL" clId="{C2AD09F3-3DC0-5864-9240-3F4CD7C3DA0E}" dt="2026-01-12T17:00:32.712" v="445" actId="1076"/>
          <ac:spMkLst>
            <pc:docMk/>
            <pc:sldMk cId="1357373413" sldId="256"/>
            <ac:spMk id="11" creationId="{EEFE7D01-C3CB-503C-3D80-D05E64107D14}"/>
          </ac:spMkLst>
        </pc:spChg>
        <pc:spChg chg="mod">
          <ac:chgData name="Phoebe Davies (2305895)" userId="e62b2005-f98f-45a7-9723-d933362279c8" providerId="ADAL" clId="{C2AD09F3-3DC0-5864-9240-3F4CD7C3DA0E}" dt="2026-01-12T17:21:00.372" v="596" actId="1076"/>
          <ac:spMkLst>
            <pc:docMk/>
            <pc:sldMk cId="1357373413" sldId="256"/>
            <ac:spMk id="20" creationId="{AB767601-8F9A-CD67-BF6E-F5457D72180C}"/>
          </ac:spMkLst>
        </pc:spChg>
        <pc:spChg chg="mod">
          <ac:chgData name="Phoebe Davies (2305895)" userId="e62b2005-f98f-45a7-9723-d933362279c8" providerId="ADAL" clId="{C2AD09F3-3DC0-5864-9240-3F4CD7C3DA0E}" dt="2026-01-12T17:07:11.434" v="516" actId="1076"/>
          <ac:spMkLst>
            <pc:docMk/>
            <pc:sldMk cId="1357373413" sldId="256"/>
            <ac:spMk id="28" creationId="{5CC0B87B-B7C9-3D78-727D-D3D9B7E3391B}"/>
          </ac:spMkLst>
        </pc:spChg>
        <pc:spChg chg="mod">
          <ac:chgData name="Phoebe Davies (2305895)" userId="e62b2005-f98f-45a7-9723-d933362279c8" providerId="ADAL" clId="{C2AD09F3-3DC0-5864-9240-3F4CD7C3DA0E}" dt="2026-01-05T22:52:04.423" v="12" actId="1076"/>
          <ac:spMkLst>
            <pc:docMk/>
            <pc:sldMk cId="1357373413" sldId="256"/>
            <ac:spMk id="29" creationId="{22DB5DE6-DACD-E1B5-52E6-A8D051335350}"/>
          </ac:spMkLst>
        </pc:spChg>
        <pc:spChg chg="mod">
          <ac:chgData name="Phoebe Davies (2305895)" userId="e62b2005-f98f-45a7-9723-d933362279c8" providerId="ADAL" clId="{C2AD09F3-3DC0-5864-9240-3F4CD7C3DA0E}" dt="2026-01-06T19:55:44.182" v="184" actId="1076"/>
          <ac:spMkLst>
            <pc:docMk/>
            <pc:sldMk cId="1357373413" sldId="256"/>
            <ac:spMk id="30" creationId="{A7829C80-05FE-DD21-2011-ADC35CB1D3D5}"/>
          </ac:spMkLst>
        </pc:spChg>
        <pc:spChg chg="mod">
          <ac:chgData name="Phoebe Davies (2305895)" userId="e62b2005-f98f-45a7-9723-d933362279c8" providerId="ADAL" clId="{C2AD09F3-3DC0-5864-9240-3F4CD7C3DA0E}" dt="2026-01-12T17:18:22.700" v="577" actId="1076"/>
          <ac:spMkLst>
            <pc:docMk/>
            <pc:sldMk cId="1357373413" sldId="256"/>
            <ac:spMk id="32" creationId="{C0665ED9-A906-9B74-6B05-94AC76A38574}"/>
          </ac:spMkLst>
        </pc:spChg>
        <pc:spChg chg="mod">
          <ac:chgData name="Phoebe Davies (2305895)" userId="e62b2005-f98f-45a7-9723-d933362279c8" providerId="ADAL" clId="{C2AD09F3-3DC0-5864-9240-3F4CD7C3DA0E}" dt="2026-01-06T20:01:16.157" v="212" actId="1076"/>
          <ac:spMkLst>
            <pc:docMk/>
            <pc:sldMk cId="1357373413" sldId="256"/>
            <ac:spMk id="33" creationId="{AFE12BD7-7633-6D0E-24F7-B8760BC3B0DD}"/>
          </ac:spMkLst>
        </pc:spChg>
        <pc:spChg chg="mod">
          <ac:chgData name="Phoebe Davies (2305895)" userId="e62b2005-f98f-45a7-9723-d933362279c8" providerId="ADAL" clId="{C2AD09F3-3DC0-5864-9240-3F4CD7C3DA0E}" dt="2026-01-12T17:07:45.719" v="521" actId="1076"/>
          <ac:spMkLst>
            <pc:docMk/>
            <pc:sldMk cId="1357373413" sldId="256"/>
            <ac:spMk id="34" creationId="{4C413659-E5F8-75E3-582F-EC13C2CC4355}"/>
          </ac:spMkLst>
        </pc:spChg>
        <pc:spChg chg="add mod">
          <ac:chgData name="Phoebe Davies (2305895)" userId="e62b2005-f98f-45a7-9723-d933362279c8" providerId="ADAL" clId="{C2AD09F3-3DC0-5864-9240-3F4CD7C3DA0E}" dt="2026-01-12T17:09:57.915" v="548" actId="1076"/>
          <ac:spMkLst>
            <pc:docMk/>
            <pc:sldMk cId="1357373413" sldId="256"/>
            <ac:spMk id="35" creationId="{7E3D8ABB-3884-D85B-2E1D-30AB69FCC8B5}"/>
          </ac:spMkLst>
        </pc:spChg>
        <pc:spChg chg="add mod">
          <ac:chgData name="Phoebe Davies (2305895)" userId="e62b2005-f98f-45a7-9723-d933362279c8" providerId="ADAL" clId="{C2AD09F3-3DC0-5864-9240-3F4CD7C3DA0E}" dt="2026-01-12T17:08:52.946" v="535" actId="1076"/>
          <ac:spMkLst>
            <pc:docMk/>
            <pc:sldMk cId="1357373413" sldId="256"/>
            <ac:spMk id="38" creationId="{E8720CD3-6189-CFDC-26F1-5066864CC9EE}"/>
          </ac:spMkLst>
        </pc:spChg>
        <pc:spChg chg="add mod">
          <ac:chgData name="Phoebe Davies (2305895)" userId="e62b2005-f98f-45a7-9723-d933362279c8" providerId="ADAL" clId="{C2AD09F3-3DC0-5864-9240-3F4CD7C3DA0E}" dt="2026-01-06T19:55:59.612" v="186" actId="1076"/>
          <ac:spMkLst>
            <pc:docMk/>
            <pc:sldMk cId="1357373413" sldId="256"/>
            <ac:spMk id="39" creationId="{93E0702D-6C5B-5797-3042-860535DB3F9A}"/>
          </ac:spMkLst>
        </pc:spChg>
        <pc:spChg chg="add mod">
          <ac:chgData name="Phoebe Davies (2305895)" userId="e62b2005-f98f-45a7-9723-d933362279c8" providerId="ADAL" clId="{C2AD09F3-3DC0-5864-9240-3F4CD7C3DA0E}" dt="2026-01-06T20:01:44.139" v="216" actId="1076"/>
          <ac:spMkLst>
            <pc:docMk/>
            <pc:sldMk cId="1357373413" sldId="256"/>
            <ac:spMk id="40" creationId="{DCFC6CE7-3178-FCC2-7FB2-69AF449434A5}"/>
          </ac:spMkLst>
        </pc:spChg>
        <pc:spChg chg="add mod">
          <ac:chgData name="Phoebe Davies (2305895)" userId="e62b2005-f98f-45a7-9723-d933362279c8" providerId="ADAL" clId="{C2AD09F3-3DC0-5864-9240-3F4CD7C3DA0E}" dt="2026-01-06T19:57:52.076" v="203" actId="1076"/>
          <ac:spMkLst>
            <pc:docMk/>
            <pc:sldMk cId="1357373413" sldId="256"/>
            <ac:spMk id="41" creationId="{0570ECDE-1CAA-F208-DE42-E5D941BBD8E0}"/>
          </ac:spMkLst>
        </pc:spChg>
        <pc:spChg chg="add mod">
          <ac:chgData name="Phoebe Davies (2305895)" userId="e62b2005-f98f-45a7-9723-d933362279c8" providerId="ADAL" clId="{C2AD09F3-3DC0-5864-9240-3F4CD7C3DA0E}" dt="2026-01-12T17:09:00.868" v="537" actId="1076"/>
          <ac:spMkLst>
            <pc:docMk/>
            <pc:sldMk cId="1357373413" sldId="256"/>
            <ac:spMk id="43" creationId="{D5355406-43FD-EE4D-E4C6-0569B6DEEE1E}"/>
          </ac:spMkLst>
        </pc:spChg>
        <pc:spChg chg="add mod">
          <ac:chgData name="Phoebe Davies (2305895)" userId="e62b2005-f98f-45a7-9723-d933362279c8" providerId="ADAL" clId="{C2AD09F3-3DC0-5864-9240-3F4CD7C3DA0E}" dt="2026-01-15T10:53:51.046" v="664" actId="1076"/>
          <ac:spMkLst>
            <pc:docMk/>
            <pc:sldMk cId="1357373413" sldId="256"/>
            <ac:spMk id="44" creationId="{68D07CC7-9EB9-B1B6-427C-B9CF5DD02AFE}"/>
          </ac:spMkLst>
        </pc:spChg>
        <pc:spChg chg="add mod">
          <ac:chgData name="Phoebe Davies (2305895)" userId="e62b2005-f98f-45a7-9723-d933362279c8" providerId="ADAL" clId="{C2AD09F3-3DC0-5864-9240-3F4CD7C3DA0E}" dt="2026-01-06T20:16:18.599" v="345"/>
          <ac:spMkLst>
            <pc:docMk/>
            <pc:sldMk cId="1357373413" sldId="256"/>
            <ac:spMk id="46" creationId="{37352FB0-1AB2-289B-8BC7-7EAC4D5704ED}"/>
          </ac:spMkLst>
        </pc:spChg>
        <pc:spChg chg="add mod">
          <ac:chgData name="Phoebe Davies (2305895)" userId="e62b2005-f98f-45a7-9723-d933362279c8" providerId="ADAL" clId="{C2AD09F3-3DC0-5864-9240-3F4CD7C3DA0E}" dt="2026-01-12T17:09:54.793" v="547" actId="1076"/>
          <ac:spMkLst>
            <pc:docMk/>
            <pc:sldMk cId="1357373413" sldId="256"/>
            <ac:spMk id="47" creationId="{56E662C6-C1F0-DDAB-F16C-9293A4EA7E7C}"/>
          </ac:spMkLst>
        </pc:spChg>
        <pc:spChg chg="add mod">
          <ac:chgData name="Phoebe Davies (2305895)" userId="e62b2005-f98f-45a7-9723-d933362279c8" providerId="ADAL" clId="{C2AD09F3-3DC0-5864-9240-3F4CD7C3DA0E}" dt="2026-01-12T17:00:28.269" v="444" actId="1076"/>
          <ac:spMkLst>
            <pc:docMk/>
            <pc:sldMk cId="1357373413" sldId="256"/>
            <ac:spMk id="48" creationId="{A9669A84-EB36-D345-CECB-BDC0CB6AD834}"/>
          </ac:spMkLst>
        </pc:spChg>
        <pc:spChg chg="add mod">
          <ac:chgData name="Phoebe Davies (2305895)" userId="e62b2005-f98f-45a7-9723-d933362279c8" providerId="ADAL" clId="{C2AD09F3-3DC0-5864-9240-3F4CD7C3DA0E}" dt="2026-01-13T14:45:25.426" v="663" actId="1076"/>
          <ac:spMkLst>
            <pc:docMk/>
            <pc:sldMk cId="1357373413" sldId="256"/>
            <ac:spMk id="49" creationId="{65F021B2-01E0-30D3-111E-8098ECF5D8B8}"/>
          </ac:spMkLst>
        </pc:spChg>
        <pc:picChg chg="mod">
          <ac:chgData name="Phoebe Davies (2305895)" userId="e62b2005-f98f-45a7-9723-d933362279c8" providerId="ADAL" clId="{C2AD09F3-3DC0-5864-9240-3F4CD7C3DA0E}" dt="2026-01-12T17:00:21.650" v="443" actId="1076"/>
          <ac:picMkLst>
            <pc:docMk/>
            <pc:sldMk cId="1357373413" sldId="256"/>
            <ac:picMk id="2056" creationId="{A3F2D89C-F354-53F6-923E-820C5BC08FA5}"/>
          </ac:picMkLst>
        </pc:picChg>
        <pc:picChg chg="add mod">
          <ac:chgData name="Phoebe Davies (2305895)" userId="e62b2005-f98f-45a7-9723-d933362279c8" providerId="ADAL" clId="{C2AD09F3-3DC0-5864-9240-3F4CD7C3DA0E}" dt="2026-01-06T20:14:38.296" v="342" actId="1076"/>
          <ac:picMkLst>
            <pc:docMk/>
            <pc:sldMk cId="1357373413" sldId="256"/>
            <ac:picMk id="2064" creationId="{C6D01BD7-4776-5589-77B9-8F7395B9B094}"/>
          </ac:picMkLst>
        </pc:picChg>
        <pc:picChg chg="add mod">
          <ac:chgData name="Phoebe Davies (2305895)" userId="e62b2005-f98f-45a7-9723-d933362279c8" providerId="ADAL" clId="{C2AD09F3-3DC0-5864-9240-3F4CD7C3DA0E}" dt="2026-01-12T17:13:54.644" v="556" actId="1076"/>
          <ac:picMkLst>
            <pc:docMk/>
            <pc:sldMk cId="1357373413" sldId="256"/>
            <ac:picMk id="2072" creationId="{1F6B3258-83BB-B5E0-7E72-04355AB78289}"/>
          </ac:picMkLst>
        </pc:picChg>
        <pc:picChg chg="add mod">
          <ac:chgData name="Phoebe Davies (2305895)" userId="e62b2005-f98f-45a7-9723-d933362279c8" providerId="ADAL" clId="{C2AD09F3-3DC0-5864-9240-3F4CD7C3DA0E}" dt="2026-01-12T17:15:55.100" v="565" actId="1076"/>
          <ac:picMkLst>
            <pc:docMk/>
            <pc:sldMk cId="1357373413" sldId="256"/>
            <ac:picMk id="2074" creationId="{DBCDA4AA-1581-CEA3-7EA6-F553F6B64EDB}"/>
          </ac:picMkLst>
        </pc:picChg>
        <pc:picChg chg="add mod">
          <ac:chgData name="Phoebe Davies (2305895)" userId="e62b2005-f98f-45a7-9723-d933362279c8" providerId="ADAL" clId="{C2AD09F3-3DC0-5864-9240-3F4CD7C3DA0E}" dt="2026-01-12T17:18:47.595" v="586" actId="14100"/>
          <ac:picMkLst>
            <pc:docMk/>
            <pc:sldMk cId="1357373413" sldId="256"/>
            <ac:picMk id="2076" creationId="{53AA63CB-6992-48A0-79CC-819F6CE64F3C}"/>
          </ac:picMkLst>
        </pc:picChg>
        <pc:picChg chg="add mod">
          <ac:chgData name="Phoebe Davies (2305895)" userId="e62b2005-f98f-45a7-9723-d933362279c8" providerId="ADAL" clId="{C2AD09F3-3DC0-5864-9240-3F4CD7C3DA0E}" dt="2026-01-12T17:18:42.164" v="584" actId="1076"/>
          <ac:picMkLst>
            <pc:docMk/>
            <pc:sldMk cId="1357373413" sldId="256"/>
            <ac:picMk id="2080" creationId="{93AA3D66-6AB2-AAE7-928E-5ECA1DA73A5F}"/>
          </ac:picMkLst>
        </pc:picChg>
        <pc:picChg chg="add mod">
          <ac:chgData name="Phoebe Davies (2305895)" userId="e62b2005-f98f-45a7-9723-d933362279c8" providerId="ADAL" clId="{C2AD09F3-3DC0-5864-9240-3F4CD7C3DA0E}" dt="2026-01-12T17:22:02.614" v="600" actId="1076"/>
          <ac:picMkLst>
            <pc:docMk/>
            <pc:sldMk cId="1357373413" sldId="256"/>
            <ac:picMk id="2082" creationId="{6B730B48-F4FC-CF31-80FF-073B0440BE86}"/>
          </ac:picMkLst>
        </pc:picChg>
      </pc:sldChg>
      <pc:sldChg chg="addSp modSp del mod">
        <pc:chgData name="Phoebe Davies (2305895)" userId="e62b2005-f98f-45a7-9723-d933362279c8" providerId="ADAL" clId="{C2AD09F3-3DC0-5864-9240-3F4CD7C3DA0E}" dt="2026-01-12T17:23:04.245" v="601" actId="2696"/>
        <pc:sldMkLst>
          <pc:docMk/>
          <pc:sldMk cId="24199880"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355259-E8D1-224E-9EDC-E50CA92167A2}" type="datetimeFigureOut">
              <a:rPr lang="cy-GB" smtClean="0"/>
              <a:t>15/12/25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09F297-42AE-2045-A89F-363997E6B5DA}" type="slidenum">
              <a:rPr lang="cy-GB" smtClean="0"/>
              <a:t>‹#›</a:t>
            </a:fld>
            <a:endParaRPr lang="cy-GB"/>
          </a:p>
        </p:txBody>
      </p:sp>
    </p:spTree>
    <p:extLst>
      <p:ext uri="{BB962C8B-B14F-4D97-AF65-F5344CB8AC3E}">
        <p14:creationId xmlns:p14="http://schemas.microsoft.com/office/powerpoint/2010/main" val="3810859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A09F297-42AE-2045-A89F-363997E6B5DA}" type="slidenum">
              <a:rPr lang="cy-GB" smtClean="0"/>
              <a:t>1</a:t>
            </a:fld>
            <a:endParaRPr lang="cy-GB"/>
          </a:p>
        </p:txBody>
      </p:sp>
    </p:spTree>
    <p:extLst>
      <p:ext uri="{BB962C8B-B14F-4D97-AF65-F5344CB8AC3E}">
        <p14:creationId xmlns:p14="http://schemas.microsoft.com/office/powerpoint/2010/main" val="1182377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68BFC-D0CE-B53B-5487-C8C198AF66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DA9D0B8F-85A7-6B5C-ACC7-10F9BA00D3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1EF3ABAB-1091-4C20-AC10-370FA9B792F2}"/>
              </a:ext>
            </a:extLst>
          </p:cNvPr>
          <p:cNvSpPr>
            <a:spLocks noGrp="1"/>
          </p:cNvSpPr>
          <p:nvPr>
            <p:ph type="dt" sz="half" idx="10"/>
          </p:nvPr>
        </p:nvSpPr>
        <p:spPr/>
        <p:txBody>
          <a:bodyPr/>
          <a:lstStyle/>
          <a:p>
            <a:fld id="{0E4F6A68-86FC-EE4D-9A3C-4C8205EB1193}" type="datetime1">
              <a:rPr lang="en-GB" smtClean="0"/>
              <a:t>15/12/2025</a:t>
            </a:fld>
            <a:endParaRPr lang="cy-GB"/>
          </a:p>
        </p:txBody>
      </p:sp>
      <p:sp>
        <p:nvSpPr>
          <p:cNvPr id="5" name="Footer Placeholder 4">
            <a:extLst>
              <a:ext uri="{FF2B5EF4-FFF2-40B4-BE49-F238E27FC236}">
                <a16:creationId xmlns:a16="http://schemas.microsoft.com/office/drawing/2014/main" id="{60DAC523-2ED8-04F8-CF88-A02E38CB7480}"/>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266C172-2529-6642-9D4B-0A1F2C6BC8AA}"/>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3177579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3C56F-018D-3FF2-0D45-B01CE36A1DD9}"/>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87EFA0C6-AFBD-54D7-A2CE-1F02AEB48A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43F3411F-65D3-D651-5F41-EDBD03EC6E51}"/>
              </a:ext>
            </a:extLst>
          </p:cNvPr>
          <p:cNvSpPr>
            <a:spLocks noGrp="1"/>
          </p:cNvSpPr>
          <p:nvPr>
            <p:ph type="dt" sz="half" idx="10"/>
          </p:nvPr>
        </p:nvSpPr>
        <p:spPr/>
        <p:txBody>
          <a:bodyPr/>
          <a:lstStyle/>
          <a:p>
            <a:fld id="{F9A9A65C-D10D-C148-992B-2400C0A3F5D1}" type="datetime1">
              <a:rPr lang="en-GB" smtClean="0"/>
              <a:t>15/12/2025</a:t>
            </a:fld>
            <a:endParaRPr lang="cy-GB"/>
          </a:p>
        </p:txBody>
      </p:sp>
      <p:sp>
        <p:nvSpPr>
          <p:cNvPr id="5" name="Footer Placeholder 4">
            <a:extLst>
              <a:ext uri="{FF2B5EF4-FFF2-40B4-BE49-F238E27FC236}">
                <a16:creationId xmlns:a16="http://schemas.microsoft.com/office/drawing/2014/main" id="{B0D38EE3-5CF7-3546-90DC-2E0485F7F88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5F5EF8C4-E04B-D3E9-A92E-8F23316E81C0}"/>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1164614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9E812-556E-5818-9935-0E45263A7B6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C1E0F0D2-8877-0788-BB8B-C499EB5BE4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B04CFD-B617-21D3-8453-2CBFC5EC0FF7}"/>
              </a:ext>
            </a:extLst>
          </p:cNvPr>
          <p:cNvSpPr>
            <a:spLocks noGrp="1"/>
          </p:cNvSpPr>
          <p:nvPr>
            <p:ph type="dt" sz="half" idx="10"/>
          </p:nvPr>
        </p:nvSpPr>
        <p:spPr/>
        <p:txBody>
          <a:bodyPr/>
          <a:lstStyle/>
          <a:p>
            <a:fld id="{E6EAEEAD-4C8E-3245-9D2A-195ACF4983FD}" type="datetime1">
              <a:rPr lang="en-GB" smtClean="0"/>
              <a:t>15/12/2025</a:t>
            </a:fld>
            <a:endParaRPr lang="cy-GB"/>
          </a:p>
        </p:txBody>
      </p:sp>
      <p:sp>
        <p:nvSpPr>
          <p:cNvPr id="5" name="Footer Placeholder 4">
            <a:extLst>
              <a:ext uri="{FF2B5EF4-FFF2-40B4-BE49-F238E27FC236}">
                <a16:creationId xmlns:a16="http://schemas.microsoft.com/office/drawing/2014/main" id="{C9AE4EED-8BE6-95D1-737E-3CA51059554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A22A87D-AA51-35A2-A965-8D716FF13E69}"/>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3369412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D3F6C-3337-C5AB-567D-F85516A2F64A}"/>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98DA0A0C-4697-0B81-BEE4-EE16FAC31C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A123CF13-7C72-F712-8815-BF89E61DD18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5781EC96-37B7-54EA-A422-F2EBEE809DBD}"/>
              </a:ext>
            </a:extLst>
          </p:cNvPr>
          <p:cNvSpPr>
            <a:spLocks noGrp="1"/>
          </p:cNvSpPr>
          <p:nvPr>
            <p:ph type="dt" sz="half" idx="10"/>
          </p:nvPr>
        </p:nvSpPr>
        <p:spPr/>
        <p:txBody>
          <a:bodyPr/>
          <a:lstStyle/>
          <a:p>
            <a:fld id="{F701E484-C45C-2C4B-AC72-0676BEC467BC}" type="datetime1">
              <a:rPr lang="en-GB" smtClean="0"/>
              <a:t>15/12/2025</a:t>
            </a:fld>
            <a:endParaRPr lang="cy-GB"/>
          </a:p>
        </p:txBody>
      </p:sp>
      <p:sp>
        <p:nvSpPr>
          <p:cNvPr id="6" name="Footer Placeholder 5">
            <a:extLst>
              <a:ext uri="{FF2B5EF4-FFF2-40B4-BE49-F238E27FC236}">
                <a16:creationId xmlns:a16="http://schemas.microsoft.com/office/drawing/2014/main" id="{15AF9ECC-E66C-9235-0311-ABE9F325EB07}"/>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8D38FA2E-81C4-0B62-40A3-22B43068D63F}"/>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3064525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20F5D-7472-D4ED-FF71-7DDE07CD3E6D}"/>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3238D0F8-C5C4-9235-7326-779E30AF14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C52C9D-D550-F52C-90BD-F487EF3214F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CB7F2C8F-9732-69B3-4722-1B9F69675A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900E16-15BA-DD94-E41A-5E943F896A7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1B31A1D4-A375-1370-9073-7280DA7FCCEA}"/>
              </a:ext>
            </a:extLst>
          </p:cNvPr>
          <p:cNvSpPr>
            <a:spLocks noGrp="1"/>
          </p:cNvSpPr>
          <p:nvPr>
            <p:ph type="dt" sz="half" idx="10"/>
          </p:nvPr>
        </p:nvSpPr>
        <p:spPr/>
        <p:txBody>
          <a:bodyPr/>
          <a:lstStyle/>
          <a:p>
            <a:fld id="{11E0D868-DA59-6745-9415-E8E0C6C424B2}" type="datetime1">
              <a:rPr lang="en-GB" smtClean="0"/>
              <a:t>15/12/2025</a:t>
            </a:fld>
            <a:endParaRPr lang="cy-GB"/>
          </a:p>
        </p:txBody>
      </p:sp>
      <p:sp>
        <p:nvSpPr>
          <p:cNvPr id="8" name="Footer Placeholder 7">
            <a:extLst>
              <a:ext uri="{FF2B5EF4-FFF2-40B4-BE49-F238E27FC236}">
                <a16:creationId xmlns:a16="http://schemas.microsoft.com/office/drawing/2014/main" id="{85C1AB5E-7994-018B-4CE7-E484B082A35A}"/>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BA1014A7-03AD-557A-12B4-A06896EE59E5}"/>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290604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D21CD-2F78-C912-A12B-EB59D562779D}"/>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A326232F-3AEF-20A1-B61E-750D4756961E}"/>
              </a:ext>
            </a:extLst>
          </p:cNvPr>
          <p:cNvSpPr>
            <a:spLocks noGrp="1"/>
          </p:cNvSpPr>
          <p:nvPr>
            <p:ph type="dt" sz="half" idx="10"/>
          </p:nvPr>
        </p:nvSpPr>
        <p:spPr/>
        <p:txBody>
          <a:bodyPr/>
          <a:lstStyle/>
          <a:p>
            <a:fld id="{9AF4796B-E6C4-D64C-894A-09F1DBE0E4E4}" type="datetime1">
              <a:rPr lang="en-GB" smtClean="0"/>
              <a:t>15/12/2025</a:t>
            </a:fld>
            <a:endParaRPr lang="cy-GB"/>
          </a:p>
        </p:txBody>
      </p:sp>
      <p:sp>
        <p:nvSpPr>
          <p:cNvPr id="4" name="Footer Placeholder 3">
            <a:extLst>
              <a:ext uri="{FF2B5EF4-FFF2-40B4-BE49-F238E27FC236}">
                <a16:creationId xmlns:a16="http://schemas.microsoft.com/office/drawing/2014/main" id="{236B2F29-9A38-0970-3370-B747267C6DB9}"/>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BA8A507F-E5CA-152B-468D-1690A4F4151A}"/>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2582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487936-B77D-7D26-13F5-2C2E6F40E3C2}"/>
              </a:ext>
            </a:extLst>
          </p:cNvPr>
          <p:cNvSpPr>
            <a:spLocks noGrp="1"/>
          </p:cNvSpPr>
          <p:nvPr>
            <p:ph type="dt" sz="half" idx="10"/>
          </p:nvPr>
        </p:nvSpPr>
        <p:spPr/>
        <p:txBody>
          <a:bodyPr/>
          <a:lstStyle/>
          <a:p>
            <a:fld id="{DC1C17A5-A05D-5D48-AC40-73CBEBF19CFA}" type="datetime1">
              <a:rPr lang="en-GB" smtClean="0"/>
              <a:t>15/12/2025</a:t>
            </a:fld>
            <a:endParaRPr lang="cy-GB"/>
          </a:p>
        </p:txBody>
      </p:sp>
      <p:sp>
        <p:nvSpPr>
          <p:cNvPr id="3" name="Footer Placeholder 2">
            <a:extLst>
              <a:ext uri="{FF2B5EF4-FFF2-40B4-BE49-F238E27FC236}">
                <a16:creationId xmlns:a16="http://schemas.microsoft.com/office/drawing/2014/main" id="{43222105-8CF9-E6E3-B1C6-E429AD2F5CDF}"/>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1AB7A96F-5BDD-8D57-F3A7-23AAF2904079}"/>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2160628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3B176-F062-C23F-ADA6-58F5BD48BE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EC452DAB-6952-59F8-6044-A7AB72F5B3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D0C780C3-7833-16E8-A66E-989BEFA25B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D1ABE7-F48D-19C8-F05C-8A6CEA517DC8}"/>
              </a:ext>
            </a:extLst>
          </p:cNvPr>
          <p:cNvSpPr>
            <a:spLocks noGrp="1"/>
          </p:cNvSpPr>
          <p:nvPr>
            <p:ph type="dt" sz="half" idx="10"/>
          </p:nvPr>
        </p:nvSpPr>
        <p:spPr/>
        <p:txBody>
          <a:bodyPr/>
          <a:lstStyle/>
          <a:p>
            <a:fld id="{B25DA9CD-222A-3248-90E1-FFFF6AB99BC5}" type="datetime1">
              <a:rPr lang="en-GB" smtClean="0"/>
              <a:t>15/12/2025</a:t>
            </a:fld>
            <a:endParaRPr lang="cy-GB"/>
          </a:p>
        </p:txBody>
      </p:sp>
      <p:sp>
        <p:nvSpPr>
          <p:cNvPr id="6" name="Footer Placeholder 5">
            <a:extLst>
              <a:ext uri="{FF2B5EF4-FFF2-40B4-BE49-F238E27FC236}">
                <a16:creationId xmlns:a16="http://schemas.microsoft.com/office/drawing/2014/main" id="{17B6ACC0-A20B-2909-98A0-5A871D6B3337}"/>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90CE93DA-4359-6530-F27C-A8FFB84FCD65}"/>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370252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4A974-1644-B0DB-CAEB-F9B2F91C6F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C2705907-2A97-EF68-574C-C3795475CA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0A0F71E9-B026-B2C1-AC02-AAFE2BCFB8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0AD137-87FB-C743-FE54-B8FB6977EE7C}"/>
              </a:ext>
            </a:extLst>
          </p:cNvPr>
          <p:cNvSpPr>
            <a:spLocks noGrp="1"/>
          </p:cNvSpPr>
          <p:nvPr>
            <p:ph type="dt" sz="half" idx="10"/>
          </p:nvPr>
        </p:nvSpPr>
        <p:spPr/>
        <p:txBody>
          <a:bodyPr/>
          <a:lstStyle/>
          <a:p>
            <a:fld id="{DCE66FC8-4070-4845-9AAC-8424ECD8735C}" type="datetime1">
              <a:rPr lang="en-GB" smtClean="0"/>
              <a:t>15/12/2025</a:t>
            </a:fld>
            <a:endParaRPr lang="cy-GB"/>
          </a:p>
        </p:txBody>
      </p:sp>
      <p:sp>
        <p:nvSpPr>
          <p:cNvPr id="6" name="Footer Placeholder 5">
            <a:extLst>
              <a:ext uri="{FF2B5EF4-FFF2-40B4-BE49-F238E27FC236}">
                <a16:creationId xmlns:a16="http://schemas.microsoft.com/office/drawing/2014/main" id="{C9E1D3C6-667F-D12E-2173-097B61D53F5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4DF86F6C-40BC-D2B5-3B02-9F685CE79A7F}"/>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2575205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7DCD2-8B95-C1DC-BA67-B0043E75FE2C}"/>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B7541853-C237-506F-2938-E08221C237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7247F84A-8AAC-037D-4EBC-E3FCB8B3122D}"/>
              </a:ext>
            </a:extLst>
          </p:cNvPr>
          <p:cNvSpPr>
            <a:spLocks noGrp="1"/>
          </p:cNvSpPr>
          <p:nvPr>
            <p:ph type="dt" sz="half" idx="10"/>
          </p:nvPr>
        </p:nvSpPr>
        <p:spPr/>
        <p:txBody>
          <a:bodyPr/>
          <a:lstStyle/>
          <a:p>
            <a:fld id="{7195191B-EC07-534C-A95D-5AF2752C4375}" type="datetime1">
              <a:rPr lang="en-GB" smtClean="0"/>
              <a:t>15/12/2025</a:t>
            </a:fld>
            <a:endParaRPr lang="cy-GB"/>
          </a:p>
        </p:txBody>
      </p:sp>
      <p:sp>
        <p:nvSpPr>
          <p:cNvPr id="5" name="Footer Placeholder 4">
            <a:extLst>
              <a:ext uri="{FF2B5EF4-FFF2-40B4-BE49-F238E27FC236}">
                <a16:creationId xmlns:a16="http://schemas.microsoft.com/office/drawing/2014/main" id="{EF2AA311-256A-D0DD-945C-0662EE8F8310}"/>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C7BE262-7308-7431-E3C8-2474C64B6484}"/>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2866568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6042A-1C37-E94C-6AF6-E7ED168DD0D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54E88821-80D1-7528-E1EB-9942A33561A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39B917CE-1643-5FAB-0E83-F3BFDE23518F}"/>
              </a:ext>
            </a:extLst>
          </p:cNvPr>
          <p:cNvSpPr>
            <a:spLocks noGrp="1"/>
          </p:cNvSpPr>
          <p:nvPr>
            <p:ph type="dt" sz="half" idx="10"/>
          </p:nvPr>
        </p:nvSpPr>
        <p:spPr/>
        <p:txBody>
          <a:bodyPr/>
          <a:lstStyle/>
          <a:p>
            <a:fld id="{AC1DA652-05AE-A544-9A5A-9B31F8254A55}" type="datetime1">
              <a:rPr lang="en-GB" smtClean="0"/>
              <a:t>15/12/2025</a:t>
            </a:fld>
            <a:endParaRPr lang="cy-GB"/>
          </a:p>
        </p:txBody>
      </p:sp>
      <p:sp>
        <p:nvSpPr>
          <p:cNvPr id="5" name="Footer Placeholder 4">
            <a:extLst>
              <a:ext uri="{FF2B5EF4-FFF2-40B4-BE49-F238E27FC236}">
                <a16:creationId xmlns:a16="http://schemas.microsoft.com/office/drawing/2014/main" id="{3CA33A9C-3BB3-70ED-5027-0DFF2D4876F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2E02A5F-DE96-4DFD-B263-6CEF8103C7D9}"/>
              </a:ext>
            </a:extLst>
          </p:cNvPr>
          <p:cNvSpPr>
            <a:spLocks noGrp="1"/>
          </p:cNvSpPr>
          <p:nvPr>
            <p:ph type="sldNum" sz="quarter" idx="12"/>
          </p:nvPr>
        </p:nvSpPr>
        <p:spPr/>
        <p:txBody>
          <a:bodyPr/>
          <a:lstStyle/>
          <a:p>
            <a:fld id="{B31B0448-9F92-194F-BBB7-2B1392247227}" type="slidenum">
              <a:rPr lang="cy-GB" smtClean="0"/>
              <a:t>‹#›</a:t>
            </a:fld>
            <a:endParaRPr lang="cy-GB"/>
          </a:p>
        </p:txBody>
      </p:sp>
    </p:spTree>
    <p:extLst>
      <p:ext uri="{BB962C8B-B14F-4D97-AF65-F5344CB8AC3E}">
        <p14:creationId xmlns:p14="http://schemas.microsoft.com/office/powerpoint/2010/main" val="1732256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A05824-64D4-2664-A1E0-9D030BDDCC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EA43DB1A-4E4A-46E4-6063-D054FD869D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B72F2DF-A31F-90BE-4613-D1F8AF274B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04DBAD-A932-814A-97BC-39F93DA3E0DA}" type="datetime1">
              <a:rPr lang="en-GB" smtClean="0"/>
              <a:t>15/12/2025</a:t>
            </a:fld>
            <a:endParaRPr lang="cy-GB"/>
          </a:p>
        </p:txBody>
      </p:sp>
      <p:sp>
        <p:nvSpPr>
          <p:cNvPr id="5" name="Footer Placeholder 4">
            <a:extLst>
              <a:ext uri="{FF2B5EF4-FFF2-40B4-BE49-F238E27FC236}">
                <a16:creationId xmlns:a16="http://schemas.microsoft.com/office/drawing/2014/main" id="{2BF3A0B7-4A51-F3E4-DFEE-12344C560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9717A403-B68B-E264-6EA4-563E49D3E6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31B0448-9F92-194F-BBB7-2B1392247227}" type="slidenum">
              <a:rPr lang="cy-GB" smtClean="0"/>
              <a:t>‹#›</a:t>
            </a:fld>
            <a:endParaRPr lang="cy-GB"/>
          </a:p>
        </p:txBody>
      </p:sp>
    </p:spTree>
    <p:extLst>
      <p:ext uri="{BB962C8B-B14F-4D97-AF65-F5344CB8AC3E}">
        <p14:creationId xmlns:p14="http://schemas.microsoft.com/office/powerpoint/2010/main" val="1919079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1E31FC5-24D9-692A-E6B8-7513B929EE18}"/>
              </a:ext>
            </a:extLst>
          </p:cNvPr>
          <p:cNvSpPr txBox="1"/>
          <p:nvPr/>
        </p:nvSpPr>
        <p:spPr>
          <a:xfrm>
            <a:off x="-85126" y="-134193"/>
            <a:ext cx="12289536" cy="369332"/>
          </a:xfrm>
          <a:prstGeom prst="rect">
            <a:avLst/>
          </a:prstGeom>
          <a:noFill/>
        </p:spPr>
        <p:txBody>
          <a:bodyPr wrap="square" rtlCol="0">
            <a:spAutoFit/>
          </a:bodyPr>
          <a:lstStyle/>
          <a:p>
            <a:r>
              <a:rPr lang="cy-GB" dirty="0"/>
              <a:t> </a:t>
            </a:r>
            <a:r>
              <a:rPr lang="cy-GB" sz="1000" dirty="0"/>
              <a:t>21354050                                                                                                                                                                                                                                                                                                                                                                                                                                           ECEY6005C                                                                                                                 </a:t>
            </a:r>
            <a:endParaRPr lang="cy-GB" dirty="0"/>
          </a:p>
        </p:txBody>
      </p:sp>
      <p:sp>
        <p:nvSpPr>
          <p:cNvPr id="8" name="TextBox 7">
            <a:extLst>
              <a:ext uri="{FF2B5EF4-FFF2-40B4-BE49-F238E27FC236}">
                <a16:creationId xmlns:a16="http://schemas.microsoft.com/office/drawing/2014/main" id="{930A720B-7134-13CE-6445-2F33AFCD28D1}"/>
              </a:ext>
            </a:extLst>
          </p:cNvPr>
          <p:cNvSpPr txBox="1"/>
          <p:nvPr/>
        </p:nvSpPr>
        <p:spPr>
          <a:xfrm>
            <a:off x="2368448" y="1195"/>
            <a:ext cx="8107680" cy="369332"/>
          </a:xfrm>
          <a:prstGeom prst="rect">
            <a:avLst/>
          </a:prstGeom>
          <a:noFill/>
          <a:ln>
            <a:solidFill>
              <a:schemeClr val="tx1"/>
            </a:solidFill>
          </a:ln>
        </p:spPr>
        <p:txBody>
          <a:bodyPr wrap="square" rtlCol="0">
            <a:spAutoFit/>
          </a:bodyPr>
          <a:lstStyle/>
          <a:p>
            <a:r>
              <a:rPr lang="cy-GB" b="1" dirty="0"/>
              <a:t>Cefnogi plant ag anhwylder diffyg canolbwyntio a gorfywiogrwydd(ADHD)</a:t>
            </a:r>
          </a:p>
        </p:txBody>
      </p:sp>
      <p:sp>
        <p:nvSpPr>
          <p:cNvPr id="9" name="Rounded Rectangle 8">
            <a:extLst>
              <a:ext uri="{FF2B5EF4-FFF2-40B4-BE49-F238E27FC236}">
                <a16:creationId xmlns:a16="http://schemas.microsoft.com/office/drawing/2014/main" id="{BD2B39DC-8D38-702D-6A1D-FBEB876ACE89}"/>
              </a:ext>
            </a:extLst>
          </p:cNvPr>
          <p:cNvSpPr/>
          <p:nvPr/>
        </p:nvSpPr>
        <p:spPr>
          <a:xfrm>
            <a:off x="20606" y="366943"/>
            <a:ext cx="5471886" cy="1497551"/>
          </a:xfrm>
          <a:prstGeom prst="roundRect">
            <a:avLst/>
          </a:prstGeom>
          <a:solidFill>
            <a:srgbClr val="EC9EE6"/>
          </a:solid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TextBox 10">
            <a:extLst>
              <a:ext uri="{FF2B5EF4-FFF2-40B4-BE49-F238E27FC236}">
                <a16:creationId xmlns:a16="http://schemas.microsoft.com/office/drawing/2014/main" id="{EEFE7D01-C3CB-503C-3D80-D05E64107D14}"/>
              </a:ext>
            </a:extLst>
          </p:cNvPr>
          <p:cNvSpPr txBox="1"/>
          <p:nvPr/>
        </p:nvSpPr>
        <p:spPr>
          <a:xfrm>
            <a:off x="2025953" y="350221"/>
            <a:ext cx="915635" cy="276999"/>
          </a:xfrm>
          <a:prstGeom prst="rect">
            <a:avLst/>
          </a:prstGeom>
          <a:noFill/>
        </p:spPr>
        <p:txBody>
          <a:bodyPr wrap="none" rtlCol="0">
            <a:spAutoFit/>
          </a:bodyPr>
          <a:lstStyle/>
          <a:p>
            <a:r>
              <a:rPr lang="cy-GB" sz="1200" u="sng" dirty="0"/>
              <a:t>Cyflwyniad</a:t>
            </a:r>
          </a:p>
        </p:txBody>
      </p:sp>
      <p:sp>
        <p:nvSpPr>
          <p:cNvPr id="20" name="Rounded Rectangle 19">
            <a:extLst>
              <a:ext uri="{FF2B5EF4-FFF2-40B4-BE49-F238E27FC236}">
                <a16:creationId xmlns:a16="http://schemas.microsoft.com/office/drawing/2014/main" id="{AB767601-8F9A-CD67-BF6E-F5457D72180C}"/>
              </a:ext>
            </a:extLst>
          </p:cNvPr>
          <p:cNvSpPr/>
          <p:nvPr/>
        </p:nvSpPr>
        <p:spPr>
          <a:xfrm>
            <a:off x="5515404" y="500200"/>
            <a:ext cx="6689006" cy="3146995"/>
          </a:xfrm>
          <a:prstGeom prst="roundRect">
            <a:avLst/>
          </a:prstGeom>
          <a:solidFill>
            <a:schemeClr val="accent1">
              <a:lumMod val="20000"/>
              <a:lumOff val="80000"/>
            </a:schemeClr>
          </a:solidFill>
          <a:ln>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8" name="TextBox 27">
            <a:extLst>
              <a:ext uri="{FF2B5EF4-FFF2-40B4-BE49-F238E27FC236}">
                <a16:creationId xmlns:a16="http://schemas.microsoft.com/office/drawing/2014/main" id="{5CC0B87B-B7C9-3D78-727D-D3D9B7E3391B}"/>
              </a:ext>
            </a:extLst>
          </p:cNvPr>
          <p:cNvSpPr txBox="1"/>
          <p:nvPr/>
        </p:nvSpPr>
        <p:spPr>
          <a:xfrm>
            <a:off x="60362" y="610872"/>
            <a:ext cx="5528454" cy="1323439"/>
          </a:xfrm>
          <a:prstGeom prst="rect">
            <a:avLst/>
          </a:prstGeom>
          <a:noFill/>
        </p:spPr>
        <p:txBody>
          <a:bodyPr wrap="square" rtlCol="0">
            <a:spAutoFit/>
          </a:bodyPr>
          <a:lstStyle/>
          <a:p>
            <a:r>
              <a:rPr lang="cy-GB" sz="800" dirty="0"/>
              <a:t>Mae Anhwylder Diffyg Canolbwyntio/Gorfywiogrwydd (ADHD) yn gyflwr niwroddatblygiadol cyffredin sy'n effeithio ar blant ledled y byd ac fe'i nodweddir gan batrymau parhaus o ddiffyg sylw, gorfywiogrwydd, ac ysgogiad sy'n ymyrryd â gweithrediad dyddiol (Sefydliad Cenedlaethol Iechyd Meddwl ,2023). Nid problem ymddygiadol yn unig yw ADHD mae'n gysylltiedig â gwahaniaethau yn natblygiad yr ymennydd a hunanreoleiddio sydd fel arfer yn dod i'r amlwg yn gynnar yn ystod plentyndod a gallant barhau i mewn i'r glasoed ac oedolaeth (NIMH, 2023). Mae ymchwil gyfredol yn dangos bod tua 1 o bob 9 o blant wedi cael diagnosis o ADHD, gan dynnu sylw at ei gyffredinolrwydd uchel ymhlith poblogaethau oedran ysgol (Canolfannau Rheoli ac Atal Clefydau, 2024). Yn aml, mae plant ag ADHD yn profi heriau ychwanegol fel anawsterau dysgu, pryder, neu broblemau cymdeithasol, a all effeithio'n sylweddol ar gyflawniad academaidd a lles . Credir bod ADHD yn deillio o gyfuniad o ffactorau genetig ac amgylcheddol, gan wneud adnabod cynnar a chefnogaeth yn seiliedig ar dystiolaeth yn hanfodol mewn lleoliadau addysgol a chlinigol (NIMH, 2023).</a:t>
            </a:r>
          </a:p>
        </p:txBody>
      </p:sp>
      <p:sp>
        <p:nvSpPr>
          <p:cNvPr id="29" name="TextBox 28">
            <a:extLst>
              <a:ext uri="{FF2B5EF4-FFF2-40B4-BE49-F238E27FC236}">
                <a16:creationId xmlns:a16="http://schemas.microsoft.com/office/drawing/2014/main" id="{22DB5DE6-DACD-E1B5-52E6-A8D051335350}"/>
              </a:ext>
            </a:extLst>
          </p:cNvPr>
          <p:cNvSpPr txBox="1"/>
          <p:nvPr/>
        </p:nvSpPr>
        <p:spPr>
          <a:xfrm>
            <a:off x="6990456" y="492491"/>
            <a:ext cx="3485672" cy="276999"/>
          </a:xfrm>
          <a:prstGeom prst="rect">
            <a:avLst/>
          </a:prstGeom>
          <a:noFill/>
        </p:spPr>
        <p:txBody>
          <a:bodyPr wrap="square" rtlCol="0">
            <a:spAutoFit/>
          </a:bodyPr>
          <a:lstStyle/>
          <a:p>
            <a:r>
              <a:rPr lang="cy-GB" sz="1200" u="sng" dirty="0"/>
              <a:t>Rhwystrau ac effeithiau ar blant a theuluoedd</a:t>
            </a:r>
          </a:p>
        </p:txBody>
      </p:sp>
      <p:sp>
        <p:nvSpPr>
          <p:cNvPr id="30" name="TextBox 29">
            <a:extLst>
              <a:ext uri="{FF2B5EF4-FFF2-40B4-BE49-F238E27FC236}">
                <a16:creationId xmlns:a16="http://schemas.microsoft.com/office/drawing/2014/main" id="{A7829C80-05FE-DD21-2011-ADC35CB1D3D5}"/>
              </a:ext>
            </a:extLst>
          </p:cNvPr>
          <p:cNvSpPr txBox="1"/>
          <p:nvPr/>
        </p:nvSpPr>
        <p:spPr>
          <a:xfrm>
            <a:off x="5574718" y="690516"/>
            <a:ext cx="6678901" cy="2862322"/>
          </a:xfrm>
          <a:prstGeom prst="rect">
            <a:avLst/>
          </a:prstGeom>
          <a:noFill/>
        </p:spPr>
        <p:txBody>
          <a:bodyPr wrap="square" rtlCol="0">
            <a:spAutoFit/>
          </a:bodyPr>
          <a:lstStyle/>
          <a:p>
            <a:r>
              <a:rPr lang="cy-GB" sz="900" dirty="0"/>
              <a:t>Yn aml, mae plant ag ADHD yn wynebu rhwystrau sylweddol sy'n effeithio ar eu datblygiad academaidd, cymdeithasol ac emosiynol. Gall anawsterau gyda sylw, rheoli ysgogiad, a rheoleiddio emosiynol arwain at gyflawniad academaidd is, aflonyddwch yn yr ystafell ddosbarth, a risg uwch o gamau disgyblu mewn lleoliadau ysgol (DuPaul a Stoner, 2014). Yn gymdeithasol, gall plant ag ADHD gael trafferth ffurfio a chynnal perthnasoedd â chyfoedion oherwydd ymddygiad ysgogiad neu anawsterau wrth ddehongli ciwiau cymdeithasol, a all arwain at allgáu cymdeithasol a hunan-barch isel (</a:t>
            </a:r>
            <a:r>
              <a:rPr lang="en-GB" sz="900" dirty="0"/>
              <a:t>National Institute of Mental Health</a:t>
            </a:r>
            <a:r>
              <a:rPr lang="cy-GB" sz="900" dirty="0"/>
              <a:t> 2023). Yn ogystal, mae llawer o blant yn profi cyflyrau cydredol fel pryder neu anawsterau dysgu, gan gynyddu rhwystrau i ddysgu a lles cyffredinol ymhellach (</a:t>
            </a:r>
            <a:r>
              <a:rPr lang="en-GB" sz="900" dirty="0"/>
              <a:t>Centers for Disease Control and Prevention</a:t>
            </a:r>
            <a:r>
              <a:rPr lang="cy-GB" sz="900" dirty="0"/>
              <a:t>, 2024). Mae teuluoedd plant ag ADHD yn profi heriau emosiynol, ariannol ac ymarferol. Gall rhieni wynebu mwy o straen oherwydd rheoli anawsterau ymddygiad, llywio systemau cymorth addysgol, a chydlynu gwasanaethau gofal iechyd (Theule et al., 2013). Gall teuluoedd hefyd wynebu straen ariannol sy'n gysylltiedig â chostau triniaeth, oriau gwaith llai, neu'r angen am ofal plant arbenigol (CDC, 2024). Gall newidiadau mewn deinameg teuluol neu lai o sylw rhieni effeithio ar frodyr a chwiorydd, a all effeithio ar berthnasoedd o fewn yr aelwyd (NIMH, 2023). Heb gefnogaeth a dealltwriaeth briodol, gall y pwysau hyn gyfrannu at losgi allan rhieni a lles teuluol is (Theule et al., 2013). Mae cyllid cyfyngedig a chost uchel gwasanaethau cymorth yn peri rhwystrau sylweddol i blant ag ADHD a'u teuluoedd. Gall mynediad at asesiadau diagnostig, therapi ymddygiadol, ac ymyriadau parhaus fod yn ddrud, gyda rhestrau aros hir ar gyfer gwasanaethau a ariennir yn gyhoeddus yn aml yn gohirio cymorth cynnar (Sefydliad Cenedlaethol dros Ragoriaeth mewn Iechyd a Gofal, 2018). Mewn lleoliadau addysgol, mae cyllid annigonol yn cyfrannu at ddosbarthiadau mawr a chymhareb athrawon-i-ddisgyblion isel, gan leihau gallu athrawon i ddarparu cymorth unigol ac addasiadau ystafell ddosbarth i blant ag ADHD (OECD, 2019). O ganlyniad, efallai na fydd plant yn derbyn ymyriadau amserol na phriodol, gan gynyddu'r risg o dangyflawni academaidd ac anawsterau ymddygiadol (DuPaul a Stoner, 2014). Mae'r diffyg adnoddau hwn yn aml yn arwain at oedi cyn ymyrryd yn gynnar, gan gyfyngu ar ganlyniadau datblygiadol ac addysgol plant. Mae'r cyfyngiadau strwythurol hyn yn tynnu sylw at yr angen am well buddsoddiad mewn systemau gofal iechyd ac addysg.</a:t>
            </a:r>
          </a:p>
        </p:txBody>
      </p:sp>
      <p:sp>
        <p:nvSpPr>
          <p:cNvPr id="32" name="Rounded Rectangle 31">
            <a:extLst>
              <a:ext uri="{FF2B5EF4-FFF2-40B4-BE49-F238E27FC236}">
                <a16:creationId xmlns:a16="http://schemas.microsoft.com/office/drawing/2014/main" id="{C0665ED9-A906-9B74-6B05-94AC76A38574}"/>
              </a:ext>
            </a:extLst>
          </p:cNvPr>
          <p:cNvSpPr/>
          <p:nvPr/>
        </p:nvSpPr>
        <p:spPr>
          <a:xfrm>
            <a:off x="26025" y="1897399"/>
            <a:ext cx="2897640" cy="4924715"/>
          </a:xfrm>
          <a:prstGeom prst="roundRect">
            <a:avLst/>
          </a:prstGeom>
          <a:solidFill>
            <a:schemeClr val="accent2">
              <a:lumMod val="60000"/>
              <a:lumOff val="4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pic>
        <p:nvPicPr>
          <p:cNvPr id="2056" name="Picture 8" descr="Harvard Health">
            <a:extLst>
              <a:ext uri="{FF2B5EF4-FFF2-40B4-BE49-F238E27FC236}">
                <a16:creationId xmlns:a16="http://schemas.microsoft.com/office/drawing/2014/main" id="{A3F2D89C-F354-53F6-923E-820C5BC08F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5193" y="22505"/>
            <a:ext cx="697101" cy="640800"/>
          </a:xfrm>
          <a:prstGeom prst="rect">
            <a:avLst/>
          </a:prstGeom>
          <a:noFill/>
          <a:extLst>
            <a:ext uri="{909E8E84-426E-40DD-AFC4-6F175D3DCCD1}">
              <a14:hiddenFill xmlns:a14="http://schemas.microsoft.com/office/drawing/2010/main">
                <a:solidFill>
                  <a:srgbClr val="FFFFFF"/>
                </a:solidFill>
              </a14:hiddenFill>
            </a:ext>
          </a:extLst>
        </p:spPr>
      </p:pic>
      <p:sp>
        <p:nvSpPr>
          <p:cNvPr id="33" name="Alternative Process 32">
            <a:extLst>
              <a:ext uri="{FF2B5EF4-FFF2-40B4-BE49-F238E27FC236}">
                <a16:creationId xmlns:a16="http://schemas.microsoft.com/office/drawing/2014/main" id="{AFE12BD7-7633-6D0E-24F7-B8760BC3B0DD}"/>
              </a:ext>
            </a:extLst>
          </p:cNvPr>
          <p:cNvSpPr/>
          <p:nvPr/>
        </p:nvSpPr>
        <p:spPr>
          <a:xfrm>
            <a:off x="5613926" y="5199759"/>
            <a:ext cx="6544638" cy="1571110"/>
          </a:xfrm>
          <a:prstGeom prst="flowChartAlternateProcess">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34" name="Alternative Process 33">
            <a:extLst>
              <a:ext uri="{FF2B5EF4-FFF2-40B4-BE49-F238E27FC236}">
                <a16:creationId xmlns:a16="http://schemas.microsoft.com/office/drawing/2014/main" id="{4C413659-E5F8-75E3-582F-EC13C2CC4355}"/>
              </a:ext>
            </a:extLst>
          </p:cNvPr>
          <p:cNvSpPr/>
          <p:nvPr/>
        </p:nvSpPr>
        <p:spPr>
          <a:xfrm>
            <a:off x="5601097" y="3719355"/>
            <a:ext cx="6570297" cy="1401539"/>
          </a:xfrm>
          <a:prstGeom prst="flowChartAlternateProcess">
            <a:avLst/>
          </a:prstGeom>
          <a:solidFill>
            <a:srgbClr val="FF97C3"/>
          </a:solidFill>
          <a:ln>
            <a:solidFill>
              <a:srgbClr val="F51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35" name="TextBox 34">
            <a:extLst>
              <a:ext uri="{FF2B5EF4-FFF2-40B4-BE49-F238E27FC236}">
                <a16:creationId xmlns:a16="http://schemas.microsoft.com/office/drawing/2014/main" id="{7E3D8ABB-3884-D85B-2E1D-30AB69FCC8B5}"/>
              </a:ext>
            </a:extLst>
          </p:cNvPr>
          <p:cNvSpPr txBox="1"/>
          <p:nvPr/>
        </p:nvSpPr>
        <p:spPr>
          <a:xfrm>
            <a:off x="89627" y="1949916"/>
            <a:ext cx="2913017" cy="276999"/>
          </a:xfrm>
          <a:prstGeom prst="rect">
            <a:avLst/>
          </a:prstGeom>
          <a:noFill/>
        </p:spPr>
        <p:txBody>
          <a:bodyPr wrap="square" rtlCol="0">
            <a:spAutoFit/>
          </a:bodyPr>
          <a:lstStyle/>
          <a:p>
            <a:r>
              <a:rPr lang="cy-GB" sz="1200" u="sng" dirty="0"/>
              <a:t>Pwysigrwydd trefn arferol (strategaeth</a:t>
            </a:r>
            <a:r>
              <a:rPr lang="cy-GB" sz="1200" dirty="0"/>
              <a:t>)</a:t>
            </a:r>
          </a:p>
        </p:txBody>
      </p:sp>
      <p:sp>
        <p:nvSpPr>
          <p:cNvPr id="38" name="Alternative Process 37">
            <a:extLst>
              <a:ext uri="{FF2B5EF4-FFF2-40B4-BE49-F238E27FC236}">
                <a16:creationId xmlns:a16="http://schemas.microsoft.com/office/drawing/2014/main" id="{E8720CD3-6189-CFDC-26F1-5066864CC9EE}"/>
              </a:ext>
            </a:extLst>
          </p:cNvPr>
          <p:cNvSpPr/>
          <p:nvPr/>
        </p:nvSpPr>
        <p:spPr>
          <a:xfrm>
            <a:off x="2987413" y="1888613"/>
            <a:ext cx="2520633" cy="4882256"/>
          </a:xfrm>
          <a:prstGeom prst="flowChartAlternateProcess">
            <a:avLst/>
          </a:prstGeom>
          <a:solidFill>
            <a:srgbClr val="E9DD7E"/>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39" name="TextBox 38">
            <a:extLst>
              <a:ext uri="{FF2B5EF4-FFF2-40B4-BE49-F238E27FC236}">
                <a16:creationId xmlns:a16="http://schemas.microsoft.com/office/drawing/2014/main" id="{93E0702D-6C5B-5797-3042-860535DB3F9A}"/>
              </a:ext>
            </a:extLst>
          </p:cNvPr>
          <p:cNvSpPr txBox="1"/>
          <p:nvPr/>
        </p:nvSpPr>
        <p:spPr>
          <a:xfrm>
            <a:off x="7598229" y="3731325"/>
            <a:ext cx="2877899" cy="276999"/>
          </a:xfrm>
          <a:prstGeom prst="rect">
            <a:avLst/>
          </a:prstGeom>
          <a:noFill/>
        </p:spPr>
        <p:txBody>
          <a:bodyPr wrap="square" rtlCol="0">
            <a:spAutoFit/>
          </a:bodyPr>
          <a:lstStyle/>
          <a:p>
            <a:r>
              <a:rPr lang="cy-GB" sz="1200" u="sng" dirty="0"/>
              <a:t>Darganfod ADHD mewn plant</a:t>
            </a:r>
          </a:p>
        </p:txBody>
      </p:sp>
      <p:sp>
        <p:nvSpPr>
          <p:cNvPr id="40" name="TextBox 39">
            <a:extLst>
              <a:ext uri="{FF2B5EF4-FFF2-40B4-BE49-F238E27FC236}">
                <a16:creationId xmlns:a16="http://schemas.microsoft.com/office/drawing/2014/main" id="{DCFC6CE7-3178-FCC2-7FB2-69AF449434A5}"/>
              </a:ext>
            </a:extLst>
          </p:cNvPr>
          <p:cNvSpPr txBox="1"/>
          <p:nvPr/>
        </p:nvSpPr>
        <p:spPr>
          <a:xfrm>
            <a:off x="8274875" y="5136826"/>
            <a:ext cx="2013858" cy="369332"/>
          </a:xfrm>
          <a:prstGeom prst="rect">
            <a:avLst/>
          </a:prstGeom>
          <a:noFill/>
        </p:spPr>
        <p:txBody>
          <a:bodyPr wrap="square" rtlCol="0">
            <a:spAutoFit/>
          </a:bodyPr>
          <a:lstStyle/>
          <a:p>
            <a:r>
              <a:rPr lang="cy-GB" sz="1200" u="sng" dirty="0"/>
              <a:t>Casgliad</a:t>
            </a:r>
            <a:r>
              <a:rPr lang="cy-GB" dirty="0"/>
              <a:t> </a:t>
            </a:r>
          </a:p>
        </p:txBody>
      </p:sp>
      <p:sp>
        <p:nvSpPr>
          <p:cNvPr id="41" name="TextBox 40">
            <a:extLst>
              <a:ext uri="{FF2B5EF4-FFF2-40B4-BE49-F238E27FC236}">
                <a16:creationId xmlns:a16="http://schemas.microsoft.com/office/drawing/2014/main" id="{0570ECDE-1CAA-F208-DE42-E5D941BBD8E0}"/>
              </a:ext>
            </a:extLst>
          </p:cNvPr>
          <p:cNvSpPr txBox="1"/>
          <p:nvPr/>
        </p:nvSpPr>
        <p:spPr>
          <a:xfrm>
            <a:off x="5616474" y="3920259"/>
            <a:ext cx="5316802" cy="1200329"/>
          </a:xfrm>
          <a:prstGeom prst="rect">
            <a:avLst/>
          </a:prstGeom>
          <a:noFill/>
        </p:spPr>
        <p:txBody>
          <a:bodyPr wrap="square" rtlCol="0">
            <a:spAutoFit/>
          </a:bodyPr>
          <a:lstStyle/>
          <a:p>
            <a:r>
              <a:rPr lang="cy-GB" sz="900" dirty="0"/>
              <a:t>Gall gwneud diagnosis o ADHD mewn plant fod yn gymhleth ac yn aml mae rhwystrau systemig a chymdeithasol yn dylanwadu arno. Yn aml, mae athrawon yn chwarae rhan allweddol wrth nodi pryderon cynnar; fodd bynnag, gall hyfforddiant cyfyngedig a diffyg profiad wrth adnabod symptomau ADHD arwain at atgyfeiriadau oedi neu fethu (Sayal et al., 2018). Gellir camddeall ymddygiadau ADHD fel disgyblaeth wael neu ddiffyg cymhelliant yn hytrach na dangosyddion o gyflwr niwroddatblygiadol (NIMH, 2023). Yn ogystal, gall rhieni a gofalwyr fod yn amharod i ddilyn diagnosis oherwydd pryderon ynghylch stigma neu effaith labelu ar hunaniaeth plentyn a chyfleoedd yn y dyfodol (APA, 2022). Gall y ffactorau hyn ohirio asesiad ac ymyrraeth gynnar, sy'n hanfodol ar gyfer gwella canlyniadau hirdymor.</a:t>
            </a:r>
          </a:p>
        </p:txBody>
      </p:sp>
      <p:sp>
        <p:nvSpPr>
          <p:cNvPr id="43" name="TextBox 42">
            <a:extLst>
              <a:ext uri="{FF2B5EF4-FFF2-40B4-BE49-F238E27FC236}">
                <a16:creationId xmlns:a16="http://schemas.microsoft.com/office/drawing/2014/main" id="{D5355406-43FD-EE4D-E4C6-0569B6DEEE1E}"/>
              </a:ext>
            </a:extLst>
          </p:cNvPr>
          <p:cNvSpPr txBox="1"/>
          <p:nvPr/>
        </p:nvSpPr>
        <p:spPr>
          <a:xfrm>
            <a:off x="3066392" y="1944138"/>
            <a:ext cx="2512127" cy="461665"/>
          </a:xfrm>
          <a:prstGeom prst="rect">
            <a:avLst/>
          </a:prstGeom>
          <a:noFill/>
        </p:spPr>
        <p:txBody>
          <a:bodyPr wrap="square" rtlCol="0">
            <a:spAutoFit/>
          </a:bodyPr>
          <a:lstStyle/>
          <a:p>
            <a:r>
              <a:rPr lang="cy-GB" sz="1200" u="sng" dirty="0"/>
              <a:t>Arwyddion a symptomau plant ag ADHD</a:t>
            </a:r>
          </a:p>
        </p:txBody>
      </p:sp>
      <p:sp>
        <p:nvSpPr>
          <p:cNvPr id="44" name="TextBox 43">
            <a:extLst>
              <a:ext uri="{FF2B5EF4-FFF2-40B4-BE49-F238E27FC236}">
                <a16:creationId xmlns:a16="http://schemas.microsoft.com/office/drawing/2014/main" id="{68D07CC7-9EB9-B1B6-427C-B9CF5DD02AFE}"/>
              </a:ext>
            </a:extLst>
          </p:cNvPr>
          <p:cNvSpPr txBox="1"/>
          <p:nvPr/>
        </p:nvSpPr>
        <p:spPr>
          <a:xfrm>
            <a:off x="3016513" y="2297799"/>
            <a:ext cx="2580029" cy="4524315"/>
          </a:xfrm>
          <a:prstGeom prst="rect">
            <a:avLst/>
          </a:prstGeom>
          <a:noFill/>
        </p:spPr>
        <p:txBody>
          <a:bodyPr wrap="square" rtlCol="0">
            <a:spAutoFit/>
          </a:bodyPr>
          <a:lstStyle/>
          <a:p>
            <a:r>
              <a:rPr lang="cy-GB" sz="900" dirty="0"/>
              <a:t>Mae ADHD mewn plant yn batrwm parhaus o symptomau sy'n perthyn i dair maes craidd: diffyg sylw, gorfywiogrwydd, ac ysgogiad. Yn aml, mae symptomau diffyg sylw yn cynnwys anhawster i gynnal ffocws, sgiliau trefnu gwael, anghofrwydd, tynnu sylw'n aml, a methu â chwblhau tasgau neu ddilyn cyfarwyddiadau, yn enwedig mewn amgylcheddau dysgu strwythuredig (Cymdeithas Seiciatrig America , 2022). Gall gorfywiogrwydd ymddangos fel symudiad gormodol, ffidgetio cyson, anhawster aros yn eistedd, neu siarad gormodol, hyd yn oed mewn sefyllfaoedd lle disgwylir ymddygiad tawel (Sefydliad Cenedlaethol Iechyd Meddwl , 2023). Gwelir ysgogiad yn gyffredin trwy ymddygiadau fel torri ar draws eraill, anhawster aros tro, a gweithredu heb ystyried canlyniadau posibl, a all effeithio'n negyddol ar ddysgu yn yr ystafell ddosbarth a pherthnasoedd cyfoedion (CDC, 2024). Yn bwysig, rhaid i'r symptomau hyn fod yn amhriodol yn ddatblygiadol, yn bresennol am o leiaf chwe mis, a digwydd ar draws sawl lleoliad, gan gynnwys y cartref a'r ysgol, i fodloni meini prawf diagnostig (APA, 2022). Mae llawer o blant ag ADHD hefyd yn profi camreoleiddio emosiynol, goddefgarwch rhwystredigaeth isel, a chyflyrau cydredol fel pryder neu anawsterau dysgu, a all gymhlethu cyflwyniad ymhellach ac effeithio ar gyflawniad academaidd a lles (NIMH, 2023). Mae cydnabod yr arwyddion hyn yn gynnar yn hanfodol i sicrhau asesiad amserol a mynediad at ymyriadau priodol.</a:t>
            </a:r>
          </a:p>
        </p:txBody>
      </p:sp>
      <p:sp>
        <p:nvSpPr>
          <p:cNvPr id="46" name="TextBox 45">
            <a:extLst>
              <a:ext uri="{FF2B5EF4-FFF2-40B4-BE49-F238E27FC236}">
                <a16:creationId xmlns:a16="http://schemas.microsoft.com/office/drawing/2014/main" id="{37352FB0-1AB2-289B-8BC7-7EAC4D5704ED}"/>
              </a:ext>
            </a:extLst>
          </p:cNvPr>
          <p:cNvSpPr txBox="1"/>
          <p:nvPr/>
        </p:nvSpPr>
        <p:spPr>
          <a:xfrm>
            <a:off x="6594871" y="5424295"/>
            <a:ext cx="5689906" cy="1338828"/>
          </a:xfrm>
          <a:prstGeom prst="rect">
            <a:avLst/>
          </a:prstGeom>
          <a:noFill/>
        </p:spPr>
        <p:txBody>
          <a:bodyPr wrap="square" rtlCol="0">
            <a:spAutoFit/>
          </a:bodyPr>
          <a:lstStyle/>
          <a:p>
            <a:r>
              <a:rPr lang="cy-GB" sz="900" dirty="0"/>
              <a:t>I gloi, mae ADHD yn gyflwr cymhleth sy'n effeithio ar ddysgu, ymddygiad a lles llawer o blant. Yng Nghymru, mae ymchwil yn dangos bod tua 0.97% o blant wedi cael eu trin am ADHD erbyn 18 oed, yn seiliedig ar gofnodion iechyd ac addysg cysylltiedig, gan amlygu ei bresenoldeb o fewn y boblogaeth blant (Iechyd Cyhoeddus BMC, 2022). Mae oedi wrth wneud diagnosis - gyda miloedd o blant ar restrau aros am asesiadau ar hyn o bryd - yn dangos ymhellach rwystrau systemig a all rwystro cefnogaeth gynnar. Mae mynd i'r afael â hyfforddiant proffesiynol cyfyngedig, amseroedd aros hir, a stigma ynghylch diagnosis yn hanfodol ar gyfer gwella dealltwriaeth, mynediad at ymyriadau, a chanlyniadau hirdymor i blant a'u teuluoedd. Drwy gynyddu ymwybyddiaeth a buddsoddiad mewn gwasanaethau, gall Cymru gefnogi plant ag ADHD yn well i gyrraedd eu potensial.</a:t>
            </a:r>
          </a:p>
        </p:txBody>
      </p:sp>
      <p:pic>
        <p:nvPicPr>
          <p:cNvPr id="2064" name="Picture 16" descr="Positive attributes of ADHD superpower art print by the ADHD butterfly  studio">
            <a:extLst>
              <a:ext uri="{FF2B5EF4-FFF2-40B4-BE49-F238E27FC236}">
                <a16:creationId xmlns:a16="http://schemas.microsoft.com/office/drawing/2014/main" id="{C6D01BD7-4776-5589-77B9-8F7395B9B09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8816" y="5293471"/>
            <a:ext cx="1049800" cy="1401538"/>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56E662C6-C1F0-DDAB-F16C-9293A4EA7E7C}"/>
              </a:ext>
            </a:extLst>
          </p:cNvPr>
          <p:cNvSpPr txBox="1"/>
          <p:nvPr/>
        </p:nvSpPr>
        <p:spPr>
          <a:xfrm>
            <a:off x="123087" y="3077550"/>
            <a:ext cx="2811690" cy="3693319"/>
          </a:xfrm>
          <a:prstGeom prst="rect">
            <a:avLst/>
          </a:prstGeom>
          <a:noFill/>
        </p:spPr>
        <p:txBody>
          <a:bodyPr wrap="square" rtlCol="0">
            <a:spAutoFit/>
          </a:bodyPr>
          <a:lstStyle/>
          <a:p>
            <a:r>
              <a:rPr lang="cy-GB" sz="900" dirty="0"/>
              <a:t>Mae sefydlu trefn ddyddiol gyson yn strategaeth a argymhellir yn eang ar gyfer cefnogi plant ag ADHD, gan ei bod yn darparu strwythur a rhagweladwyedd a all leihau pryder a gwella hunanreoleiddio. Mae trefnau rhagweladwy yn helpu plant i ddeall disgwyliadau, rheoli trawsnewidiadau, a chynnal ffocws ar dasgau, yn enwedig mewn lleoliadau addysgol lle mae gofynion sylw yn uchel (Barkley, 2015). Mae ymchwil yn dangos y gall trefnau strwythuredig wella ymgysylltiad academaidd, cwblhau tasgau, a rheoleiddio emosiynol trwy leihau tynnu sylw amgylcheddol a gorlwytho gwybyddol (Evans et al., 2014). Cryfder allweddol y strategaeth hon yw ei bod yn gost isel a gellir ei gweithredu ar draws amgylcheddau cartref ac ysgol, gan hyrwyddo cysondeb ac atgyfnerthu ymddygiadau cadarnhaol (Daley a Birchwood, 2010). Fodd bynnag, cyfyngiad posibl yw y gall trefnau anhyblyg fod yn heriol i'w cynnal ac efallai na fyddant yn addas i bob plentyn, yn enwedig y rhai sy'n cael trafferth gyda hyblygrwydd neu'n profi newidiadau yn yr amgylchedd. Yn ogystal, mae trefnau ar eu pen eu hunain yn aml yn annigonol heb gefnogaeth gyflenwol, fel ymyriadau ymddygiadol neu arweiniad athrawon, gan amlygu'r angen am ddull aml-foddol i gefnogaeth ADHD (NICE, 2018).</a:t>
            </a:r>
          </a:p>
        </p:txBody>
      </p:sp>
      <p:sp>
        <p:nvSpPr>
          <p:cNvPr id="48" name="TextBox 47">
            <a:extLst>
              <a:ext uri="{FF2B5EF4-FFF2-40B4-BE49-F238E27FC236}">
                <a16:creationId xmlns:a16="http://schemas.microsoft.com/office/drawing/2014/main" id="{A9669A84-EB36-D345-CECB-BDC0CB6AD834}"/>
              </a:ext>
            </a:extLst>
          </p:cNvPr>
          <p:cNvSpPr txBox="1"/>
          <p:nvPr/>
        </p:nvSpPr>
        <p:spPr>
          <a:xfrm>
            <a:off x="205716" y="97329"/>
            <a:ext cx="1736202" cy="338554"/>
          </a:xfrm>
          <a:prstGeom prst="rect">
            <a:avLst/>
          </a:prstGeom>
          <a:noFill/>
        </p:spPr>
        <p:txBody>
          <a:bodyPr wrap="square" rtlCol="0">
            <a:spAutoFit/>
          </a:bodyPr>
          <a:lstStyle/>
          <a:p>
            <a:r>
              <a:rPr lang="cy-GB" sz="800" dirty="0"/>
              <a:t>(Ffynhonell: Havard Health Publishing,2017)</a:t>
            </a:r>
          </a:p>
        </p:txBody>
      </p:sp>
      <p:pic>
        <p:nvPicPr>
          <p:cNvPr id="2072" name="Picture 24" descr="ADHD Centre, UK leaders In private adhd assessment and treatment">
            <a:extLst>
              <a:ext uri="{FF2B5EF4-FFF2-40B4-BE49-F238E27FC236}">
                <a16:creationId xmlns:a16="http://schemas.microsoft.com/office/drawing/2014/main" id="{1F6B3258-83BB-B5E0-7E72-04355AB7828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627" y="2183704"/>
            <a:ext cx="595112" cy="556468"/>
          </a:xfrm>
          <a:prstGeom prst="rect">
            <a:avLst/>
          </a:prstGeom>
          <a:noFill/>
          <a:extLst>
            <a:ext uri="{909E8E84-426E-40DD-AFC4-6F175D3DCCD1}">
              <a14:hiddenFill xmlns:a14="http://schemas.microsoft.com/office/drawing/2010/main">
                <a:solidFill>
                  <a:srgbClr val="FFFFFF"/>
                </a:solidFill>
              </a14:hiddenFill>
            </a:ext>
          </a:extLst>
        </p:spPr>
      </p:pic>
      <p:pic>
        <p:nvPicPr>
          <p:cNvPr id="2074" name="Picture 26" descr="Kids Reward Chart | Reward System | Chart Printable - Etsy UK">
            <a:extLst>
              <a:ext uri="{FF2B5EF4-FFF2-40B4-BE49-F238E27FC236}">
                <a16:creationId xmlns:a16="http://schemas.microsoft.com/office/drawing/2014/main" id="{DBCDA4AA-1581-CEA3-7EA6-F553F6B64ED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1528" t="21550" r="20069" b="12480"/>
          <a:stretch>
            <a:fillRect/>
          </a:stretch>
        </p:blipFill>
        <p:spPr bwMode="auto">
          <a:xfrm>
            <a:off x="725753" y="2379014"/>
            <a:ext cx="595112" cy="672230"/>
          </a:xfrm>
          <a:prstGeom prst="rect">
            <a:avLst/>
          </a:prstGeom>
          <a:noFill/>
          <a:extLst>
            <a:ext uri="{909E8E84-426E-40DD-AFC4-6F175D3DCCD1}">
              <a14:hiddenFill xmlns:a14="http://schemas.microsoft.com/office/drawing/2010/main">
                <a:solidFill>
                  <a:srgbClr val="FFFFFF"/>
                </a:solidFill>
              </a14:hiddenFill>
            </a:ext>
          </a:extLst>
        </p:spPr>
      </p:pic>
      <p:pic>
        <p:nvPicPr>
          <p:cNvPr id="2076" name="Picture 28" descr="Visual Schedule - 20 Free PDF Printables | Printablee">
            <a:extLst>
              <a:ext uri="{FF2B5EF4-FFF2-40B4-BE49-F238E27FC236}">
                <a16:creationId xmlns:a16="http://schemas.microsoft.com/office/drawing/2014/main" id="{53AA63CB-6992-48A0-79CC-819F6CE64F3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99844" y="2226914"/>
            <a:ext cx="573920" cy="759600"/>
          </a:xfrm>
          <a:prstGeom prst="rect">
            <a:avLst/>
          </a:prstGeom>
          <a:noFill/>
          <a:extLst>
            <a:ext uri="{909E8E84-426E-40DD-AFC4-6F175D3DCCD1}">
              <a14:hiddenFill xmlns:a14="http://schemas.microsoft.com/office/drawing/2010/main">
                <a:solidFill>
                  <a:srgbClr val="FFFFFF"/>
                </a:solidFill>
              </a14:hiddenFill>
            </a:ext>
          </a:extLst>
        </p:spPr>
      </p:pic>
      <p:pic>
        <p:nvPicPr>
          <p:cNvPr id="2080" name="Picture 32" descr="Fidget Toy Pack,Fidget Toys,Fidget set,Fidget toys">
            <a:extLst>
              <a:ext uri="{FF2B5EF4-FFF2-40B4-BE49-F238E27FC236}">
                <a16:creationId xmlns:a16="http://schemas.microsoft.com/office/drawing/2014/main" id="{93AA3D66-6AB2-AAE7-928E-5ECA1DA73A5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38409" y="2359912"/>
            <a:ext cx="690722" cy="690722"/>
          </a:xfrm>
          <a:prstGeom prst="rect">
            <a:avLst/>
          </a:prstGeom>
          <a:noFill/>
          <a:extLst>
            <a:ext uri="{909E8E84-426E-40DD-AFC4-6F175D3DCCD1}">
              <a14:hiddenFill xmlns:a14="http://schemas.microsoft.com/office/drawing/2010/main">
                <a:solidFill>
                  <a:srgbClr val="FFFFFF"/>
                </a:solidFill>
              </a14:hiddenFill>
            </a:ext>
          </a:extLst>
        </p:spPr>
      </p:pic>
      <p:pic>
        <p:nvPicPr>
          <p:cNvPr id="2082" name="Picture 34" descr="Everything You Need to Know About the 3 ADHD Types">
            <a:extLst>
              <a:ext uri="{FF2B5EF4-FFF2-40B4-BE49-F238E27FC236}">
                <a16:creationId xmlns:a16="http://schemas.microsoft.com/office/drawing/2014/main" id="{6B730B48-F4FC-CF31-80FF-073B0440BE8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933276" y="3683662"/>
            <a:ext cx="1225288" cy="1225288"/>
          </a:xfrm>
          <a:prstGeom prst="rect">
            <a:avLst/>
          </a:prstGeom>
          <a:noFill/>
          <a:extLst>
            <a:ext uri="{909E8E84-426E-40DD-AFC4-6F175D3DCCD1}">
              <a14:hiddenFill xmlns:a14="http://schemas.microsoft.com/office/drawing/2010/main">
                <a:solidFill>
                  <a:srgbClr val="FFFFFF"/>
                </a:solidFill>
              </a14:hiddenFill>
            </a:ext>
          </a:extLst>
        </p:spPr>
      </p:pic>
      <p:sp>
        <p:nvSpPr>
          <p:cNvPr id="49" name="TextBox 48">
            <a:extLst>
              <a:ext uri="{FF2B5EF4-FFF2-40B4-BE49-F238E27FC236}">
                <a16:creationId xmlns:a16="http://schemas.microsoft.com/office/drawing/2014/main" id="{65F021B2-01E0-30D3-111E-8098ECF5D8B8}"/>
              </a:ext>
            </a:extLst>
          </p:cNvPr>
          <p:cNvSpPr txBox="1"/>
          <p:nvPr/>
        </p:nvSpPr>
        <p:spPr>
          <a:xfrm>
            <a:off x="10672753" y="4810573"/>
            <a:ext cx="1238118" cy="369332"/>
          </a:xfrm>
          <a:prstGeom prst="rect">
            <a:avLst/>
          </a:prstGeom>
          <a:noFill/>
        </p:spPr>
        <p:txBody>
          <a:bodyPr wrap="square" rtlCol="0">
            <a:spAutoFit/>
          </a:bodyPr>
          <a:lstStyle/>
          <a:p>
            <a:r>
              <a:rPr lang="cy-GB" sz="900" dirty="0"/>
              <a:t>(Ffynhonnell: Mini adhd coach, 2023)</a:t>
            </a:r>
          </a:p>
        </p:txBody>
      </p:sp>
    </p:spTree>
    <p:extLst>
      <p:ext uri="{BB962C8B-B14F-4D97-AF65-F5344CB8AC3E}">
        <p14:creationId xmlns:p14="http://schemas.microsoft.com/office/powerpoint/2010/main" val="13573734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44386</TotalTime>
  <Words>1455</Words>
  <Application>Microsoft Macintosh PowerPoint</Application>
  <PresentationFormat>Widescreen</PresentationFormat>
  <Paragraphs>17</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Phoebe Davies (2305895)</dc:creator>
  <cp:lastModifiedBy>Phoebe Davies (2305895)</cp:lastModifiedBy>
  <cp:revision>1</cp:revision>
  <dcterms:created xsi:type="dcterms:W3CDTF">2025-12-15T15:07:25Z</dcterms:created>
  <dcterms:modified xsi:type="dcterms:W3CDTF">2026-01-15T10:54:01Z</dcterms:modified>
</cp:coreProperties>
</file>