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2" r:id="rId3"/>
    <p:sldId id="263" r:id="rId4"/>
    <p:sldId id="264" r:id="rId5"/>
    <p:sldId id="265" r:id="rId6"/>
    <p:sldId id="266" r:id="rId7"/>
    <p:sldId id="267" r:id="rId8"/>
    <p:sldId id="268" r:id="rId9"/>
    <p:sldId id="269" r:id="rId10"/>
    <p:sldId id="270" r:id="rId11"/>
    <p:sldId id="271" r:id="rId12"/>
    <p:sldId id="272" r:id="rId13"/>
    <p:sldId id="273" r:id="rId14"/>
    <p:sldId id="274" r:id="rId15"/>
    <p:sldId id="275" r:id="rId16"/>
    <p:sldId id="256" r:id="rId17"/>
    <p:sldId id="257" r:id="rId18"/>
    <p:sldId id="281" r:id="rId19"/>
    <p:sldId id="276" r:id="rId20"/>
    <p:sldId id="279" r:id="rId21"/>
    <p:sldId id="277" r:id="rId22"/>
    <p:sldId id="280"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FA85988-0D27-49FB-9788-9F19439B43AE}" type="datetimeFigureOut">
              <a:rPr lang="en-GB" smtClean="0"/>
              <a:t>18/01/2019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2438684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A85988-0D27-49FB-9788-9F19439B43AE}"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3074929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A85988-0D27-49FB-9788-9F19439B43AE}"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3016406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A85988-0D27-49FB-9788-9F19439B43AE}"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3639057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A85988-0D27-49FB-9788-9F19439B43AE}"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1798320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A85988-0D27-49FB-9788-9F19439B43AE}"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111826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A85988-0D27-49FB-9788-9F19439B43AE}" type="datetimeFigureOut">
              <a:rPr lang="en-GB" smtClean="0"/>
              <a:t>18/01/2019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3101486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FA85988-0D27-49FB-9788-9F19439B43AE}"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4147222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FA85988-0D27-49FB-9788-9F19439B43AE}"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4120905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FA85988-0D27-49FB-9788-9F19439B43AE}"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1039111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FA85988-0D27-49FB-9788-9F19439B43AE}"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335551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FA85988-0D27-49FB-9788-9F19439B43AE}"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2937588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A85988-0D27-49FB-9788-9F19439B43AE}"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24364215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FA85988-0D27-49FB-9788-9F19439B43AE}"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3183364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FA85988-0D27-49FB-9788-9F19439B43AE}" type="datetimeFigureOut">
              <a:rPr lang="en-GB" smtClean="0"/>
              <a:t>18/01/2019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3309935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FA85988-0D27-49FB-9788-9F19439B43AE}"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13011594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FA85988-0D27-49FB-9788-9F19439B43AE}"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B920ECE-B807-4926-9647-9E19A4FB256D}" type="slidenum">
              <a:rPr lang="en-GB" smtClean="0"/>
              <a:t>‹#›</a:t>
            </a:fld>
            <a:endParaRPr lang="en-GB"/>
          </a:p>
        </p:txBody>
      </p:sp>
    </p:spTree>
    <p:extLst>
      <p:ext uri="{BB962C8B-B14F-4D97-AF65-F5344CB8AC3E}">
        <p14:creationId xmlns:p14="http://schemas.microsoft.com/office/powerpoint/2010/main" val="93820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FA85988-0D27-49FB-9788-9F19439B43AE}" type="datetimeFigureOut">
              <a:rPr lang="en-GB" smtClean="0"/>
              <a:t>18/01/2019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B920ECE-B807-4926-9647-9E19A4FB256D}" type="slidenum">
              <a:rPr lang="en-GB" smtClean="0"/>
              <a:t>‹#›</a:t>
            </a:fld>
            <a:endParaRPr lang="en-GB"/>
          </a:p>
        </p:txBody>
      </p:sp>
    </p:spTree>
    <p:extLst>
      <p:ext uri="{BB962C8B-B14F-4D97-AF65-F5344CB8AC3E}">
        <p14:creationId xmlns:p14="http://schemas.microsoft.com/office/powerpoint/2010/main" val="33600130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15.xml"/><Relationship Id="rId4" Type="http://schemas.openxmlformats.org/officeDocument/2006/relationships/image" Target="../media/image10.jpg"/></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bc.co.uk/news/entertainment-arts-31452452" TargetMode="External"/><Relationship Id="rId2" Type="http://schemas.openxmlformats.org/officeDocument/2006/relationships/hyperlink" Target="https://shapersofthe80s.com/2015/02/12/%E2%9E%A4-nowt-so-strange-as-steven-john-harrington/" TargetMode="External"/><Relationship Id="rId1" Type="http://schemas.openxmlformats.org/officeDocument/2006/relationships/slideLayout" Target="../slideLayouts/slideLayout2.xml"/><Relationship Id="rId5" Type="http://schemas.openxmlformats.org/officeDocument/2006/relationships/hyperlink" Target="https://econ.economicshelp.org/2010/02/economy-of-1970s.html" TargetMode="External"/><Relationship Id="rId4" Type="http://schemas.openxmlformats.org/officeDocument/2006/relationships/hyperlink" Target="https://rkingstonblog.wordpress.com/2016/11/25/subcultures-new-romantics/"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www.wecanbeheroesbook.co.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amazon.co.uk/Derek-Ridgers-Street-Portraits-1978-1987/dp/190379613X" TargetMode="External"/><Relationship Id="rId2" Type="http://schemas.openxmlformats.org/officeDocument/2006/relationships/hyperlink" Target="https://www.youtube.com/watch?v=w8ekIDJKDRE" TargetMode="External"/><Relationship Id="rId1" Type="http://schemas.openxmlformats.org/officeDocument/2006/relationships/slideLayout" Target="../slideLayouts/slideLayout2.xml"/><Relationship Id="rId5" Type="http://schemas.openxmlformats.org/officeDocument/2006/relationships/hyperlink" Target="https://shapersofthe80s.com/2015/02/12/%E2%9E%A4-nowt-so-strange-as-steven-john-harrington/" TargetMode="External"/><Relationship Id="rId4" Type="http://schemas.openxmlformats.org/officeDocument/2006/relationships/hyperlink" Target="https://www.google.co.uk/search?biw=1366&amp;bih=626&amp;tbm=isch&amp;sa=1&amp;ei=m3YeXPaAI-um1fAP8ruw6A0&amp;q=derek+ridgers+new+romantics+beyond+retro&amp;oq=derek+ridgers+new+romantics+beyond+retro&amp;g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shapersofthe80s.com/2015/02/12/%E2%9E%A4-nowt-so-strange-as-steven-john-harrington/" TargetMode="External"/><Relationship Id="rId2" Type="http://schemas.openxmlformats.org/officeDocument/2006/relationships/hyperlink" Target="https://shapersofthe80s.com/blitz-kids/" TargetMode="External"/><Relationship Id="rId1" Type="http://schemas.openxmlformats.org/officeDocument/2006/relationships/slideLayout" Target="../slideLayouts/slideLayout2.xml"/><Relationship Id="rId5" Type="http://schemas.openxmlformats.org/officeDocument/2006/relationships/hyperlink" Target="http://www.wecanbeheroesbook.co.uk/#home" TargetMode="External"/><Relationship Id="rId4" Type="http://schemas.openxmlformats.org/officeDocument/2006/relationships/hyperlink" Target="https://www.simplyeighties.com/1980s-new-romantic-fashion.php#.XB5S71z7TIV"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www.wecanbeheroesbook.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235295-0095-43BD-8427-F87C88FB9DDF}"/>
              </a:ext>
            </a:extLst>
          </p:cNvPr>
          <p:cNvSpPr>
            <a:spLocks noGrp="1"/>
          </p:cNvSpPr>
          <p:nvPr>
            <p:ph type="title"/>
          </p:nvPr>
        </p:nvSpPr>
        <p:spPr>
          <a:xfrm>
            <a:off x="1715293" y="973668"/>
            <a:ext cx="8761413" cy="706964"/>
          </a:xfrm>
        </p:spPr>
        <p:txBody>
          <a:bodyPr/>
          <a:lstStyle/>
          <a:p>
            <a:pPr algn="ctr"/>
            <a:r>
              <a:rPr lang="en-GB" dirty="0"/>
              <a:t>New Romantics Sub-Culture</a:t>
            </a:r>
          </a:p>
        </p:txBody>
      </p:sp>
      <p:pic>
        <p:nvPicPr>
          <p:cNvPr id="7" name="Content Placeholder 6">
            <a:extLst>
              <a:ext uri="{FF2B5EF4-FFF2-40B4-BE49-F238E27FC236}">
                <a16:creationId xmlns:a16="http://schemas.microsoft.com/office/drawing/2014/main" id="{5A3D523F-2ECB-4BA2-AEFD-E37BD87B7E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89770" y="1680632"/>
            <a:ext cx="5612458" cy="4797288"/>
          </a:xfrm>
        </p:spPr>
      </p:pic>
      <p:sp>
        <p:nvSpPr>
          <p:cNvPr id="5" name="TextBox 4">
            <a:extLst>
              <a:ext uri="{FF2B5EF4-FFF2-40B4-BE49-F238E27FC236}">
                <a16:creationId xmlns:a16="http://schemas.microsoft.com/office/drawing/2014/main" id="{9C9B4B73-5F1D-45C3-8182-EACB790CBB8F}"/>
              </a:ext>
            </a:extLst>
          </p:cNvPr>
          <p:cNvSpPr txBox="1"/>
          <p:nvPr/>
        </p:nvSpPr>
        <p:spPr>
          <a:xfrm>
            <a:off x="9289349" y="6098590"/>
            <a:ext cx="2652441" cy="369332"/>
          </a:xfrm>
          <a:prstGeom prst="rect">
            <a:avLst/>
          </a:prstGeom>
          <a:noFill/>
        </p:spPr>
        <p:txBody>
          <a:bodyPr wrap="square" rtlCol="0">
            <a:spAutoFit/>
          </a:bodyPr>
          <a:lstStyle/>
          <a:p>
            <a:r>
              <a:rPr lang="en-GB" dirty="0"/>
              <a:t>(Ashworth,1980)</a:t>
            </a:r>
          </a:p>
        </p:txBody>
      </p:sp>
    </p:spTree>
    <p:extLst>
      <p:ext uri="{BB962C8B-B14F-4D97-AF65-F5344CB8AC3E}">
        <p14:creationId xmlns:p14="http://schemas.microsoft.com/office/powerpoint/2010/main" val="3456083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01F8AB-F890-460B-BF20-D137C5E68A96}"/>
              </a:ext>
            </a:extLst>
          </p:cNvPr>
          <p:cNvSpPr>
            <a:spLocks noGrp="1"/>
          </p:cNvSpPr>
          <p:nvPr>
            <p:ph type="title"/>
          </p:nvPr>
        </p:nvSpPr>
        <p:spPr/>
        <p:txBody>
          <a:bodyPr/>
          <a:lstStyle/>
          <a:p>
            <a:r>
              <a:rPr lang="en-GB" dirty="0"/>
              <a:t>            </a:t>
            </a:r>
          </a:p>
        </p:txBody>
      </p:sp>
      <p:pic>
        <p:nvPicPr>
          <p:cNvPr id="9" name="Content Placeholder 8">
            <a:extLst>
              <a:ext uri="{FF2B5EF4-FFF2-40B4-BE49-F238E27FC236}">
                <a16:creationId xmlns:a16="http://schemas.microsoft.com/office/drawing/2014/main" id="{3677BFD9-8059-4AE3-B498-3005B1865B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08035" y="688290"/>
            <a:ext cx="3856382" cy="5678108"/>
          </a:xfrm>
        </p:spPr>
      </p:pic>
      <p:sp>
        <p:nvSpPr>
          <p:cNvPr id="6" name="Text Placeholder 5">
            <a:extLst>
              <a:ext uri="{FF2B5EF4-FFF2-40B4-BE49-F238E27FC236}">
                <a16:creationId xmlns:a16="http://schemas.microsoft.com/office/drawing/2014/main" id="{863E9CC4-2514-438E-87EF-B78DC1D361E2}"/>
              </a:ext>
            </a:extLst>
          </p:cNvPr>
          <p:cNvSpPr>
            <a:spLocks noGrp="1"/>
          </p:cNvSpPr>
          <p:nvPr>
            <p:ph type="body" sz="half" idx="2"/>
          </p:nvPr>
        </p:nvSpPr>
        <p:spPr>
          <a:xfrm>
            <a:off x="689114" y="2332383"/>
            <a:ext cx="3962400" cy="3856384"/>
          </a:xfrm>
        </p:spPr>
        <p:txBody>
          <a:bodyPr/>
          <a:lstStyle/>
          <a:p>
            <a:pPr algn="just"/>
            <a:r>
              <a:rPr lang="en-GB" dirty="0"/>
              <a:t> The communal ethos of the underground      sought to achieve a personal escape from reality into a never ending fantasy of fame and </a:t>
            </a:r>
            <a:r>
              <a:rPr lang="en-GB" dirty="0" err="1"/>
              <a:t>freakitude</a:t>
            </a:r>
            <a:r>
              <a:rPr lang="en-GB" dirty="0"/>
              <a:t>, trappings of ostentatious luxury, celebration of image and play-acting, representing a complete reversal of the guiding instincts and governing ideals of the sixties. </a:t>
            </a:r>
          </a:p>
          <a:p>
            <a:pPr algn="just"/>
            <a:r>
              <a:rPr lang="en-GB" dirty="0"/>
              <a:t>Reynolds (2016, quoted in </a:t>
            </a:r>
            <a:r>
              <a:rPr lang="en-GB" dirty="0" err="1"/>
              <a:t>Kalioniemi</a:t>
            </a:r>
            <a:r>
              <a:rPr lang="en-GB" dirty="0"/>
              <a:t>, 2017, p.132).</a:t>
            </a:r>
          </a:p>
          <a:p>
            <a:pPr algn="just"/>
            <a:endParaRPr lang="en-GB" dirty="0"/>
          </a:p>
          <a:p>
            <a:pPr algn="just"/>
            <a:endParaRPr lang="en-GB" dirty="0"/>
          </a:p>
          <a:p>
            <a:pPr algn="just"/>
            <a:endParaRPr lang="en-GB" dirty="0"/>
          </a:p>
          <a:p>
            <a:pPr algn="just"/>
            <a:endParaRPr lang="en-GB" dirty="0"/>
          </a:p>
          <a:p>
            <a:pPr algn="just"/>
            <a:endParaRPr lang="en-GB" dirty="0"/>
          </a:p>
        </p:txBody>
      </p:sp>
      <p:sp>
        <p:nvSpPr>
          <p:cNvPr id="7" name="TextBox 6">
            <a:extLst>
              <a:ext uri="{FF2B5EF4-FFF2-40B4-BE49-F238E27FC236}">
                <a16:creationId xmlns:a16="http://schemas.microsoft.com/office/drawing/2014/main" id="{DE03F023-3EBE-4540-85EA-04933DF1D9A2}"/>
              </a:ext>
            </a:extLst>
          </p:cNvPr>
          <p:cNvSpPr txBox="1"/>
          <p:nvPr/>
        </p:nvSpPr>
        <p:spPr>
          <a:xfrm>
            <a:off x="9976513" y="6366398"/>
            <a:ext cx="1844425" cy="369332"/>
          </a:xfrm>
          <a:prstGeom prst="rect">
            <a:avLst/>
          </a:prstGeom>
          <a:noFill/>
        </p:spPr>
        <p:txBody>
          <a:bodyPr wrap="square" rtlCol="0">
            <a:spAutoFit/>
          </a:bodyPr>
          <a:lstStyle/>
          <a:p>
            <a:r>
              <a:rPr lang="en-GB" dirty="0"/>
              <a:t>(Ridgers,1980)</a:t>
            </a:r>
          </a:p>
        </p:txBody>
      </p:sp>
    </p:spTree>
    <p:extLst>
      <p:ext uri="{BB962C8B-B14F-4D97-AF65-F5344CB8AC3E}">
        <p14:creationId xmlns:p14="http://schemas.microsoft.com/office/powerpoint/2010/main" val="1685497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4654D7-1716-48E5-8FBF-152C7E4937A2}"/>
              </a:ext>
            </a:extLst>
          </p:cNvPr>
          <p:cNvSpPr>
            <a:spLocks noGrp="1"/>
          </p:cNvSpPr>
          <p:nvPr>
            <p:ph type="title"/>
          </p:nvPr>
        </p:nvSpPr>
        <p:spPr>
          <a:xfrm>
            <a:off x="1599405" y="838199"/>
            <a:ext cx="8761413" cy="706964"/>
          </a:xfrm>
        </p:spPr>
        <p:txBody>
          <a:bodyPr/>
          <a:lstStyle/>
          <a:p>
            <a:pPr algn="ctr"/>
            <a:r>
              <a:rPr lang="en-GB" dirty="0"/>
              <a:t>Government</a:t>
            </a:r>
          </a:p>
        </p:txBody>
      </p:sp>
      <p:sp>
        <p:nvSpPr>
          <p:cNvPr id="6" name="Content Placeholder 5">
            <a:extLst>
              <a:ext uri="{FF2B5EF4-FFF2-40B4-BE49-F238E27FC236}">
                <a16:creationId xmlns:a16="http://schemas.microsoft.com/office/drawing/2014/main" id="{6FF45BD4-DFF4-42DC-978D-45FBE2823F52}"/>
              </a:ext>
            </a:extLst>
          </p:cNvPr>
          <p:cNvSpPr>
            <a:spLocks noGrp="1"/>
          </p:cNvSpPr>
          <p:nvPr>
            <p:ph sz="half" idx="1"/>
          </p:nvPr>
        </p:nvSpPr>
        <p:spPr>
          <a:xfrm>
            <a:off x="1270842" y="2603499"/>
            <a:ext cx="4825158" cy="3416301"/>
          </a:xfrm>
        </p:spPr>
        <p:txBody>
          <a:bodyPr>
            <a:normAutofit fontScale="92500" lnSpcReduction="10000"/>
          </a:bodyPr>
          <a:lstStyle/>
          <a:p>
            <a:r>
              <a:rPr lang="en-GB" dirty="0"/>
              <a:t>‘Winter of discontent’ (Johnson, 2009) because of the labour party.</a:t>
            </a:r>
          </a:p>
          <a:p>
            <a:r>
              <a:rPr lang="en-GB" dirty="0"/>
              <a:t>Thousands of British workers stopped work and went on strike 1978-1979.</a:t>
            </a:r>
          </a:p>
          <a:p>
            <a:r>
              <a:rPr lang="en-GB" dirty="0"/>
              <a:t>Fords.</a:t>
            </a:r>
          </a:p>
          <a:p>
            <a:r>
              <a:rPr lang="en-GB" dirty="0"/>
              <a:t>BP and Esso tank drivers.</a:t>
            </a:r>
          </a:p>
          <a:p>
            <a:r>
              <a:rPr lang="en-GB" dirty="0"/>
              <a:t>Public Sector.</a:t>
            </a:r>
          </a:p>
          <a:p>
            <a:r>
              <a:rPr lang="en-GB" dirty="0"/>
              <a:t>Gravediggers.</a:t>
            </a:r>
          </a:p>
          <a:p>
            <a:r>
              <a:rPr lang="en-GB" dirty="0"/>
              <a:t>Waste Collection.</a:t>
            </a:r>
          </a:p>
          <a:p>
            <a:r>
              <a:rPr lang="en-GB" dirty="0"/>
              <a:t>Miners.</a:t>
            </a:r>
          </a:p>
          <a:p>
            <a:endParaRPr lang="en-GB" dirty="0"/>
          </a:p>
          <a:p>
            <a:endParaRPr lang="en-GB" dirty="0"/>
          </a:p>
        </p:txBody>
      </p:sp>
      <p:sp>
        <p:nvSpPr>
          <p:cNvPr id="7" name="Content Placeholder 6">
            <a:extLst>
              <a:ext uri="{FF2B5EF4-FFF2-40B4-BE49-F238E27FC236}">
                <a16:creationId xmlns:a16="http://schemas.microsoft.com/office/drawing/2014/main" id="{5EE51DF8-A37B-4616-ADE1-E67093B3EDD3}"/>
              </a:ext>
            </a:extLst>
          </p:cNvPr>
          <p:cNvSpPr>
            <a:spLocks noGrp="1"/>
          </p:cNvSpPr>
          <p:nvPr>
            <p:ph sz="half" idx="2"/>
          </p:nvPr>
        </p:nvSpPr>
        <p:spPr>
          <a:xfrm>
            <a:off x="6096000" y="2603500"/>
            <a:ext cx="4825159" cy="3416300"/>
          </a:xfrm>
        </p:spPr>
        <p:txBody>
          <a:bodyPr>
            <a:normAutofit fontScale="92500" lnSpcReduction="10000"/>
          </a:bodyPr>
          <a:lstStyle/>
          <a:p>
            <a:r>
              <a:rPr lang="en-GB" dirty="0"/>
              <a:t>This left the whole country very disillusioned.</a:t>
            </a:r>
          </a:p>
          <a:p>
            <a:r>
              <a:rPr lang="en-GB" dirty="0"/>
              <a:t>Unemployment was high.</a:t>
            </a:r>
          </a:p>
          <a:p>
            <a:r>
              <a:rPr lang="en-GB" dirty="0"/>
              <a:t>Three day week.</a:t>
            </a:r>
          </a:p>
          <a:p>
            <a:r>
              <a:rPr lang="en-GB" dirty="0"/>
              <a:t>Wage capping.</a:t>
            </a:r>
          </a:p>
          <a:p>
            <a:r>
              <a:rPr lang="en-GB" dirty="0"/>
              <a:t>Emergency speed limits.</a:t>
            </a:r>
          </a:p>
          <a:p>
            <a:r>
              <a:rPr lang="en-GB" dirty="0"/>
              <a:t>Fuel Issues. Oil Prices Rocketing.</a:t>
            </a:r>
          </a:p>
          <a:p>
            <a:r>
              <a:rPr lang="en-GB" dirty="0"/>
              <a:t>House prices rising.</a:t>
            </a:r>
          </a:p>
          <a:p>
            <a:r>
              <a:rPr lang="en-GB" dirty="0"/>
              <a:t>Power cuts.</a:t>
            </a:r>
          </a:p>
          <a:p>
            <a:endParaRPr lang="en-GB" dirty="0"/>
          </a:p>
        </p:txBody>
      </p:sp>
    </p:spTree>
    <p:extLst>
      <p:ext uri="{BB962C8B-B14F-4D97-AF65-F5344CB8AC3E}">
        <p14:creationId xmlns:p14="http://schemas.microsoft.com/office/powerpoint/2010/main" val="3533013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07762E-7E16-49FC-87D3-C78272A37084}"/>
              </a:ext>
            </a:extLst>
          </p:cNvPr>
          <p:cNvSpPr>
            <a:spLocks noGrp="1"/>
          </p:cNvSpPr>
          <p:nvPr>
            <p:ph type="title"/>
          </p:nvPr>
        </p:nvSpPr>
        <p:spPr>
          <a:xfrm>
            <a:off x="1715293" y="838200"/>
            <a:ext cx="8761413" cy="706964"/>
          </a:xfrm>
        </p:spPr>
        <p:txBody>
          <a:bodyPr/>
          <a:lstStyle/>
          <a:p>
            <a:pPr algn="ctr"/>
            <a:r>
              <a:rPr lang="en-GB" dirty="0"/>
              <a:t>Conservatives </a:t>
            </a:r>
          </a:p>
        </p:txBody>
      </p:sp>
      <p:sp>
        <p:nvSpPr>
          <p:cNvPr id="6" name="Content Placeholder 5">
            <a:extLst>
              <a:ext uri="{FF2B5EF4-FFF2-40B4-BE49-F238E27FC236}">
                <a16:creationId xmlns:a16="http://schemas.microsoft.com/office/drawing/2014/main" id="{E5530088-CC35-4951-AD67-2A49A081AFF7}"/>
              </a:ext>
            </a:extLst>
          </p:cNvPr>
          <p:cNvSpPr>
            <a:spLocks noGrp="1"/>
          </p:cNvSpPr>
          <p:nvPr>
            <p:ph idx="1"/>
          </p:nvPr>
        </p:nvSpPr>
        <p:spPr>
          <a:xfrm>
            <a:off x="1683169" y="2609362"/>
            <a:ext cx="8825659" cy="3416300"/>
          </a:xfrm>
        </p:spPr>
        <p:txBody>
          <a:bodyPr>
            <a:normAutofit lnSpcReduction="10000"/>
          </a:bodyPr>
          <a:lstStyle/>
          <a:p>
            <a:pPr algn="just"/>
            <a:r>
              <a:rPr lang="en-GB" dirty="0"/>
              <a:t>Thatcherite values and ideology resonated with popular culture of the late 1970’s early 1980’s. (</a:t>
            </a:r>
            <a:r>
              <a:rPr lang="en-GB" dirty="0" err="1"/>
              <a:t>Kallioniemi</a:t>
            </a:r>
            <a:r>
              <a:rPr lang="en-GB" dirty="0"/>
              <a:t>, 2017, p.126) </a:t>
            </a:r>
          </a:p>
          <a:p>
            <a:pPr algn="just"/>
            <a:r>
              <a:rPr lang="en-GB" dirty="0"/>
              <a:t>‘the paradox of Thatcherism was that it promoted Victorian values of moral restraint as it fostered consumer desire’. </a:t>
            </a:r>
            <a:r>
              <a:rPr lang="en-GB" dirty="0" err="1"/>
              <a:t>Zuberi</a:t>
            </a:r>
            <a:r>
              <a:rPr lang="en-GB" dirty="0"/>
              <a:t> (2001, quoted in </a:t>
            </a:r>
            <a:r>
              <a:rPr lang="en-GB" dirty="0" err="1"/>
              <a:t>Kallioniemi</a:t>
            </a:r>
            <a:r>
              <a:rPr lang="en-GB" dirty="0"/>
              <a:t>, 2017, p.128)</a:t>
            </a:r>
          </a:p>
          <a:p>
            <a:pPr algn="just"/>
            <a:r>
              <a:rPr lang="en-GB" dirty="0"/>
              <a:t>British music was becoming business-like.</a:t>
            </a:r>
          </a:p>
          <a:p>
            <a:pPr algn="just"/>
            <a:r>
              <a:rPr lang="en-GB" dirty="0"/>
              <a:t>Supported the British fashion industry.</a:t>
            </a:r>
          </a:p>
          <a:p>
            <a:pPr algn="just"/>
            <a:r>
              <a:rPr lang="en-GB" dirty="0"/>
              <a:t>‘Popular capitalism did not come into use until use until thatcher's second term’. (Johnson, 2009) </a:t>
            </a:r>
          </a:p>
          <a:p>
            <a:pPr algn="just"/>
            <a:r>
              <a:rPr lang="en-GB" dirty="0"/>
              <a:t>Did not support the arts or cinema. (</a:t>
            </a:r>
            <a:r>
              <a:rPr lang="en-GB" dirty="0" err="1"/>
              <a:t>Kallioniemi</a:t>
            </a:r>
            <a:r>
              <a:rPr lang="en-GB" dirty="0"/>
              <a:t>, 2017, p.132)</a:t>
            </a:r>
          </a:p>
          <a:p>
            <a:pPr algn="just"/>
            <a:endParaRPr lang="en-GB" dirty="0"/>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3852346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AFB46-D991-4EEF-AAEE-CF40F8158B99}"/>
              </a:ext>
            </a:extLst>
          </p:cNvPr>
          <p:cNvSpPr>
            <a:spLocks noGrp="1"/>
          </p:cNvSpPr>
          <p:nvPr>
            <p:ph type="title"/>
          </p:nvPr>
        </p:nvSpPr>
        <p:spPr>
          <a:xfrm>
            <a:off x="1715293" y="1026422"/>
            <a:ext cx="8761413" cy="706964"/>
          </a:xfrm>
        </p:spPr>
        <p:txBody>
          <a:bodyPr/>
          <a:lstStyle/>
          <a:p>
            <a:pPr algn="ctr"/>
            <a:r>
              <a:rPr lang="en-GB" dirty="0"/>
              <a:t>Consumerism in Music</a:t>
            </a:r>
          </a:p>
        </p:txBody>
      </p:sp>
      <p:sp>
        <p:nvSpPr>
          <p:cNvPr id="3" name="Content Placeholder 2">
            <a:extLst>
              <a:ext uri="{FF2B5EF4-FFF2-40B4-BE49-F238E27FC236}">
                <a16:creationId xmlns:a16="http://schemas.microsoft.com/office/drawing/2014/main" id="{756769FB-E536-4A99-A225-0A1CA367B6BC}"/>
              </a:ext>
            </a:extLst>
          </p:cNvPr>
          <p:cNvSpPr>
            <a:spLocks noGrp="1"/>
          </p:cNvSpPr>
          <p:nvPr>
            <p:ph idx="1"/>
          </p:nvPr>
        </p:nvSpPr>
        <p:spPr>
          <a:xfrm>
            <a:off x="1715293" y="2621084"/>
            <a:ext cx="8761413" cy="3638274"/>
          </a:xfrm>
        </p:spPr>
        <p:txBody>
          <a:bodyPr>
            <a:normAutofit/>
          </a:bodyPr>
          <a:lstStyle/>
          <a:p>
            <a:pPr algn="just"/>
            <a:r>
              <a:rPr lang="en-GB" dirty="0"/>
              <a:t>Groups like ABC, Culture Club were ‘more about sales and royalties and the strength of the dollar than anything else’. (</a:t>
            </a:r>
            <a:r>
              <a:rPr lang="en-GB" dirty="0" err="1"/>
              <a:t>Rimmer</a:t>
            </a:r>
            <a:r>
              <a:rPr lang="en-GB" dirty="0"/>
              <a:t>, 1985, p.13)</a:t>
            </a:r>
          </a:p>
          <a:p>
            <a:pPr algn="just"/>
            <a:r>
              <a:rPr lang="en-GB" dirty="0"/>
              <a:t>‘Rich and famous as soon as possible’. (Du </a:t>
            </a:r>
            <a:r>
              <a:rPr lang="en-GB" dirty="0" err="1"/>
              <a:t>Noyer</a:t>
            </a:r>
            <a:r>
              <a:rPr lang="en-GB" dirty="0"/>
              <a:t>, 2009, p.241)</a:t>
            </a:r>
          </a:p>
          <a:p>
            <a:pPr algn="just"/>
            <a:r>
              <a:rPr lang="en-GB" dirty="0"/>
              <a:t>Guardian journalist Michael Hann (2009) called them ‘Thatcherism on Vinyl’.</a:t>
            </a:r>
          </a:p>
          <a:p>
            <a:pPr algn="just"/>
            <a:r>
              <a:rPr lang="en-GB" dirty="0"/>
              <a:t>Music videos innovative form of pop expression. (</a:t>
            </a:r>
            <a:r>
              <a:rPr lang="en-GB" dirty="0" err="1"/>
              <a:t>Kallioniemi</a:t>
            </a:r>
            <a:r>
              <a:rPr lang="en-GB" dirty="0"/>
              <a:t>, 2017, p.129)</a:t>
            </a:r>
          </a:p>
          <a:p>
            <a:pPr algn="just"/>
            <a:r>
              <a:rPr lang="en-GB" dirty="0"/>
              <a:t>Music videos were becoming expensive, filmed in far flung regions that were seen as exotic. </a:t>
            </a:r>
          </a:p>
          <a:p>
            <a:pPr algn="just"/>
            <a:r>
              <a:rPr lang="en-GB" dirty="0"/>
              <a:t>People were buying into consumerism and wanted to travel.</a:t>
            </a:r>
          </a:p>
        </p:txBody>
      </p:sp>
    </p:spTree>
    <p:extLst>
      <p:ext uri="{BB962C8B-B14F-4D97-AF65-F5344CB8AC3E}">
        <p14:creationId xmlns:p14="http://schemas.microsoft.com/office/powerpoint/2010/main" val="2692618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8B3C18-1AA9-40E2-B0D1-5C58923520B8}"/>
              </a:ext>
            </a:extLst>
          </p:cNvPr>
          <p:cNvSpPr>
            <a:spLocks noGrp="1"/>
          </p:cNvSpPr>
          <p:nvPr>
            <p:ph type="title"/>
          </p:nvPr>
        </p:nvSpPr>
        <p:spPr>
          <a:xfrm>
            <a:off x="1154953" y="890953"/>
            <a:ext cx="2303864" cy="805071"/>
          </a:xfrm>
        </p:spPr>
        <p:txBody>
          <a:bodyPr>
            <a:normAutofit/>
          </a:bodyPr>
          <a:lstStyle/>
          <a:p>
            <a:r>
              <a:rPr lang="en-GB" dirty="0"/>
              <a:t>WHY</a:t>
            </a:r>
          </a:p>
        </p:txBody>
      </p:sp>
      <p:pic>
        <p:nvPicPr>
          <p:cNvPr id="8" name="Picture Placeholder 7">
            <a:extLst>
              <a:ext uri="{FF2B5EF4-FFF2-40B4-BE49-F238E27FC236}">
                <a16:creationId xmlns:a16="http://schemas.microsoft.com/office/drawing/2014/main" id="{709C52A5-7D8A-4D8A-9DB7-2B1FE795238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8975" r="28975"/>
          <a:stretch>
            <a:fillRect/>
          </a:stretch>
        </p:blipFill>
        <p:spPr>
          <a:xfrm>
            <a:off x="7119588" y="1143000"/>
            <a:ext cx="3227193" cy="4572000"/>
          </a:xfrm>
        </p:spPr>
      </p:pic>
      <p:sp>
        <p:nvSpPr>
          <p:cNvPr id="6" name="Text Placeholder 5">
            <a:extLst>
              <a:ext uri="{FF2B5EF4-FFF2-40B4-BE49-F238E27FC236}">
                <a16:creationId xmlns:a16="http://schemas.microsoft.com/office/drawing/2014/main" id="{22D46567-1DF2-42F7-A1B4-0E2A62A291BD}"/>
              </a:ext>
            </a:extLst>
          </p:cNvPr>
          <p:cNvSpPr>
            <a:spLocks noGrp="1"/>
          </p:cNvSpPr>
          <p:nvPr>
            <p:ph type="body" sz="half" idx="2"/>
          </p:nvPr>
        </p:nvSpPr>
        <p:spPr>
          <a:xfrm>
            <a:off x="1154953" y="2190177"/>
            <a:ext cx="3865134" cy="3776870"/>
          </a:xfrm>
        </p:spPr>
        <p:txBody>
          <a:bodyPr>
            <a:normAutofit/>
          </a:bodyPr>
          <a:lstStyle/>
          <a:p>
            <a:r>
              <a:rPr lang="en-GB" dirty="0"/>
              <a:t>Anti-Punk statement, ‘ambitious working- class boys’. Beckett (2015, quoted in </a:t>
            </a:r>
            <a:r>
              <a:rPr lang="en-GB" dirty="0" err="1"/>
              <a:t>Kallioniemi</a:t>
            </a:r>
            <a:r>
              <a:rPr lang="en-GB" dirty="0"/>
              <a:t>, 2017, p.133)</a:t>
            </a:r>
          </a:p>
          <a:p>
            <a:endParaRPr lang="en-GB" dirty="0"/>
          </a:p>
          <a:p>
            <a:endParaRPr lang="en-GB" dirty="0"/>
          </a:p>
          <a:p>
            <a:r>
              <a:rPr lang="en-GB" dirty="0"/>
              <a:t>Kemp (2009, p.84) said ‘Visually representing the real contemporary extension of mod, the genuine article: the soul boy. Here was the true working-class youth movement. Dressed to the nines in all its aspirational glory, every hard-earned penny spent on clothes, haircuts and American soul imports, a detail-obsessed, dancing narcissus’.</a:t>
            </a:r>
          </a:p>
        </p:txBody>
      </p:sp>
      <p:sp>
        <p:nvSpPr>
          <p:cNvPr id="7" name="TextBox 6">
            <a:extLst>
              <a:ext uri="{FF2B5EF4-FFF2-40B4-BE49-F238E27FC236}">
                <a16:creationId xmlns:a16="http://schemas.microsoft.com/office/drawing/2014/main" id="{0500FFC4-9574-446F-90B5-AB00F0B8D9E9}"/>
              </a:ext>
            </a:extLst>
          </p:cNvPr>
          <p:cNvSpPr txBox="1"/>
          <p:nvPr/>
        </p:nvSpPr>
        <p:spPr>
          <a:xfrm>
            <a:off x="7119588" y="5530334"/>
            <a:ext cx="2149506" cy="369332"/>
          </a:xfrm>
          <a:prstGeom prst="rect">
            <a:avLst/>
          </a:prstGeom>
          <a:noFill/>
        </p:spPr>
        <p:txBody>
          <a:bodyPr wrap="square" rtlCol="0">
            <a:spAutoFit/>
          </a:bodyPr>
          <a:lstStyle/>
          <a:p>
            <a:r>
              <a:rPr lang="en-GB" dirty="0"/>
              <a:t>(Smith,1980)</a:t>
            </a:r>
          </a:p>
        </p:txBody>
      </p:sp>
    </p:spTree>
    <p:extLst>
      <p:ext uri="{BB962C8B-B14F-4D97-AF65-F5344CB8AC3E}">
        <p14:creationId xmlns:p14="http://schemas.microsoft.com/office/powerpoint/2010/main" val="3842695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7416D-53F6-4D39-89B8-B40DAFE52231}"/>
              </a:ext>
            </a:extLst>
          </p:cNvPr>
          <p:cNvSpPr>
            <a:spLocks noGrp="1"/>
          </p:cNvSpPr>
          <p:nvPr>
            <p:ph type="title"/>
          </p:nvPr>
        </p:nvSpPr>
        <p:spPr>
          <a:xfrm>
            <a:off x="1154955" y="1181100"/>
            <a:ext cx="3865134" cy="813332"/>
          </a:xfrm>
        </p:spPr>
        <p:txBody>
          <a:bodyPr>
            <a:normAutofit/>
          </a:bodyPr>
          <a:lstStyle/>
          <a:p>
            <a:r>
              <a:rPr lang="en-GB" dirty="0"/>
              <a:t>Spandau Ballet</a:t>
            </a:r>
          </a:p>
        </p:txBody>
      </p:sp>
      <p:pic>
        <p:nvPicPr>
          <p:cNvPr id="6" name="Picture Placeholder 5">
            <a:extLst>
              <a:ext uri="{FF2B5EF4-FFF2-40B4-BE49-F238E27FC236}">
                <a16:creationId xmlns:a16="http://schemas.microsoft.com/office/drawing/2014/main" id="{E6DC7372-E26F-4003-AE0A-C55BAC0D181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8975" r="28975"/>
          <a:stretch>
            <a:fillRect/>
          </a:stretch>
        </p:blipFill>
        <p:spPr>
          <a:xfrm>
            <a:off x="6523600" y="1132764"/>
            <a:ext cx="4027365" cy="4953000"/>
          </a:xfrm>
        </p:spPr>
      </p:pic>
      <p:sp>
        <p:nvSpPr>
          <p:cNvPr id="4" name="Text Placeholder 3">
            <a:extLst>
              <a:ext uri="{FF2B5EF4-FFF2-40B4-BE49-F238E27FC236}">
                <a16:creationId xmlns:a16="http://schemas.microsoft.com/office/drawing/2014/main" id="{6E256253-02A7-4D34-9D38-7F5F28AAFB5D}"/>
              </a:ext>
            </a:extLst>
          </p:cNvPr>
          <p:cNvSpPr>
            <a:spLocks noGrp="1"/>
          </p:cNvSpPr>
          <p:nvPr>
            <p:ph type="body" sz="half" idx="2"/>
          </p:nvPr>
        </p:nvSpPr>
        <p:spPr>
          <a:xfrm>
            <a:off x="1154955" y="2517454"/>
            <a:ext cx="3721845" cy="3159446"/>
          </a:xfrm>
        </p:spPr>
        <p:txBody>
          <a:bodyPr>
            <a:normAutofit/>
          </a:bodyPr>
          <a:lstStyle/>
          <a:p>
            <a:pPr algn="just"/>
            <a:r>
              <a:rPr lang="en-GB" dirty="0"/>
              <a:t>Named after the Spandau Ballet prison in Berlin.</a:t>
            </a:r>
          </a:p>
          <a:p>
            <a:pPr algn="just"/>
            <a:r>
              <a:rPr lang="en-GB" dirty="0"/>
              <a:t>House band at the Blitz Club.</a:t>
            </a:r>
          </a:p>
          <a:p>
            <a:pPr algn="just"/>
            <a:r>
              <a:rPr lang="en-GB" dirty="0"/>
              <a:t>Breaking class barriers.</a:t>
            </a:r>
          </a:p>
          <a:p>
            <a:pPr algn="just"/>
            <a:r>
              <a:rPr lang="en-GB" dirty="0"/>
              <a:t>Associated with the poseurs of the New Romantic Movement. (</a:t>
            </a:r>
            <a:r>
              <a:rPr lang="en-GB" dirty="0" err="1"/>
              <a:t>Kallioniemi</a:t>
            </a:r>
            <a:r>
              <a:rPr lang="en-GB" dirty="0"/>
              <a:t>, 2017, p.126)</a:t>
            </a:r>
          </a:p>
          <a:p>
            <a:r>
              <a:rPr lang="en-GB" dirty="0"/>
              <a:t>‘Cold synths and operatic vocals’ (Reynolds, 2009, p.404)</a:t>
            </a:r>
          </a:p>
          <a:p>
            <a:pPr algn="just"/>
            <a:endParaRPr lang="en-GB" dirty="0"/>
          </a:p>
          <a:p>
            <a:pPr algn="just"/>
            <a:endParaRPr lang="en-GB" dirty="0"/>
          </a:p>
        </p:txBody>
      </p:sp>
      <p:sp>
        <p:nvSpPr>
          <p:cNvPr id="5" name="TextBox 4">
            <a:extLst>
              <a:ext uri="{FF2B5EF4-FFF2-40B4-BE49-F238E27FC236}">
                <a16:creationId xmlns:a16="http://schemas.microsoft.com/office/drawing/2014/main" id="{B3C46EB3-ECF4-46EC-A24E-5F74ACD8CAC7}"/>
              </a:ext>
            </a:extLst>
          </p:cNvPr>
          <p:cNvSpPr txBox="1"/>
          <p:nvPr/>
        </p:nvSpPr>
        <p:spPr>
          <a:xfrm rot="10800000" flipV="1">
            <a:off x="8284190" y="5540570"/>
            <a:ext cx="1624084" cy="369332"/>
          </a:xfrm>
          <a:prstGeom prst="rect">
            <a:avLst/>
          </a:prstGeom>
          <a:noFill/>
        </p:spPr>
        <p:txBody>
          <a:bodyPr wrap="square" rtlCol="0">
            <a:spAutoFit/>
          </a:bodyPr>
          <a:lstStyle/>
          <a:p>
            <a:r>
              <a:rPr lang="en-GB" dirty="0"/>
              <a:t>(Smith,1980)</a:t>
            </a:r>
          </a:p>
        </p:txBody>
      </p:sp>
    </p:spTree>
    <p:extLst>
      <p:ext uri="{BB962C8B-B14F-4D97-AF65-F5344CB8AC3E}">
        <p14:creationId xmlns:p14="http://schemas.microsoft.com/office/powerpoint/2010/main" val="4079831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BEDB47C-E7EE-4037-956F-BD74997B31D7}"/>
              </a:ext>
            </a:extLst>
          </p:cNvPr>
          <p:cNvSpPr>
            <a:spLocks noGrp="1"/>
          </p:cNvSpPr>
          <p:nvPr>
            <p:ph type="title"/>
          </p:nvPr>
        </p:nvSpPr>
        <p:spPr>
          <a:xfrm>
            <a:off x="1715293" y="984685"/>
            <a:ext cx="8761413" cy="706964"/>
          </a:xfrm>
        </p:spPr>
        <p:txBody>
          <a:bodyPr/>
          <a:lstStyle/>
          <a:p>
            <a:pPr algn="ctr"/>
            <a:r>
              <a:rPr lang="en-GB" dirty="0"/>
              <a:t>The New Romantics Movement</a:t>
            </a:r>
          </a:p>
        </p:txBody>
      </p:sp>
      <p:sp>
        <p:nvSpPr>
          <p:cNvPr id="6" name="Content Placeholder 5">
            <a:extLst>
              <a:ext uri="{FF2B5EF4-FFF2-40B4-BE49-F238E27FC236}">
                <a16:creationId xmlns:a16="http://schemas.microsoft.com/office/drawing/2014/main" id="{8D93FB98-E8E5-4510-A288-59F326C09A37}"/>
              </a:ext>
            </a:extLst>
          </p:cNvPr>
          <p:cNvSpPr>
            <a:spLocks noGrp="1"/>
          </p:cNvSpPr>
          <p:nvPr>
            <p:ph idx="1"/>
          </p:nvPr>
        </p:nvSpPr>
        <p:spPr>
          <a:xfrm>
            <a:off x="1615901" y="2539786"/>
            <a:ext cx="8960196" cy="4041913"/>
          </a:xfrm>
        </p:spPr>
        <p:txBody>
          <a:bodyPr>
            <a:normAutofit fontScale="92500" lnSpcReduction="20000"/>
          </a:bodyPr>
          <a:lstStyle/>
          <a:p>
            <a:pPr algn="just"/>
            <a:r>
              <a:rPr lang="en-GB" dirty="0"/>
              <a:t>Originally called ‘cult with no name’ and ‘blitz kids’. Finally they came up with the New Romantics. (Strange, 2010)</a:t>
            </a:r>
          </a:p>
          <a:p>
            <a:pPr algn="just"/>
            <a:r>
              <a:rPr lang="en-GB" dirty="0"/>
              <a:t>‘New Romanticism was a community, a sort of egalitarian elite where anybody could be a face on the scene if they made an effort’. (Reynolds, 2009, p.404)</a:t>
            </a:r>
          </a:p>
          <a:p>
            <a:pPr algn="just"/>
            <a:r>
              <a:rPr lang="en-GB" dirty="0"/>
              <a:t>Pop sub-culture, started late 1970’s- 1980’s.</a:t>
            </a:r>
          </a:p>
          <a:p>
            <a:pPr algn="just"/>
            <a:r>
              <a:rPr lang="en-GB" dirty="0"/>
              <a:t>Clubs such as Billy's and St Moritz.</a:t>
            </a:r>
          </a:p>
          <a:p>
            <a:pPr algn="just"/>
            <a:r>
              <a:rPr lang="en-GB" dirty="0"/>
              <a:t>Blitz became the main London Club.</a:t>
            </a:r>
          </a:p>
          <a:p>
            <a:pPr algn="just"/>
            <a:r>
              <a:rPr lang="en-GB" dirty="0"/>
              <a:t>David Bowie was called the King of the ‘New Romantics’. (Corker-Brown, 2016)</a:t>
            </a:r>
          </a:p>
          <a:p>
            <a:pPr algn="just"/>
            <a:r>
              <a:rPr lang="en-GB" dirty="0"/>
              <a:t>Make-up was art. Skin was white and used as a blank canvas with block colour applied. </a:t>
            </a:r>
          </a:p>
          <a:p>
            <a:pPr algn="just"/>
            <a:r>
              <a:rPr lang="en-GB" dirty="0"/>
              <a:t>Roxy music nights were an inspiration. (Corker-Brown, 2016)</a:t>
            </a:r>
          </a:p>
          <a:p>
            <a:pPr algn="just"/>
            <a:r>
              <a:rPr lang="en-GB" dirty="0"/>
              <a:t>They did not want to be seen as being normal.</a:t>
            </a:r>
          </a:p>
          <a:p>
            <a:pPr algn="just"/>
            <a:r>
              <a:rPr lang="en-GB" dirty="0"/>
              <a:t>Global success of 1980’s pop music.</a:t>
            </a:r>
          </a:p>
          <a:p>
            <a:pPr algn="just"/>
            <a:endParaRPr lang="en-GB" dirty="0"/>
          </a:p>
        </p:txBody>
      </p:sp>
    </p:spTree>
    <p:extLst>
      <p:ext uri="{BB962C8B-B14F-4D97-AF65-F5344CB8AC3E}">
        <p14:creationId xmlns:p14="http://schemas.microsoft.com/office/powerpoint/2010/main" val="2011133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C201-2D3F-4803-9EEE-388A68B74C61}"/>
              </a:ext>
            </a:extLst>
          </p:cNvPr>
          <p:cNvSpPr>
            <a:spLocks noGrp="1"/>
          </p:cNvSpPr>
          <p:nvPr>
            <p:ph type="title"/>
          </p:nvPr>
        </p:nvSpPr>
        <p:spPr>
          <a:xfrm>
            <a:off x="802415" y="901148"/>
            <a:ext cx="5134361" cy="1272210"/>
          </a:xfrm>
        </p:spPr>
        <p:txBody>
          <a:bodyPr/>
          <a:lstStyle/>
          <a:p>
            <a:r>
              <a:rPr lang="en-GB" dirty="0"/>
              <a:t>BLITZ CLUB LONDON</a:t>
            </a:r>
          </a:p>
        </p:txBody>
      </p:sp>
      <p:pic>
        <p:nvPicPr>
          <p:cNvPr id="5" name="Picture 4">
            <a:extLst>
              <a:ext uri="{FF2B5EF4-FFF2-40B4-BE49-F238E27FC236}">
                <a16:creationId xmlns:a16="http://schemas.microsoft.com/office/drawing/2014/main" id="{ADFAE09B-2778-4F3E-AA1F-DBEA00830D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0040" y="2637429"/>
            <a:ext cx="2719110" cy="2372139"/>
          </a:xfrm>
          <a:prstGeom prst="rect">
            <a:avLst/>
          </a:prstGeom>
        </p:spPr>
      </p:pic>
      <p:pic>
        <p:nvPicPr>
          <p:cNvPr id="7" name="Picture 6">
            <a:extLst>
              <a:ext uri="{FF2B5EF4-FFF2-40B4-BE49-F238E27FC236}">
                <a16:creationId xmlns:a16="http://schemas.microsoft.com/office/drawing/2014/main" id="{F11E86CA-0C86-48F1-B10F-AC3BD1F703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0441" y="408737"/>
            <a:ext cx="4027017" cy="6040525"/>
          </a:xfrm>
          <a:prstGeom prst="rect">
            <a:avLst/>
          </a:prstGeom>
        </p:spPr>
      </p:pic>
      <p:sp>
        <p:nvSpPr>
          <p:cNvPr id="6" name="TextBox 5">
            <a:extLst>
              <a:ext uri="{FF2B5EF4-FFF2-40B4-BE49-F238E27FC236}">
                <a16:creationId xmlns:a16="http://schemas.microsoft.com/office/drawing/2014/main" id="{538EC4DF-AE45-48C9-AB1C-4EBD01A8C779}"/>
              </a:ext>
            </a:extLst>
          </p:cNvPr>
          <p:cNvSpPr txBox="1"/>
          <p:nvPr/>
        </p:nvSpPr>
        <p:spPr>
          <a:xfrm>
            <a:off x="10181231" y="6086902"/>
            <a:ext cx="1828800" cy="369332"/>
          </a:xfrm>
          <a:prstGeom prst="rect">
            <a:avLst/>
          </a:prstGeom>
          <a:noFill/>
        </p:spPr>
        <p:txBody>
          <a:bodyPr wrap="square" rtlCol="0">
            <a:spAutoFit/>
          </a:bodyPr>
          <a:lstStyle/>
          <a:p>
            <a:r>
              <a:rPr lang="en-GB" dirty="0"/>
              <a:t>(Ridgers,1980)</a:t>
            </a:r>
          </a:p>
        </p:txBody>
      </p:sp>
      <p:sp>
        <p:nvSpPr>
          <p:cNvPr id="8" name="TextBox 7">
            <a:extLst>
              <a:ext uri="{FF2B5EF4-FFF2-40B4-BE49-F238E27FC236}">
                <a16:creationId xmlns:a16="http://schemas.microsoft.com/office/drawing/2014/main" id="{747D80B4-2841-497A-A7B7-CB8B43CF2C11}"/>
              </a:ext>
            </a:extLst>
          </p:cNvPr>
          <p:cNvSpPr txBox="1"/>
          <p:nvPr/>
        </p:nvSpPr>
        <p:spPr>
          <a:xfrm>
            <a:off x="3940995" y="5773002"/>
            <a:ext cx="1696873" cy="369332"/>
          </a:xfrm>
          <a:prstGeom prst="rect">
            <a:avLst/>
          </a:prstGeom>
          <a:noFill/>
        </p:spPr>
        <p:txBody>
          <a:bodyPr wrap="square" rtlCol="0">
            <a:spAutoFit/>
          </a:bodyPr>
          <a:lstStyle/>
          <a:p>
            <a:r>
              <a:rPr lang="en-GB" dirty="0"/>
              <a:t>(Smith,1980)</a:t>
            </a:r>
          </a:p>
        </p:txBody>
      </p:sp>
    </p:spTree>
    <p:extLst>
      <p:ext uri="{BB962C8B-B14F-4D97-AF65-F5344CB8AC3E}">
        <p14:creationId xmlns:p14="http://schemas.microsoft.com/office/powerpoint/2010/main" val="121034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C9D469-2422-47BE-A88B-7BA1560144DB}"/>
              </a:ext>
            </a:extLst>
          </p:cNvPr>
          <p:cNvSpPr>
            <a:spLocks noGrp="1"/>
          </p:cNvSpPr>
          <p:nvPr>
            <p:ph type="title"/>
          </p:nvPr>
        </p:nvSpPr>
        <p:spPr>
          <a:xfrm>
            <a:off x="1715293" y="973668"/>
            <a:ext cx="8761413" cy="706964"/>
          </a:xfrm>
        </p:spPr>
        <p:txBody>
          <a:bodyPr/>
          <a:lstStyle/>
          <a:p>
            <a:pPr algn="ctr"/>
            <a:r>
              <a:rPr lang="en-GB" dirty="0"/>
              <a:t>Inside the Blitz</a:t>
            </a:r>
          </a:p>
        </p:txBody>
      </p:sp>
      <p:sp>
        <p:nvSpPr>
          <p:cNvPr id="5" name="Content Placeholder 4">
            <a:extLst>
              <a:ext uri="{FF2B5EF4-FFF2-40B4-BE49-F238E27FC236}">
                <a16:creationId xmlns:a16="http://schemas.microsoft.com/office/drawing/2014/main" id="{E2178172-664F-4561-9741-40DEE5232F38}"/>
              </a:ext>
            </a:extLst>
          </p:cNvPr>
          <p:cNvSpPr>
            <a:spLocks noGrp="1"/>
          </p:cNvSpPr>
          <p:nvPr>
            <p:ph idx="1"/>
          </p:nvPr>
        </p:nvSpPr>
        <p:spPr>
          <a:xfrm>
            <a:off x="1715293" y="2630796"/>
            <a:ext cx="8761413" cy="3823804"/>
          </a:xfrm>
        </p:spPr>
        <p:txBody>
          <a:bodyPr>
            <a:normAutofit fontScale="85000" lnSpcReduction="10000"/>
          </a:bodyPr>
          <a:lstStyle/>
          <a:p>
            <a:r>
              <a:rPr lang="en-GB" dirty="0"/>
              <a:t>Wine Bar in Great Queen Street London.</a:t>
            </a:r>
          </a:p>
          <a:p>
            <a:r>
              <a:rPr lang="en-GB" dirty="0"/>
              <a:t>In the same street as the Masonic Centre of London. </a:t>
            </a:r>
          </a:p>
          <a:p>
            <a:r>
              <a:rPr lang="en-GB" dirty="0"/>
              <a:t>Steve Strange doorman.</a:t>
            </a:r>
          </a:p>
          <a:p>
            <a:r>
              <a:rPr lang="en-GB" dirty="0"/>
              <a:t>Boy George Cloakroom.</a:t>
            </a:r>
          </a:p>
          <a:p>
            <a:r>
              <a:rPr lang="en-GB" dirty="0"/>
              <a:t>Rusty Egan DJ.</a:t>
            </a:r>
          </a:p>
          <a:p>
            <a:r>
              <a:rPr lang="en-GB" dirty="0"/>
              <a:t>‘We would spend the whole week preparing outfits, buy fabrics, customise leather jackets, make cummerbunds. It was DIY because we did not have any money’. (Fahey, 2010)</a:t>
            </a:r>
          </a:p>
          <a:p>
            <a:r>
              <a:rPr lang="en-GB" dirty="0"/>
              <a:t>Turned away if you did not fit into the New Romantic Style of the club.</a:t>
            </a:r>
          </a:p>
          <a:p>
            <a:r>
              <a:rPr lang="en-GB" dirty="0"/>
              <a:t>‘Punk Venues got invaded by football hooligans and called us poofs because we were not dressed in the normal way. Hence we formed the club’. (Egan, 2010)</a:t>
            </a:r>
          </a:p>
          <a:p>
            <a:r>
              <a:rPr lang="en-GB" dirty="0"/>
              <a:t>Midge </a:t>
            </a:r>
            <a:r>
              <a:rPr lang="en-GB" dirty="0" err="1"/>
              <a:t>Ure</a:t>
            </a:r>
            <a:r>
              <a:rPr lang="en-GB" dirty="0"/>
              <a:t> (2015) said ‘The Blitz and subsequent Blitz kids grew into a massive movement in the UK associated with fashion, image and photography’. </a:t>
            </a:r>
          </a:p>
          <a:p>
            <a:endParaRPr lang="en-GB" dirty="0"/>
          </a:p>
          <a:p>
            <a:endParaRPr lang="en-GB" dirty="0"/>
          </a:p>
        </p:txBody>
      </p:sp>
    </p:spTree>
    <p:extLst>
      <p:ext uri="{BB962C8B-B14F-4D97-AF65-F5344CB8AC3E}">
        <p14:creationId xmlns:p14="http://schemas.microsoft.com/office/powerpoint/2010/main" val="184528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A37A7-E94D-4400-8FD5-F45F3195C756}"/>
              </a:ext>
            </a:extLst>
          </p:cNvPr>
          <p:cNvSpPr>
            <a:spLocks noGrp="1"/>
          </p:cNvSpPr>
          <p:nvPr>
            <p:ph type="title"/>
          </p:nvPr>
        </p:nvSpPr>
        <p:spPr>
          <a:xfrm>
            <a:off x="1715293" y="1041907"/>
            <a:ext cx="8761413" cy="706964"/>
          </a:xfrm>
        </p:spPr>
        <p:txBody>
          <a:bodyPr/>
          <a:lstStyle/>
          <a:p>
            <a:pPr algn="ctr"/>
            <a:r>
              <a:rPr lang="en-GB" dirty="0"/>
              <a:t>Further inside the Blitz</a:t>
            </a:r>
          </a:p>
        </p:txBody>
      </p:sp>
      <p:sp>
        <p:nvSpPr>
          <p:cNvPr id="3" name="Content Placeholder 2">
            <a:extLst>
              <a:ext uri="{FF2B5EF4-FFF2-40B4-BE49-F238E27FC236}">
                <a16:creationId xmlns:a16="http://schemas.microsoft.com/office/drawing/2014/main" id="{69D5C41E-D354-466B-83BD-6520C426A5D4}"/>
              </a:ext>
            </a:extLst>
          </p:cNvPr>
          <p:cNvSpPr>
            <a:spLocks noGrp="1"/>
          </p:cNvSpPr>
          <p:nvPr>
            <p:ph idx="1"/>
          </p:nvPr>
        </p:nvSpPr>
        <p:spPr>
          <a:xfrm>
            <a:off x="1715292" y="2603499"/>
            <a:ext cx="8761413" cy="3731039"/>
          </a:xfrm>
        </p:spPr>
        <p:txBody>
          <a:bodyPr/>
          <a:lstStyle/>
          <a:p>
            <a:r>
              <a:rPr lang="en-GB" dirty="0"/>
              <a:t>Attendance became a statement of intent. (Johnson, 2009)</a:t>
            </a:r>
          </a:p>
          <a:p>
            <a:r>
              <a:rPr lang="en-GB" dirty="0"/>
              <a:t>Club goers danced on the same spot in the club every week.</a:t>
            </a:r>
          </a:p>
          <a:p>
            <a:r>
              <a:rPr lang="en-GB" dirty="0"/>
              <a:t>‘New Romanticism was all about a self-created aristocracy’. (Reynolds, 2009, p.404)</a:t>
            </a:r>
          </a:p>
          <a:p>
            <a:r>
              <a:rPr lang="en-GB" dirty="0"/>
              <a:t>Blitz, Hell, Taboo, Batcave and Camden Palace - are infused with personal ambition, regret, wonder and often sheer spite, makes them more beguiling. (Williams, 2004, pp.6-7)</a:t>
            </a:r>
          </a:p>
          <a:p>
            <a:r>
              <a:rPr lang="en-GB" dirty="0"/>
              <a:t>Gary Kemp (2010) said ‘A cultural identity is a great outlet for people’s frustrations. Kids have always spent what little they have on records and haircuts. They have never spent it on books by Karl Marx’.</a:t>
            </a:r>
          </a:p>
        </p:txBody>
      </p:sp>
    </p:spTree>
    <p:extLst>
      <p:ext uri="{BB962C8B-B14F-4D97-AF65-F5344CB8AC3E}">
        <p14:creationId xmlns:p14="http://schemas.microsoft.com/office/powerpoint/2010/main" val="1689801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7ACE59-252E-4C08-B710-A7D91AB125CE}"/>
              </a:ext>
            </a:extLst>
          </p:cNvPr>
          <p:cNvSpPr>
            <a:spLocks noGrp="1"/>
          </p:cNvSpPr>
          <p:nvPr>
            <p:ph type="title"/>
          </p:nvPr>
        </p:nvSpPr>
        <p:spPr>
          <a:xfrm>
            <a:off x="1715293" y="973668"/>
            <a:ext cx="8761413" cy="706964"/>
          </a:xfrm>
        </p:spPr>
        <p:txBody>
          <a:bodyPr/>
          <a:lstStyle/>
          <a:p>
            <a:pPr algn="ctr"/>
            <a:r>
              <a:rPr lang="en-GB" dirty="0"/>
              <a:t>From the Inside</a:t>
            </a:r>
          </a:p>
        </p:txBody>
      </p:sp>
      <p:sp>
        <p:nvSpPr>
          <p:cNvPr id="5" name="Text Placeholder 4">
            <a:extLst>
              <a:ext uri="{FF2B5EF4-FFF2-40B4-BE49-F238E27FC236}">
                <a16:creationId xmlns:a16="http://schemas.microsoft.com/office/drawing/2014/main" id="{51F0A0AC-B74C-4C58-B0B0-1BF0FBA4915B}"/>
              </a:ext>
            </a:extLst>
          </p:cNvPr>
          <p:cNvSpPr>
            <a:spLocks noGrp="1"/>
          </p:cNvSpPr>
          <p:nvPr>
            <p:ph type="body" idx="1"/>
          </p:nvPr>
        </p:nvSpPr>
        <p:spPr>
          <a:xfrm>
            <a:off x="1270842" y="2339442"/>
            <a:ext cx="4825157" cy="576262"/>
          </a:xfrm>
        </p:spPr>
        <p:txBody>
          <a:bodyPr/>
          <a:lstStyle/>
          <a:p>
            <a:r>
              <a:rPr lang="en-GB" dirty="0"/>
              <a:t>Steve Strange - Doorman</a:t>
            </a:r>
          </a:p>
        </p:txBody>
      </p:sp>
      <p:sp>
        <p:nvSpPr>
          <p:cNvPr id="6" name="Content Placeholder 5">
            <a:extLst>
              <a:ext uri="{FF2B5EF4-FFF2-40B4-BE49-F238E27FC236}">
                <a16:creationId xmlns:a16="http://schemas.microsoft.com/office/drawing/2014/main" id="{37C13A2A-2950-4E9E-87EB-4A25C3BED864}"/>
              </a:ext>
            </a:extLst>
          </p:cNvPr>
          <p:cNvSpPr>
            <a:spLocks noGrp="1"/>
          </p:cNvSpPr>
          <p:nvPr>
            <p:ph sz="half" idx="2"/>
          </p:nvPr>
        </p:nvSpPr>
        <p:spPr>
          <a:xfrm>
            <a:off x="1270842" y="3030479"/>
            <a:ext cx="4825158" cy="2840039"/>
          </a:xfrm>
        </p:spPr>
        <p:txBody>
          <a:bodyPr>
            <a:normAutofit fontScale="85000" lnSpcReduction="10000"/>
          </a:bodyPr>
          <a:lstStyle/>
          <a:p>
            <a:r>
              <a:rPr lang="en-GB" dirty="0"/>
              <a:t>Born Newbridge Caerphilly Wales.</a:t>
            </a:r>
          </a:p>
          <a:p>
            <a:r>
              <a:rPr lang="en-GB" dirty="0"/>
              <a:t>Left for London</a:t>
            </a:r>
          </a:p>
          <a:p>
            <a:r>
              <a:rPr lang="en-GB" dirty="0"/>
              <a:t>Job with Malcolm McLaren and the sex pistols,</a:t>
            </a:r>
          </a:p>
          <a:p>
            <a:r>
              <a:rPr lang="en-GB" dirty="0"/>
              <a:t>By 1977 ‘I was bored with punk, it became violent and the skin-heads and National Front had moved in’. (Strange,2010)</a:t>
            </a:r>
          </a:p>
          <a:p>
            <a:r>
              <a:rPr lang="en-GB" dirty="0"/>
              <a:t>‘Being Creative’. (Strange, 2010)</a:t>
            </a:r>
          </a:p>
          <a:p>
            <a:r>
              <a:rPr lang="en-GB" dirty="0"/>
              <a:t>Turned away Mick Jagger.</a:t>
            </a:r>
          </a:p>
          <a:p>
            <a:r>
              <a:rPr lang="en-GB" dirty="0"/>
              <a:t>Wanted ‘Walking piece of Art’ (Strange,2010)</a:t>
            </a:r>
          </a:p>
          <a:p>
            <a:endParaRPr lang="en-GB" dirty="0"/>
          </a:p>
        </p:txBody>
      </p:sp>
      <p:sp>
        <p:nvSpPr>
          <p:cNvPr id="7" name="Text Placeholder 6">
            <a:extLst>
              <a:ext uri="{FF2B5EF4-FFF2-40B4-BE49-F238E27FC236}">
                <a16:creationId xmlns:a16="http://schemas.microsoft.com/office/drawing/2014/main" id="{767EB90D-F32A-4C48-9224-8205E0ED1BE0}"/>
              </a:ext>
            </a:extLst>
          </p:cNvPr>
          <p:cNvSpPr>
            <a:spLocks noGrp="1"/>
          </p:cNvSpPr>
          <p:nvPr>
            <p:ph type="body" sz="quarter" idx="3"/>
          </p:nvPr>
        </p:nvSpPr>
        <p:spPr>
          <a:xfrm>
            <a:off x="6095999" y="2339442"/>
            <a:ext cx="4825159" cy="576262"/>
          </a:xfrm>
        </p:spPr>
        <p:txBody>
          <a:bodyPr/>
          <a:lstStyle/>
          <a:p>
            <a:r>
              <a:rPr lang="en-GB" dirty="0"/>
              <a:t>Boy George – Cloakroom</a:t>
            </a:r>
          </a:p>
        </p:txBody>
      </p:sp>
      <p:sp>
        <p:nvSpPr>
          <p:cNvPr id="8" name="Content Placeholder 7">
            <a:extLst>
              <a:ext uri="{FF2B5EF4-FFF2-40B4-BE49-F238E27FC236}">
                <a16:creationId xmlns:a16="http://schemas.microsoft.com/office/drawing/2014/main" id="{DA57F92F-0F96-4C54-B797-A70AA0D7EC6B}"/>
              </a:ext>
            </a:extLst>
          </p:cNvPr>
          <p:cNvSpPr>
            <a:spLocks noGrp="1"/>
          </p:cNvSpPr>
          <p:nvPr>
            <p:ph sz="quarter" idx="4"/>
          </p:nvPr>
        </p:nvSpPr>
        <p:spPr>
          <a:xfrm>
            <a:off x="6095999" y="3030478"/>
            <a:ext cx="4825159" cy="2840039"/>
          </a:xfrm>
        </p:spPr>
        <p:txBody>
          <a:bodyPr>
            <a:normAutofit fontScale="85000" lnSpcReduction="10000"/>
          </a:bodyPr>
          <a:lstStyle/>
          <a:p>
            <a:r>
              <a:rPr lang="en-GB" dirty="0"/>
              <a:t>Born in Kent.</a:t>
            </a:r>
          </a:p>
          <a:p>
            <a:r>
              <a:rPr lang="en-GB" dirty="0"/>
              <a:t>One of the most 1980’s successful bands – Culture Club.</a:t>
            </a:r>
          </a:p>
          <a:p>
            <a:r>
              <a:rPr lang="en-GB" dirty="0"/>
              <a:t>David Bowie influenced him.</a:t>
            </a:r>
          </a:p>
          <a:p>
            <a:r>
              <a:rPr lang="en-GB" dirty="0"/>
              <a:t>Quentin Crisp Icon.</a:t>
            </a:r>
          </a:p>
          <a:p>
            <a:r>
              <a:rPr lang="en-GB" dirty="0"/>
              <a:t>Lived in a squat with Marilyn.</a:t>
            </a:r>
          </a:p>
          <a:p>
            <a:r>
              <a:rPr lang="en-GB" dirty="0"/>
              <a:t>Had his own style.</a:t>
            </a:r>
          </a:p>
          <a:p>
            <a:r>
              <a:rPr lang="en-GB" dirty="0"/>
              <a:t>With Bow Wow </a:t>
            </a:r>
            <a:r>
              <a:rPr lang="en-GB" dirty="0" err="1"/>
              <a:t>Wow</a:t>
            </a:r>
            <a:r>
              <a:rPr lang="en-GB" dirty="0"/>
              <a:t> originally.</a:t>
            </a:r>
          </a:p>
          <a:p>
            <a:endParaRPr lang="en-GB" dirty="0"/>
          </a:p>
        </p:txBody>
      </p:sp>
    </p:spTree>
    <p:extLst>
      <p:ext uri="{BB962C8B-B14F-4D97-AF65-F5344CB8AC3E}">
        <p14:creationId xmlns:p14="http://schemas.microsoft.com/office/powerpoint/2010/main" val="103694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6B8DA6-808C-4D46-94F5-48DD8E4C7A8E}"/>
              </a:ext>
            </a:extLst>
          </p:cNvPr>
          <p:cNvSpPr>
            <a:spLocks noGrp="1"/>
          </p:cNvSpPr>
          <p:nvPr>
            <p:ph type="title"/>
          </p:nvPr>
        </p:nvSpPr>
        <p:spPr>
          <a:xfrm>
            <a:off x="1681253" y="973669"/>
            <a:ext cx="8825659" cy="706964"/>
          </a:xfrm>
        </p:spPr>
        <p:txBody>
          <a:bodyPr/>
          <a:lstStyle/>
          <a:p>
            <a:pPr algn="ctr"/>
            <a:r>
              <a:rPr lang="en-GB" dirty="0"/>
              <a:t>Fashion</a:t>
            </a:r>
          </a:p>
        </p:txBody>
      </p:sp>
      <p:pic>
        <p:nvPicPr>
          <p:cNvPr id="18" name="Picture Placeholder 17">
            <a:extLst>
              <a:ext uri="{FF2B5EF4-FFF2-40B4-BE49-F238E27FC236}">
                <a16:creationId xmlns:a16="http://schemas.microsoft.com/office/drawing/2014/main" id="{D5524E7D-3765-44E6-8E3F-0878926C48D6}"/>
              </a:ext>
            </a:extLst>
          </p:cNvPr>
          <p:cNvPicPr>
            <a:picLocks noGrp="1" noChangeAspect="1"/>
          </p:cNvPicPr>
          <p:nvPr>
            <p:ph type="pic" idx="15"/>
          </p:nvPr>
        </p:nvPicPr>
        <p:blipFill>
          <a:blip r:embed="rId2">
            <a:extLst>
              <a:ext uri="{28A0092B-C50C-407E-A947-70E740481C1C}">
                <a14:useLocalDpi xmlns:a14="http://schemas.microsoft.com/office/drawing/2010/main" val="0"/>
              </a:ext>
            </a:extLst>
          </a:blip>
          <a:srcRect t="333" b="333"/>
          <a:stretch>
            <a:fillRect/>
          </a:stretch>
        </p:blipFill>
        <p:spPr>
          <a:xfrm>
            <a:off x="1514150" y="2603500"/>
            <a:ext cx="2691242" cy="1591510"/>
          </a:xfrm>
        </p:spPr>
      </p:pic>
      <p:sp>
        <p:nvSpPr>
          <p:cNvPr id="12" name="Text Placeholder 11">
            <a:extLst>
              <a:ext uri="{FF2B5EF4-FFF2-40B4-BE49-F238E27FC236}">
                <a16:creationId xmlns:a16="http://schemas.microsoft.com/office/drawing/2014/main" id="{4DA79918-6B0E-4382-9B12-74B0F3ADD59C}"/>
              </a:ext>
            </a:extLst>
          </p:cNvPr>
          <p:cNvSpPr>
            <a:spLocks noGrp="1"/>
          </p:cNvSpPr>
          <p:nvPr>
            <p:ph type="body" sz="half" idx="18"/>
          </p:nvPr>
        </p:nvSpPr>
        <p:spPr>
          <a:xfrm>
            <a:off x="1334552" y="4754699"/>
            <a:ext cx="3028432" cy="1591510"/>
          </a:xfrm>
        </p:spPr>
        <p:txBody>
          <a:bodyPr>
            <a:normAutofit/>
          </a:bodyPr>
          <a:lstStyle/>
          <a:p>
            <a:r>
              <a:rPr lang="en-GB" dirty="0"/>
              <a:t>Kahn and Bell – Fashion Shop.</a:t>
            </a:r>
          </a:p>
          <a:p>
            <a:r>
              <a:rPr lang="en-GB" dirty="0"/>
              <a:t>New Romantics were the target audience.</a:t>
            </a:r>
          </a:p>
          <a:p>
            <a:r>
              <a:rPr lang="en-GB" dirty="0"/>
              <a:t>Shops in Birmingham and Chelsea.</a:t>
            </a:r>
          </a:p>
        </p:txBody>
      </p:sp>
      <p:pic>
        <p:nvPicPr>
          <p:cNvPr id="20" name="Picture Placeholder 19">
            <a:extLst>
              <a:ext uri="{FF2B5EF4-FFF2-40B4-BE49-F238E27FC236}">
                <a16:creationId xmlns:a16="http://schemas.microsoft.com/office/drawing/2014/main" id="{7A82FE10-2C8D-4152-8A16-16BD850C9906}"/>
              </a:ext>
            </a:extLst>
          </p:cNvPr>
          <p:cNvPicPr>
            <a:picLocks noGrp="1" noChangeAspect="1"/>
          </p:cNvPicPr>
          <p:nvPr>
            <p:ph type="pic" idx="21"/>
          </p:nvPr>
        </p:nvPicPr>
        <p:blipFill>
          <a:blip r:embed="rId3">
            <a:extLst>
              <a:ext uri="{28A0092B-C50C-407E-A947-70E740481C1C}">
                <a14:useLocalDpi xmlns:a14="http://schemas.microsoft.com/office/drawing/2010/main" val="0"/>
              </a:ext>
            </a:extLst>
          </a:blip>
          <a:stretch>
            <a:fillRect/>
          </a:stretch>
        </p:blipFill>
        <p:spPr>
          <a:xfrm>
            <a:off x="4758259" y="2603500"/>
            <a:ext cx="2671649" cy="1591510"/>
          </a:xfrm>
        </p:spPr>
      </p:pic>
      <p:sp>
        <p:nvSpPr>
          <p:cNvPr id="13" name="Text Placeholder 12">
            <a:extLst>
              <a:ext uri="{FF2B5EF4-FFF2-40B4-BE49-F238E27FC236}">
                <a16:creationId xmlns:a16="http://schemas.microsoft.com/office/drawing/2014/main" id="{F0253F2C-9F6F-48FC-ADAE-0EC4D7761948}"/>
              </a:ext>
            </a:extLst>
          </p:cNvPr>
          <p:cNvSpPr>
            <a:spLocks noGrp="1"/>
          </p:cNvSpPr>
          <p:nvPr>
            <p:ph type="body" sz="half" idx="19"/>
          </p:nvPr>
        </p:nvSpPr>
        <p:spPr>
          <a:xfrm>
            <a:off x="4568205" y="4754699"/>
            <a:ext cx="3051096" cy="1286794"/>
          </a:xfrm>
        </p:spPr>
        <p:txBody>
          <a:bodyPr/>
          <a:lstStyle/>
          <a:p>
            <a:r>
              <a:rPr lang="en-GB" dirty="0"/>
              <a:t>Influenced by 1970’s glam rock, 1930’s cabaret, Charles III and French </a:t>
            </a:r>
            <a:r>
              <a:rPr lang="en-GB" dirty="0" err="1"/>
              <a:t>incroyables</a:t>
            </a:r>
            <a:r>
              <a:rPr lang="en-GB" dirty="0"/>
              <a:t>. (Noves, 2018)</a:t>
            </a:r>
          </a:p>
        </p:txBody>
      </p:sp>
      <p:pic>
        <p:nvPicPr>
          <p:cNvPr id="22" name="Picture Placeholder 21">
            <a:extLst>
              <a:ext uri="{FF2B5EF4-FFF2-40B4-BE49-F238E27FC236}">
                <a16:creationId xmlns:a16="http://schemas.microsoft.com/office/drawing/2014/main" id="{D400C993-E518-4FA5-9E0D-A35E7EF77331}"/>
              </a:ext>
            </a:extLst>
          </p:cNvPr>
          <p:cNvPicPr>
            <a:picLocks noGrp="1" noChangeAspect="1"/>
          </p:cNvPicPr>
          <p:nvPr>
            <p:ph type="pic" idx="22"/>
          </p:nvPr>
        </p:nvPicPr>
        <p:blipFill>
          <a:blip r:embed="rId4">
            <a:extLst>
              <a:ext uri="{28A0092B-C50C-407E-A947-70E740481C1C}">
                <a14:useLocalDpi xmlns:a14="http://schemas.microsoft.com/office/drawing/2010/main" val="0"/>
              </a:ext>
            </a:extLst>
          </a:blip>
          <a:stretch>
            <a:fillRect/>
          </a:stretch>
        </p:blipFill>
        <p:spPr>
          <a:xfrm>
            <a:off x="8023606" y="2603500"/>
            <a:ext cx="2654244" cy="1591510"/>
          </a:xfrm>
        </p:spPr>
      </p:pic>
      <p:sp>
        <p:nvSpPr>
          <p:cNvPr id="14" name="Text Placeholder 13">
            <a:extLst>
              <a:ext uri="{FF2B5EF4-FFF2-40B4-BE49-F238E27FC236}">
                <a16:creationId xmlns:a16="http://schemas.microsoft.com/office/drawing/2014/main" id="{6238D0B5-C5E9-45E7-AB57-1B037782148C}"/>
              </a:ext>
            </a:extLst>
          </p:cNvPr>
          <p:cNvSpPr>
            <a:spLocks noGrp="1"/>
          </p:cNvSpPr>
          <p:nvPr>
            <p:ph type="body" sz="half" idx="20"/>
          </p:nvPr>
        </p:nvSpPr>
        <p:spPr>
          <a:xfrm>
            <a:off x="7824522" y="4754699"/>
            <a:ext cx="3051754" cy="1129632"/>
          </a:xfrm>
        </p:spPr>
        <p:txBody>
          <a:bodyPr>
            <a:normAutofit/>
          </a:bodyPr>
          <a:lstStyle/>
          <a:p>
            <a:r>
              <a:rPr lang="en-GB" dirty="0"/>
              <a:t>Flamboyant Hollywood glamour.</a:t>
            </a:r>
          </a:p>
          <a:p>
            <a:r>
              <a:rPr lang="en-GB" dirty="0"/>
              <a:t>Padded shoulders, hussar jackets and baggy trousers.</a:t>
            </a:r>
          </a:p>
          <a:p>
            <a:endParaRPr lang="en-GB" dirty="0"/>
          </a:p>
        </p:txBody>
      </p:sp>
      <p:sp>
        <p:nvSpPr>
          <p:cNvPr id="15" name="TextBox 14">
            <a:extLst>
              <a:ext uri="{FF2B5EF4-FFF2-40B4-BE49-F238E27FC236}">
                <a16:creationId xmlns:a16="http://schemas.microsoft.com/office/drawing/2014/main" id="{6DD99BCE-9754-4DE8-9C97-A84AAF8B5D34}"/>
              </a:ext>
            </a:extLst>
          </p:cNvPr>
          <p:cNvSpPr txBox="1"/>
          <p:nvPr/>
        </p:nvSpPr>
        <p:spPr>
          <a:xfrm>
            <a:off x="2483892" y="4195010"/>
            <a:ext cx="1807879" cy="376990"/>
          </a:xfrm>
          <a:prstGeom prst="rect">
            <a:avLst/>
          </a:prstGeom>
          <a:noFill/>
        </p:spPr>
        <p:txBody>
          <a:bodyPr wrap="square" rtlCol="0">
            <a:spAutoFit/>
          </a:bodyPr>
          <a:lstStyle/>
          <a:p>
            <a:r>
              <a:rPr lang="en-GB" dirty="0"/>
              <a:t>(Smith, 1980)</a:t>
            </a:r>
          </a:p>
        </p:txBody>
      </p:sp>
      <p:sp>
        <p:nvSpPr>
          <p:cNvPr id="16" name="TextBox 15">
            <a:extLst>
              <a:ext uri="{FF2B5EF4-FFF2-40B4-BE49-F238E27FC236}">
                <a16:creationId xmlns:a16="http://schemas.microsoft.com/office/drawing/2014/main" id="{81985ECF-C323-4261-87F9-5031DDEB0C33}"/>
              </a:ext>
            </a:extLst>
          </p:cNvPr>
          <p:cNvSpPr txBox="1"/>
          <p:nvPr/>
        </p:nvSpPr>
        <p:spPr>
          <a:xfrm>
            <a:off x="5829719" y="4195010"/>
            <a:ext cx="1600188" cy="376990"/>
          </a:xfrm>
          <a:prstGeom prst="rect">
            <a:avLst/>
          </a:prstGeom>
          <a:noFill/>
        </p:spPr>
        <p:txBody>
          <a:bodyPr wrap="square" rtlCol="0">
            <a:spAutoFit/>
          </a:bodyPr>
          <a:lstStyle/>
          <a:p>
            <a:r>
              <a:rPr lang="en-GB" dirty="0"/>
              <a:t>(Smith,1980)</a:t>
            </a:r>
          </a:p>
        </p:txBody>
      </p:sp>
      <p:sp>
        <p:nvSpPr>
          <p:cNvPr id="17" name="TextBox 16">
            <a:extLst>
              <a:ext uri="{FF2B5EF4-FFF2-40B4-BE49-F238E27FC236}">
                <a16:creationId xmlns:a16="http://schemas.microsoft.com/office/drawing/2014/main" id="{F43EE850-EEC8-4364-A0B1-5A9503B6B81C}"/>
              </a:ext>
            </a:extLst>
          </p:cNvPr>
          <p:cNvSpPr txBox="1"/>
          <p:nvPr/>
        </p:nvSpPr>
        <p:spPr>
          <a:xfrm>
            <a:off x="9561554" y="4195009"/>
            <a:ext cx="1984451" cy="376991"/>
          </a:xfrm>
          <a:prstGeom prst="rect">
            <a:avLst/>
          </a:prstGeom>
          <a:noFill/>
        </p:spPr>
        <p:txBody>
          <a:bodyPr wrap="square" rtlCol="0">
            <a:spAutoFit/>
          </a:bodyPr>
          <a:lstStyle/>
          <a:p>
            <a:r>
              <a:rPr lang="en-GB" dirty="0"/>
              <a:t>(Smith,1980)</a:t>
            </a:r>
          </a:p>
        </p:txBody>
      </p:sp>
    </p:spTree>
    <p:extLst>
      <p:ext uri="{BB962C8B-B14F-4D97-AF65-F5344CB8AC3E}">
        <p14:creationId xmlns:p14="http://schemas.microsoft.com/office/powerpoint/2010/main" val="3137211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2E6EF48C-B06E-44B2-8C32-4327A1D1E024}"/>
              </a:ext>
            </a:extLst>
          </p:cNvPr>
          <p:cNvSpPr>
            <a:spLocks noGrp="1"/>
          </p:cNvSpPr>
          <p:nvPr>
            <p:ph type="title"/>
          </p:nvPr>
        </p:nvSpPr>
        <p:spPr>
          <a:xfrm>
            <a:off x="1680092" y="1022474"/>
            <a:ext cx="8831816" cy="1372986"/>
          </a:xfrm>
        </p:spPr>
        <p:txBody>
          <a:bodyPr/>
          <a:lstStyle/>
          <a:p>
            <a:pPr algn="ctr"/>
            <a:r>
              <a:rPr lang="en-GB" dirty="0"/>
              <a:t>MAGAZINES and BOOKS</a:t>
            </a:r>
          </a:p>
        </p:txBody>
      </p:sp>
      <p:sp>
        <p:nvSpPr>
          <p:cNvPr id="13" name="Text Placeholder 12">
            <a:extLst>
              <a:ext uri="{FF2B5EF4-FFF2-40B4-BE49-F238E27FC236}">
                <a16:creationId xmlns:a16="http://schemas.microsoft.com/office/drawing/2014/main" id="{998344CF-3749-4953-A668-62E7E238F0F7}"/>
              </a:ext>
            </a:extLst>
          </p:cNvPr>
          <p:cNvSpPr>
            <a:spLocks noGrp="1"/>
          </p:cNvSpPr>
          <p:nvPr>
            <p:ph type="body" sz="half" idx="2"/>
          </p:nvPr>
        </p:nvSpPr>
        <p:spPr>
          <a:xfrm>
            <a:off x="543339" y="3306170"/>
            <a:ext cx="6799156" cy="3119994"/>
          </a:xfrm>
        </p:spPr>
        <p:txBody>
          <a:bodyPr>
            <a:normAutofit fontScale="85000" lnSpcReduction="10000"/>
          </a:bodyPr>
          <a:lstStyle/>
          <a:p>
            <a:r>
              <a:rPr lang="en-GB" dirty="0"/>
              <a:t>The Face and I-D magazines both started in 1980.</a:t>
            </a:r>
          </a:p>
          <a:p>
            <a:r>
              <a:rPr lang="en-GB" dirty="0"/>
              <a:t>I-D Launched by Terry Jones- Street Fashions- non-professional</a:t>
            </a:r>
          </a:p>
          <a:p>
            <a:r>
              <a:rPr lang="en-GB" dirty="0"/>
              <a:t>models.</a:t>
            </a:r>
          </a:p>
          <a:p>
            <a:r>
              <a:rPr lang="en-GB" dirty="0"/>
              <a:t>Nick Logan founding editor of The Face.</a:t>
            </a:r>
          </a:p>
          <a:p>
            <a:r>
              <a:rPr lang="en-GB" dirty="0"/>
              <a:t>These magazines were more about style than dedicated fan</a:t>
            </a:r>
          </a:p>
          <a:p>
            <a:r>
              <a:rPr lang="en-GB" dirty="0"/>
              <a:t>bases. </a:t>
            </a:r>
          </a:p>
          <a:p>
            <a:r>
              <a:rPr lang="en-GB" dirty="0"/>
              <a:t>Other magazines were not the same such as NME and Smash Hits.</a:t>
            </a:r>
          </a:p>
          <a:p>
            <a:r>
              <a:rPr lang="en-GB" dirty="0"/>
              <a:t>Derek </a:t>
            </a:r>
            <a:r>
              <a:rPr lang="en-GB" dirty="0" err="1"/>
              <a:t>Ridgers</a:t>
            </a:r>
            <a:r>
              <a:rPr lang="en-GB" dirty="0"/>
              <a:t>- Photographer- hung around the Blitz club for </a:t>
            </a:r>
          </a:p>
          <a:p>
            <a:r>
              <a:rPr lang="en-GB" dirty="0"/>
              <a:t>hours waiting for Steve Strange to let him in.</a:t>
            </a:r>
          </a:p>
        </p:txBody>
      </p:sp>
      <p:pic>
        <p:nvPicPr>
          <p:cNvPr id="15" name="Picture 14">
            <a:extLst>
              <a:ext uri="{FF2B5EF4-FFF2-40B4-BE49-F238E27FC236}">
                <a16:creationId xmlns:a16="http://schemas.microsoft.com/office/drawing/2014/main" id="{94C9294E-5BCB-45B9-B22D-2D94B197C5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9361" y="2163448"/>
            <a:ext cx="3289300" cy="4394200"/>
          </a:xfrm>
          <a:prstGeom prst="rect">
            <a:avLst/>
          </a:prstGeom>
        </p:spPr>
      </p:pic>
      <p:sp>
        <p:nvSpPr>
          <p:cNvPr id="5" name="TextBox 4">
            <a:extLst>
              <a:ext uri="{FF2B5EF4-FFF2-40B4-BE49-F238E27FC236}">
                <a16:creationId xmlns:a16="http://schemas.microsoft.com/office/drawing/2014/main" id="{A29009AE-F704-4C7F-AC55-2F0E464485F4}"/>
              </a:ext>
            </a:extLst>
          </p:cNvPr>
          <p:cNvSpPr txBox="1"/>
          <p:nvPr/>
        </p:nvSpPr>
        <p:spPr>
          <a:xfrm rot="10800000" flipV="1">
            <a:off x="6441743" y="5989406"/>
            <a:ext cx="1812390" cy="369332"/>
          </a:xfrm>
          <a:prstGeom prst="rect">
            <a:avLst/>
          </a:prstGeom>
          <a:noFill/>
        </p:spPr>
        <p:txBody>
          <a:bodyPr wrap="square" rtlCol="0">
            <a:spAutoFit/>
          </a:bodyPr>
          <a:lstStyle/>
          <a:p>
            <a:r>
              <a:rPr lang="en-GB" dirty="0"/>
              <a:t>(Ridgers,1986)</a:t>
            </a:r>
          </a:p>
        </p:txBody>
      </p:sp>
    </p:spTree>
    <p:extLst>
      <p:ext uri="{BB962C8B-B14F-4D97-AF65-F5344CB8AC3E}">
        <p14:creationId xmlns:p14="http://schemas.microsoft.com/office/powerpoint/2010/main" val="4102878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CAE932-9CF3-4FAF-B5AA-E736C75A8AB9}"/>
              </a:ext>
            </a:extLst>
          </p:cNvPr>
          <p:cNvSpPr>
            <a:spLocks noGrp="1"/>
          </p:cNvSpPr>
          <p:nvPr>
            <p:ph type="title"/>
          </p:nvPr>
        </p:nvSpPr>
        <p:spPr>
          <a:xfrm>
            <a:off x="1715293" y="741656"/>
            <a:ext cx="8761413" cy="706964"/>
          </a:xfrm>
        </p:spPr>
        <p:txBody>
          <a:bodyPr/>
          <a:lstStyle/>
          <a:p>
            <a:pPr algn="ctr"/>
            <a:r>
              <a:rPr lang="en-GB" dirty="0"/>
              <a:t>We can be Heroes</a:t>
            </a:r>
          </a:p>
        </p:txBody>
      </p:sp>
      <p:pic>
        <p:nvPicPr>
          <p:cNvPr id="7" name="Content Placeholder 6">
            <a:extLst>
              <a:ext uri="{FF2B5EF4-FFF2-40B4-BE49-F238E27FC236}">
                <a16:creationId xmlns:a16="http://schemas.microsoft.com/office/drawing/2014/main" id="{8320477D-982E-4B41-A039-EB052D5AFA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15093" y="1448620"/>
            <a:ext cx="4761812" cy="5172568"/>
          </a:xfrm>
        </p:spPr>
      </p:pic>
      <p:sp>
        <p:nvSpPr>
          <p:cNvPr id="8" name="TextBox 7">
            <a:extLst>
              <a:ext uri="{FF2B5EF4-FFF2-40B4-BE49-F238E27FC236}">
                <a16:creationId xmlns:a16="http://schemas.microsoft.com/office/drawing/2014/main" id="{42B8B8B5-763D-4645-AAC7-229AD6022508}"/>
              </a:ext>
            </a:extLst>
          </p:cNvPr>
          <p:cNvSpPr txBox="1"/>
          <p:nvPr/>
        </p:nvSpPr>
        <p:spPr>
          <a:xfrm>
            <a:off x="8644292" y="6251856"/>
            <a:ext cx="1665027" cy="369332"/>
          </a:xfrm>
          <a:prstGeom prst="rect">
            <a:avLst/>
          </a:prstGeom>
          <a:noFill/>
        </p:spPr>
        <p:txBody>
          <a:bodyPr wrap="square" rtlCol="0">
            <a:spAutoFit/>
          </a:bodyPr>
          <a:lstStyle/>
          <a:p>
            <a:r>
              <a:rPr lang="en-GB" dirty="0"/>
              <a:t>(Smith, 1980)</a:t>
            </a:r>
          </a:p>
        </p:txBody>
      </p:sp>
    </p:spTree>
    <p:extLst>
      <p:ext uri="{BB962C8B-B14F-4D97-AF65-F5344CB8AC3E}">
        <p14:creationId xmlns:p14="http://schemas.microsoft.com/office/powerpoint/2010/main" val="2241976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A98D04-E3BB-4EC8-9813-1304FDB6EB1F}"/>
              </a:ext>
            </a:extLst>
          </p:cNvPr>
          <p:cNvSpPr/>
          <p:nvPr/>
        </p:nvSpPr>
        <p:spPr>
          <a:xfrm>
            <a:off x="3048000" y="2136339"/>
            <a:ext cx="6096000" cy="2585323"/>
          </a:xfrm>
          <a:prstGeom prst="rect">
            <a:avLst/>
          </a:prstGeom>
        </p:spPr>
        <p:txBody>
          <a:bodyPr>
            <a:spAutoFit/>
          </a:bodyPr>
          <a:lstStyle/>
          <a:p>
            <a:pPr algn="ctr"/>
            <a:r>
              <a:rPr lang="en-GB" b="1" dirty="0">
                <a:solidFill>
                  <a:srgbClr val="FFFFFF"/>
                </a:solidFill>
                <a:latin typeface="open-sans"/>
              </a:rPr>
              <a:t>‘This book reminds me why I moved to London in 1979. </a:t>
            </a:r>
            <a:br>
              <a:rPr lang="en-GB" b="1" dirty="0">
                <a:solidFill>
                  <a:srgbClr val="FFFFFF"/>
                </a:solidFill>
                <a:latin typeface="open-sans"/>
              </a:rPr>
            </a:br>
            <a:r>
              <a:rPr lang="en-GB" b="1" dirty="0">
                <a:solidFill>
                  <a:srgbClr val="FFFFFF"/>
                </a:solidFill>
                <a:latin typeface="open-sans"/>
              </a:rPr>
              <a:t>I had watched punk form and blossom in London and, as soon as </a:t>
            </a:r>
            <a:br>
              <a:rPr lang="en-GB" b="1" dirty="0">
                <a:solidFill>
                  <a:srgbClr val="FFFFFF"/>
                </a:solidFill>
                <a:latin typeface="open-sans"/>
              </a:rPr>
            </a:br>
            <a:r>
              <a:rPr lang="en-GB" b="1" dirty="0">
                <a:solidFill>
                  <a:srgbClr val="FFFFFF"/>
                </a:solidFill>
                <a:latin typeface="open-sans"/>
              </a:rPr>
              <a:t>I was old enough, I packed my bags and experienced the wonderful club culture from Le Beat Route through the Blitz Club to The Wag. This was creative London at its most vibrant and set the scene </a:t>
            </a:r>
            <a:br>
              <a:rPr lang="en-GB" b="1" dirty="0">
                <a:solidFill>
                  <a:srgbClr val="FFFFFF"/>
                </a:solidFill>
                <a:latin typeface="open-sans"/>
              </a:rPr>
            </a:br>
            <a:r>
              <a:rPr lang="en-GB" b="1" dirty="0">
                <a:solidFill>
                  <a:srgbClr val="FFFFFF"/>
                </a:solidFill>
                <a:latin typeface="open-sans"/>
              </a:rPr>
              <a:t>for why London is revered for its cool, all around the world...’</a:t>
            </a:r>
          </a:p>
          <a:p>
            <a:pPr algn="ctr"/>
            <a:r>
              <a:rPr lang="en-GB" dirty="0">
                <a:solidFill>
                  <a:srgbClr val="FFFFFF"/>
                </a:solidFill>
                <a:latin typeface="source-sans-pro"/>
              </a:rPr>
              <a:t>WAYNE HEMINGWAY MBE (Designer)</a:t>
            </a:r>
          </a:p>
        </p:txBody>
      </p:sp>
      <p:sp>
        <p:nvSpPr>
          <p:cNvPr id="5" name="Rectangle 4">
            <a:extLst>
              <a:ext uri="{FF2B5EF4-FFF2-40B4-BE49-F238E27FC236}">
                <a16:creationId xmlns:a16="http://schemas.microsoft.com/office/drawing/2014/main" id="{A9BDBAD9-E346-4AAD-80FF-155AA56DCB19}"/>
              </a:ext>
            </a:extLst>
          </p:cNvPr>
          <p:cNvSpPr/>
          <p:nvPr/>
        </p:nvSpPr>
        <p:spPr>
          <a:xfrm>
            <a:off x="3048000" y="1720840"/>
            <a:ext cx="6096000" cy="3139321"/>
          </a:xfrm>
          <a:prstGeom prst="rect">
            <a:avLst/>
          </a:prstGeom>
        </p:spPr>
        <p:txBody>
          <a:bodyPr>
            <a:spAutoFit/>
          </a:bodyPr>
          <a:lstStyle/>
          <a:p>
            <a:r>
              <a:rPr lang="en-GB" dirty="0"/>
              <a:t>‘This book reminds me why I moved to London in 1979. </a:t>
            </a:r>
          </a:p>
          <a:p>
            <a:r>
              <a:rPr lang="en-GB" dirty="0"/>
              <a:t>I had watched punk form and blossom in London and, as soon as </a:t>
            </a:r>
          </a:p>
          <a:p>
            <a:r>
              <a:rPr lang="en-GB" dirty="0"/>
              <a:t>I was old enough, I packed my bags and experienced the wonderful club culture from Le Beat Route through the Blitz Club to The Wag. This was creative London at its most vibrant and set the scene </a:t>
            </a:r>
          </a:p>
          <a:p>
            <a:r>
              <a:rPr lang="en-GB" dirty="0"/>
              <a:t>for why London is revered for its cool, all around the world...’</a:t>
            </a:r>
          </a:p>
          <a:p>
            <a:r>
              <a:rPr lang="en-GB" dirty="0"/>
              <a:t>                                          (Hemingway,2014)                                </a:t>
            </a:r>
          </a:p>
        </p:txBody>
      </p:sp>
    </p:spTree>
    <p:extLst>
      <p:ext uri="{BB962C8B-B14F-4D97-AF65-F5344CB8AC3E}">
        <p14:creationId xmlns:p14="http://schemas.microsoft.com/office/powerpoint/2010/main" val="2440340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24A9F5-7598-43A4-8319-F0BF29171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881" y="230982"/>
            <a:ext cx="10245276" cy="6103143"/>
          </a:xfrm>
          <a:prstGeom prst="rect">
            <a:avLst/>
          </a:prstGeom>
        </p:spPr>
      </p:pic>
      <p:sp>
        <p:nvSpPr>
          <p:cNvPr id="4" name="TextBox 3">
            <a:extLst>
              <a:ext uri="{FF2B5EF4-FFF2-40B4-BE49-F238E27FC236}">
                <a16:creationId xmlns:a16="http://schemas.microsoft.com/office/drawing/2014/main" id="{D85B9590-E794-4B8C-98DB-1BFF4AA58F7F}"/>
              </a:ext>
            </a:extLst>
          </p:cNvPr>
          <p:cNvSpPr txBox="1"/>
          <p:nvPr/>
        </p:nvSpPr>
        <p:spPr>
          <a:xfrm rot="10981594" flipV="1">
            <a:off x="9768536" y="6130431"/>
            <a:ext cx="1958152" cy="445203"/>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343CABBA-A368-405A-892D-6DB0BFFA9F05}"/>
              </a:ext>
            </a:extLst>
          </p:cNvPr>
          <p:cNvSpPr txBox="1"/>
          <p:nvPr/>
        </p:nvSpPr>
        <p:spPr>
          <a:xfrm>
            <a:off x="9594376" y="6257684"/>
            <a:ext cx="2402006" cy="369332"/>
          </a:xfrm>
          <a:prstGeom prst="rect">
            <a:avLst/>
          </a:prstGeom>
          <a:noFill/>
        </p:spPr>
        <p:txBody>
          <a:bodyPr wrap="square" rtlCol="0">
            <a:spAutoFit/>
          </a:bodyPr>
          <a:lstStyle/>
          <a:p>
            <a:r>
              <a:rPr lang="en-GB" dirty="0"/>
              <a:t> (Haines,2014)</a:t>
            </a:r>
          </a:p>
        </p:txBody>
      </p:sp>
      <p:sp>
        <p:nvSpPr>
          <p:cNvPr id="6" name="TextBox 5">
            <a:extLst>
              <a:ext uri="{FF2B5EF4-FFF2-40B4-BE49-F238E27FC236}">
                <a16:creationId xmlns:a16="http://schemas.microsoft.com/office/drawing/2014/main" id="{8F830D41-7066-4028-9164-285E5A02F3A1}"/>
              </a:ext>
            </a:extLst>
          </p:cNvPr>
          <p:cNvSpPr txBox="1"/>
          <p:nvPr/>
        </p:nvSpPr>
        <p:spPr>
          <a:xfrm>
            <a:off x="195618" y="6257685"/>
            <a:ext cx="2042616" cy="369332"/>
          </a:xfrm>
          <a:prstGeom prst="rect">
            <a:avLst/>
          </a:prstGeom>
          <a:noFill/>
        </p:spPr>
        <p:txBody>
          <a:bodyPr wrap="square" rtlCol="0">
            <a:spAutoFit/>
          </a:bodyPr>
          <a:lstStyle/>
          <a:p>
            <a:r>
              <a:rPr lang="en-GB" dirty="0"/>
              <a:t>(Smith,1982)</a:t>
            </a:r>
          </a:p>
        </p:txBody>
      </p:sp>
    </p:spTree>
    <p:extLst>
      <p:ext uri="{BB962C8B-B14F-4D97-AF65-F5344CB8AC3E}">
        <p14:creationId xmlns:p14="http://schemas.microsoft.com/office/powerpoint/2010/main" val="1880611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8FB7C-E72F-405C-87E3-B02C466546BC}"/>
              </a:ext>
            </a:extLst>
          </p:cNvPr>
          <p:cNvSpPr>
            <a:spLocks noGrp="1"/>
          </p:cNvSpPr>
          <p:nvPr>
            <p:ph type="title"/>
          </p:nvPr>
        </p:nvSpPr>
        <p:spPr>
          <a:xfrm>
            <a:off x="1715293" y="987315"/>
            <a:ext cx="8761413" cy="706964"/>
          </a:xfrm>
        </p:spPr>
        <p:txBody>
          <a:bodyPr/>
          <a:lstStyle/>
          <a:p>
            <a:pPr algn="ctr"/>
            <a:r>
              <a:rPr lang="en-GB" dirty="0"/>
              <a:t>Colours</a:t>
            </a:r>
          </a:p>
        </p:txBody>
      </p:sp>
      <p:sp>
        <p:nvSpPr>
          <p:cNvPr id="3" name="Content Placeholder 2">
            <a:extLst>
              <a:ext uri="{FF2B5EF4-FFF2-40B4-BE49-F238E27FC236}">
                <a16:creationId xmlns:a16="http://schemas.microsoft.com/office/drawing/2014/main" id="{27E7E29B-D1BD-4C2B-8AEA-FE498648BABA}"/>
              </a:ext>
            </a:extLst>
          </p:cNvPr>
          <p:cNvSpPr>
            <a:spLocks noGrp="1"/>
          </p:cNvSpPr>
          <p:nvPr>
            <p:ph idx="1"/>
          </p:nvPr>
        </p:nvSpPr>
        <p:spPr>
          <a:xfrm>
            <a:off x="4346713" y="2398644"/>
            <a:ext cx="5569654" cy="4293704"/>
          </a:xfrm>
        </p:spPr>
        <p:txBody>
          <a:bodyPr>
            <a:normAutofit fontScale="70000" lnSpcReduction="20000"/>
          </a:bodyPr>
          <a:lstStyle/>
          <a:p>
            <a:pPr marL="0" indent="0">
              <a:buNone/>
            </a:pPr>
            <a:r>
              <a:rPr lang="en-GB" dirty="0"/>
              <a:t>I want to rebel,</a:t>
            </a:r>
          </a:p>
          <a:p>
            <a:pPr marL="0" indent="0">
              <a:buNone/>
            </a:pPr>
            <a:r>
              <a:rPr lang="en-GB" dirty="0"/>
              <a:t>Into what you have made me.</a:t>
            </a:r>
          </a:p>
          <a:p>
            <a:pPr marL="0" indent="0">
              <a:buNone/>
            </a:pPr>
            <a:r>
              <a:rPr lang="en-GB" dirty="0"/>
              <a:t>To control me, like you want to.</a:t>
            </a:r>
          </a:p>
          <a:p>
            <a:pPr marL="0" indent="0">
              <a:buNone/>
            </a:pPr>
            <a:r>
              <a:rPr lang="en-GB" dirty="0"/>
              <a:t>Make-up full of colour, skirts short and lacey tops.</a:t>
            </a:r>
          </a:p>
          <a:p>
            <a:pPr marL="0" indent="0">
              <a:buNone/>
            </a:pPr>
            <a:r>
              <a:rPr lang="en-GB" dirty="0"/>
              <a:t>Neon stockings,</a:t>
            </a:r>
          </a:p>
          <a:p>
            <a:pPr marL="0" indent="0">
              <a:buNone/>
            </a:pPr>
            <a:r>
              <a:rPr lang="en-GB" dirty="0"/>
              <a:t>Orange, purple, pink.</a:t>
            </a:r>
          </a:p>
          <a:p>
            <a:pPr marL="0" indent="0">
              <a:buNone/>
            </a:pPr>
            <a:r>
              <a:rPr lang="en-GB" dirty="0"/>
              <a:t>The need to be different, to show who I am,</a:t>
            </a:r>
          </a:p>
          <a:p>
            <a:pPr marL="0" indent="0">
              <a:buNone/>
            </a:pPr>
            <a:r>
              <a:rPr lang="en-GB" dirty="0"/>
              <a:t>Through colour palette and such style.</a:t>
            </a:r>
          </a:p>
          <a:p>
            <a:pPr marL="0" indent="0">
              <a:buNone/>
            </a:pPr>
            <a:r>
              <a:rPr lang="en-GB" dirty="0"/>
              <a:t>People will look and stare</a:t>
            </a:r>
          </a:p>
          <a:p>
            <a:pPr marL="0" indent="0">
              <a:buNone/>
            </a:pPr>
            <a:r>
              <a:rPr lang="en-GB" dirty="0"/>
              <a:t>I will perform, perform to the world.</a:t>
            </a:r>
          </a:p>
          <a:p>
            <a:pPr marL="0" indent="0">
              <a:buNone/>
            </a:pPr>
            <a:r>
              <a:rPr lang="en-GB" dirty="0"/>
              <a:t>I am here LOOK, LOOK.</a:t>
            </a:r>
          </a:p>
          <a:p>
            <a:pPr marL="0" indent="0">
              <a:buNone/>
            </a:pPr>
            <a:r>
              <a:rPr lang="en-GB" dirty="0"/>
              <a:t>The frills, jackets, the endless patterns,</a:t>
            </a:r>
          </a:p>
          <a:p>
            <a:pPr marL="0" indent="0">
              <a:buNone/>
            </a:pPr>
            <a:r>
              <a:rPr lang="en-GB" dirty="0"/>
              <a:t>Of life in the glare, the mirror box.   </a:t>
            </a:r>
          </a:p>
          <a:p>
            <a:pPr marL="0" indent="0">
              <a:buNone/>
            </a:pPr>
            <a:r>
              <a:rPr lang="en-GB" dirty="0"/>
              <a:t>                                                                   Karen Lacey-Freeman 2018</a:t>
            </a:r>
          </a:p>
        </p:txBody>
      </p:sp>
    </p:spTree>
    <p:extLst>
      <p:ext uri="{BB962C8B-B14F-4D97-AF65-F5344CB8AC3E}">
        <p14:creationId xmlns:p14="http://schemas.microsoft.com/office/powerpoint/2010/main" val="693044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ED907-46BD-4DF4-B379-ED113428F134}"/>
              </a:ext>
            </a:extLst>
          </p:cNvPr>
          <p:cNvSpPr>
            <a:spLocks noGrp="1"/>
          </p:cNvSpPr>
          <p:nvPr>
            <p:ph type="title"/>
          </p:nvPr>
        </p:nvSpPr>
        <p:spPr>
          <a:xfrm>
            <a:off x="1154954" y="973668"/>
            <a:ext cx="8761413" cy="590089"/>
          </a:xfrm>
        </p:spPr>
        <p:txBody>
          <a:bodyPr/>
          <a:lstStyle/>
          <a:p>
            <a:pPr algn="ctr"/>
            <a:r>
              <a:rPr lang="en-GB" dirty="0"/>
              <a:t>Bibliography</a:t>
            </a:r>
          </a:p>
        </p:txBody>
      </p:sp>
      <p:sp>
        <p:nvSpPr>
          <p:cNvPr id="3" name="Content Placeholder 2">
            <a:extLst>
              <a:ext uri="{FF2B5EF4-FFF2-40B4-BE49-F238E27FC236}">
                <a16:creationId xmlns:a16="http://schemas.microsoft.com/office/drawing/2014/main" id="{82CB747D-89CA-4A30-BAB4-1D738934BAE4}"/>
              </a:ext>
            </a:extLst>
          </p:cNvPr>
          <p:cNvSpPr>
            <a:spLocks noGrp="1"/>
          </p:cNvSpPr>
          <p:nvPr>
            <p:ph idx="1"/>
          </p:nvPr>
        </p:nvSpPr>
        <p:spPr>
          <a:xfrm>
            <a:off x="1154953" y="2266122"/>
            <a:ext cx="10308177" cy="4724400"/>
          </a:xfrm>
        </p:spPr>
        <p:txBody>
          <a:bodyPr>
            <a:normAutofit fontScale="92500" lnSpcReduction="20000"/>
          </a:bodyPr>
          <a:lstStyle/>
          <a:p>
            <a:r>
              <a:rPr lang="en-GB" dirty="0"/>
              <a:t>Ashworth ,P. (1980) </a:t>
            </a:r>
            <a:r>
              <a:rPr lang="en-GB" i="1" dirty="0"/>
              <a:t>Visage</a:t>
            </a:r>
            <a:r>
              <a:rPr lang="en-GB" dirty="0"/>
              <a:t>. Available at: </a:t>
            </a:r>
            <a:r>
              <a:rPr lang="en-GB" dirty="0">
                <a:hlinkClick r:id="rId2"/>
              </a:rPr>
              <a:t>https://shapersofthe80s.com/2015/02/12/%E2%9E%A4-nowt-so-strange-as-steven-john-harrington/</a:t>
            </a:r>
            <a:r>
              <a:rPr lang="en-GB" dirty="0"/>
              <a:t>  (Accessed 17</a:t>
            </a:r>
            <a:r>
              <a:rPr lang="en-GB" baseline="30000" dirty="0"/>
              <a:t>th</a:t>
            </a:r>
            <a:r>
              <a:rPr lang="en-GB" dirty="0"/>
              <a:t> December 2018).</a:t>
            </a:r>
          </a:p>
          <a:p>
            <a:r>
              <a:rPr lang="en-GB" dirty="0"/>
              <a:t>BBC (2015) Steve Strange: The Custodian of new Romantic pop. Available at: </a:t>
            </a:r>
            <a:r>
              <a:rPr lang="en-GB" dirty="0">
                <a:hlinkClick r:id="rId3"/>
              </a:rPr>
              <a:t>https://www.bbc.co.uk/news/entertainment-arts-31452452</a:t>
            </a:r>
            <a:r>
              <a:rPr lang="en-GB" dirty="0"/>
              <a:t> (Accessed 17th December 2018).</a:t>
            </a:r>
          </a:p>
          <a:p>
            <a:r>
              <a:rPr lang="en-GB" dirty="0"/>
              <a:t>Charlton, M. (2010) ‘Back to years of New Romantics’. </a:t>
            </a:r>
            <a:r>
              <a:rPr lang="en-GB" i="1" dirty="0"/>
              <a:t>Leicester Mercury</a:t>
            </a:r>
            <a:r>
              <a:rPr lang="en-GB" dirty="0"/>
              <a:t>, 7</a:t>
            </a:r>
            <a:r>
              <a:rPr lang="en-GB" baseline="30000" dirty="0"/>
              <a:t>th</a:t>
            </a:r>
            <a:r>
              <a:rPr lang="en-GB" dirty="0"/>
              <a:t> December. Available at: https://whel-primo.hosted.exlibrisgroup.com/primo-explore/npfulldisplay?docid=BM_ePnHCXMw42LgTQStzc4rAe_hSuGAH3xnYmHMySDnlJicrVCSr1AJjMhihfw0BWBmVgjKz00EaSjmYWBNAwZ7Ki-U5mZQcXMNcfbQhZWT8aDGZkFiAbBtFG8GbO2YmlmagMpTopQBAHzaMCU&amp;context=NP&amp;vid=44WHELF_UWTSD_VU1&amp;lang=en_US&amp;search_scope=all&amp;adaptor=Newspapers&amp;tab=tab1&amp;query=any,contains,charlton%20%20mark%20back%20to%20years%20of%20new%20romantics,AND&amp;sortby=rank (Accessed 22</a:t>
            </a:r>
            <a:r>
              <a:rPr lang="en-GB" baseline="30000" dirty="0"/>
              <a:t>nd</a:t>
            </a:r>
            <a:r>
              <a:rPr lang="en-GB" dirty="0"/>
              <a:t> December 2018).</a:t>
            </a:r>
          </a:p>
          <a:p>
            <a:r>
              <a:rPr lang="en-GB" dirty="0"/>
              <a:t>Corker-Brown, R.(2016) ‘Subcultures – New Romantics’, </a:t>
            </a:r>
            <a:r>
              <a:rPr lang="en-GB" i="1" dirty="0"/>
              <a:t>RKINGSTONBLOG</a:t>
            </a:r>
            <a:r>
              <a:rPr lang="en-GB" dirty="0"/>
              <a:t> (blog). 25 November. Available at: </a:t>
            </a:r>
            <a:r>
              <a:rPr lang="en-GB" dirty="0">
                <a:hlinkClick r:id="rId4"/>
              </a:rPr>
              <a:t>https://rkingstonblog.wordpress.com/2016/11/25/subcultures-new-romantics/</a:t>
            </a:r>
            <a:r>
              <a:rPr lang="en-GB" dirty="0"/>
              <a:t> (Accessed 16</a:t>
            </a:r>
            <a:r>
              <a:rPr lang="en-GB" baseline="30000" dirty="0"/>
              <a:t>th</a:t>
            </a:r>
            <a:r>
              <a:rPr lang="en-GB" dirty="0"/>
              <a:t> December 2018).</a:t>
            </a:r>
          </a:p>
          <a:p>
            <a:r>
              <a:rPr lang="en-GB" dirty="0" err="1"/>
              <a:t>Economicshelp</a:t>
            </a:r>
            <a:r>
              <a:rPr lang="en-GB" dirty="0"/>
              <a:t> (2017) The Economy of the 1970s. Available at: </a:t>
            </a:r>
            <a:r>
              <a:rPr lang="en-GB" dirty="0">
                <a:hlinkClick r:id="rId5"/>
              </a:rPr>
              <a:t>https://econ.economicshelp.org/2010/02/economy-of-1970s.html</a:t>
            </a:r>
            <a:r>
              <a:rPr lang="en-GB" dirty="0"/>
              <a:t> (Accessed 16th December 2018).</a:t>
            </a:r>
          </a:p>
        </p:txBody>
      </p:sp>
    </p:spTree>
    <p:extLst>
      <p:ext uri="{BB962C8B-B14F-4D97-AF65-F5344CB8AC3E}">
        <p14:creationId xmlns:p14="http://schemas.microsoft.com/office/powerpoint/2010/main" val="3913867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0A2BA-19C9-4527-AAF3-13B379D76580}"/>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7283F731-1629-48C6-9C2E-988A0B49CD2A}"/>
              </a:ext>
            </a:extLst>
          </p:cNvPr>
          <p:cNvSpPr>
            <a:spLocks noGrp="1"/>
          </p:cNvSpPr>
          <p:nvPr>
            <p:ph idx="1"/>
          </p:nvPr>
        </p:nvSpPr>
        <p:spPr/>
        <p:txBody>
          <a:bodyPr>
            <a:normAutofit fontScale="77500" lnSpcReduction="20000"/>
          </a:bodyPr>
          <a:lstStyle/>
          <a:p>
            <a:r>
              <a:rPr lang="en-GB" dirty="0"/>
              <a:t>Haines, P. (2014) </a:t>
            </a:r>
            <a:r>
              <a:rPr lang="en-GB" i="1" dirty="0"/>
              <a:t>We can be Heroes</a:t>
            </a:r>
            <a:r>
              <a:rPr lang="en-GB" dirty="0"/>
              <a:t>. Available at: </a:t>
            </a:r>
            <a:r>
              <a:rPr lang="en-GB" dirty="0">
                <a:hlinkClick r:id="rId2"/>
              </a:rPr>
              <a:t>http://www.wecanbeheroesbook.co.uk/</a:t>
            </a:r>
            <a:r>
              <a:rPr lang="en-GB" dirty="0"/>
              <a:t> (Accessed 16</a:t>
            </a:r>
            <a:r>
              <a:rPr lang="en-GB" baseline="30000" dirty="0"/>
              <a:t>th</a:t>
            </a:r>
            <a:r>
              <a:rPr lang="en-GB" dirty="0"/>
              <a:t> December 2018).</a:t>
            </a:r>
          </a:p>
          <a:p>
            <a:r>
              <a:rPr lang="en-GB" dirty="0"/>
              <a:t>Hemingway, W. (2014) We can be Heroes. Available at: </a:t>
            </a:r>
            <a:r>
              <a:rPr lang="en-GB" dirty="0">
                <a:hlinkClick r:id="rId2"/>
              </a:rPr>
              <a:t>http://www.wecanbeheroesbook.co.uk/</a:t>
            </a:r>
            <a:r>
              <a:rPr lang="en-GB" dirty="0"/>
              <a:t> (Accessed 16</a:t>
            </a:r>
            <a:r>
              <a:rPr lang="en-GB" baseline="30000" dirty="0"/>
              <a:t>th</a:t>
            </a:r>
            <a:r>
              <a:rPr lang="en-GB" dirty="0"/>
              <a:t> December 2018).</a:t>
            </a:r>
          </a:p>
          <a:p>
            <a:r>
              <a:rPr lang="en-GB" dirty="0"/>
              <a:t>Johnson, D. (2009) ‘Spandau Ballet, the new Blitz kids and the birth of the New Romantics</a:t>
            </a:r>
            <a:r>
              <a:rPr lang="en-GB" i="1" dirty="0"/>
              <a:t>.’ The Guardian</a:t>
            </a:r>
            <a:r>
              <a:rPr lang="en-GB" dirty="0"/>
              <a:t>, 4</a:t>
            </a:r>
            <a:r>
              <a:rPr lang="en-GB" baseline="30000" dirty="0"/>
              <a:t>th</a:t>
            </a:r>
            <a:r>
              <a:rPr lang="en-GB" dirty="0"/>
              <a:t> October. Available at: https://www.theguardian.com/music/2009/oct/04/spandau-ballet-new-romantics (Accessed 16</a:t>
            </a:r>
            <a:r>
              <a:rPr lang="en-GB" baseline="30000" dirty="0"/>
              <a:t>th</a:t>
            </a:r>
            <a:r>
              <a:rPr lang="en-GB" dirty="0"/>
              <a:t> December 2018). </a:t>
            </a:r>
          </a:p>
          <a:p>
            <a:r>
              <a:rPr lang="en-GB" dirty="0" err="1"/>
              <a:t>Kallioniemi</a:t>
            </a:r>
            <a:r>
              <a:rPr lang="en-GB" dirty="0"/>
              <a:t>, Kari. (2017) 'The sound of Thatcherism on vinyl': New pop, early neo-right aspirations and Spandau Ballet. </a:t>
            </a:r>
            <a:r>
              <a:rPr lang="en-GB" i="1" dirty="0"/>
              <a:t>Journal of European Popular Culture</a:t>
            </a:r>
            <a:r>
              <a:rPr lang="en-GB" dirty="0"/>
              <a:t>, 8(2), pp.125–138. (Accessed 16</a:t>
            </a:r>
            <a:r>
              <a:rPr lang="en-GB" baseline="30000" dirty="0"/>
              <a:t>th</a:t>
            </a:r>
            <a:r>
              <a:rPr lang="en-GB" dirty="0"/>
              <a:t> December 2018) DOI: /10.1386/jepc.8.2.125_1.</a:t>
            </a:r>
          </a:p>
          <a:p>
            <a:r>
              <a:rPr lang="en-GB" dirty="0"/>
              <a:t>Kemp, G. (2009) </a:t>
            </a:r>
            <a:r>
              <a:rPr lang="en-GB" i="1" dirty="0"/>
              <a:t>I Know This Much, From Soho to Spandau</a:t>
            </a:r>
            <a:r>
              <a:rPr lang="en-GB" dirty="0"/>
              <a:t>. London: Fourth Estate.</a:t>
            </a:r>
          </a:p>
          <a:p>
            <a:r>
              <a:rPr lang="en-GB" dirty="0" err="1"/>
              <a:t>Libcom</a:t>
            </a:r>
            <a:r>
              <a:rPr lang="en-GB" dirty="0"/>
              <a:t> (2007) </a:t>
            </a:r>
            <a:r>
              <a:rPr lang="en-GB" i="1" dirty="0"/>
              <a:t>1978-1979: Winter of discontent</a:t>
            </a:r>
            <a:r>
              <a:rPr lang="en-GB" dirty="0"/>
              <a:t>. Available at: https://libcom.org/history/1978-1979-winter-of-discontent (Accessed 16th December 2018)</a:t>
            </a:r>
          </a:p>
          <a:p>
            <a:r>
              <a:rPr lang="en-GB" dirty="0" err="1"/>
              <a:t>Noyer</a:t>
            </a:r>
            <a:r>
              <a:rPr lang="en-GB" dirty="0"/>
              <a:t>, P du (2009</a:t>
            </a:r>
            <a:r>
              <a:rPr lang="en-GB" i="1" dirty="0"/>
              <a:t>) In the City, A Celebration of London Music</a:t>
            </a:r>
            <a:r>
              <a:rPr lang="en-GB" dirty="0"/>
              <a:t>. London: Ebury Press.</a:t>
            </a:r>
          </a:p>
          <a:p>
            <a:endParaRPr lang="en-GB" dirty="0"/>
          </a:p>
        </p:txBody>
      </p:sp>
    </p:spTree>
    <p:extLst>
      <p:ext uri="{BB962C8B-B14F-4D97-AF65-F5344CB8AC3E}">
        <p14:creationId xmlns:p14="http://schemas.microsoft.com/office/powerpoint/2010/main" val="2632558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4EBA5-59A4-4218-A3A0-A3AF2CA50967}"/>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5C5BF450-F95D-4611-ACA0-495C365267BF}"/>
              </a:ext>
            </a:extLst>
          </p:cNvPr>
          <p:cNvSpPr>
            <a:spLocks noGrp="1"/>
          </p:cNvSpPr>
          <p:nvPr>
            <p:ph idx="1"/>
          </p:nvPr>
        </p:nvSpPr>
        <p:spPr>
          <a:xfrm>
            <a:off x="1154954" y="2468032"/>
            <a:ext cx="9499794" cy="4389968"/>
          </a:xfrm>
        </p:spPr>
        <p:txBody>
          <a:bodyPr>
            <a:normAutofit fontScale="92500" lnSpcReduction="20000"/>
          </a:bodyPr>
          <a:lstStyle/>
          <a:p>
            <a:r>
              <a:rPr lang="en-GB" dirty="0"/>
              <a:t>R4949. (2013) </a:t>
            </a:r>
            <a:r>
              <a:rPr lang="en-GB" i="1" dirty="0"/>
              <a:t>Posers-New Romantics in the Kings Road, 1981(Video). </a:t>
            </a:r>
            <a:r>
              <a:rPr lang="en-GB" dirty="0"/>
              <a:t>Available at: </a:t>
            </a:r>
            <a:r>
              <a:rPr lang="en-GB" dirty="0">
                <a:hlinkClick r:id="rId2"/>
              </a:rPr>
              <a:t>https://www.youtube.com/watch?v=w8ekIDJKDRE</a:t>
            </a:r>
            <a:r>
              <a:rPr lang="en-GB" dirty="0"/>
              <a:t> (Accessed 12</a:t>
            </a:r>
            <a:r>
              <a:rPr lang="en-GB" baseline="30000" dirty="0"/>
              <a:t>th</a:t>
            </a:r>
            <a:r>
              <a:rPr lang="en-GB" dirty="0"/>
              <a:t> December 2018).</a:t>
            </a:r>
          </a:p>
          <a:p>
            <a:r>
              <a:rPr lang="en-GB" dirty="0"/>
              <a:t>Reynolds, S.(2009</a:t>
            </a:r>
            <a:r>
              <a:rPr lang="en-GB" i="1" dirty="0"/>
              <a:t>) Totally Wired: Post-Punk Interviews Overviews</a:t>
            </a:r>
            <a:r>
              <a:rPr lang="en-GB" dirty="0"/>
              <a:t>. London: Faber and Faber Ltd.</a:t>
            </a:r>
          </a:p>
          <a:p>
            <a:r>
              <a:rPr lang="en-GB" dirty="0" err="1"/>
              <a:t>Ridgers</a:t>
            </a:r>
            <a:r>
              <a:rPr lang="en-GB" dirty="0"/>
              <a:t>, D. (2004) </a:t>
            </a:r>
            <a:r>
              <a:rPr lang="en-GB" i="1" dirty="0"/>
              <a:t>When we were Young</a:t>
            </a:r>
            <a:r>
              <a:rPr lang="en-GB" dirty="0"/>
              <a:t>. Brighton: </a:t>
            </a:r>
            <a:r>
              <a:rPr lang="en-GB" dirty="0" err="1"/>
              <a:t>Photoworks</a:t>
            </a:r>
            <a:r>
              <a:rPr lang="en-GB" dirty="0"/>
              <a:t>.</a:t>
            </a:r>
          </a:p>
          <a:p>
            <a:r>
              <a:rPr lang="en-GB" dirty="0" err="1"/>
              <a:t>Ridgers</a:t>
            </a:r>
            <a:r>
              <a:rPr lang="en-GB" dirty="0"/>
              <a:t>, D. (1981) </a:t>
            </a:r>
            <a:r>
              <a:rPr lang="en-GB" i="1" dirty="0"/>
              <a:t>Boy George</a:t>
            </a:r>
            <a:r>
              <a:rPr lang="en-GB" dirty="0"/>
              <a:t>. Available at: </a:t>
            </a:r>
            <a:r>
              <a:rPr lang="en-GB" dirty="0">
                <a:hlinkClick r:id="rId3"/>
              </a:rPr>
              <a:t>https://www.amazon.co.uk/Derek-Ridgers-Street-Portraits-1978-1987/dp/190379613X</a:t>
            </a:r>
            <a:r>
              <a:rPr lang="en-GB" dirty="0"/>
              <a:t> (Accessed 22nd December 2018).</a:t>
            </a:r>
          </a:p>
          <a:p>
            <a:r>
              <a:rPr lang="en-GB" dirty="0" err="1"/>
              <a:t>Ridgers</a:t>
            </a:r>
            <a:r>
              <a:rPr lang="en-GB" dirty="0"/>
              <a:t>, D. (1980) </a:t>
            </a:r>
            <a:r>
              <a:rPr lang="en-GB" i="1" dirty="0"/>
              <a:t>Two New Romantics</a:t>
            </a:r>
            <a:r>
              <a:rPr lang="en-GB" dirty="0"/>
              <a:t>. Available at: </a:t>
            </a:r>
            <a:r>
              <a:rPr lang="en-GB" dirty="0">
                <a:hlinkClick r:id="rId4"/>
              </a:rPr>
              <a:t>https://www.google.co.uk/search?biw=1366&amp;bih=626&amp;tbm=isch&amp;sa=1&amp;ei=m3YeXPaAI-um1fAP8ruw6A0&amp;q=derek+ridgers+new+romantics+beyond+retro&amp;oq=derek+ridgers+new+romantics+beyond+retro&amp;gs</a:t>
            </a:r>
            <a:r>
              <a:rPr lang="en-GB" dirty="0"/>
              <a:t> ( Accessed 17</a:t>
            </a:r>
            <a:r>
              <a:rPr lang="en-GB" baseline="30000" dirty="0"/>
              <a:t>th</a:t>
            </a:r>
            <a:r>
              <a:rPr lang="en-GB" dirty="0"/>
              <a:t> December 2018).</a:t>
            </a:r>
          </a:p>
          <a:p>
            <a:r>
              <a:rPr lang="en-GB" dirty="0" err="1"/>
              <a:t>Ridgers</a:t>
            </a:r>
            <a:r>
              <a:rPr lang="en-GB" dirty="0"/>
              <a:t>, D. (1980) </a:t>
            </a:r>
            <a:r>
              <a:rPr lang="en-GB" i="1" dirty="0"/>
              <a:t>Steve Strange</a:t>
            </a:r>
            <a:r>
              <a:rPr lang="en-GB" dirty="0"/>
              <a:t>. Available at: </a:t>
            </a:r>
            <a:r>
              <a:rPr lang="en-GB" dirty="0">
                <a:hlinkClick r:id="rId5"/>
              </a:rPr>
              <a:t>https://shapersofthe80s.com/2015/02/12/%E2%9E%A4-nowt-so-strange-as-steven-john-harrington/</a:t>
            </a:r>
            <a:r>
              <a:rPr lang="en-GB" dirty="0"/>
              <a:t> ( Accessed 17</a:t>
            </a:r>
            <a:r>
              <a:rPr lang="en-GB" baseline="30000" dirty="0"/>
              <a:t>th</a:t>
            </a:r>
            <a:r>
              <a:rPr lang="en-GB" dirty="0"/>
              <a:t> December 2018). </a:t>
            </a:r>
          </a:p>
          <a:p>
            <a:r>
              <a:rPr lang="en-GB" dirty="0" err="1"/>
              <a:t>Rimmer</a:t>
            </a:r>
            <a:r>
              <a:rPr lang="en-GB" dirty="0"/>
              <a:t>, D. (1985) </a:t>
            </a:r>
            <a:r>
              <a:rPr lang="en-GB" i="1" dirty="0"/>
              <a:t>Like Punk Never Happened: Culture Club and the New Pop</a:t>
            </a:r>
            <a:r>
              <a:rPr lang="en-GB" dirty="0"/>
              <a:t>. London: Faber and Faber Ltd.</a:t>
            </a:r>
          </a:p>
        </p:txBody>
      </p:sp>
    </p:spTree>
    <p:extLst>
      <p:ext uri="{BB962C8B-B14F-4D97-AF65-F5344CB8AC3E}">
        <p14:creationId xmlns:p14="http://schemas.microsoft.com/office/powerpoint/2010/main" val="3965024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C00F3-88F4-46D9-A2E0-2B0DAB0EE41E}"/>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B24C9885-0D5D-46B6-89C2-DD7A712BB851}"/>
              </a:ext>
            </a:extLst>
          </p:cNvPr>
          <p:cNvSpPr>
            <a:spLocks noGrp="1"/>
          </p:cNvSpPr>
          <p:nvPr>
            <p:ph idx="1"/>
          </p:nvPr>
        </p:nvSpPr>
        <p:spPr/>
        <p:txBody>
          <a:bodyPr>
            <a:normAutofit fontScale="85000" lnSpcReduction="10000"/>
          </a:bodyPr>
          <a:lstStyle/>
          <a:p>
            <a:r>
              <a:rPr lang="en-GB" dirty="0"/>
              <a:t>Shapers of the 80s (2010) </a:t>
            </a:r>
            <a:r>
              <a:rPr lang="en-GB" i="1" dirty="0"/>
              <a:t>Blitz Kids</a:t>
            </a:r>
            <a:r>
              <a:rPr lang="en-GB" dirty="0"/>
              <a:t>. Available at: </a:t>
            </a:r>
            <a:r>
              <a:rPr lang="en-GB" dirty="0">
                <a:hlinkClick r:id="rId2"/>
              </a:rPr>
              <a:t>https://shapersofthe80s.com/blitz-kids/</a:t>
            </a:r>
            <a:r>
              <a:rPr lang="en-GB" dirty="0"/>
              <a:t> (Accessed 17</a:t>
            </a:r>
            <a:r>
              <a:rPr lang="en-GB" baseline="30000" dirty="0"/>
              <a:t>th</a:t>
            </a:r>
            <a:r>
              <a:rPr lang="en-GB" dirty="0"/>
              <a:t> December 2018).</a:t>
            </a:r>
          </a:p>
          <a:p>
            <a:r>
              <a:rPr lang="en-GB" dirty="0"/>
              <a:t>Shapers of the 80s (2011) </a:t>
            </a:r>
            <a:r>
              <a:rPr lang="en-GB" i="1" dirty="0"/>
              <a:t>Kahn and Bell. </a:t>
            </a:r>
            <a:r>
              <a:rPr lang="en-GB" dirty="0"/>
              <a:t>Available at: https://shapersofthe80s.com/tag/kahn-bell/ (Accessed 17</a:t>
            </a:r>
            <a:r>
              <a:rPr lang="en-GB" baseline="30000" dirty="0"/>
              <a:t>th</a:t>
            </a:r>
            <a:r>
              <a:rPr lang="en-GB" dirty="0"/>
              <a:t> December 2018).</a:t>
            </a:r>
          </a:p>
          <a:p>
            <a:r>
              <a:rPr lang="en-GB" dirty="0"/>
              <a:t>Shapers of the 80s (2015</a:t>
            </a:r>
            <a:r>
              <a:rPr lang="en-GB" i="1" dirty="0"/>
              <a:t>) Nowt so strange as Steven John Harrington</a:t>
            </a:r>
            <a:r>
              <a:rPr lang="en-GB" dirty="0"/>
              <a:t>. Available at: </a:t>
            </a:r>
            <a:r>
              <a:rPr lang="en-GB" dirty="0">
                <a:hlinkClick r:id="rId3"/>
              </a:rPr>
              <a:t>https://shapersofthe80s.com/2015/02/12/%E2%9E%A4-nowt-so-strange-as-steven-john-harrington/</a:t>
            </a:r>
            <a:r>
              <a:rPr lang="en-GB" dirty="0"/>
              <a:t> (Accessed 17</a:t>
            </a:r>
            <a:r>
              <a:rPr lang="en-GB" baseline="30000" dirty="0"/>
              <a:t>th</a:t>
            </a:r>
            <a:r>
              <a:rPr lang="en-GB" dirty="0"/>
              <a:t> December 2018).</a:t>
            </a:r>
          </a:p>
          <a:p>
            <a:r>
              <a:rPr lang="en-GB" dirty="0"/>
              <a:t>Simply Eighties (2018) </a:t>
            </a:r>
            <a:r>
              <a:rPr lang="en-GB" i="1" dirty="0"/>
              <a:t>1980s New Romantic Fashion</a:t>
            </a:r>
            <a:r>
              <a:rPr lang="en-GB" dirty="0"/>
              <a:t>. Available at: </a:t>
            </a:r>
            <a:r>
              <a:rPr lang="en-GB" dirty="0">
                <a:hlinkClick r:id="rId4"/>
              </a:rPr>
              <a:t>https://www.simplyeighties.com/1980s-new-romantic-fashion.php#.XB5S71z7TIV</a:t>
            </a:r>
            <a:r>
              <a:rPr lang="en-GB" dirty="0"/>
              <a:t> (Accessed 16</a:t>
            </a:r>
            <a:r>
              <a:rPr lang="en-GB" baseline="30000" dirty="0"/>
              <a:t>th</a:t>
            </a:r>
            <a:r>
              <a:rPr lang="en-GB" dirty="0"/>
              <a:t> December 2018).</a:t>
            </a:r>
          </a:p>
          <a:p>
            <a:r>
              <a:rPr lang="en-GB" dirty="0"/>
              <a:t>Smith, G. (2014) </a:t>
            </a:r>
            <a:r>
              <a:rPr lang="en-GB" i="1" dirty="0"/>
              <a:t>We can be Heroes</a:t>
            </a:r>
            <a:r>
              <a:rPr lang="en-GB" dirty="0"/>
              <a:t>. Available at: </a:t>
            </a:r>
            <a:r>
              <a:rPr lang="en-GB" dirty="0">
                <a:hlinkClick r:id="rId5"/>
              </a:rPr>
              <a:t>http://www.wecanbeheroesbook.co.uk/#home</a:t>
            </a:r>
            <a:r>
              <a:rPr lang="en-GB" dirty="0"/>
              <a:t> (Accessed 12</a:t>
            </a:r>
            <a:r>
              <a:rPr lang="en-GB" baseline="30000" dirty="0"/>
              <a:t>th</a:t>
            </a:r>
            <a:r>
              <a:rPr lang="en-GB" dirty="0"/>
              <a:t> December 2018).</a:t>
            </a:r>
          </a:p>
          <a:p>
            <a:pPr marL="0" indent="0">
              <a:buNone/>
            </a:pPr>
            <a:r>
              <a:rPr lang="en-GB" dirty="0"/>
              <a:t>.</a:t>
            </a:r>
          </a:p>
          <a:p>
            <a:endParaRPr lang="en-GB" dirty="0"/>
          </a:p>
        </p:txBody>
      </p:sp>
    </p:spTree>
    <p:extLst>
      <p:ext uri="{BB962C8B-B14F-4D97-AF65-F5344CB8AC3E}">
        <p14:creationId xmlns:p14="http://schemas.microsoft.com/office/powerpoint/2010/main" val="19833236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336A6-B0F3-4520-956B-77327AEB2088}"/>
              </a:ext>
            </a:extLst>
          </p:cNvPr>
          <p:cNvSpPr>
            <a:spLocks noGrp="1"/>
          </p:cNvSpPr>
          <p:nvPr>
            <p:ph type="title"/>
          </p:nvPr>
        </p:nvSpPr>
        <p:spPr/>
        <p:txBody>
          <a:bodyPr/>
          <a:lstStyle/>
          <a:p>
            <a:pPr algn="ctr"/>
            <a:r>
              <a:rPr lang="en-GB" dirty="0"/>
              <a:t>Bibliography</a:t>
            </a:r>
          </a:p>
        </p:txBody>
      </p:sp>
      <p:sp>
        <p:nvSpPr>
          <p:cNvPr id="3" name="Content Placeholder 2">
            <a:extLst>
              <a:ext uri="{FF2B5EF4-FFF2-40B4-BE49-F238E27FC236}">
                <a16:creationId xmlns:a16="http://schemas.microsoft.com/office/drawing/2014/main" id="{CF3499A3-CF6E-4915-8AF0-E273793686B7}"/>
              </a:ext>
            </a:extLst>
          </p:cNvPr>
          <p:cNvSpPr>
            <a:spLocks noGrp="1"/>
          </p:cNvSpPr>
          <p:nvPr>
            <p:ph idx="1"/>
          </p:nvPr>
        </p:nvSpPr>
        <p:spPr>
          <a:xfrm>
            <a:off x="1154954" y="2425148"/>
            <a:ext cx="8825659" cy="4108174"/>
          </a:xfrm>
        </p:spPr>
        <p:txBody>
          <a:bodyPr>
            <a:normAutofit fontScale="92500" lnSpcReduction="20000"/>
          </a:bodyPr>
          <a:lstStyle/>
          <a:p>
            <a:r>
              <a:rPr lang="en-GB" dirty="0"/>
              <a:t>Smith, G. (1980) </a:t>
            </a:r>
            <a:r>
              <a:rPr lang="en-GB" i="1" dirty="0"/>
              <a:t>Tony Hadley</a:t>
            </a:r>
            <a:r>
              <a:rPr lang="en-GB" dirty="0"/>
              <a:t>. Available at: </a:t>
            </a:r>
            <a:r>
              <a:rPr lang="en-GB" dirty="0">
                <a:hlinkClick r:id="rId2"/>
              </a:rPr>
              <a:t>http://www.wecanbeheroesbook.co.uk/</a:t>
            </a:r>
            <a:r>
              <a:rPr lang="en-GB" dirty="0"/>
              <a:t> (Accessed 16</a:t>
            </a:r>
            <a:r>
              <a:rPr lang="en-GB" baseline="30000" dirty="0"/>
              <a:t>th</a:t>
            </a:r>
            <a:r>
              <a:rPr lang="en-GB" dirty="0"/>
              <a:t> December 2018).</a:t>
            </a:r>
          </a:p>
          <a:p>
            <a:r>
              <a:rPr lang="en-GB" dirty="0"/>
              <a:t>Smith, G. (1980) </a:t>
            </a:r>
            <a:r>
              <a:rPr lang="en-GB" i="1" dirty="0"/>
              <a:t>Tony Hadley at St Moritz</a:t>
            </a:r>
            <a:r>
              <a:rPr lang="en-GB" dirty="0"/>
              <a:t>. Available at: </a:t>
            </a:r>
            <a:r>
              <a:rPr lang="en-GB" dirty="0">
                <a:hlinkClick r:id="rId2"/>
              </a:rPr>
              <a:t>http://www.wecanbeheroesbook.co.uk/</a:t>
            </a:r>
            <a:r>
              <a:rPr lang="en-GB" dirty="0"/>
              <a:t> (Accessed 16</a:t>
            </a:r>
            <a:r>
              <a:rPr lang="en-GB" baseline="30000" dirty="0"/>
              <a:t>th</a:t>
            </a:r>
            <a:r>
              <a:rPr lang="en-GB" dirty="0"/>
              <a:t> December 2018).</a:t>
            </a:r>
          </a:p>
          <a:p>
            <a:r>
              <a:rPr lang="en-GB" dirty="0"/>
              <a:t>Smith, G. (1980) </a:t>
            </a:r>
            <a:r>
              <a:rPr lang="en-GB" i="1" dirty="0"/>
              <a:t>Blitz Membership Card</a:t>
            </a:r>
            <a:r>
              <a:rPr lang="en-GB" dirty="0"/>
              <a:t>. Available at: </a:t>
            </a:r>
            <a:r>
              <a:rPr lang="en-GB" dirty="0">
                <a:hlinkClick r:id="rId2"/>
              </a:rPr>
              <a:t>http://www.wecanbeheroesbook.co.uk/</a:t>
            </a:r>
            <a:r>
              <a:rPr lang="en-GB" dirty="0"/>
              <a:t> (Accessed 16</a:t>
            </a:r>
            <a:r>
              <a:rPr lang="en-GB" baseline="30000" dirty="0"/>
              <a:t>th</a:t>
            </a:r>
            <a:r>
              <a:rPr lang="en-GB" dirty="0"/>
              <a:t> December 2018).</a:t>
            </a:r>
          </a:p>
          <a:p>
            <a:r>
              <a:rPr lang="en-GB" dirty="0"/>
              <a:t>Smith, G. (1980) </a:t>
            </a:r>
            <a:r>
              <a:rPr lang="en-GB" i="1" dirty="0"/>
              <a:t>George O’Dowd, Philip </a:t>
            </a:r>
            <a:r>
              <a:rPr lang="en-GB" i="1" dirty="0" err="1"/>
              <a:t>Sallon</a:t>
            </a:r>
            <a:r>
              <a:rPr lang="en-GB" i="1" dirty="0"/>
              <a:t>, Clare Thom</a:t>
            </a:r>
            <a:r>
              <a:rPr lang="en-GB" dirty="0"/>
              <a:t>. Available at: http://www.wecanbeheroesbook.co.uk/ (Accessed 16</a:t>
            </a:r>
            <a:r>
              <a:rPr lang="en-GB" baseline="30000" dirty="0"/>
              <a:t>th</a:t>
            </a:r>
            <a:r>
              <a:rPr lang="en-GB" dirty="0"/>
              <a:t> December 2018).</a:t>
            </a:r>
          </a:p>
          <a:p>
            <a:r>
              <a:rPr lang="en-GB" dirty="0"/>
              <a:t>Smith, G. (1980) </a:t>
            </a:r>
            <a:r>
              <a:rPr lang="en-GB" i="1" dirty="0"/>
              <a:t>George O’ Dowd, Stephen </a:t>
            </a:r>
            <a:r>
              <a:rPr lang="en-GB" i="1" dirty="0" err="1"/>
              <a:t>Linard</a:t>
            </a:r>
            <a:r>
              <a:rPr lang="en-GB" dirty="0"/>
              <a:t>. Available at: http://www.wecanbeheroesbook.co.uk/ (Accessed 16</a:t>
            </a:r>
            <a:r>
              <a:rPr lang="en-GB" baseline="30000" dirty="0"/>
              <a:t>th</a:t>
            </a:r>
            <a:r>
              <a:rPr lang="en-GB" dirty="0"/>
              <a:t> December 2018).</a:t>
            </a:r>
          </a:p>
          <a:p>
            <a:r>
              <a:rPr lang="en-GB" dirty="0"/>
              <a:t>Smith, G. (1982) </a:t>
            </a:r>
            <a:r>
              <a:rPr lang="en-GB" i="1" dirty="0"/>
              <a:t>Le Beat Route</a:t>
            </a:r>
            <a:r>
              <a:rPr lang="en-GB" dirty="0"/>
              <a:t>. Available at: </a:t>
            </a:r>
            <a:r>
              <a:rPr lang="en-GB" dirty="0">
                <a:hlinkClick r:id="rId2"/>
              </a:rPr>
              <a:t>http://www.wecanbeheroesbook.co.uk/</a:t>
            </a:r>
            <a:r>
              <a:rPr lang="en-GB" dirty="0"/>
              <a:t> (Accessed 16</a:t>
            </a:r>
            <a:r>
              <a:rPr lang="en-GB" baseline="30000" dirty="0"/>
              <a:t>th</a:t>
            </a:r>
            <a:r>
              <a:rPr lang="en-GB" dirty="0"/>
              <a:t> December 2018).</a:t>
            </a:r>
          </a:p>
          <a:p>
            <a:r>
              <a:rPr lang="en-GB" dirty="0"/>
              <a:t>Smith, G. (1980) </a:t>
            </a:r>
            <a:r>
              <a:rPr lang="en-GB" i="1" dirty="0"/>
              <a:t>Judith Frankland, Stephen </a:t>
            </a:r>
            <a:r>
              <a:rPr lang="en-GB" i="1" dirty="0" err="1"/>
              <a:t>Linard</a:t>
            </a:r>
            <a:r>
              <a:rPr lang="en-GB" dirty="0"/>
              <a:t>. Available at: </a:t>
            </a:r>
            <a:r>
              <a:rPr lang="en-GB" dirty="0">
                <a:hlinkClick r:id="rId2"/>
              </a:rPr>
              <a:t>http://www.wecanbeheroesbook.co.uk/</a:t>
            </a:r>
            <a:r>
              <a:rPr lang="en-GB" dirty="0"/>
              <a:t> (Accessed 16</a:t>
            </a:r>
            <a:r>
              <a:rPr lang="en-GB" baseline="30000" dirty="0"/>
              <a:t>th</a:t>
            </a:r>
            <a:r>
              <a:rPr lang="en-GB" dirty="0"/>
              <a:t> December 2018).</a:t>
            </a:r>
          </a:p>
          <a:p>
            <a:r>
              <a:rPr lang="en-GB" dirty="0"/>
              <a:t>Stanfill, S. (2013) From Club to Catwalk 80s Fashion. London: V&amp;A Publishing</a:t>
            </a:r>
          </a:p>
        </p:txBody>
      </p:sp>
    </p:spTree>
    <p:extLst>
      <p:ext uri="{BB962C8B-B14F-4D97-AF65-F5344CB8AC3E}">
        <p14:creationId xmlns:p14="http://schemas.microsoft.com/office/powerpoint/2010/main" val="25036458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TM03457464[[fn=Dividend]]</Template>
  <TotalTime>2005</TotalTime>
  <Words>2450</Words>
  <Application>Microsoft Office PowerPoint</Application>
  <PresentationFormat>Widescreen</PresentationFormat>
  <Paragraphs>187</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Century Gothic</vt:lpstr>
      <vt:lpstr>open-sans</vt:lpstr>
      <vt:lpstr>source-sans-pro</vt:lpstr>
      <vt:lpstr>Wingdings 3</vt:lpstr>
      <vt:lpstr>Ion Boardroom</vt:lpstr>
      <vt:lpstr>New Romantics Sub-Culture</vt:lpstr>
      <vt:lpstr>            </vt:lpstr>
      <vt:lpstr>Government</vt:lpstr>
      <vt:lpstr>Conservatives </vt:lpstr>
      <vt:lpstr>Consumerism in Music</vt:lpstr>
      <vt:lpstr>WHY</vt:lpstr>
      <vt:lpstr>Spandau Ballet</vt:lpstr>
      <vt:lpstr>The New Romantics Movement</vt:lpstr>
      <vt:lpstr>BLITZ CLUB LONDON</vt:lpstr>
      <vt:lpstr>Inside the Blitz</vt:lpstr>
      <vt:lpstr>Further inside the Blitz</vt:lpstr>
      <vt:lpstr>From the Inside</vt:lpstr>
      <vt:lpstr>Fashion</vt:lpstr>
      <vt:lpstr>MAGAZINES and BOOKS</vt:lpstr>
      <vt:lpstr>We can be Heroes</vt:lpstr>
      <vt:lpstr>PowerPoint Presentation</vt:lpstr>
      <vt:lpstr>PowerPoint Presentation</vt:lpstr>
      <vt:lpstr>Colours</vt:lpstr>
      <vt:lpstr>Bibliography</vt:lpstr>
      <vt:lpstr>Bibliography</vt:lpstr>
      <vt:lpstr>Bibliography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Lacey-freeman (1701729)</dc:creator>
  <cp:lastModifiedBy>Karen Lacey-freeman (1701729)</cp:lastModifiedBy>
  <cp:revision>109</cp:revision>
  <dcterms:created xsi:type="dcterms:W3CDTF">2018-12-15T15:10:23Z</dcterms:created>
  <dcterms:modified xsi:type="dcterms:W3CDTF">2019-01-18T14:33:54Z</dcterms:modified>
</cp:coreProperties>
</file>