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6" r:id="rId19"/>
    <p:sldId id="277" r:id="rId20"/>
    <p:sldId id="278" r:id="rId21"/>
    <p:sldId id="274" r:id="rId22"/>
    <p:sldId id="275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1E7C14-2E98-4558-A613-08C6E3A57499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HPHP 4010 ‘REFRAMING THE WORLD’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Interpreting the Past:</a:t>
            </a:r>
          </a:p>
          <a:p>
            <a:r>
              <a:rPr lang="en-GB" dirty="0"/>
              <a:t>‘Universal’ versus ‘Nation-State’ perspectives since the 18th Century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965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‘World Systems’ Theory</a:t>
            </a:r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3888432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Historic change and development through:</a:t>
            </a:r>
          </a:p>
          <a:p>
            <a:r>
              <a:rPr lang="en-GB" dirty="0"/>
              <a:t>Transnational and inter-regional divisions and interaction</a:t>
            </a:r>
          </a:p>
          <a:p>
            <a:r>
              <a:rPr lang="en-GB" dirty="0"/>
              <a:t>Based upon ‘core’ ‘semi-periphery’ and ‘periphery’ status </a:t>
            </a:r>
          </a:p>
        </p:txBody>
      </p:sp>
    </p:spTree>
    <p:extLst>
      <p:ext uri="{BB962C8B-B14F-4D97-AF65-F5344CB8AC3E}">
        <p14:creationId xmlns:p14="http://schemas.microsoft.com/office/powerpoint/2010/main" val="3826715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Core – skilled workforce; capital investment</a:t>
            </a:r>
          </a:p>
          <a:p>
            <a:r>
              <a:rPr lang="en-GB" dirty="0"/>
              <a:t>Periphery – low skilled economy; labour intensive; raw material extraction </a:t>
            </a:r>
          </a:p>
          <a:p>
            <a:r>
              <a:rPr lang="en-GB" dirty="0"/>
              <a:t>Central element: division of labour within capitalist economy</a:t>
            </a:r>
          </a:p>
          <a:p>
            <a:r>
              <a:rPr lang="en-GB" dirty="0"/>
              <a:t>Not static – status change through innovation e.g. Transport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92080" y="1844824"/>
            <a:ext cx="3024336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3130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 change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16832"/>
            <a:ext cx="4464496" cy="4392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‘World Systems’ theory used to explain:</a:t>
            </a:r>
          </a:p>
          <a:p>
            <a:r>
              <a:rPr lang="en-GB" dirty="0"/>
              <a:t>The rise and fall of nation-states</a:t>
            </a:r>
          </a:p>
          <a:p>
            <a:r>
              <a:rPr lang="en-GB" dirty="0"/>
              <a:t>Inherent economic inequality</a:t>
            </a:r>
          </a:p>
          <a:p>
            <a:r>
              <a:rPr lang="en-GB" dirty="0"/>
              <a:t>Unrest and conflict</a:t>
            </a:r>
          </a:p>
          <a:p>
            <a:r>
              <a:rPr lang="en-GB" dirty="0"/>
              <a:t>Imperialism</a:t>
            </a:r>
          </a:p>
          <a:p>
            <a:r>
              <a:rPr lang="en-GB" dirty="0"/>
              <a:t>Shifting dominance in modern history- Netherland; Great Britain; USA</a:t>
            </a:r>
          </a:p>
        </p:txBody>
      </p:sp>
    </p:spTree>
    <p:extLst>
      <p:ext uri="{BB962C8B-B14F-4D97-AF65-F5344CB8AC3E}">
        <p14:creationId xmlns:p14="http://schemas.microsoft.com/office/powerpoint/2010/main" val="41433911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Provenance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Immanuel Wallenstein (1930-2019) – Yale. Evolved in the 1970s</a:t>
            </a:r>
          </a:p>
          <a:p>
            <a:r>
              <a:rPr lang="en-GB" dirty="0"/>
              <a:t>Critique of ‘modernisation ‘ theory – too reliant on ‘nation state’ model </a:t>
            </a:r>
          </a:p>
          <a:p>
            <a:r>
              <a:rPr lang="en-GB" dirty="0"/>
              <a:t>Tracks the rise of Capitalism from the 15thc (following crisis of feudalism)</a:t>
            </a:r>
          </a:p>
          <a:p>
            <a:r>
              <a:rPr lang="en-GB" dirty="0"/>
              <a:t>Advantages in the west utilised through set of mechanisms that eventual witnessed industrialisation and Imperial expansion, and exploitation through the ‘market’ e.g. raw materials</a:t>
            </a:r>
          </a:p>
          <a:p>
            <a:r>
              <a:rPr lang="en-GB" dirty="0"/>
              <a:t>Forces – short-term economic fluctuation; long term growth and decline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86374" y="1988840"/>
            <a:ext cx="3462089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1348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Strands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en-GB" i="1" dirty="0"/>
              <a:t>1.Annales  </a:t>
            </a:r>
            <a:r>
              <a:rPr lang="en-GB" dirty="0"/>
              <a:t>School: stress on long-term processes</a:t>
            </a:r>
          </a:p>
          <a:p>
            <a:r>
              <a:rPr lang="en-GB" dirty="0"/>
              <a:t>2.Marxist: stress on inherent conflict within the Capitalist system</a:t>
            </a:r>
          </a:p>
          <a:p>
            <a:r>
              <a:rPr lang="en-GB" b="1" dirty="0"/>
              <a:t>3.‘Dependency Theory</a:t>
            </a:r>
            <a:r>
              <a:rPr lang="en-GB" dirty="0"/>
              <a:t>’: </a:t>
            </a:r>
          </a:p>
          <a:p>
            <a:r>
              <a:rPr lang="en-GB" dirty="0"/>
              <a:t>stress on ‘Core-Periphery’ model – flow of resources from the periphery </a:t>
            </a:r>
          </a:p>
          <a:p>
            <a:r>
              <a:rPr lang="en-GB" dirty="0"/>
              <a:t>penetration by developed countries into less developed, leading to imbalance and limited growth within periphery</a:t>
            </a:r>
          </a:p>
          <a:p>
            <a:r>
              <a:rPr lang="en-GB" dirty="0"/>
              <a:t>Leads to impoverishment and backwardness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211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Worlds System vs Dependency Theory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9592" y="1628800"/>
            <a:ext cx="3456384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Wallenstein: differences:</a:t>
            </a:r>
          </a:p>
          <a:p>
            <a:r>
              <a:rPr lang="en-GB" dirty="0"/>
              <a:t>World System theory and  ‘division of labour ‘ more complex than ‘core-periphery’ model </a:t>
            </a:r>
          </a:p>
          <a:p>
            <a:r>
              <a:rPr lang="en-GB" dirty="0"/>
              <a:t>Capitalist exploits labour in all zones e.g. Slavery in the USA (exploitation of periphery by semi-periphery) </a:t>
            </a:r>
          </a:p>
        </p:txBody>
      </p:sp>
    </p:spTree>
    <p:extLst>
      <p:ext uri="{BB962C8B-B14F-4D97-AF65-F5344CB8AC3E}">
        <p14:creationId xmlns:p14="http://schemas.microsoft.com/office/powerpoint/2010/main" val="19792751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‘World Systems’ </a:t>
            </a:r>
            <a:r>
              <a:rPr lang="en-GB" dirty="0" err="1"/>
              <a:t>contd</a:t>
            </a:r>
            <a:r>
              <a:rPr lang="en-GB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Capitalist world-based economy = unique</a:t>
            </a:r>
          </a:p>
          <a:p>
            <a:r>
              <a:rPr lang="en-GB" dirty="0"/>
              <a:t>First to expand around the planet, leading to interconnection between economies and states</a:t>
            </a: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72816"/>
            <a:ext cx="4968552" cy="4392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1861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Significance</a:t>
            </a:r>
          </a:p>
        </p:txBody>
      </p:sp>
      <p:pic>
        <p:nvPicPr>
          <p:cNvPr id="5" name="Picture 10" descr="africa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90562" y="1628800"/>
            <a:ext cx="3953446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Understanding the developments in world history and motives of core countries</a:t>
            </a:r>
          </a:p>
          <a:p>
            <a:r>
              <a:rPr lang="en-GB" dirty="0"/>
              <a:t>The expansion of Imperialism</a:t>
            </a:r>
          </a:p>
          <a:p>
            <a:r>
              <a:rPr lang="en-GB" dirty="0"/>
              <a:t>e.g. Scramble for Africa; US policy in Latin America </a:t>
            </a:r>
          </a:p>
          <a:p>
            <a:r>
              <a:rPr lang="en-GB" dirty="0"/>
              <a:t>Less effective – local innovations </a:t>
            </a:r>
          </a:p>
        </p:txBody>
      </p:sp>
    </p:spTree>
    <p:extLst>
      <p:ext uri="{BB962C8B-B14F-4D97-AF65-F5344CB8AC3E}">
        <p14:creationId xmlns:p14="http://schemas.microsoft.com/office/powerpoint/2010/main" val="18392248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countries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Economically diversified, wealthy, military strength</a:t>
            </a:r>
          </a:p>
          <a:p>
            <a:r>
              <a:rPr lang="en-GB" dirty="0"/>
              <a:t>Centrally controlled government and bureaucracies</a:t>
            </a:r>
          </a:p>
          <a:p>
            <a:r>
              <a:rPr lang="en-GB" dirty="0"/>
              <a:t>Strong and effective state institutions – able to manage economic affairs (internal and external)</a:t>
            </a:r>
          </a:p>
          <a:p>
            <a:r>
              <a:rPr lang="en-GB" dirty="0"/>
              <a:t>Strong tax-collecting, within strong economy</a:t>
            </a:r>
          </a:p>
          <a:p>
            <a:r>
              <a:rPr lang="en-GB" dirty="0"/>
              <a:t>Producer of manufactured goods and finance services </a:t>
            </a:r>
          </a:p>
          <a:p>
            <a:r>
              <a:rPr lang="en-GB" dirty="0"/>
              <a:t>High tech economy and industries</a:t>
            </a:r>
          </a:p>
        </p:txBody>
      </p:sp>
    </p:spTree>
    <p:extLst>
      <p:ext uri="{BB962C8B-B14F-4D97-AF65-F5344CB8AC3E}">
        <p14:creationId xmlns:p14="http://schemas.microsoft.com/office/powerpoint/2010/main" val="16372111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‘Core’ countries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Have access to raw materials and cheap labour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Profit from capital investment </a:t>
            </a:r>
          </a:p>
          <a:p>
            <a:endParaRPr lang="en-GB" dirty="0"/>
          </a:p>
          <a:p>
            <a:r>
              <a:rPr lang="en-GB" dirty="0"/>
              <a:t>Ready market for exports</a:t>
            </a:r>
          </a:p>
          <a:p>
            <a:endParaRPr lang="en-GB" dirty="0"/>
          </a:p>
          <a:p>
            <a:r>
              <a:rPr lang="en-GB" dirty="0"/>
              <a:t>Migration of professional labour from periphery to core e.g. medical expertise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1916832"/>
            <a:ext cx="4316288" cy="4104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10961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Periphery States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Lack economic diversity – limited activity (raw materials) – lacks industrial base</a:t>
            </a:r>
          </a:p>
          <a:p>
            <a:r>
              <a:rPr lang="en-GB" dirty="0"/>
              <a:t>Weak government and institutions – small tax base</a:t>
            </a:r>
          </a:p>
          <a:p>
            <a:r>
              <a:rPr lang="en-GB" dirty="0"/>
              <a:t>Open to exploitation  by core – cheap labour</a:t>
            </a:r>
          </a:p>
          <a:p>
            <a:r>
              <a:rPr lang="en-GB" dirty="0"/>
              <a:t>High population - poor education, illiteracy, </a:t>
            </a:r>
          </a:p>
          <a:p>
            <a:r>
              <a:rPr lang="en-GB" dirty="0"/>
              <a:t>Inequality – small group own resources – land</a:t>
            </a:r>
          </a:p>
          <a:p>
            <a:r>
              <a:rPr lang="en-GB" dirty="0"/>
              <a:t>Open to harmful ‘core’ interests – limiting progress</a:t>
            </a:r>
          </a:p>
          <a:p>
            <a:r>
              <a:rPr lang="en-GB" dirty="0"/>
              <a:t>Outside Europe – Latin America; Sub-Sahara Africa</a:t>
            </a:r>
          </a:p>
        </p:txBody>
      </p:sp>
    </p:spTree>
    <p:extLst>
      <p:ext uri="{BB962C8B-B14F-4D97-AF65-F5344CB8AC3E}">
        <p14:creationId xmlns:p14="http://schemas.microsoft.com/office/powerpoint/2010/main" val="25154061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Semi-Periphery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Midway between two – strive to join ‘core’ and avoid ‘periphery’</a:t>
            </a:r>
          </a:p>
          <a:p>
            <a:r>
              <a:rPr lang="en-GB" dirty="0"/>
              <a:t>Developing diversity – industrial/protectionist</a:t>
            </a:r>
          </a:p>
          <a:p>
            <a:r>
              <a:rPr lang="en-GB" dirty="0"/>
              <a:t>Degree of diversity- but little influence on world trade </a:t>
            </a:r>
          </a:p>
          <a:p>
            <a:r>
              <a:rPr lang="en-GB" dirty="0"/>
              <a:t>Tend to export to the peripheral and import from the core – less reliant on the core</a:t>
            </a:r>
          </a:p>
          <a:p>
            <a:r>
              <a:rPr lang="en-GB" dirty="0"/>
              <a:t>Buffer state between core and periphery</a:t>
            </a:r>
          </a:p>
          <a:p>
            <a:r>
              <a:rPr lang="en-GB" dirty="0"/>
              <a:t>Spain and Portugal (from the Core); Colonies – Australia; Canada;  New Zealand</a:t>
            </a:r>
          </a:p>
          <a:p>
            <a:r>
              <a:rPr lang="en-GB" dirty="0"/>
              <a:t>Today – Russia; Brazil; China; Israel; India; South Korea; South Africa  </a:t>
            </a:r>
          </a:p>
        </p:txBody>
      </p:sp>
    </p:spTree>
    <p:extLst>
      <p:ext uri="{BB962C8B-B14F-4D97-AF65-F5344CB8AC3E}">
        <p14:creationId xmlns:p14="http://schemas.microsoft.com/office/powerpoint/2010/main" val="27322182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‘World System’ Theory and </a:t>
            </a:r>
            <a:r>
              <a:rPr lang="en-GB"/>
              <a:t>World History 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04377" y="1600200"/>
            <a:ext cx="2944245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Crisis of Feudalism – 13thc-to-1450</a:t>
            </a:r>
          </a:p>
          <a:p>
            <a:r>
              <a:rPr lang="en-GB" dirty="0"/>
              <a:t>Decline in Agricultural production/climate change/Epidemics</a:t>
            </a:r>
          </a:p>
          <a:p>
            <a:r>
              <a:rPr lang="en-GB" dirty="0"/>
              <a:t>Economic Depression – cyclical developments </a:t>
            </a:r>
          </a:p>
        </p:txBody>
      </p:sp>
    </p:spTree>
    <p:extLst>
      <p:ext uri="{BB962C8B-B14F-4D97-AF65-F5344CB8AC3E}">
        <p14:creationId xmlns:p14="http://schemas.microsoft.com/office/powerpoint/2010/main" val="42200902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Catalyst for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Crisis encouraged change: technological development; exploration and trade routes; military dominance </a:t>
            </a:r>
          </a:p>
          <a:p>
            <a:r>
              <a:rPr lang="en-GB" dirty="0"/>
              <a:t>Europeans – rise in wealth and power through exploitation</a:t>
            </a:r>
          </a:p>
          <a:p>
            <a:r>
              <a:rPr lang="en-GB" dirty="0"/>
              <a:t>Unique – development of capitalism on world stage 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1916832"/>
            <a:ext cx="4316288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26183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‘Core-periphery’ in History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3437" y="1748631"/>
            <a:ext cx="3286125" cy="422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Discovery of America – Spain and Portugal </a:t>
            </a:r>
          </a:p>
          <a:p>
            <a:r>
              <a:rPr lang="en-GB" dirty="0"/>
              <a:t>Over-extension and decline</a:t>
            </a:r>
          </a:p>
          <a:p>
            <a:r>
              <a:rPr lang="en-GB" dirty="0"/>
              <a:t>First ‘Core’ state:  Netherlands  in 17thc – revolutionary financial  system/strong navy/export building </a:t>
            </a:r>
          </a:p>
          <a:p>
            <a:r>
              <a:rPr lang="en-GB" dirty="0"/>
              <a:t>Blueprint for others – England</a:t>
            </a:r>
          </a:p>
          <a:p>
            <a:r>
              <a:rPr lang="en-GB" dirty="0"/>
              <a:t>Dutch financial support - stymie French intent </a:t>
            </a:r>
          </a:p>
        </p:txBody>
      </p:sp>
    </p:spTree>
    <p:extLst>
      <p:ext uri="{BB962C8B-B14F-4D97-AF65-F5344CB8AC3E}">
        <p14:creationId xmlns:p14="http://schemas.microsoft.com/office/powerpoint/2010/main" val="40472623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‘Core-periphery’ in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Rise of Great Britain:</a:t>
            </a:r>
          </a:p>
          <a:p>
            <a:r>
              <a:rPr lang="en-GB" dirty="0"/>
              <a:t>Expansion of British Empire e.g. west Africa and India</a:t>
            </a:r>
          </a:p>
          <a:p>
            <a:r>
              <a:rPr lang="en-GB" dirty="0"/>
              <a:t>Colonisation of periphery by core</a:t>
            </a:r>
          </a:p>
          <a:p>
            <a:r>
              <a:rPr lang="en-GB" dirty="0"/>
              <a:t>Linked to Industrialisation </a:t>
            </a:r>
          </a:p>
          <a:p>
            <a:r>
              <a:rPr lang="en-GB" dirty="0"/>
              <a:t>‘</a:t>
            </a:r>
            <a:r>
              <a:rPr lang="en-GB" dirty="0" err="1"/>
              <a:t>Pax</a:t>
            </a:r>
            <a:r>
              <a:rPr lang="en-GB" dirty="0"/>
              <a:t>- Britannica’ in 19thc and ‘Scramble for Africa =</a:t>
            </a:r>
          </a:p>
          <a:p>
            <a:r>
              <a:rPr lang="en-GB" dirty="0"/>
              <a:t>New threats and competitors -  Germany, Japan 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7801" y="1604089"/>
            <a:ext cx="4019397" cy="4518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914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BRITAIN’S LEAD !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1. ABUNDANCE OF NATURAL RESOURCES</a:t>
            </a:r>
          </a:p>
          <a:p>
            <a:r>
              <a:rPr lang="en-GB" dirty="0"/>
              <a:t>2.  SCIENTIFIC AND TECHNICAL DEVELOPMENT</a:t>
            </a:r>
          </a:p>
          <a:p>
            <a:r>
              <a:rPr lang="en-GB" dirty="0"/>
              <a:t>3. AVOIDED RAVAGES OF WAR</a:t>
            </a:r>
          </a:p>
          <a:p>
            <a:r>
              <a:rPr lang="en-GB" dirty="0"/>
              <a:t>4. ISLAND RACE – STRONG ROYAL NAVY</a:t>
            </a:r>
          </a:p>
          <a:p>
            <a:r>
              <a:rPr lang="en-GB" dirty="0"/>
              <a:t>5.  POLITICAL STABILITY SINCE 1688?</a:t>
            </a:r>
          </a:p>
          <a:p>
            <a:r>
              <a:rPr lang="en-GB" dirty="0"/>
              <a:t>6. DENSE POPULATION – SUPPLY OF LABOUR</a:t>
            </a:r>
          </a:p>
          <a:p>
            <a:r>
              <a:rPr lang="en-GB" dirty="0"/>
              <a:t>7. CAPITAL INVESTMENT  ENCOURAGED  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556792"/>
            <a:ext cx="4316288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63779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INDUSTRIAL REVOLUTION -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1. MAJOR EVENT THAT IMPACTED ON LIVES OF MANY </a:t>
            </a:r>
          </a:p>
          <a:p>
            <a:r>
              <a:rPr lang="en-GB" dirty="0"/>
              <a:t>2.  SOCIO-ECONOMIC IMPACT AND TRANSFORMATION</a:t>
            </a:r>
          </a:p>
          <a:p>
            <a:r>
              <a:rPr lang="en-GB" dirty="0"/>
              <a:t>3. MAJOR ECONOMIC GROWTH AND POPULATION RISE</a:t>
            </a:r>
          </a:p>
          <a:p>
            <a:r>
              <a:rPr lang="en-GB" dirty="0"/>
              <a:t>4. MIGRATION OF PEOPLES AND URBANISATION</a:t>
            </a:r>
          </a:p>
          <a:p>
            <a:r>
              <a:rPr lang="en-GB" dirty="0"/>
              <a:t>5. RISE OF MACHINE-BASED MANUFACTURING (MECHANISATION)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850" y="1700808"/>
            <a:ext cx="3543300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18271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INDUSTRIAL REVOLUTION - IMPACT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6. RISE IN PRODUCTION DUE TO INNOVATION, E.G. TEXTILES</a:t>
            </a:r>
          </a:p>
          <a:p>
            <a:r>
              <a:rPr lang="en-GB" dirty="0"/>
              <a:t>7. REFINEMENT IN IRON MAKING AND STEEL PRODUCTION</a:t>
            </a:r>
          </a:p>
          <a:p>
            <a:r>
              <a:rPr lang="en-GB" dirty="0"/>
              <a:t>8. TRANSPORT REVOLUTION – CANALS; ROADS; AND THE COMING OF THE RAILWAYS</a:t>
            </a:r>
          </a:p>
          <a:p>
            <a:endParaRPr lang="en-GB" dirty="0"/>
          </a:p>
          <a:p>
            <a:r>
              <a:rPr lang="en-GB" b="1" u="sng" dirty="0"/>
              <a:t>QUESTION </a:t>
            </a:r>
            <a:r>
              <a:rPr lang="en-GB" b="1" dirty="0"/>
              <a:t>– A TRUE REVOLUTION OR A MORE GRADUAL PROCESS?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00808"/>
            <a:ext cx="3960439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33973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Rise of the U.S.A.</a:t>
            </a:r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916832"/>
            <a:ext cx="4330824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Replacement of one ‘core’ state by another</a:t>
            </a:r>
          </a:p>
          <a:p>
            <a:r>
              <a:rPr lang="en-GB" dirty="0"/>
              <a:t>Rise of the U.S.A. as world power – financial and military</a:t>
            </a:r>
          </a:p>
          <a:p>
            <a:r>
              <a:rPr lang="en-GB" dirty="0"/>
              <a:t>Post WWII – U.S.A. dominates, but new threats  - USSR and China  - signs of U.S.A. decline?  </a:t>
            </a:r>
          </a:p>
        </p:txBody>
      </p:sp>
    </p:spTree>
    <p:extLst>
      <p:ext uri="{BB962C8B-B14F-4D97-AF65-F5344CB8AC3E}">
        <p14:creationId xmlns:p14="http://schemas.microsoft.com/office/powerpoint/2010/main" val="2008006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Criticism of ‘World Systems’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Too much emphasis on economic developments – ignoring cultural and social trends </a:t>
            </a:r>
          </a:p>
          <a:p>
            <a:r>
              <a:rPr lang="en-GB" dirty="0"/>
              <a:t>Too general – lacks quantitative evidence</a:t>
            </a:r>
          </a:p>
          <a:p>
            <a:r>
              <a:rPr lang="en-GB" dirty="0"/>
              <a:t>Ignores the ‘nation-state’ model </a:t>
            </a:r>
            <a:r>
              <a:rPr lang="en-GB"/>
              <a:t>too readily</a:t>
            </a:r>
            <a:endParaRPr lang="en-GB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8064" y="1844824"/>
            <a:ext cx="3528391" cy="424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71507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396</TotalTime>
  <Words>1016</Words>
  <Application>Microsoft Office PowerPoint</Application>
  <PresentationFormat>On-screen Show (4:3)</PresentationFormat>
  <Paragraphs>124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Book Antiqua</vt:lpstr>
      <vt:lpstr>Lucida Sans</vt:lpstr>
      <vt:lpstr>Wingdings</vt:lpstr>
      <vt:lpstr>Wingdings 2</vt:lpstr>
      <vt:lpstr>Wingdings 3</vt:lpstr>
      <vt:lpstr>Apex</vt:lpstr>
      <vt:lpstr>HPHP 4010 ‘REFRAMING THE WORLD’</vt:lpstr>
      <vt:lpstr>2. ‘World Systems’ Theory</vt:lpstr>
      <vt:lpstr>The Theory</vt:lpstr>
      <vt:lpstr>Historic change</vt:lpstr>
      <vt:lpstr>Provenance</vt:lpstr>
      <vt:lpstr>Strands</vt:lpstr>
      <vt:lpstr>Worlds System vs Dependency Theory</vt:lpstr>
      <vt:lpstr>‘World Systems’ contd…</vt:lpstr>
      <vt:lpstr>Significance</vt:lpstr>
      <vt:lpstr>Core countries</vt:lpstr>
      <vt:lpstr>‘Core’ countries</vt:lpstr>
      <vt:lpstr>Periphery States</vt:lpstr>
      <vt:lpstr>Semi-Periphery </vt:lpstr>
      <vt:lpstr>‘World System’ Theory and World History </vt:lpstr>
      <vt:lpstr>Catalyst for change</vt:lpstr>
      <vt:lpstr>‘Core-periphery’ in History</vt:lpstr>
      <vt:lpstr>‘Core-periphery’ in History</vt:lpstr>
      <vt:lpstr>BRITAIN’S LEAD !</vt:lpstr>
      <vt:lpstr>INDUSTRIAL REVOLUTION - IMPACT</vt:lpstr>
      <vt:lpstr>INDUSTRIAL REVOLUTION - IMPACT</vt:lpstr>
      <vt:lpstr>Rise of the U.S.A.</vt:lpstr>
      <vt:lpstr>Criticism of ‘World Systems’ theory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HPHP 4010 ‘REFRAMING THE WORLD’</dc:title>
  <dc:creator>Lester Mason</dc:creator>
  <cp:lastModifiedBy>Lester Mason</cp:lastModifiedBy>
  <cp:revision>29</cp:revision>
  <cp:lastPrinted>2020-11-29T12:14:43Z</cp:lastPrinted>
  <dcterms:created xsi:type="dcterms:W3CDTF">2020-11-21T10:52:52Z</dcterms:created>
  <dcterms:modified xsi:type="dcterms:W3CDTF">2023-11-03T20:03:49Z</dcterms:modified>
</cp:coreProperties>
</file>